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8"/>
  </p:notesMasterIdLst>
  <p:sldIdLst>
    <p:sldId id="300" r:id="rId6"/>
    <p:sldId id="312" r:id="rId7"/>
    <p:sldId id="323" r:id="rId8"/>
    <p:sldId id="324" r:id="rId9"/>
    <p:sldId id="349" r:id="rId10"/>
    <p:sldId id="350" r:id="rId11"/>
    <p:sldId id="346" r:id="rId12"/>
    <p:sldId id="348" r:id="rId13"/>
    <p:sldId id="347" r:id="rId14"/>
    <p:sldId id="265" r:id="rId15"/>
    <p:sldId id="339" r:id="rId16"/>
    <p:sldId id="335" r:id="rId17"/>
    <p:sldId id="337" r:id="rId18"/>
    <p:sldId id="338" r:id="rId19"/>
    <p:sldId id="336" r:id="rId20"/>
    <p:sldId id="344" r:id="rId21"/>
    <p:sldId id="340" r:id="rId22"/>
    <p:sldId id="341" r:id="rId23"/>
    <p:sldId id="342" r:id="rId24"/>
    <p:sldId id="343" r:id="rId25"/>
    <p:sldId id="333" r:id="rId26"/>
    <p:sldId id="34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85264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3/4/2019 7:05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hyperlink" Target="https://review.docs.microsoft.com/power-bi/service-admin-premium-monitor-capacity" TargetMode="External"/><Relationship Id="rId2" Type="http://schemas.openxmlformats.org/officeDocument/2006/relationships/hyperlink" Target="https://docs.microsoft.com/en-us/power-bi/service-admin-portal#power-bi-embedded" TargetMode="External"/><Relationship Id="rId1" Type="http://schemas.openxmlformats.org/officeDocument/2006/relationships/slideLayout" Target="../slideLayouts/slideLayout32.xml"/><Relationship Id="rId4" Type="http://schemas.openxmlformats.org/officeDocument/2006/relationships/hyperlink" Target="https://docs.microsoft.com/en-us/power-bi/developer/azure-pbie-diag-log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power-bi/developer/embedding-content#step-3-promote-your-solution-to-production" TargetMode="Externa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active-directory/develop/active-directory-authentication-libraries"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crosoft/PowerBI-JavaScript/wiki/Create-Report-in-Embed-View"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hyperlink" Target="https://aka.ms/embedsetup/UserOwnsData" TargetMode="External"/><Relationship Id="rId2" Type="http://schemas.openxmlformats.org/officeDocument/2006/relationships/hyperlink" Target="https://docs.microsoft.com/en-us/power-bi/developer/embedding#embedding-for-your-organization" TargetMode="External"/><Relationship Id="rId1" Type="http://schemas.openxmlformats.org/officeDocument/2006/relationships/slideLayout" Target="../slideLayouts/slideLayout31.xml"/><Relationship Id="rId5" Type="http://schemas.openxmlformats.org/officeDocument/2006/relationships/hyperlink" Target="https://aka.ms/embedsetup/AppOwnsData" TargetMode="External"/><Relationship Id="rId4" Type="http://schemas.openxmlformats.org/officeDocument/2006/relationships/hyperlink" Target="https://docs.microsoft.com/en-us/power-bi/developer/embedding#embedding-for-your-custome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docs"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31.xml"/><Relationship Id="rId4" Type="http://schemas.openxmlformats.org/officeDocument/2006/relationships/hyperlink" Target="https://powerbi.microsoft.com/deskto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7"/>
            <a:ext cx="11653523" cy="1881235"/>
          </a:xfrm>
        </p:spPr>
        <p:txBody>
          <a:bodyPr vert="horz" lIns="91440" tIns="45720" rIns="91440" bIns="45720" rtlCol="0">
            <a:normAutofit/>
          </a:bodyPr>
          <a:lstStyle/>
          <a:p>
            <a:pPr marL="285750"/>
            <a:r>
              <a:rPr lang="en-US" sz="2000" spc="200" dirty="0">
                <a:latin typeface="+mn-lt"/>
              </a:rPr>
              <a:t>Accessible by making direct REST calls against service</a:t>
            </a:r>
          </a:p>
          <a:p>
            <a:pPr marL="285750"/>
            <a:r>
              <a:rPr lang="en-US" sz="2000" spc="200" dirty="0">
                <a:latin typeface="+mn-lt"/>
              </a:rPr>
              <a:t>Accessible by using assembly DLL that abstracts away REST calls</a:t>
            </a:r>
          </a:p>
          <a:p>
            <a:pPr marL="285750"/>
            <a:r>
              <a:rPr lang="en-US" sz="2000" spc="200" dirty="0">
                <a:latin typeface="+mn-lt"/>
              </a:rPr>
              <a:t>Assembly DLL is named </a:t>
            </a:r>
            <a:r>
              <a:rPr lang="en-US" sz="2000" spc="200" dirty="0" err="1">
                <a:latin typeface="+mn-lt"/>
              </a:rPr>
              <a:t>microsoft.Powerbi.Api.Dll</a:t>
            </a:r>
            <a:endParaRPr lang="en-US" sz="2000" spc="200" dirty="0">
              <a:latin typeface="+mn-lt"/>
            </a:endParaRPr>
          </a:p>
          <a:p>
            <a:pPr marL="285750"/>
            <a:r>
              <a:rPr lang="en-US" sz="2000" spc="200" dirty="0">
                <a:latin typeface="+mn-lt"/>
              </a:rPr>
              <a:t>Assembly DLL part of </a:t>
            </a:r>
            <a:r>
              <a:rPr lang="en-US" sz="2000" spc="200" dirty="0" err="1">
                <a:latin typeface="+mn-lt"/>
              </a:rPr>
              <a:t>nuget</a:t>
            </a:r>
            <a:r>
              <a:rPr lang="en-US" sz="2000" spc="200" dirty="0">
                <a:latin typeface="+mn-lt"/>
              </a:rPr>
              <a:t> package (</a:t>
            </a:r>
            <a:r>
              <a:rPr lang="en-US" sz="2000" b="1" spc="200" dirty="0" err="1">
                <a:latin typeface="+mn-lt"/>
              </a:rPr>
              <a:t>microsoft.Powerbi.Api</a:t>
            </a:r>
            <a:r>
              <a:rPr lang="en-US" sz="2000" spc="200" dirty="0">
                <a:latin typeface="+mn-lt"/>
              </a:rPr>
              <a:t>)</a:t>
            </a:r>
          </a:p>
          <a:p>
            <a:pPr marL="285750"/>
            <a:r>
              <a:rPr lang="en-US" sz="2000" spc="200" dirty="0">
                <a:latin typeface="+mn-lt"/>
              </a:rPr>
              <a:t>Calling service requires authentication with azure active directory</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Using the Power BI Service API</a:t>
            </a:r>
            <a:endParaRPr lang="en-US" sz="4400" kern="1200" dirty="0">
              <a:solidFill>
                <a:schemeClr val="tx1"/>
              </a:solidFill>
              <a:ea typeface="+mj-ea"/>
              <a:cs typeface="+mj-cs"/>
            </a:endParaRPr>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4294967295"/>
          </p:nvPr>
        </p:nvPicPr>
        <p:blipFill>
          <a:blip r:embed="rId2"/>
          <a:stretch>
            <a:fillRect/>
          </a:stretch>
        </p:blipFill>
        <p:spPr>
          <a:xfrm>
            <a:off x="3288507" y="4112279"/>
            <a:ext cx="5614987" cy="847725"/>
          </a:xfrm>
          <a:prstGeom prst="rect">
            <a:avLst/>
          </a:prstGeom>
          <a:effectLst/>
        </p:spPr>
      </p:pic>
    </p:spTree>
    <p:extLst>
      <p:ext uri="{BB962C8B-B14F-4D97-AF65-F5344CB8AC3E}">
        <p14:creationId xmlns:p14="http://schemas.microsoft.com/office/powerpoint/2010/main" val="5381279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960310"/>
            <a:ext cx="5157787" cy="4062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960310"/>
            <a:ext cx="5183188" cy="4062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927229"/>
          </a:xfrm>
        </p:spPr>
        <p:txBody>
          <a:bodyPr/>
          <a:lstStyle/>
          <a:p>
            <a:r>
              <a:rPr lang="en-US" sz="1600" dirty="0"/>
              <a:t>Australia Southeast, </a:t>
            </a:r>
          </a:p>
          <a:p>
            <a:r>
              <a:rPr lang="en-US" sz="1600" dirty="0"/>
              <a:t>Brazil South, </a:t>
            </a:r>
          </a:p>
          <a:p>
            <a:r>
              <a:rPr lang="en-US" sz="1600" dirty="0"/>
              <a:t>Canada Central, </a:t>
            </a:r>
          </a:p>
          <a:p>
            <a:r>
              <a:rPr lang="en-US" sz="1600" dirty="0"/>
              <a:t>East US 2, </a:t>
            </a:r>
          </a:p>
          <a:p>
            <a:r>
              <a:rPr lang="en-US" sz="1600" dirty="0"/>
              <a:t>India West, </a:t>
            </a:r>
          </a:p>
          <a:p>
            <a:r>
              <a:rPr lang="en-US" sz="1600" dirty="0"/>
              <a:t>Japan East, </a:t>
            </a:r>
          </a:p>
          <a:p>
            <a:r>
              <a:rPr lang="en-US" sz="1600" dirty="0"/>
              <a:t>North Central US, </a:t>
            </a:r>
          </a:p>
          <a:p>
            <a:r>
              <a:rPr lang="en-US" sz="1600" dirty="0"/>
              <a:t>North Europe, </a:t>
            </a:r>
          </a:p>
          <a:p>
            <a:r>
              <a:rPr lang="en-US" sz="1600" dirty="0"/>
              <a:t>South Central US, </a:t>
            </a:r>
          </a:p>
          <a:p>
            <a:r>
              <a:rPr lang="en-US" sz="1600" dirty="0"/>
              <a:t>Southeast Asia, </a:t>
            </a:r>
          </a:p>
          <a:p>
            <a:r>
              <a:rPr lang="en-US" sz="1600" dirty="0"/>
              <a:t>UK South, </a:t>
            </a:r>
          </a:p>
          <a:p>
            <a:r>
              <a:rPr lang="en-US" sz="1600" dirty="0"/>
              <a:t>West Europe, </a:t>
            </a:r>
          </a:p>
          <a:p>
            <a:r>
              <a:rPr lang="en-US" sz="1600" dirty="0"/>
              <a:t>West US,</a:t>
            </a:r>
          </a:p>
          <a:p>
            <a:r>
              <a:rPr lang="en-US" sz="1600" dirty="0"/>
              <a:t>West US 2</a:t>
            </a:r>
          </a:p>
        </p:txBody>
      </p:sp>
    </p:spTree>
    <p:extLst>
      <p:ext uri="{BB962C8B-B14F-4D97-AF65-F5344CB8AC3E}">
        <p14:creationId xmlns:p14="http://schemas.microsoft.com/office/powerpoint/2010/main" val="283507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EB5-6011-4749-9085-CA0FD613983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47A84B09-38C2-4310-AFDE-1B6C205F9FEC}"/>
              </a:ext>
            </a:extLst>
          </p:cNvPr>
          <p:cNvSpPr>
            <a:spLocks noGrp="1"/>
          </p:cNvSpPr>
          <p:nvPr>
            <p:ph type="body" idx="1"/>
          </p:nvPr>
        </p:nvSpPr>
        <p:spPr>
          <a:xfrm>
            <a:off x="839788" y="1877211"/>
            <a:ext cx="5157787" cy="627864"/>
          </a:xfrm>
        </p:spPr>
        <p:txBody>
          <a:bodyPr/>
          <a:lstStyle/>
          <a:p>
            <a:r>
              <a:rPr lang="en-US" sz="1600" dirty="0"/>
              <a:t>How can I monitor Power BI Embedded capacity consumption?</a:t>
            </a:r>
          </a:p>
        </p:txBody>
      </p:sp>
      <p:sp>
        <p:nvSpPr>
          <p:cNvPr id="4" name="Content Placeholder 3">
            <a:extLst>
              <a:ext uri="{FF2B5EF4-FFF2-40B4-BE49-F238E27FC236}">
                <a16:creationId xmlns:a16="http://schemas.microsoft.com/office/drawing/2014/main" id="{686EEE8F-CCC9-412E-AC16-2B1EF2E706FE}"/>
              </a:ext>
            </a:extLst>
          </p:cNvPr>
          <p:cNvSpPr>
            <a:spLocks noGrp="1"/>
          </p:cNvSpPr>
          <p:nvPr>
            <p:ph sz="half" idx="2"/>
          </p:nvPr>
        </p:nvSpPr>
        <p:spPr>
          <a:xfrm>
            <a:off x="839788" y="2505075"/>
            <a:ext cx="5157787" cy="947952"/>
          </a:xfrm>
        </p:spPr>
        <p:txBody>
          <a:bodyPr/>
          <a:lstStyle/>
          <a:p>
            <a:r>
              <a:rPr lang="en-US" sz="1600" dirty="0">
                <a:solidFill>
                  <a:schemeClr val="tx1"/>
                </a:solidFill>
              </a:rPr>
              <a:t>Using the </a:t>
            </a:r>
            <a:r>
              <a:rPr lang="en-US" sz="1600" u="sng" dirty="0">
                <a:solidFill>
                  <a:schemeClr val="tx1"/>
                </a:solidFill>
                <a:hlinkClick r:id="rId2">
                  <a:extLst>
                    <a:ext uri="{A12FA001-AC4F-418D-AE19-62706E023703}">
                      <ahyp:hlinkClr xmlns:ahyp="http://schemas.microsoft.com/office/drawing/2018/hyperlinkcolor" val="tx"/>
                    </a:ext>
                  </a:extLst>
                </a:hlinkClick>
              </a:rPr>
              <a:t>Power BI Admin portal</a:t>
            </a:r>
            <a:r>
              <a:rPr lang="en-US" sz="1600" dirty="0">
                <a:solidFill>
                  <a:schemeClr val="tx1"/>
                </a:solidFill>
              </a:rPr>
              <a:t>.</a:t>
            </a:r>
          </a:p>
          <a:p>
            <a:r>
              <a:rPr lang="en-US" sz="1600" dirty="0">
                <a:solidFill>
                  <a:schemeClr val="tx1"/>
                </a:solidFill>
              </a:rPr>
              <a:t>Downloading the </a:t>
            </a:r>
            <a:r>
              <a:rPr lang="en-US" sz="1600" u="sng" dirty="0">
                <a:solidFill>
                  <a:schemeClr val="tx1"/>
                </a:solidFill>
                <a:hlinkClick r:id="rId3">
                  <a:extLst>
                    <a:ext uri="{A12FA001-AC4F-418D-AE19-62706E023703}">
                      <ahyp:hlinkClr xmlns:ahyp="http://schemas.microsoft.com/office/drawing/2018/hyperlinkcolor" val="tx"/>
                    </a:ext>
                  </a:extLst>
                </a:hlinkClick>
              </a:rPr>
              <a:t>metric app</a:t>
            </a:r>
            <a:r>
              <a:rPr lang="en-US" sz="1600" dirty="0">
                <a:solidFill>
                  <a:schemeClr val="tx1"/>
                </a:solidFill>
              </a:rPr>
              <a:t> in Power BI.</a:t>
            </a:r>
          </a:p>
          <a:p>
            <a:r>
              <a:rPr lang="en-US" sz="1600" dirty="0">
                <a:solidFill>
                  <a:schemeClr val="tx1"/>
                </a:solidFill>
              </a:rPr>
              <a:t>Using </a:t>
            </a:r>
            <a:r>
              <a:rPr lang="en-US" sz="1600" u="sng" dirty="0">
                <a:solidFill>
                  <a:schemeClr val="tx1"/>
                </a:solidFill>
                <a:hlinkClick r:id="rId4">
                  <a:extLst>
                    <a:ext uri="{A12FA001-AC4F-418D-AE19-62706E023703}">
                      <ahyp:hlinkClr xmlns:ahyp="http://schemas.microsoft.com/office/drawing/2018/hyperlinkcolor" val="tx"/>
                    </a:ext>
                  </a:extLst>
                </a:hlinkClick>
              </a:rPr>
              <a:t>Azure diagnostic logging</a:t>
            </a:r>
            <a:r>
              <a:rPr lang="en-US" sz="1600" dirty="0">
                <a:solidFill>
                  <a:schemeClr val="tx1"/>
                </a:solidFill>
              </a:rPr>
              <a:t>.</a:t>
            </a:r>
          </a:p>
        </p:txBody>
      </p:sp>
      <p:sp>
        <p:nvSpPr>
          <p:cNvPr id="5" name="Text Placeholder 4">
            <a:extLst>
              <a:ext uri="{FF2B5EF4-FFF2-40B4-BE49-F238E27FC236}">
                <a16:creationId xmlns:a16="http://schemas.microsoft.com/office/drawing/2014/main" id="{D9ABF0EF-C81A-46E2-A545-981911079C4B}"/>
              </a:ext>
            </a:extLst>
          </p:cNvPr>
          <p:cNvSpPr>
            <a:spLocks noGrp="1"/>
          </p:cNvSpPr>
          <p:nvPr>
            <p:ph type="body" sz="quarter" idx="3"/>
          </p:nvPr>
        </p:nvSpPr>
        <p:spPr>
          <a:xfrm>
            <a:off x="6169024" y="1877211"/>
            <a:ext cx="5183188" cy="406265"/>
          </a:xfrm>
        </p:spPr>
        <p:txBody>
          <a:bodyPr anchor="t"/>
          <a:lstStyle/>
          <a:p>
            <a:r>
              <a:rPr lang="en-US" sz="1600" dirty="0"/>
              <a:t>What is the Power BI Service?</a:t>
            </a:r>
          </a:p>
        </p:txBody>
      </p:sp>
      <p:sp>
        <p:nvSpPr>
          <p:cNvPr id="6" name="Content Placeholder 5">
            <a:extLst>
              <a:ext uri="{FF2B5EF4-FFF2-40B4-BE49-F238E27FC236}">
                <a16:creationId xmlns:a16="http://schemas.microsoft.com/office/drawing/2014/main" id="{DF466CA0-17F6-4F2C-9390-CFB02C09F419}"/>
              </a:ext>
            </a:extLst>
          </p:cNvPr>
          <p:cNvSpPr>
            <a:spLocks noGrp="1"/>
          </p:cNvSpPr>
          <p:nvPr>
            <p:ph sz="quarter" idx="4"/>
          </p:nvPr>
        </p:nvSpPr>
        <p:spPr>
          <a:xfrm>
            <a:off x="6172200" y="2505075"/>
            <a:ext cx="5183188" cy="1883593"/>
          </a:xfrm>
        </p:spPr>
        <p:txBody>
          <a:bodyPr/>
          <a:lstStyle/>
          <a:p>
            <a:r>
              <a:rPr lang="en-US" sz="1600" dirty="0">
                <a:solidFill>
                  <a:schemeClr val="tx1"/>
                </a:solidFill>
              </a:rPr>
              <a:t>Provides cloud-based foundation for power BI platform</a:t>
            </a:r>
          </a:p>
          <a:p>
            <a:r>
              <a:rPr lang="en-US" sz="1600" dirty="0">
                <a:solidFill>
                  <a:schemeClr val="tx1"/>
                </a:solidFill>
              </a:rPr>
              <a:t>Accessible with browser through https://app.Powerbi.Com</a:t>
            </a:r>
          </a:p>
          <a:p>
            <a:r>
              <a:rPr lang="en-US" sz="1600" dirty="0">
                <a:solidFill>
                  <a:schemeClr val="tx1"/>
                </a:solidFill>
              </a:rPr>
              <a:t>Accessible through power BI mobile apps</a:t>
            </a:r>
          </a:p>
          <a:p>
            <a:r>
              <a:rPr lang="en-US" sz="1600" dirty="0">
                <a:solidFill>
                  <a:schemeClr val="tx1"/>
                </a:solidFill>
              </a:rPr>
              <a:t>Accessible to developers through power BI service API</a:t>
            </a:r>
          </a:p>
        </p:txBody>
      </p:sp>
    </p:spTree>
    <p:extLst>
      <p:ext uri="{BB962C8B-B14F-4D97-AF65-F5344CB8AC3E}">
        <p14:creationId xmlns:p14="http://schemas.microsoft.com/office/powerpoint/2010/main" val="395408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C62-2741-4C4C-8581-6CA7C9D6B81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4C2B1B6-EE9F-4A0F-B44F-3E3D9C9B4DE7}"/>
              </a:ext>
            </a:extLst>
          </p:cNvPr>
          <p:cNvSpPr>
            <a:spLocks noGrp="1"/>
          </p:cNvSpPr>
          <p:nvPr>
            <p:ph type="body" idx="1"/>
          </p:nvPr>
        </p:nvSpPr>
        <p:spPr>
          <a:xfrm>
            <a:off x="839788" y="1877211"/>
            <a:ext cx="5157787" cy="627864"/>
          </a:xfrm>
        </p:spPr>
        <p:txBody>
          <a:bodyPr/>
          <a:lstStyle/>
          <a:p>
            <a:r>
              <a:rPr lang="en-US" sz="1600" dirty="0"/>
              <a:t>What is the PBI Embedded dedicated capacity role in a PBI Embedded solution?</a:t>
            </a:r>
          </a:p>
        </p:txBody>
      </p:sp>
      <p:sp>
        <p:nvSpPr>
          <p:cNvPr id="4" name="Content Placeholder 3">
            <a:extLst>
              <a:ext uri="{FF2B5EF4-FFF2-40B4-BE49-F238E27FC236}">
                <a16:creationId xmlns:a16="http://schemas.microsoft.com/office/drawing/2014/main" id="{A3B2FE82-F344-4603-AE4A-6EE9BD2011E8}"/>
              </a:ext>
            </a:extLst>
          </p:cNvPr>
          <p:cNvSpPr>
            <a:spLocks noGrp="1"/>
          </p:cNvSpPr>
          <p:nvPr>
            <p:ph sz="half" idx="2"/>
          </p:nvPr>
        </p:nvSpPr>
        <p:spPr>
          <a:xfrm>
            <a:off x="839788" y="2505075"/>
            <a:ext cx="5157787" cy="1071062"/>
          </a:xfrm>
        </p:spPr>
        <p:txBody>
          <a:bodyPr/>
          <a:lstStyle/>
          <a:p>
            <a:r>
              <a:rPr lang="en-US" sz="1600" dirty="0">
                <a:solidFill>
                  <a:schemeClr val="tx1"/>
                </a:solidFill>
              </a:rPr>
              <a:t>To </a:t>
            </a:r>
            <a:r>
              <a:rPr lang="en-US" sz="1600" u="sng" dirty="0">
                <a:solidFill>
                  <a:schemeClr val="tx1"/>
                </a:solidFill>
                <a:hlinkClick r:id="rId2">
                  <a:extLst>
                    <a:ext uri="{A12FA001-AC4F-418D-AE19-62706E023703}">
                      <ahyp:hlinkClr xmlns:ahyp="http://schemas.microsoft.com/office/drawing/2018/hyperlinkcolor" val="tx"/>
                    </a:ext>
                  </a:extLst>
                </a:hlinkClick>
              </a:rPr>
              <a:t>promote your solution to production</a:t>
            </a:r>
            <a:r>
              <a:rPr lang="en-US" sz="1600" dirty="0">
                <a:solidFill>
                  <a:schemeClr val="tx1"/>
                </a:solidFill>
              </a:rPr>
              <a:t>, you need the Power BI content (app workspace that you are using in your application to be assigned to a Power BI Embedded (A SKU) capacity.</a:t>
            </a:r>
          </a:p>
        </p:txBody>
      </p:sp>
      <p:sp>
        <p:nvSpPr>
          <p:cNvPr id="5" name="Text Placeholder 4">
            <a:extLst>
              <a:ext uri="{FF2B5EF4-FFF2-40B4-BE49-F238E27FC236}">
                <a16:creationId xmlns:a16="http://schemas.microsoft.com/office/drawing/2014/main" id="{E0BE00F6-DF72-4842-86D9-7DBD1CF82AF4}"/>
              </a:ext>
            </a:extLst>
          </p:cNvPr>
          <p:cNvSpPr>
            <a:spLocks noGrp="1"/>
          </p:cNvSpPr>
          <p:nvPr>
            <p:ph type="body" sz="quarter" idx="3"/>
          </p:nvPr>
        </p:nvSpPr>
        <p:spPr>
          <a:xfrm>
            <a:off x="6169024" y="1877211"/>
            <a:ext cx="5183188" cy="406265"/>
          </a:xfrm>
        </p:spPr>
        <p:txBody>
          <a:bodyPr/>
          <a:lstStyle/>
          <a:p>
            <a:r>
              <a:rPr lang="en-US" sz="1600" dirty="0"/>
              <a:t>What type of content pack data can be embedded?</a:t>
            </a:r>
          </a:p>
        </p:txBody>
      </p:sp>
      <p:sp>
        <p:nvSpPr>
          <p:cNvPr id="6" name="Content Placeholder 5">
            <a:extLst>
              <a:ext uri="{FF2B5EF4-FFF2-40B4-BE49-F238E27FC236}">
                <a16:creationId xmlns:a16="http://schemas.microsoft.com/office/drawing/2014/main" id="{4745E109-D7E9-4000-9A6C-1158B7E5EC86}"/>
              </a:ext>
            </a:extLst>
          </p:cNvPr>
          <p:cNvSpPr>
            <a:spLocks noGrp="1"/>
          </p:cNvSpPr>
          <p:nvPr>
            <p:ph sz="quarter" idx="4"/>
          </p:nvPr>
        </p:nvSpPr>
        <p:spPr>
          <a:xfrm>
            <a:off x="6172200" y="2505075"/>
            <a:ext cx="5183188" cy="849463"/>
          </a:xfrm>
        </p:spPr>
        <p:txBody>
          <a:bodyPr/>
          <a:lstStyle/>
          <a:p>
            <a:r>
              <a:rPr lang="en-US" sz="1600" b="1" dirty="0"/>
              <a:t>Dashboards</a:t>
            </a:r>
            <a:r>
              <a:rPr lang="en-US" sz="1600" dirty="0"/>
              <a:t> and </a:t>
            </a:r>
            <a:r>
              <a:rPr lang="en-US" sz="1600" b="1" dirty="0"/>
              <a:t>tiles</a:t>
            </a:r>
            <a:r>
              <a:rPr lang="en-US" sz="1600" dirty="0"/>
              <a:t> that are built from content pack datasets </a:t>
            </a:r>
            <a:r>
              <a:rPr lang="en-US" sz="1600" i="1" dirty="0"/>
              <a:t>cannot</a:t>
            </a:r>
            <a:r>
              <a:rPr lang="en-US" sz="1600" dirty="0"/>
              <a:t> be embedded, however, </a:t>
            </a:r>
            <a:r>
              <a:rPr lang="en-US" sz="1600" b="1" dirty="0"/>
              <a:t>reports</a:t>
            </a:r>
            <a:r>
              <a:rPr lang="en-US" sz="1600" dirty="0"/>
              <a:t> built from a content pack dataset </a:t>
            </a:r>
            <a:r>
              <a:rPr lang="en-US" sz="1600" i="1" dirty="0"/>
              <a:t>can</a:t>
            </a:r>
            <a:r>
              <a:rPr lang="en-US" sz="1600" dirty="0"/>
              <a:t> be embedded.</a:t>
            </a:r>
          </a:p>
        </p:txBody>
      </p:sp>
    </p:spTree>
    <p:extLst>
      <p:ext uri="{BB962C8B-B14F-4D97-AF65-F5344CB8AC3E}">
        <p14:creationId xmlns:p14="http://schemas.microsoft.com/office/powerpoint/2010/main" val="317116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D1D4-B373-455D-8E1F-D81BBA071AB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C7F245C-1EB7-4AA3-9DC4-F6625DA283AF}"/>
              </a:ext>
            </a:extLst>
          </p:cNvPr>
          <p:cNvSpPr>
            <a:spLocks noGrp="1"/>
          </p:cNvSpPr>
          <p:nvPr>
            <p:ph type="body" idx="1"/>
          </p:nvPr>
        </p:nvSpPr>
        <p:spPr>
          <a:xfrm>
            <a:off x="839788" y="1877211"/>
            <a:ext cx="5157787" cy="627864"/>
          </a:xfrm>
        </p:spPr>
        <p:txBody>
          <a:bodyPr/>
          <a:lstStyle/>
          <a:p>
            <a:r>
              <a:rPr lang="en-US" sz="1600" dirty="0"/>
              <a:t>What is the authentication model for Power BI Embedded?</a:t>
            </a:r>
          </a:p>
        </p:txBody>
      </p:sp>
      <p:sp>
        <p:nvSpPr>
          <p:cNvPr id="4" name="Content Placeholder 3">
            <a:extLst>
              <a:ext uri="{FF2B5EF4-FFF2-40B4-BE49-F238E27FC236}">
                <a16:creationId xmlns:a16="http://schemas.microsoft.com/office/drawing/2014/main" id="{C0CCDAEE-B060-43D7-853B-1DE40B2EA7D5}"/>
              </a:ext>
            </a:extLst>
          </p:cNvPr>
          <p:cNvSpPr>
            <a:spLocks noGrp="1"/>
          </p:cNvSpPr>
          <p:nvPr>
            <p:ph sz="half" idx="2"/>
          </p:nvPr>
        </p:nvSpPr>
        <p:spPr>
          <a:xfrm>
            <a:off x="839788" y="2505075"/>
            <a:ext cx="5157787" cy="3656386"/>
          </a:xfrm>
        </p:spPr>
        <p:txBody>
          <a:bodyPr/>
          <a:lstStyle/>
          <a:p>
            <a:r>
              <a:rPr lang="en-US" sz="1600" dirty="0">
                <a:solidFill>
                  <a:schemeClr val="tx1"/>
                </a:solidFill>
              </a:rPr>
              <a:t>Power BI Embedded continues to use Azure AD for authentication of the master user (a designated Power BI Pro licensed user), or with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for authenticating the application inside Power BI.</a:t>
            </a:r>
          </a:p>
          <a:p>
            <a:r>
              <a:rPr lang="en-US" sz="1600" dirty="0">
                <a:solidFill>
                  <a:schemeClr val="tx1"/>
                </a:solidFill>
              </a:rPr>
              <a:t>The authentication and authorization of application users implemented by the ISV, the ISV can implement their authentication for their applications.</a:t>
            </a:r>
          </a:p>
          <a:p>
            <a:r>
              <a:rPr lang="en-US" sz="1600" dirty="0">
                <a:solidFill>
                  <a:schemeClr val="tx1"/>
                </a:solidFill>
              </a:rPr>
              <a:t>If you already have an Azure AD tenant, you can use your existing directory, or you can create a new Azure AD tenant for your embedded application content security.</a:t>
            </a:r>
          </a:p>
          <a:p>
            <a:r>
              <a:rPr lang="en-US" sz="1600" dirty="0">
                <a:solidFill>
                  <a:schemeClr val="tx1"/>
                </a:solidFill>
              </a:rPr>
              <a:t>To get an AAD token, you can use one of the </a:t>
            </a:r>
            <a:r>
              <a:rPr lang="en-US" sz="1600" u="sng" dirty="0">
                <a:solidFill>
                  <a:schemeClr val="tx1"/>
                </a:solidFill>
                <a:hlinkClick r:id="rId3">
                  <a:extLst>
                    <a:ext uri="{A12FA001-AC4F-418D-AE19-62706E023703}">
                      <ahyp:hlinkClr xmlns:ahyp="http://schemas.microsoft.com/office/drawing/2018/hyperlinkcolor" val="tx"/>
                    </a:ext>
                  </a:extLst>
                </a:hlinkClick>
              </a:rPr>
              <a:t>Azure Active Directory Authentication Libraries</a:t>
            </a:r>
            <a:r>
              <a:rPr lang="en-US" sz="1600" dirty="0">
                <a:solidFill>
                  <a:schemeClr val="tx1"/>
                </a:solidFill>
              </a:rPr>
              <a:t>. There are client libraries available for multiple platforms.</a:t>
            </a:r>
          </a:p>
        </p:txBody>
      </p:sp>
    </p:spTree>
    <p:extLst>
      <p:ext uri="{BB962C8B-B14F-4D97-AF65-F5344CB8AC3E}">
        <p14:creationId xmlns:p14="http://schemas.microsoft.com/office/powerpoint/2010/main" val="393198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Appendix</a:t>
            </a:r>
          </a:p>
        </p:txBody>
      </p:sp>
    </p:spTree>
    <p:extLst>
      <p:ext uri="{BB962C8B-B14F-4D97-AF65-F5344CB8AC3E}">
        <p14:creationId xmlns:p14="http://schemas.microsoft.com/office/powerpoint/2010/main" val="191013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B7C-8B3B-4B73-8EF8-0682B188358D}"/>
              </a:ext>
            </a:extLst>
          </p:cNvPr>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677098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CCE-97E9-4F3F-8D50-99DB1E3ADBD2}"/>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A7BB45FB-93F5-4A28-8489-ECA86E813E5A}"/>
              </a:ext>
            </a:extLst>
          </p:cNvPr>
          <p:cNvSpPr>
            <a:spLocks noGrp="1"/>
          </p:cNvSpPr>
          <p:nvPr>
            <p:ph type="body" idx="1"/>
          </p:nvPr>
        </p:nvSpPr>
        <p:spPr>
          <a:xfrm>
            <a:off x="836612" y="1655612"/>
            <a:ext cx="5157787" cy="406265"/>
          </a:xfrm>
        </p:spPr>
        <p:txBody>
          <a:bodyPr/>
          <a:lstStyle/>
          <a:p>
            <a:r>
              <a:rPr lang="en-US" sz="1600" dirty="0"/>
              <a:t>How do I purchase Power BI Embedded?</a:t>
            </a:r>
          </a:p>
        </p:txBody>
      </p:sp>
      <p:sp>
        <p:nvSpPr>
          <p:cNvPr id="4" name="Content Placeholder 3">
            <a:extLst>
              <a:ext uri="{FF2B5EF4-FFF2-40B4-BE49-F238E27FC236}">
                <a16:creationId xmlns:a16="http://schemas.microsoft.com/office/drawing/2014/main" id="{10473DCF-D0BB-42F4-B3FA-822349BFFFD0}"/>
              </a:ext>
            </a:extLst>
          </p:cNvPr>
          <p:cNvSpPr>
            <a:spLocks noGrp="1"/>
          </p:cNvSpPr>
          <p:nvPr>
            <p:ph sz="half" idx="2"/>
          </p:nvPr>
        </p:nvSpPr>
        <p:spPr>
          <a:xfrm>
            <a:off x="839788" y="2505075"/>
            <a:ext cx="5157787" cy="406265"/>
          </a:xfrm>
        </p:spPr>
        <p:txBody>
          <a:bodyPr/>
          <a:lstStyle/>
          <a:p>
            <a:r>
              <a:rPr lang="en-US" sz="1600" dirty="0"/>
              <a:t>Power BI Embedded is available through Azure.</a:t>
            </a:r>
          </a:p>
        </p:txBody>
      </p:sp>
      <p:sp>
        <p:nvSpPr>
          <p:cNvPr id="5" name="Text Placeholder 4">
            <a:extLst>
              <a:ext uri="{FF2B5EF4-FFF2-40B4-BE49-F238E27FC236}">
                <a16:creationId xmlns:a16="http://schemas.microsoft.com/office/drawing/2014/main" id="{22CCFECB-A5DC-48EE-806F-740A1D88C56D}"/>
              </a:ext>
            </a:extLst>
          </p:cNvPr>
          <p:cNvSpPr>
            <a:spLocks noGrp="1"/>
          </p:cNvSpPr>
          <p:nvPr>
            <p:ph type="body" sz="quarter" idx="3"/>
          </p:nvPr>
        </p:nvSpPr>
        <p:spPr>
          <a:xfrm>
            <a:off x="6172200" y="1655612"/>
            <a:ext cx="5183188" cy="849463"/>
          </a:xfrm>
        </p:spPr>
        <p:txBody>
          <a:bodyPr/>
          <a:lstStyle/>
          <a:p>
            <a:r>
              <a:rPr lang="en-US" sz="1600" dirty="0"/>
              <a:t>What happens if I already purchased Power BI Premium and now I want some of the benefits of Power BI Embedded in Azure?</a:t>
            </a:r>
          </a:p>
        </p:txBody>
      </p:sp>
      <p:sp>
        <p:nvSpPr>
          <p:cNvPr id="6" name="Content Placeholder 5">
            <a:extLst>
              <a:ext uri="{FF2B5EF4-FFF2-40B4-BE49-F238E27FC236}">
                <a16:creationId xmlns:a16="http://schemas.microsoft.com/office/drawing/2014/main" id="{2A15BD23-39FC-4A64-A69C-6825FC545DBE}"/>
              </a:ext>
            </a:extLst>
          </p:cNvPr>
          <p:cNvSpPr>
            <a:spLocks noGrp="1"/>
          </p:cNvSpPr>
          <p:nvPr>
            <p:ph sz="quarter" idx="4"/>
          </p:nvPr>
        </p:nvSpPr>
        <p:spPr>
          <a:xfrm>
            <a:off x="6172200" y="2505075"/>
            <a:ext cx="5183188" cy="1071062"/>
          </a:xfrm>
        </p:spPr>
        <p:txBody>
          <a:bodyPr/>
          <a:lstStyle/>
          <a:p>
            <a:r>
              <a:rPr lang="en-US" sz="1600" dirty="0"/>
              <a:t>Customers continue to pay for any existing Power BI Premium purchases until the end of their current agreement term and then may switch their Power BI Premium purchases as necessary at that point.</a:t>
            </a:r>
          </a:p>
        </p:txBody>
      </p:sp>
    </p:spTree>
    <p:extLst>
      <p:ext uri="{BB962C8B-B14F-4D97-AF65-F5344CB8AC3E}">
        <p14:creationId xmlns:p14="http://schemas.microsoft.com/office/powerpoint/2010/main" val="328352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0B9-C1D5-4464-AFED-D72F8C5E96B6}"/>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DD2888B4-2BAC-4325-9799-49D40C36FD70}"/>
              </a:ext>
            </a:extLst>
          </p:cNvPr>
          <p:cNvSpPr>
            <a:spLocks noGrp="1"/>
          </p:cNvSpPr>
          <p:nvPr>
            <p:ph type="body" idx="1"/>
          </p:nvPr>
        </p:nvSpPr>
        <p:spPr>
          <a:xfrm>
            <a:off x="839788" y="1877211"/>
            <a:ext cx="5157787" cy="627864"/>
          </a:xfrm>
        </p:spPr>
        <p:txBody>
          <a:bodyPr/>
          <a:lstStyle/>
          <a:p>
            <a:r>
              <a:rPr lang="en-US" sz="1600" dirty="0"/>
              <a:t>Do I still have to buy Power BI Premium to get access to Power BI Embedded?</a:t>
            </a:r>
          </a:p>
        </p:txBody>
      </p:sp>
      <p:sp>
        <p:nvSpPr>
          <p:cNvPr id="4" name="Content Placeholder 3">
            <a:extLst>
              <a:ext uri="{FF2B5EF4-FFF2-40B4-BE49-F238E27FC236}">
                <a16:creationId xmlns:a16="http://schemas.microsoft.com/office/drawing/2014/main" id="{95D01C7E-FA85-48B0-91DA-7DC80662D019}"/>
              </a:ext>
            </a:extLst>
          </p:cNvPr>
          <p:cNvSpPr>
            <a:spLocks noGrp="1"/>
          </p:cNvSpPr>
          <p:nvPr>
            <p:ph sz="half" idx="2"/>
          </p:nvPr>
        </p:nvSpPr>
        <p:spPr>
          <a:xfrm>
            <a:off x="839788" y="2505075"/>
            <a:ext cx="5157787" cy="849463"/>
          </a:xfrm>
        </p:spPr>
        <p:txBody>
          <a:bodyPr/>
          <a:lstStyle/>
          <a:p>
            <a:r>
              <a:rPr lang="en-US" sz="1600" dirty="0"/>
              <a:t>No, Power BI Embedded includes the Azure-based capacity that you need to deploy and distribute your solution to customers.</a:t>
            </a:r>
          </a:p>
        </p:txBody>
      </p:sp>
      <p:sp>
        <p:nvSpPr>
          <p:cNvPr id="5" name="Text Placeholder 4">
            <a:extLst>
              <a:ext uri="{FF2B5EF4-FFF2-40B4-BE49-F238E27FC236}">
                <a16:creationId xmlns:a16="http://schemas.microsoft.com/office/drawing/2014/main" id="{40135572-F677-49DC-AC8B-F4E607073754}"/>
              </a:ext>
            </a:extLst>
          </p:cNvPr>
          <p:cNvSpPr>
            <a:spLocks noGrp="1"/>
          </p:cNvSpPr>
          <p:nvPr>
            <p:ph type="body" sz="quarter" idx="3"/>
          </p:nvPr>
        </p:nvSpPr>
        <p:spPr>
          <a:xfrm>
            <a:off x="6172200" y="1877211"/>
            <a:ext cx="5183188" cy="627864"/>
          </a:xfrm>
        </p:spPr>
        <p:txBody>
          <a:bodyPr/>
          <a:lstStyle/>
          <a:p>
            <a:r>
              <a:rPr lang="en-US" sz="1600" dirty="0"/>
              <a:t>What’s the purchase commitment for Power BI Embedded?</a:t>
            </a:r>
          </a:p>
        </p:txBody>
      </p:sp>
      <p:sp>
        <p:nvSpPr>
          <p:cNvPr id="6" name="Content Placeholder 5">
            <a:extLst>
              <a:ext uri="{FF2B5EF4-FFF2-40B4-BE49-F238E27FC236}">
                <a16:creationId xmlns:a16="http://schemas.microsoft.com/office/drawing/2014/main" id="{3713B980-9E28-4F20-902B-211272D94AFD}"/>
              </a:ext>
            </a:extLst>
          </p:cNvPr>
          <p:cNvSpPr>
            <a:spLocks noGrp="1"/>
          </p:cNvSpPr>
          <p:nvPr>
            <p:ph sz="quarter" idx="4"/>
          </p:nvPr>
        </p:nvSpPr>
        <p:spPr>
          <a:xfrm>
            <a:off x="6172200" y="2505075"/>
            <a:ext cx="5183188" cy="849463"/>
          </a:xfrm>
        </p:spPr>
        <p:txBody>
          <a:bodyPr/>
          <a:lstStyle/>
          <a:p>
            <a:r>
              <a:rPr lang="en-US" sz="1600" dirty="0"/>
              <a:t>Customers may change their usage on an hourly basis. There is no monthly or annual commitment for the Power BI Embedded service.</a:t>
            </a:r>
          </a:p>
        </p:txBody>
      </p:sp>
    </p:spTree>
    <p:extLst>
      <p:ext uri="{BB962C8B-B14F-4D97-AF65-F5344CB8AC3E}">
        <p14:creationId xmlns:p14="http://schemas.microsoft.com/office/powerpoint/2010/main" val="269395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F4C-AA23-4364-93C6-4EFAA7166CB0}"/>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B0089D77-98C3-4B47-B574-409E929E970F}"/>
              </a:ext>
            </a:extLst>
          </p:cNvPr>
          <p:cNvSpPr>
            <a:spLocks noGrp="1"/>
          </p:cNvSpPr>
          <p:nvPr>
            <p:ph type="body" idx="1"/>
          </p:nvPr>
        </p:nvSpPr>
        <p:spPr>
          <a:xfrm>
            <a:off x="839788" y="1877211"/>
            <a:ext cx="5157787" cy="627864"/>
          </a:xfrm>
        </p:spPr>
        <p:txBody>
          <a:bodyPr/>
          <a:lstStyle/>
          <a:p>
            <a:r>
              <a:rPr lang="en-US" sz="1600" dirty="0"/>
              <a:t>How does the usage of Power BI Embedded show up on my bill?</a:t>
            </a:r>
          </a:p>
        </p:txBody>
      </p:sp>
      <p:sp>
        <p:nvSpPr>
          <p:cNvPr id="4" name="Content Placeholder 3">
            <a:extLst>
              <a:ext uri="{FF2B5EF4-FFF2-40B4-BE49-F238E27FC236}">
                <a16:creationId xmlns:a16="http://schemas.microsoft.com/office/drawing/2014/main" id="{115A94A4-4B17-42DD-AC0D-E5F290AD6A16}"/>
              </a:ext>
            </a:extLst>
          </p:cNvPr>
          <p:cNvSpPr>
            <a:spLocks noGrp="1"/>
          </p:cNvSpPr>
          <p:nvPr>
            <p:ph sz="half" idx="2"/>
          </p:nvPr>
        </p:nvSpPr>
        <p:spPr>
          <a:xfrm>
            <a:off x="839788" y="2505075"/>
            <a:ext cx="5157787" cy="1292662"/>
          </a:xfrm>
        </p:spPr>
        <p:txBody>
          <a:bodyPr/>
          <a:lstStyle/>
          <a:p>
            <a:r>
              <a:rPr lang="en-US" sz="1600" dirty="0"/>
              <a:t>Power BI Embedded bills on a predictable hourly rate based on the type of node(s) deployed. As long as your resource is active, you are billed even if there is no usage. To stop being billed, you need to pause your resource actively.</a:t>
            </a:r>
          </a:p>
        </p:txBody>
      </p:sp>
      <p:sp>
        <p:nvSpPr>
          <p:cNvPr id="5" name="Text Placeholder 4">
            <a:extLst>
              <a:ext uri="{FF2B5EF4-FFF2-40B4-BE49-F238E27FC236}">
                <a16:creationId xmlns:a16="http://schemas.microsoft.com/office/drawing/2014/main" id="{1336D597-1EB4-4546-99B9-4393287E3323}"/>
              </a:ext>
            </a:extLst>
          </p:cNvPr>
          <p:cNvSpPr>
            <a:spLocks noGrp="1"/>
          </p:cNvSpPr>
          <p:nvPr>
            <p:ph type="body" sz="quarter" idx="3"/>
          </p:nvPr>
        </p:nvSpPr>
        <p:spPr>
          <a:xfrm>
            <a:off x="6172200" y="1877211"/>
            <a:ext cx="5183188" cy="627864"/>
          </a:xfrm>
        </p:spPr>
        <p:txBody>
          <a:bodyPr/>
          <a:lstStyle/>
          <a:p>
            <a:r>
              <a:rPr lang="en-US" sz="1600" dirty="0"/>
              <a:t>Who needs a Power BI Pro license for Power BI Embedded and why?</a:t>
            </a:r>
          </a:p>
        </p:txBody>
      </p:sp>
      <p:sp>
        <p:nvSpPr>
          <p:cNvPr id="6" name="Content Placeholder 5">
            <a:extLst>
              <a:ext uri="{FF2B5EF4-FFF2-40B4-BE49-F238E27FC236}">
                <a16:creationId xmlns:a16="http://schemas.microsoft.com/office/drawing/2014/main" id="{257B2CC5-59CA-4F78-A8A8-C0697BBBBD4E}"/>
              </a:ext>
            </a:extLst>
          </p:cNvPr>
          <p:cNvSpPr>
            <a:spLocks noGrp="1"/>
          </p:cNvSpPr>
          <p:nvPr>
            <p:ph sz="quarter" idx="4"/>
          </p:nvPr>
        </p:nvSpPr>
        <p:spPr>
          <a:xfrm>
            <a:off x="6172200" y="2505075"/>
            <a:ext cx="5183188" cy="3828740"/>
          </a:xfrm>
        </p:spPr>
        <p:txBody>
          <a:bodyPr/>
          <a:lstStyle/>
          <a:p>
            <a:r>
              <a:rPr lang="en-US" sz="1600" dirty="0">
                <a:solidFill>
                  <a:schemeClr val="tx1"/>
                </a:solidFill>
              </a:rPr>
              <a:t>Any developer that requires the use of the REST APIs needs a Power BI Pro license or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Any analyst that needs to add reports to a Power BI workspace can either have a Power BI Pro license or use service principal. Any tenant admin that needs to manage the Power BI tenant and capacity is required to have a Power BI Pro license.</a:t>
            </a:r>
          </a:p>
          <a:p>
            <a:r>
              <a:rPr lang="en-US" sz="1600" dirty="0">
                <a:solidFill>
                  <a:schemeClr val="tx1"/>
                </a:solidFill>
              </a:rPr>
              <a:t>Because Power BI Embedded allows the use of the Power BI portal for managing and validating embedded content, the Power BI Pro license is required to authenticate the App inside PowerBI.com to get access to the reports in the right repositories.</a:t>
            </a:r>
          </a:p>
          <a:p>
            <a:r>
              <a:rPr lang="en-US" sz="1600" dirty="0">
                <a:solidFill>
                  <a:schemeClr val="tx1"/>
                </a:solidFill>
              </a:rPr>
              <a:t>However, for </a:t>
            </a:r>
            <a:r>
              <a:rPr lang="en-US" sz="1600" u="sng" dirty="0">
                <a:solidFill>
                  <a:schemeClr val="tx1"/>
                </a:solidFill>
                <a:hlinkClick r:id="rId3">
                  <a:extLst>
                    <a:ext uri="{A12FA001-AC4F-418D-AE19-62706E023703}">
                      <ahyp:hlinkClr xmlns:ahyp="http://schemas.microsoft.com/office/drawing/2018/hyperlinkcolor" val="tx"/>
                    </a:ext>
                  </a:extLst>
                </a:hlinkClick>
              </a:rPr>
              <a:t>creating/editing embedded reports</a:t>
            </a:r>
            <a:r>
              <a:rPr lang="en-US" sz="1600" dirty="0">
                <a:solidFill>
                  <a:schemeClr val="tx1"/>
                </a:solidFill>
              </a:rPr>
              <a:t> inside your application, the end user does not need a Pro license as the user isn't required to be a Power BI user at all.</a:t>
            </a:r>
          </a:p>
        </p:txBody>
      </p:sp>
    </p:spTree>
    <p:extLst>
      <p:ext uri="{BB962C8B-B14F-4D97-AF65-F5344CB8AC3E}">
        <p14:creationId xmlns:p14="http://schemas.microsoft.com/office/powerpoint/2010/main" val="323744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09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Introduction to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887046309"/>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1B12-DFD4-495E-AA70-FF40F356293F}"/>
              </a:ext>
            </a:extLst>
          </p:cNvPr>
          <p:cNvSpPr>
            <a:spLocks noGrp="1"/>
          </p:cNvSpPr>
          <p:nvPr>
            <p:ph type="title"/>
          </p:nvPr>
        </p:nvSpPr>
        <p:spPr/>
        <p:txBody>
          <a:bodyPr/>
          <a:lstStyle/>
          <a:p>
            <a:r>
              <a:rPr lang="en-US" dirty="0"/>
              <a:t>What is Power BI in Azure?</a:t>
            </a:r>
          </a:p>
        </p:txBody>
      </p:sp>
      <p:sp>
        <p:nvSpPr>
          <p:cNvPr id="3" name="Content Placeholder 2">
            <a:extLst>
              <a:ext uri="{FF2B5EF4-FFF2-40B4-BE49-F238E27FC236}">
                <a16:creationId xmlns:a16="http://schemas.microsoft.com/office/drawing/2014/main" id="{1DF37305-FD35-406D-B724-7E0B49C679E5}"/>
              </a:ext>
            </a:extLst>
          </p:cNvPr>
          <p:cNvSpPr>
            <a:spLocks noGrp="1"/>
          </p:cNvSpPr>
          <p:nvPr>
            <p:ph idx="1"/>
          </p:nvPr>
        </p:nvSpPr>
        <p:spPr>
          <a:xfrm>
            <a:off x="269241" y="1189178"/>
            <a:ext cx="11653521" cy="2308324"/>
          </a:xfrm>
        </p:spPr>
        <p:txBody>
          <a:bodyPr/>
          <a:lstStyle/>
          <a:p>
            <a:r>
              <a:rPr lang="en-US" sz="2000" dirty="0">
                <a:latin typeface="+mn-lt"/>
              </a:rPr>
              <a:t>Power BI Embedded is intended to simplify how ISVs and developers use Power BI capabilities with embedded analytics. </a:t>
            </a:r>
          </a:p>
          <a:p>
            <a:r>
              <a:rPr lang="en-US" sz="2000" dirty="0">
                <a:latin typeface="+mn-lt"/>
              </a:rPr>
              <a:t>Power BI Embedded simplifies Power BI capabilities by helping you quickly add stunning visuals, reports, and dashboards to your apps. </a:t>
            </a:r>
          </a:p>
          <a:p>
            <a:r>
              <a:rPr lang="en-US" sz="2000" dirty="0">
                <a:latin typeface="+mn-lt"/>
              </a:rPr>
              <a:t>Similar to apps built on Microsoft Azure use services like Machine Learning and IoT. </a:t>
            </a:r>
          </a:p>
          <a:p>
            <a:r>
              <a:rPr lang="en-US" sz="2000" dirty="0">
                <a:latin typeface="+mn-lt"/>
              </a:rPr>
              <a:t>By enabling easy-to-navigate data exploration in their apps, ISVs allow their customers to make quick, informed decisions in context.</a:t>
            </a:r>
          </a:p>
        </p:txBody>
      </p:sp>
    </p:spTree>
    <p:extLst>
      <p:ext uri="{BB962C8B-B14F-4D97-AF65-F5344CB8AC3E}">
        <p14:creationId xmlns:p14="http://schemas.microsoft.com/office/powerpoint/2010/main" val="95465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E843-8DD9-49EB-B277-64767510F787}"/>
              </a:ext>
            </a:extLst>
          </p:cNvPr>
          <p:cNvSpPr>
            <a:spLocks noGrp="1"/>
          </p:cNvSpPr>
          <p:nvPr>
            <p:ph type="title"/>
          </p:nvPr>
        </p:nvSpPr>
        <p:spPr/>
        <p:txBody>
          <a:bodyPr/>
          <a:lstStyle/>
          <a:p>
            <a:r>
              <a:rPr lang="en-US" dirty="0"/>
              <a:t>With Power BI Embedded…</a:t>
            </a:r>
          </a:p>
        </p:txBody>
      </p:sp>
      <p:sp>
        <p:nvSpPr>
          <p:cNvPr id="3" name="Content Placeholder 2">
            <a:extLst>
              <a:ext uri="{FF2B5EF4-FFF2-40B4-BE49-F238E27FC236}">
                <a16:creationId xmlns:a16="http://schemas.microsoft.com/office/drawing/2014/main" id="{47D975BF-59AA-4687-83AA-F4B2390A63A7}"/>
              </a:ext>
            </a:extLst>
          </p:cNvPr>
          <p:cNvSpPr>
            <a:spLocks noGrp="1"/>
          </p:cNvSpPr>
          <p:nvPr>
            <p:ph idx="1"/>
          </p:nvPr>
        </p:nvSpPr>
        <p:spPr>
          <a:xfrm>
            <a:off x="269241" y="1189178"/>
            <a:ext cx="11653521" cy="2585323"/>
          </a:xfrm>
        </p:spPr>
        <p:txBody>
          <a:bodyPr/>
          <a:lstStyle/>
          <a:p>
            <a:r>
              <a:rPr lang="en-US" sz="2000" dirty="0">
                <a:latin typeface="+mn-lt"/>
              </a:rPr>
              <a:t>Independent Software Vendors and developers have added flexibility in how they embed intelligence in their apps using the Power BI APIs. </a:t>
            </a:r>
          </a:p>
          <a:p>
            <a:r>
              <a:rPr lang="en-US" sz="2000" dirty="0">
                <a:latin typeface="+mn-lt"/>
              </a:rPr>
              <a:t>ISVs and developers can take advantage of minimized development efforts to achieve faster time to market and differentiate themselves by infusing Microsoft’s world-class analytics engine in their app. </a:t>
            </a:r>
          </a:p>
          <a:p>
            <a:r>
              <a:rPr lang="en-US" sz="2000" dirty="0">
                <a:latin typeface="+mn-lt"/>
              </a:rPr>
              <a:t>Equally, developers can spend time focusing on their solution to meet customer demands, instead of developing visual analytics features. </a:t>
            </a:r>
          </a:p>
          <a:p>
            <a:r>
              <a:rPr lang="en-US" sz="2000" dirty="0">
                <a:latin typeface="+mn-lt"/>
              </a:rPr>
              <a:t>Additionally, Power BI Embedded enables you to work within the familiar development environments – Visual Studio and Azure – you already use.</a:t>
            </a:r>
          </a:p>
        </p:txBody>
      </p:sp>
    </p:spTree>
    <p:extLst>
      <p:ext uri="{BB962C8B-B14F-4D97-AF65-F5344CB8AC3E}">
        <p14:creationId xmlns:p14="http://schemas.microsoft.com/office/powerpoint/2010/main" val="136940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57D7-9A44-4A00-9B64-C212EA14A540}"/>
              </a:ext>
            </a:extLst>
          </p:cNvPr>
          <p:cNvSpPr>
            <a:spLocks noGrp="1"/>
          </p:cNvSpPr>
          <p:nvPr>
            <p:ph type="title"/>
          </p:nvPr>
        </p:nvSpPr>
        <p:spPr/>
        <p:txBody>
          <a:bodyPr anchor="ctr"/>
          <a:lstStyle/>
          <a:p>
            <a:r>
              <a:rPr lang="en-US" sz="4400" dirty="0">
                <a:solidFill>
                  <a:schemeClr val="tx1"/>
                </a:solidFill>
              </a:rPr>
              <a:t>Choose the solution that is right for you</a:t>
            </a:r>
            <a:endParaRPr lang="en-US" sz="4400" dirty="0"/>
          </a:p>
        </p:txBody>
      </p:sp>
      <p:sp>
        <p:nvSpPr>
          <p:cNvPr id="3" name="Content Placeholder 2">
            <a:extLst>
              <a:ext uri="{FF2B5EF4-FFF2-40B4-BE49-F238E27FC236}">
                <a16:creationId xmlns:a16="http://schemas.microsoft.com/office/drawing/2014/main" id="{F1D082DE-B4A4-4008-AC23-320440BEF259}"/>
              </a:ext>
            </a:extLst>
          </p:cNvPr>
          <p:cNvSpPr>
            <a:spLocks noGrp="1"/>
          </p:cNvSpPr>
          <p:nvPr>
            <p:ph idx="1"/>
          </p:nvPr>
        </p:nvSpPr>
        <p:spPr>
          <a:xfrm>
            <a:off x="269241" y="1189178"/>
            <a:ext cx="11653521" cy="2708434"/>
          </a:xfrm>
        </p:spPr>
        <p:txBody>
          <a:bodyPr/>
          <a:lstStyle/>
          <a:p>
            <a:endParaRPr lang="en-US" sz="2000" dirty="0">
              <a:solidFill>
                <a:schemeClr val="tx1"/>
              </a:solidFill>
              <a:latin typeface="+mn-lt"/>
            </a:endParaRPr>
          </a:p>
          <a:p>
            <a:pPr lvl="1"/>
            <a:r>
              <a:rPr lang="en-US" sz="2000" dirty="0">
                <a:solidFill>
                  <a:schemeClr val="tx1"/>
                </a:solidFill>
                <a:latin typeface="+mn-lt"/>
                <a:hlinkClick r:id="rId2">
                  <a:extLst>
                    <a:ext uri="{A12FA001-AC4F-418D-AE19-62706E023703}">
                      <ahyp:hlinkClr xmlns:ahyp="http://schemas.microsoft.com/office/drawing/2018/hyperlinkcolor" val="tx"/>
                    </a:ext>
                  </a:extLst>
                </a:hlinkClick>
              </a:rPr>
              <a:t>Embedding for your organization</a:t>
            </a:r>
            <a:r>
              <a:rPr lang="en-US" sz="2000" dirty="0">
                <a:solidFill>
                  <a:schemeClr val="tx1"/>
                </a:solidFill>
                <a:latin typeface="+mn-lt"/>
              </a:rPr>
              <a:t> allows you to extend the Power BI service. Run the </a:t>
            </a:r>
            <a:r>
              <a:rPr lang="en-US" sz="2000" dirty="0">
                <a:solidFill>
                  <a:schemeClr val="tx1"/>
                </a:solidFill>
                <a:latin typeface="+mn-lt"/>
                <a:hlinkClick r:id="rId3">
                  <a:extLst>
                    <a:ext uri="{A12FA001-AC4F-418D-AE19-62706E023703}">
                      <ahyp:hlinkClr xmlns:ahyp="http://schemas.microsoft.com/office/drawing/2018/hyperlinkcolor" val="tx"/>
                    </a:ext>
                  </a:extLst>
                </a:hlinkClick>
              </a:rPr>
              <a:t>Embed for your organization</a:t>
            </a:r>
            <a:r>
              <a:rPr lang="en-US" sz="2000" dirty="0">
                <a:solidFill>
                  <a:schemeClr val="tx1"/>
                </a:solidFill>
                <a:latin typeface="+mn-lt"/>
              </a:rPr>
              <a:t> solution.</a:t>
            </a:r>
          </a:p>
          <a:p>
            <a:endParaRPr lang="en-US" sz="2000" dirty="0">
              <a:solidFill>
                <a:schemeClr val="tx1"/>
              </a:solidFill>
              <a:latin typeface="+mn-lt"/>
            </a:endParaRPr>
          </a:p>
          <a:p>
            <a:endParaRPr lang="en-US" sz="2000" dirty="0">
              <a:solidFill>
                <a:schemeClr val="tx1"/>
              </a:solidFill>
              <a:latin typeface="+mn-lt"/>
            </a:endParaRPr>
          </a:p>
          <a:p>
            <a:pPr lvl="1"/>
            <a:r>
              <a:rPr lang="en-US" sz="2000" dirty="0">
                <a:solidFill>
                  <a:schemeClr val="tx1"/>
                </a:solidFill>
                <a:latin typeface="+mn-lt"/>
                <a:hlinkClick r:id="rId4">
                  <a:extLst>
                    <a:ext uri="{A12FA001-AC4F-418D-AE19-62706E023703}">
                      <ahyp:hlinkClr xmlns:ahyp="http://schemas.microsoft.com/office/drawing/2018/hyperlinkcolor" val="tx"/>
                    </a:ext>
                  </a:extLst>
                </a:hlinkClick>
              </a:rPr>
              <a:t>Embedding for your customers</a:t>
            </a:r>
            <a:r>
              <a:rPr lang="en-US" sz="2000" dirty="0">
                <a:solidFill>
                  <a:schemeClr val="tx1"/>
                </a:solidFill>
                <a:latin typeface="+mn-lt"/>
              </a:rPr>
              <a:t> provides the ability to embed dashboards and reports to users who don't have an account for Power BI. Run the </a:t>
            </a:r>
            <a:r>
              <a:rPr lang="en-US" sz="2000" dirty="0">
                <a:solidFill>
                  <a:schemeClr val="tx1"/>
                </a:solidFill>
                <a:latin typeface="+mn-lt"/>
                <a:hlinkClick r:id="rId5">
                  <a:extLst>
                    <a:ext uri="{A12FA001-AC4F-418D-AE19-62706E023703}">
                      <ahyp:hlinkClr xmlns:ahyp="http://schemas.microsoft.com/office/drawing/2018/hyperlinkcolor" val="tx"/>
                    </a:ext>
                  </a:extLst>
                </a:hlinkClick>
              </a:rPr>
              <a:t>Embed for your customers</a:t>
            </a:r>
            <a:r>
              <a:rPr lang="en-US" sz="2000" dirty="0">
                <a:solidFill>
                  <a:schemeClr val="tx1"/>
                </a:solidFill>
                <a:latin typeface="+mn-lt"/>
              </a:rPr>
              <a:t> solution.</a:t>
            </a:r>
          </a:p>
          <a:p>
            <a:endParaRPr lang="en-US" sz="2000" dirty="0">
              <a:solidFill>
                <a:schemeClr val="tx1"/>
              </a:solidFill>
              <a:latin typeface="+mn-lt"/>
            </a:endParaRPr>
          </a:p>
        </p:txBody>
      </p:sp>
    </p:spTree>
    <p:extLst>
      <p:ext uri="{BB962C8B-B14F-4D97-AF65-F5344CB8AC3E}">
        <p14:creationId xmlns:p14="http://schemas.microsoft.com/office/powerpoint/2010/main" val="47376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3079-D340-4C18-8D42-3A7A82FDB4E0}"/>
              </a:ext>
            </a:extLst>
          </p:cNvPr>
          <p:cNvSpPr>
            <a:spLocks noGrp="1"/>
          </p:cNvSpPr>
          <p:nvPr>
            <p:ph type="title"/>
          </p:nvPr>
        </p:nvSpPr>
        <p:spPr/>
        <p:txBody>
          <a:bodyPr/>
          <a:lstStyle/>
          <a:p>
            <a:r>
              <a:rPr lang="en-US" dirty="0"/>
              <a:t>Required Tools</a:t>
            </a:r>
          </a:p>
        </p:txBody>
      </p:sp>
      <p:sp>
        <p:nvSpPr>
          <p:cNvPr id="3" name="Content Placeholder 2">
            <a:extLst>
              <a:ext uri="{FF2B5EF4-FFF2-40B4-BE49-F238E27FC236}">
                <a16:creationId xmlns:a16="http://schemas.microsoft.com/office/drawing/2014/main" id="{0F133390-0C3C-4069-8E9C-59E0432E4287}"/>
              </a:ext>
            </a:extLst>
          </p:cNvPr>
          <p:cNvSpPr>
            <a:spLocks noGrp="1"/>
          </p:cNvSpPr>
          <p:nvPr>
            <p:ph idx="1"/>
          </p:nvPr>
        </p:nvSpPr>
        <p:spPr>
          <a:xfrm>
            <a:off x="269241" y="1189178"/>
            <a:ext cx="11653521" cy="1415772"/>
          </a:xfrm>
        </p:spPr>
        <p:txBody>
          <a:bodyPr/>
          <a:lstStyle/>
          <a:p>
            <a:r>
              <a:rPr lang="en-US" sz="2000" b="1" dirty="0">
                <a:solidFill>
                  <a:schemeClr val="tx1"/>
                </a:solidFill>
                <a:latin typeface="+mn-lt"/>
                <a:hlinkClick r:id="rId2">
                  <a:extLst>
                    <a:ext uri="{A12FA001-AC4F-418D-AE19-62706E023703}">
                      <ahyp:hlinkClr xmlns:ahyp="http://schemas.microsoft.com/office/drawing/2018/hyperlinkcolor" val="tx"/>
                    </a:ext>
                  </a:extLst>
                </a:hlinkClick>
              </a:rPr>
              <a:t>The Azure portal</a:t>
            </a:r>
            <a:r>
              <a:rPr lang="en-US" sz="2000" dirty="0">
                <a:solidFill>
                  <a:schemeClr val="tx1"/>
                </a:solidFill>
                <a:latin typeface="+mn-lt"/>
              </a:rPr>
              <a:t>: A web-based application for managing all Azure services</a:t>
            </a:r>
          </a:p>
          <a:p>
            <a:r>
              <a:rPr lang="en-US" sz="2000" b="1" dirty="0">
                <a:solidFill>
                  <a:schemeClr val="tx1"/>
                </a:solidFill>
                <a:latin typeface="+mn-lt"/>
                <a:hlinkClick r:id="rId3">
                  <a:extLst>
                    <a:ext uri="{A12FA001-AC4F-418D-AE19-62706E023703}">
                      <ahyp:hlinkClr xmlns:ahyp="http://schemas.microsoft.com/office/drawing/2018/hyperlinkcolor" val="tx"/>
                    </a:ext>
                  </a:extLst>
                </a:hlinkClick>
              </a:rPr>
              <a:t>Visual Studio Code</a:t>
            </a:r>
            <a:r>
              <a:rPr lang="en-US" sz="2000" dirty="0">
                <a:solidFill>
                  <a:schemeClr val="tx1"/>
                </a:solidFill>
                <a:latin typeface="+mn-lt"/>
              </a:rPr>
              <a:t>: a free, downloadable, open source, code editor for Windows, macOS, and Linux that supports extensions</a:t>
            </a:r>
          </a:p>
          <a:p>
            <a:r>
              <a:rPr lang="en-US" sz="2000" b="1" dirty="0">
                <a:solidFill>
                  <a:schemeClr val="tx1"/>
                </a:solidFill>
                <a:latin typeface="+mn-lt"/>
                <a:hlinkClick r:id="rId4">
                  <a:extLst>
                    <a:ext uri="{A12FA001-AC4F-418D-AE19-62706E023703}">
                      <ahyp:hlinkClr xmlns:ahyp="http://schemas.microsoft.com/office/drawing/2018/hyperlinkcolor" val="tx"/>
                    </a:ext>
                  </a:extLst>
                </a:hlinkClick>
              </a:rPr>
              <a:t>Power BI Desktop</a:t>
            </a:r>
            <a:r>
              <a:rPr lang="en-US" sz="2000" dirty="0">
                <a:solidFill>
                  <a:schemeClr val="tx1"/>
                </a:solidFill>
                <a:latin typeface="+mn-lt"/>
              </a:rPr>
              <a:t>: a free, downloadable tool to create rich, interactive reports with visual analytics</a:t>
            </a:r>
          </a:p>
        </p:txBody>
      </p:sp>
    </p:spTree>
    <p:extLst>
      <p:ext uri="{BB962C8B-B14F-4D97-AF65-F5344CB8AC3E}">
        <p14:creationId xmlns:p14="http://schemas.microsoft.com/office/powerpoint/2010/main" val="273783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36D3-648D-493D-B770-BD451557C504}"/>
              </a:ext>
            </a:extLst>
          </p:cNvPr>
          <p:cNvSpPr>
            <a:spLocks noGrp="1"/>
          </p:cNvSpPr>
          <p:nvPr>
            <p:ph type="title"/>
          </p:nvPr>
        </p:nvSpPr>
        <p:spPr/>
        <p:txBody>
          <a:bodyPr anchor="ctr"/>
          <a:lstStyle/>
          <a:p>
            <a:r>
              <a:rPr lang="en-US" sz="4400" dirty="0"/>
              <a:t>APIs</a:t>
            </a:r>
          </a:p>
        </p:txBody>
      </p:sp>
      <p:sp>
        <p:nvSpPr>
          <p:cNvPr id="3" name="Content Placeholder 2">
            <a:extLst>
              <a:ext uri="{FF2B5EF4-FFF2-40B4-BE49-F238E27FC236}">
                <a16:creationId xmlns:a16="http://schemas.microsoft.com/office/drawing/2014/main" id="{96641D55-7CD9-4B51-804A-9743735D1B98}"/>
              </a:ext>
            </a:extLst>
          </p:cNvPr>
          <p:cNvSpPr>
            <a:spLocks noGrp="1"/>
          </p:cNvSpPr>
          <p:nvPr>
            <p:ph idx="1"/>
          </p:nvPr>
        </p:nvSpPr>
        <p:spPr>
          <a:xfrm>
            <a:off x="269241" y="1189178"/>
            <a:ext cx="11653521" cy="2031325"/>
          </a:xfrm>
        </p:spPr>
        <p:txBody>
          <a:bodyPr/>
          <a:lstStyle/>
          <a:p>
            <a:r>
              <a:rPr lang="en-US" sz="2000" dirty="0">
                <a:latin typeface="+mn-lt"/>
              </a:rPr>
              <a:t>For customers and users without Power BI licenses, you can embed dashboards and reports into your custom application, using the same API to either service your organization or your customers. </a:t>
            </a:r>
          </a:p>
          <a:p>
            <a:r>
              <a:rPr lang="en-US" sz="2000" dirty="0">
                <a:latin typeface="+mn-lt"/>
              </a:rPr>
              <a:t>Your customers see the data that is managed by the application. </a:t>
            </a:r>
          </a:p>
          <a:p>
            <a:r>
              <a:rPr lang="en-US" sz="2000" dirty="0">
                <a:latin typeface="+mn-lt"/>
              </a:rPr>
              <a:t>Also, for Power BI users in your organization, they have the additional options to view </a:t>
            </a:r>
            <a:r>
              <a:rPr lang="en-US" sz="2000" i="1" dirty="0">
                <a:latin typeface="+mn-lt"/>
              </a:rPr>
              <a:t>their data</a:t>
            </a:r>
            <a:r>
              <a:rPr lang="en-US" sz="2000" dirty="0">
                <a:latin typeface="+mn-lt"/>
              </a:rPr>
              <a:t> directly in Power BI or the context of the embedded application. </a:t>
            </a:r>
          </a:p>
          <a:p>
            <a:r>
              <a:rPr lang="en-US" sz="2000" dirty="0">
                <a:latin typeface="+mn-lt"/>
              </a:rPr>
              <a:t>You can take full advantage of the JavaScript and REST APIs for your embedding needs.</a:t>
            </a:r>
          </a:p>
        </p:txBody>
      </p:sp>
    </p:spTree>
    <p:extLst>
      <p:ext uri="{BB962C8B-B14F-4D97-AF65-F5344CB8AC3E}">
        <p14:creationId xmlns:p14="http://schemas.microsoft.com/office/powerpoint/2010/main" val="2685317120"/>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4903</TotalTime>
  <Words>996</Words>
  <Application>Microsoft Office PowerPoint</Application>
  <PresentationFormat>Widescreen</PresentationFormat>
  <Paragraphs>113</Paragraphs>
  <Slides>22</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What is Power BI in Azure?</vt:lpstr>
      <vt:lpstr>With Power BI Embedded…</vt:lpstr>
      <vt:lpstr>Choose the solution that is right for you</vt:lpstr>
      <vt:lpstr>Required Tools</vt:lpstr>
      <vt:lpstr>APIs</vt:lpstr>
      <vt:lpstr>Using the Power BI Service API</vt:lpstr>
      <vt:lpstr>FAQs</vt:lpstr>
      <vt:lpstr>FAQs</vt:lpstr>
      <vt:lpstr>FAQs</vt:lpstr>
      <vt:lpstr>FAQs</vt:lpstr>
      <vt:lpstr>FAQs</vt:lpstr>
      <vt:lpstr>Appendix</vt:lpstr>
      <vt:lpstr>Licensing</vt:lpstr>
      <vt:lpstr>Licensing</vt:lpstr>
      <vt:lpstr>Licensing</vt:lpstr>
      <vt:lpstr>Licensing</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99</cp:revision>
  <dcterms:created xsi:type="dcterms:W3CDTF">2016-01-21T23:17:09Z</dcterms:created>
  <dcterms:modified xsi:type="dcterms:W3CDTF">2019-03-05T01:28:03Z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