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2"/>
  </p:notesMasterIdLst>
  <p:sldIdLst>
    <p:sldId id="300" r:id="rId6"/>
    <p:sldId id="312" r:id="rId7"/>
    <p:sldId id="323" r:id="rId8"/>
    <p:sldId id="324" r:id="rId9"/>
    <p:sldId id="325" r:id="rId10"/>
    <p:sldId id="347" r:id="rId11"/>
    <p:sldId id="348" r:id="rId12"/>
    <p:sldId id="267" r:id="rId13"/>
    <p:sldId id="349" r:id="rId14"/>
    <p:sldId id="268" r:id="rId15"/>
    <p:sldId id="350" r:id="rId16"/>
    <p:sldId id="275" r:id="rId17"/>
    <p:sldId id="276" r:id="rId18"/>
    <p:sldId id="335" r:id="rId19"/>
    <p:sldId id="353" r:id="rId20"/>
    <p:sldId id="336" r:id="rId21"/>
    <p:sldId id="338" r:id="rId22"/>
    <p:sldId id="339" r:id="rId23"/>
    <p:sldId id="340" r:id="rId24"/>
    <p:sldId id="341" r:id="rId25"/>
    <p:sldId id="334" r:id="rId26"/>
    <p:sldId id="342" r:id="rId27"/>
    <p:sldId id="343" r:id="rId28"/>
    <p:sldId id="344" r:id="rId29"/>
    <p:sldId id="333" r:id="rId30"/>
    <p:sldId id="35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5</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https://docs.microsoft.com/en-us/power-bi/developer/embed-sample-for-your-organization</a:t>
            </a:r>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06548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https://docs.microsoft.com/en-us/power-bi/developer/embed-sample-for-customers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390404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3/4/2019 8:13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9A6D4-FB34-4BDB-BA1E-7271914431FC}"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3/4/2019 9:47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72956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31790441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3/4/2019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652056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powerbi.microsoft.com/blog/power-bi-teams-up-with-microsoft-teams/" TargetMode="External"/><Relationship Id="rId2" Type="http://schemas.openxmlformats.org/officeDocument/2006/relationships/hyperlink" Target="https://powerbi.microsoft.com/blog/integrate-power-bi-reports-in-sharepoint-online/" TargetMode="External"/><Relationship Id="rId1" Type="http://schemas.openxmlformats.org/officeDocument/2006/relationships/slideLayout" Target="../slideLayouts/slideLayout15.xml"/><Relationship Id="rId4" Type="http://schemas.openxmlformats.org/officeDocument/2006/relationships/hyperlink" Target="https://docs.microsoft.com/dynamics365/customer-engagement/basics/add-edit-power-bi-visualizations-dashboar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icrosoft/PowerBI-JavaScript" TargetMode="External"/><Relationship Id="rId2" Type="http://schemas.openxmlformats.org/officeDocument/2006/relationships/hyperlink" Target="https://docs.microsoft.com/en-us/power-bi/developer/embed-sample-for-your-organization"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3505200" y="3733358"/>
            <a:ext cx="5181600" cy="1769617"/>
          </a:xfrm>
          <a:prstGeom prst="rect">
            <a:avLst/>
          </a:prstGeom>
          <a:effectLst/>
        </p:spPr>
      </p:pic>
      <p:sp>
        <p:nvSpPr>
          <p:cNvPr id="5" name="Content Placeholder 3">
            <a:extLst>
              <a:ext uri="{FF2B5EF4-FFF2-40B4-BE49-F238E27FC236}">
                <a16:creationId xmlns:a16="http://schemas.microsoft.com/office/drawing/2014/main" id="{C4F2A7AB-91F2-4614-A5A7-551B2AC9B7C3}"/>
              </a:ext>
            </a:extLst>
          </p:cNvPr>
          <p:cNvSpPr txBox="1">
            <a:spLocks/>
          </p:cNvSpPr>
          <p:nvPr/>
        </p:nvSpPr>
        <p:spPr>
          <a:xfrm>
            <a:off x="269239" y="1189177"/>
            <a:ext cx="11653523" cy="2052030"/>
          </a:xfrm>
        </p:spPr>
        <p:txBody>
          <a:bodyPr vert="horz" wrap="square" lIns="91440" tIns="45720" rIns="91440" bIns="45720" rtlCol="0">
            <a:normAutofit/>
          </a:bodyPr>
          <a:lstStyle>
            <a:defPPr>
              <a:defRPr lang="en-US"/>
            </a:defPPr>
            <a:lvl1pPr marL="285750" marR="0" indent="-336145" defTabSz="914367" fontAlgn="auto">
              <a:lnSpc>
                <a:spcPct val="90000"/>
              </a:lnSpc>
              <a:spcBef>
                <a:spcPct val="20000"/>
              </a:spcBef>
              <a:spcAft>
                <a:spcPts val="0"/>
              </a:spcAft>
              <a:buClrTx/>
              <a:buSzPct val="90000"/>
              <a:buFont typeface="Arial" pitchFamily="34" charset="0"/>
              <a:buChar char="•"/>
              <a:tabLst/>
              <a:defRPr sz="2000" spc="200" baseline="0">
                <a:gradFill>
                  <a:gsLst>
                    <a:gs pos="1250">
                      <a:schemeClr val="tx1"/>
                    </a:gs>
                    <a:gs pos="100000">
                      <a:schemeClr val="tx1"/>
                    </a:gs>
                  </a:gsLst>
                  <a:lin ang="5400000" scaled="0"/>
                </a:gradFill>
                <a:latin typeface="+mj-lt"/>
              </a:defRPr>
            </a:lvl1pPr>
            <a:lvl2pPr marL="572691" marR="0" indent="-236546" defTabSz="914367" fontAlgn="auto">
              <a:lnSpc>
                <a:spcPct val="90000"/>
              </a:lnSpc>
              <a:spcBef>
                <a:spcPct val="20000"/>
              </a:spcBef>
              <a:spcAft>
                <a:spcPts val="0"/>
              </a:spcAft>
              <a:buClrTx/>
              <a:buSzPct val="90000"/>
              <a:buFont typeface="Arial" pitchFamily="34" charset="0"/>
              <a:buChar char="•"/>
              <a:tabLst/>
              <a:defRPr sz="2353" spc="0" baseline="0">
                <a:gradFill>
                  <a:gsLst>
                    <a:gs pos="1250">
                      <a:schemeClr val="tx1"/>
                    </a:gs>
                    <a:gs pos="100000">
                      <a:schemeClr val="tx1"/>
                    </a:gs>
                  </a:gsLst>
                  <a:lin ang="5400000" scaled="0"/>
                </a:gradFill>
              </a:defRPr>
            </a:lvl2pPr>
            <a:lvl3pPr marL="784338" marR="0" indent="-224097" defTabSz="914367" fontAlgn="auto">
              <a:lnSpc>
                <a:spcPct val="90000"/>
              </a:lnSpc>
              <a:spcBef>
                <a:spcPct val="20000"/>
              </a:spcBef>
              <a:spcAft>
                <a:spcPts val="0"/>
              </a:spcAft>
              <a:buClrTx/>
              <a:buSzPct val="90000"/>
              <a:buFont typeface="Arial" pitchFamily="34" charset="0"/>
              <a:buChar char="•"/>
              <a:tabLst/>
              <a:defRPr sz="1961" spc="0" baseline="0">
                <a:gradFill>
                  <a:gsLst>
                    <a:gs pos="1250">
                      <a:schemeClr val="tx1"/>
                    </a:gs>
                    <a:gs pos="100000">
                      <a:schemeClr val="tx1"/>
                    </a:gs>
                  </a:gsLst>
                  <a:lin ang="5400000" scaled="0"/>
                </a:gradFill>
              </a:defRPr>
            </a:lvl3pPr>
            <a:lvl4pPr marL="1008435" marR="0" indent="-224097" defTabSz="914367" fontAlgn="auto">
              <a:lnSpc>
                <a:spcPct val="90000"/>
              </a:lnSpc>
              <a:spcBef>
                <a:spcPct val="20000"/>
              </a:spcBef>
              <a:spcAft>
                <a:spcPts val="0"/>
              </a:spcAft>
              <a:buClrTx/>
              <a:buSzPct val="90000"/>
              <a:buFont typeface="Arial" pitchFamily="34" charset="0"/>
              <a:buChar char="•"/>
              <a:tabLst/>
              <a:defRPr sz="1765" spc="0" baseline="0">
                <a:gradFill>
                  <a:gsLst>
                    <a:gs pos="1250">
                      <a:schemeClr val="tx1"/>
                    </a:gs>
                    <a:gs pos="100000">
                      <a:schemeClr val="tx1"/>
                    </a:gs>
                  </a:gsLst>
                  <a:lin ang="5400000" scaled="0"/>
                </a:gradFill>
              </a:defRPr>
            </a:lvl4pPr>
            <a:lvl5pPr marL="1232531" marR="0" indent="-224097" defTabSz="914367" fontAlgn="auto">
              <a:lnSpc>
                <a:spcPct val="90000"/>
              </a:lnSpc>
              <a:spcBef>
                <a:spcPct val="20000"/>
              </a:spcBef>
              <a:spcAft>
                <a:spcPts val="0"/>
              </a:spcAft>
              <a:buClrTx/>
              <a:buSzPct val="90000"/>
              <a:buFont typeface="Arial" pitchFamily="34" charset="0"/>
              <a:buChar char="•"/>
              <a:tabLst/>
              <a:defRPr sz="1765"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pPr marL="0" indent="-237744">
              <a:spcBef>
                <a:spcPts val="0"/>
              </a:spcBef>
            </a:pPr>
            <a:r>
              <a:rPr lang="en-US" spc="0" dirty="0">
                <a:latin typeface="+mn-lt"/>
              </a:rPr>
              <a:t>App authenticates using Master User Account</a:t>
            </a:r>
          </a:p>
          <a:p>
            <a:pPr marL="0" lvl="1"/>
            <a:r>
              <a:rPr lang="en-US" sz="2000" dirty="0"/>
              <a:t>Your code accesses Power BI Service as master user</a:t>
            </a:r>
          </a:p>
          <a:p>
            <a:pPr marL="0" lvl="1"/>
            <a:r>
              <a:rPr lang="en-US" sz="2000" dirty="0"/>
              <a:t>Embedding uses embed token instead of access token</a:t>
            </a:r>
          </a:p>
          <a:p>
            <a:pPr marL="0" lvl="1"/>
            <a:r>
              <a:rPr lang="en-US" sz="2000" dirty="0"/>
              <a:t>Users don’t need AAD accounts and Power BI licenses</a:t>
            </a:r>
          </a:p>
          <a:p>
            <a:pPr marL="0" lvl="1"/>
            <a:r>
              <a:rPr lang="en-US" sz="2000" dirty="0"/>
              <a:t>Your code has access to whatever master has access to</a:t>
            </a:r>
          </a:p>
        </p:txBody>
      </p:sp>
      <p:sp>
        <p:nvSpPr>
          <p:cNvPr id="9" name="Title 2">
            <a:extLst>
              <a:ext uri="{FF2B5EF4-FFF2-40B4-BE49-F238E27FC236}">
                <a16:creationId xmlns:a16="http://schemas.microsoft.com/office/drawing/2014/main" id="{41A8EC01-8F9A-4EF5-BD9C-214A3CF336F0}"/>
              </a:ext>
            </a:extLst>
          </p:cNvPr>
          <p:cNvSpPr>
            <a:spLocks noGrp="1"/>
          </p:cNvSpPr>
          <p:nvPr>
            <p:ph type="title"/>
          </p:nvPr>
        </p:nvSpPr>
        <p:spPr>
          <a:xfrm>
            <a:off x="269240" y="289511"/>
            <a:ext cx="11655840" cy="899665"/>
          </a:xfrm>
        </p:spPr>
        <p:txBody>
          <a:bodyPr anchor="ctr"/>
          <a:lstStyle/>
          <a:p>
            <a:r>
              <a:rPr lang="en-US" sz="4400" dirty="0"/>
              <a:t>Embedding for your Customers</a:t>
            </a:r>
            <a:endParaRPr lang="en-US" sz="4400" dirty="0">
              <a:solidFill>
                <a:schemeClr val="tx1"/>
              </a:solidFill>
            </a:endParaRPr>
          </a:p>
        </p:txBody>
      </p:sp>
    </p:spTree>
    <p:extLst>
      <p:ext uri="{BB962C8B-B14F-4D97-AF65-F5344CB8AC3E}">
        <p14:creationId xmlns:p14="http://schemas.microsoft.com/office/powerpoint/2010/main" val="89346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7E33D-705B-4F01-8C5D-FECA5E2758B4}"/>
              </a:ext>
            </a:extLst>
          </p:cNvPr>
          <p:cNvSpPr>
            <a:spLocks noGrp="1"/>
          </p:cNvSpPr>
          <p:nvPr>
            <p:ph type="body" sz="quarter" idx="10"/>
          </p:nvPr>
        </p:nvSpPr>
        <p:spPr>
          <a:xfrm>
            <a:off x="269239" y="1189177"/>
            <a:ext cx="6328785" cy="5211623"/>
          </a:xfrm>
        </p:spPr>
        <p:txBody>
          <a:bodyPr/>
          <a:lstStyle/>
          <a:p>
            <a:r>
              <a:rPr lang="en-US" sz="2000" dirty="0">
                <a:solidFill>
                  <a:schemeClr val="tx1"/>
                </a:solidFill>
                <a:latin typeface="+mn-lt"/>
              </a:rPr>
              <a:t>You can use two different methods to create an embedded application. One option is to use a Power BI Pro account. Another option is to use service principal.</a:t>
            </a:r>
          </a:p>
          <a:p>
            <a:pPr lvl="1"/>
            <a:r>
              <a:rPr lang="en-US" sz="2000" dirty="0">
                <a:solidFill>
                  <a:schemeClr val="tx1"/>
                </a:solidFill>
                <a:latin typeface="+mn-lt"/>
              </a:rPr>
              <a:t>The Power BI Pro account acts as a master account for your application (think of this master account as a proxy account). The Power BI Pro account allows you to generate embed tokens that provide access to dashboards and reports within the Power BI service that are owned and managed by your application.</a:t>
            </a:r>
          </a:p>
          <a:p>
            <a:pPr lvl="1"/>
            <a:r>
              <a:rPr lang="en-US" sz="2000" u="sng" dirty="0">
                <a:solidFill>
                  <a:schemeClr val="tx1"/>
                </a:solidFill>
                <a:latin typeface="+mn-lt"/>
                <a:hlinkClick r:id="rId2">
                  <a:extLst>
                    <a:ext uri="{A12FA001-AC4F-418D-AE19-62706E023703}">
                      <ahyp:hlinkClr xmlns:ahyp="http://schemas.microsoft.com/office/drawing/2018/hyperlinkcolor" val="tx"/>
                    </a:ext>
                  </a:extLst>
                </a:hlinkClick>
              </a:rPr>
              <a:t>Service principal</a:t>
            </a:r>
            <a:r>
              <a:rPr lang="en-US" sz="2000" dirty="0">
                <a:solidFill>
                  <a:schemeClr val="tx1"/>
                </a:solidFill>
                <a:latin typeface="+mn-lt"/>
              </a:rPr>
              <a:t> can embed Power BI content into an application using an </a:t>
            </a:r>
            <a:r>
              <a:rPr lang="en-US" sz="2000" b="1" dirty="0">
                <a:solidFill>
                  <a:schemeClr val="tx1"/>
                </a:solidFill>
                <a:latin typeface="+mn-lt"/>
              </a:rPr>
              <a:t>app-only</a:t>
            </a:r>
            <a:r>
              <a:rPr lang="en-US" sz="2000" dirty="0">
                <a:solidFill>
                  <a:schemeClr val="tx1"/>
                </a:solidFill>
                <a:latin typeface="+mn-lt"/>
              </a:rPr>
              <a:t> token. Service principal allows you to generate embed tokens that provide access to dashboards and reports within the Power BI service that are owned and managed by your application.</a:t>
            </a:r>
          </a:p>
        </p:txBody>
      </p:sp>
      <p:sp>
        <p:nvSpPr>
          <p:cNvPr id="3" name="Title 2">
            <a:extLst>
              <a:ext uri="{FF2B5EF4-FFF2-40B4-BE49-F238E27FC236}">
                <a16:creationId xmlns:a16="http://schemas.microsoft.com/office/drawing/2014/main" id="{50BC88E1-589B-414B-88E0-9C990D266B31}"/>
              </a:ext>
            </a:extLst>
          </p:cNvPr>
          <p:cNvSpPr>
            <a:spLocks noGrp="1"/>
          </p:cNvSpPr>
          <p:nvPr>
            <p:ph type="title"/>
          </p:nvPr>
        </p:nvSpPr>
        <p:spPr/>
        <p:txBody>
          <a:bodyPr anchor="ctr"/>
          <a:lstStyle/>
          <a:p>
            <a:r>
              <a:rPr lang="en-US" sz="4400" dirty="0"/>
              <a:t>Embedding for your Customers</a:t>
            </a:r>
            <a:endParaRPr lang="en-US" sz="4400" dirty="0">
              <a:solidFill>
                <a:schemeClr val="tx1"/>
              </a:solidFill>
            </a:endParaRPr>
          </a:p>
        </p:txBody>
      </p:sp>
      <p:pic>
        <p:nvPicPr>
          <p:cNvPr id="5" name="Picture 4">
            <a:extLst>
              <a:ext uri="{FF2B5EF4-FFF2-40B4-BE49-F238E27FC236}">
                <a16:creationId xmlns:a16="http://schemas.microsoft.com/office/drawing/2014/main" id="{0E3B5312-60EF-470D-B674-358534AAE5CF}"/>
              </a:ext>
            </a:extLst>
          </p:cNvPr>
          <p:cNvPicPr>
            <a:picLocks noChangeAspect="1"/>
          </p:cNvPicPr>
          <p:nvPr/>
        </p:nvPicPr>
        <p:blipFill>
          <a:blip r:embed="rId3"/>
          <a:stretch>
            <a:fillRect/>
          </a:stretch>
        </p:blipFill>
        <p:spPr>
          <a:xfrm>
            <a:off x="7270921" y="1599392"/>
            <a:ext cx="4203607" cy="3659215"/>
          </a:xfrm>
          <a:prstGeom prst="rect">
            <a:avLst/>
          </a:prstGeom>
        </p:spPr>
      </p:pic>
    </p:spTree>
    <p:extLst>
      <p:ext uri="{BB962C8B-B14F-4D97-AF65-F5344CB8AC3E}">
        <p14:creationId xmlns:p14="http://schemas.microsoft.com/office/powerpoint/2010/main" val="40790698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a:xfrm>
            <a:off x="269240" y="1681163"/>
            <a:ext cx="5728335" cy="461665"/>
          </a:xfrm>
        </p:spPr>
        <p:txBody>
          <a:bodyPr anchor="t"/>
          <a:lstStyle/>
          <a:p>
            <a:pPr algn="ctr"/>
            <a:r>
              <a:rPr lang="en-US" sz="2000" dirty="0">
                <a:latin typeface="+mn-lt"/>
              </a:rPr>
              <a:t>Organization</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a:xfrm>
            <a:off x="269240" y="2505075"/>
            <a:ext cx="5728335" cy="2308324"/>
          </a:xfrm>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sz="2000" dirty="0">
              <a:latin typeface="+mn-lt"/>
            </a:endParaRPr>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a:xfrm>
            <a:off x="6172200" y="1681163"/>
            <a:ext cx="5750560" cy="461665"/>
          </a:xfrm>
        </p:spPr>
        <p:txBody>
          <a:bodyPr anchor="t"/>
          <a:lstStyle/>
          <a:p>
            <a:pPr algn="ctr"/>
            <a:r>
              <a:rPr lang="en-US" sz="2000" dirty="0">
                <a:solidFill>
                  <a:schemeClr val="tx2"/>
                </a:solidFill>
                <a:latin typeface="+mn-lt"/>
              </a:rPr>
              <a:t>Customer</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a:xfrm>
            <a:off x="6172200" y="2505075"/>
            <a:ext cx="5750560" cy="1969770"/>
          </a:xfrm>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
        <p:nvSpPr>
          <p:cNvPr id="9" name="Title 1">
            <a:extLst>
              <a:ext uri="{FF2B5EF4-FFF2-40B4-BE49-F238E27FC236}">
                <a16:creationId xmlns:a16="http://schemas.microsoft.com/office/drawing/2014/main" id="{ADAA064D-A17E-4D21-9705-AF7F5C9D58A9}"/>
              </a:ext>
            </a:extLst>
          </p:cNvPr>
          <p:cNvSpPr>
            <a:spLocks noGrp="1"/>
          </p:cNvSpPr>
          <p:nvPr>
            <p:ph type="title"/>
          </p:nvPr>
        </p:nvSpPr>
        <p:spPr>
          <a:xfrm>
            <a:off x="269240" y="289511"/>
            <a:ext cx="11655840" cy="899665"/>
          </a:xfrm>
        </p:spPr>
        <p:txBody>
          <a:bodyPr vert="horz" lIns="91440" tIns="45720" rIns="91440" bIns="45720" rtlCol="0" anchor="ctr">
            <a:normAutofit/>
          </a:bodyPr>
          <a:lstStyle/>
          <a:p>
            <a:r>
              <a:rPr lang="en-US" sz="4400" kern="1200" dirty="0">
                <a:solidFill>
                  <a:schemeClr val="tx1"/>
                </a:solidFill>
                <a:ea typeface="+mj-ea"/>
                <a:cs typeface="+mj-cs"/>
              </a:rPr>
              <a:t>Your Organization vs Your Customer Embedding</a:t>
            </a:r>
          </a:p>
        </p:txBody>
      </p:sp>
    </p:spTree>
    <p:extLst>
      <p:ext uri="{BB962C8B-B14F-4D97-AF65-F5344CB8AC3E}">
        <p14:creationId xmlns:p14="http://schemas.microsoft.com/office/powerpoint/2010/main" val="99805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p:txBody>
          <a:bodyPr vert="horz" lIns="91440" tIns="45720" rIns="91440" bIns="45720" rtlCol="0" anchor="ctr">
            <a:normAutofit/>
          </a:bodyPr>
          <a:lstStyle/>
          <a:p>
            <a:r>
              <a:rPr lang="en-US" sz="4400" dirty="0">
                <a:solidFill>
                  <a:schemeClr val="tx1"/>
                </a:solidFill>
              </a:rPr>
              <a:t>Your Organization vs Your Customer Embedding</a:t>
            </a:r>
            <a:endParaRPr lang="en-US" sz="4400" kern="1200" dirty="0">
              <a:solidFill>
                <a:schemeClr val="tx1"/>
              </a:solidFill>
              <a:ea typeface="+mj-ea"/>
              <a:cs typeface="+mj-cs"/>
            </a:endParaRP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ext uri="{D42A27DB-BD31-4B8C-83A1-F6EECF244321}">
                <p14:modId xmlns:p14="http://schemas.microsoft.com/office/powerpoint/2010/main" val="1028402719"/>
              </p:ext>
            </p:extLst>
          </p:nvPr>
        </p:nvGraphicFramePr>
        <p:xfrm>
          <a:off x="1158240" y="1795405"/>
          <a:ext cx="9875521" cy="3830586"/>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2000" dirty="0"/>
                    </a:p>
                  </a:txBody>
                  <a:tcPr marL="111799" marR="111799" marT="55899" marB="55899" anchor="ctr"/>
                </a:tc>
                <a:tc>
                  <a:txBody>
                    <a:bodyPr/>
                    <a:lstStyle/>
                    <a:p>
                      <a:pPr algn="ctr"/>
                      <a:r>
                        <a:rPr lang="en-US" sz="2000" dirty="0"/>
                        <a:t>Organization</a:t>
                      </a:r>
                    </a:p>
                  </a:txBody>
                  <a:tcPr marL="111799" marR="111799" marT="55899" marB="55899" anchor="ctr"/>
                </a:tc>
                <a:tc>
                  <a:txBody>
                    <a:bodyPr/>
                    <a:lstStyle/>
                    <a:p>
                      <a:pPr algn="ctr"/>
                      <a:r>
                        <a:rPr lang="en-US" sz="2000" dirty="0"/>
                        <a:t>Customer</a:t>
                      </a:r>
                    </a:p>
                  </a:txBody>
                  <a:tcPr marL="111799" marR="111799" marT="55899" marB="55899" anchor="ctr"/>
                </a:tc>
                <a:extLst>
                  <a:ext uri="{0D108BD9-81ED-4DB2-BD59-A6C34878D82A}">
                    <a16:rowId xmlns:a16="http://schemas.microsoft.com/office/drawing/2014/main" val="3304265721"/>
                  </a:ext>
                </a:extLst>
              </a:tr>
              <a:tr h="661517">
                <a:tc>
                  <a:txBody>
                    <a:bodyPr/>
                    <a:lstStyle/>
                    <a:p>
                      <a:r>
                        <a:rPr lang="en-US" sz="2000" dirty="0"/>
                        <a:t>Authentication flow</a:t>
                      </a:r>
                    </a:p>
                  </a:txBody>
                  <a:tcPr marL="111799" marR="111799" marT="55899" marB="55899" anchor="ctr"/>
                </a:tc>
                <a:tc>
                  <a:txBody>
                    <a:bodyPr/>
                    <a:lstStyle/>
                    <a:p>
                      <a:pPr algn="ctr"/>
                      <a:r>
                        <a:rPr lang="en-US" sz="2000"/>
                        <a:t>Authentication Code Grant Flow or Implicit Flow</a:t>
                      </a:r>
                    </a:p>
                  </a:txBody>
                  <a:tcPr marL="111799" marR="111799" marT="55899" marB="55899" anchor="ctr"/>
                </a:tc>
                <a:tc>
                  <a:txBody>
                    <a:bodyPr/>
                    <a:lstStyle/>
                    <a:p>
                      <a:pPr algn="ctr"/>
                      <a:r>
                        <a:rPr lang="en-US" sz="2000"/>
                        <a:t>Direct User Credentials</a:t>
                      </a:r>
                    </a:p>
                  </a:txBody>
                  <a:tcPr marL="111799" marR="111799" marT="55899" marB="55899" anchor="ctr"/>
                </a:tc>
                <a:extLst>
                  <a:ext uri="{0D108BD9-81ED-4DB2-BD59-A6C34878D82A}">
                    <a16:rowId xmlns:a16="http://schemas.microsoft.com/office/drawing/2014/main" val="2858219577"/>
                  </a:ext>
                </a:extLst>
              </a:tr>
              <a:tr h="403837">
                <a:tc>
                  <a:txBody>
                    <a:bodyPr/>
                    <a:lstStyle/>
                    <a:p>
                      <a:r>
                        <a:rPr lang="en-US" sz="2000"/>
                        <a:t>I</a:t>
                      </a:r>
                      <a:r>
                        <a:rPr lang="en-US" sz="2000" baseline="0"/>
                        <a:t>dentity used to call Power BI</a:t>
                      </a:r>
                      <a:endParaRPr lang="en-US" sz="2000"/>
                    </a:p>
                  </a:txBody>
                  <a:tcPr marL="111799" marR="111799" marT="55899" marB="55899" anchor="ctr"/>
                </a:tc>
                <a:tc>
                  <a:txBody>
                    <a:bodyPr/>
                    <a:lstStyle/>
                    <a:p>
                      <a:pPr algn="ctr"/>
                      <a:r>
                        <a:rPr lang="en-US" sz="2000"/>
                        <a:t>Current User</a:t>
                      </a:r>
                    </a:p>
                  </a:txBody>
                  <a:tcPr marL="111799" marR="111799" marT="55899" marB="55899" anchor="ctr"/>
                </a:tc>
                <a:tc>
                  <a:txBody>
                    <a:bodyPr/>
                    <a:lstStyle/>
                    <a:p>
                      <a:pPr algn="ctr"/>
                      <a:r>
                        <a:rPr lang="en-US" sz="2000"/>
                        <a:t>Master User Account</a:t>
                      </a:r>
                    </a:p>
                  </a:txBody>
                  <a:tcPr marL="111799" marR="111799" marT="55899" marB="55899" anchor="ctr"/>
                </a:tc>
                <a:extLst>
                  <a:ext uri="{0D108BD9-81ED-4DB2-BD59-A6C34878D82A}">
                    <a16:rowId xmlns:a16="http://schemas.microsoft.com/office/drawing/2014/main" val="476220358"/>
                  </a:ext>
                </a:extLst>
              </a:tr>
              <a:tr h="403837">
                <a:tc>
                  <a:txBody>
                    <a:bodyPr/>
                    <a:lstStyle/>
                    <a:p>
                      <a:r>
                        <a:rPr lang="en-US" sz="2000"/>
                        <a:t>Access to personal workspace</a:t>
                      </a:r>
                    </a:p>
                  </a:txBody>
                  <a:tcPr marL="111799" marR="111799" marT="55899" marB="55899" anchor="ctr"/>
                </a:tc>
                <a:tc>
                  <a:txBody>
                    <a:bodyPr/>
                    <a:lstStyle/>
                    <a:p>
                      <a:pPr algn="ctr"/>
                      <a:r>
                        <a:rPr lang="en-US" sz="2000"/>
                        <a:t>Yes</a:t>
                      </a:r>
                    </a:p>
                  </a:txBody>
                  <a:tcPr marL="111799" marR="111799" marT="55899" marB="55899" anchor="ctr"/>
                </a:tc>
                <a:tc>
                  <a:txBody>
                    <a:bodyPr/>
                    <a:lstStyle/>
                    <a:p>
                      <a:pPr algn="ctr"/>
                      <a:r>
                        <a:rPr lang="en-US" sz="2000"/>
                        <a:t>No</a:t>
                      </a:r>
                    </a:p>
                  </a:txBody>
                  <a:tcPr marL="111799" marR="111799" marT="55899" marB="55899" anchor="ctr"/>
                </a:tc>
                <a:extLst>
                  <a:ext uri="{0D108BD9-81ED-4DB2-BD59-A6C34878D82A}">
                    <a16:rowId xmlns:a16="http://schemas.microsoft.com/office/drawing/2014/main" val="988078112"/>
                  </a:ext>
                </a:extLst>
              </a:tr>
              <a:tr h="403837">
                <a:tc>
                  <a:txBody>
                    <a:bodyPr/>
                    <a:lstStyle/>
                    <a:p>
                      <a:r>
                        <a:rPr lang="en-US" sz="2000" dirty="0"/>
                        <a:t>Access to app workspaces</a:t>
                      </a:r>
                    </a:p>
                  </a:txBody>
                  <a:tcPr marL="111799" marR="111799" marT="55899" marB="55899" anchor="ctr"/>
                </a:tc>
                <a:tc>
                  <a:txBody>
                    <a:bodyPr/>
                    <a:lstStyle/>
                    <a:p>
                      <a:pPr algn="ctr"/>
                      <a:r>
                        <a:rPr lang="en-US" sz="2000"/>
                        <a:t>Yes</a:t>
                      </a:r>
                    </a:p>
                  </a:txBody>
                  <a:tcPr marL="111799" marR="111799" marT="55899" marB="55899" anchor="ctr"/>
                </a:tc>
                <a:tc>
                  <a:txBody>
                    <a:bodyPr/>
                    <a:lstStyle/>
                    <a:p>
                      <a:pPr algn="ctr"/>
                      <a:r>
                        <a:rPr lang="en-US" sz="2000"/>
                        <a:t>Yes</a:t>
                      </a:r>
                    </a:p>
                  </a:txBody>
                  <a:tcPr marL="111799" marR="111799" marT="55899" marB="55899" anchor="ctr"/>
                </a:tc>
                <a:extLst>
                  <a:ext uri="{0D108BD9-81ED-4DB2-BD59-A6C34878D82A}">
                    <a16:rowId xmlns:a16="http://schemas.microsoft.com/office/drawing/2014/main" val="213715270"/>
                  </a:ext>
                </a:extLst>
              </a:tr>
              <a:tr h="403837">
                <a:tc>
                  <a:txBody>
                    <a:bodyPr/>
                    <a:lstStyle/>
                    <a:p>
                      <a:r>
                        <a:rPr lang="en-US" sz="2000"/>
                        <a:t>Ability</a:t>
                      </a:r>
                      <a:r>
                        <a:rPr lang="en-US" sz="2000" baseline="0"/>
                        <a:t> to reach non-licensed users</a:t>
                      </a:r>
                      <a:endParaRPr lang="en-US" sz="2000"/>
                    </a:p>
                  </a:txBody>
                  <a:tcPr marL="111799" marR="111799" marT="55899" marB="55899" anchor="ctr"/>
                </a:tc>
                <a:tc>
                  <a:txBody>
                    <a:bodyPr/>
                    <a:lstStyle/>
                    <a:p>
                      <a:pPr algn="ctr"/>
                      <a:r>
                        <a:rPr lang="en-US" sz="2000"/>
                        <a:t>No</a:t>
                      </a:r>
                    </a:p>
                  </a:txBody>
                  <a:tcPr marL="111799" marR="111799" marT="55899" marB="55899" anchor="ctr"/>
                </a:tc>
                <a:tc>
                  <a:txBody>
                    <a:bodyPr/>
                    <a:lstStyle/>
                    <a:p>
                      <a:pPr algn="ctr"/>
                      <a:r>
                        <a:rPr lang="en-US" sz="2000"/>
                        <a:t>Yes</a:t>
                      </a:r>
                    </a:p>
                  </a:txBody>
                  <a:tcPr marL="111799" marR="111799" marT="55899" marB="55899" anchor="ctr"/>
                </a:tc>
                <a:extLst>
                  <a:ext uri="{0D108BD9-81ED-4DB2-BD59-A6C34878D82A}">
                    <a16:rowId xmlns:a16="http://schemas.microsoft.com/office/drawing/2014/main" val="883782575"/>
                  </a:ext>
                </a:extLst>
              </a:tr>
              <a:tr h="403837">
                <a:tc>
                  <a:txBody>
                    <a:bodyPr/>
                    <a:lstStyle/>
                    <a:p>
                      <a:r>
                        <a:rPr lang="en-US" sz="2000"/>
                        <a:t>Supported Power BI Capacity SKUs</a:t>
                      </a:r>
                    </a:p>
                  </a:txBody>
                  <a:tcPr marL="111799" marR="111799" marT="55899" marB="55899" anchor="ctr"/>
                </a:tc>
                <a:tc>
                  <a:txBody>
                    <a:bodyPr/>
                    <a:lstStyle/>
                    <a:p>
                      <a:pPr algn="ctr"/>
                      <a:r>
                        <a:rPr lang="en-US" sz="2000" dirty="0"/>
                        <a:t>P* and EM* SKUs</a:t>
                      </a:r>
                    </a:p>
                  </a:txBody>
                  <a:tcPr marL="111799" marR="111799" marT="55899" marB="55899" anchor="ctr"/>
                </a:tc>
                <a:tc>
                  <a:txBody>
                    <a:bodyPr/>
                    <a:lstStyle/>
                    <a:p>
                      <a:pPr algn="ctr"/>
                      <a:r>
                        <a:rPr lang="en-US" sz="2000" dirty="0"/>
                        <a:t>P*, EM* and A* SKUs</a:t>
                      </a:r>
                    </a:p>
                  </a:txBody>
                  <a:tcPr marL="111799" marR="111799" marT="55899" marB="55899" anchor="ctr"/>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631C48-9C4F-4C8A-ABFD-07E18F223478}"/>
              </a:ext>
            </a:extLst>
          </p:cNvPr>
          <p:cNvSpPr>
            <a:spLocks noGrp="1"/>
          </p:cNvSpPr>
          <p:nvPr>
            <p:ph type="body" sz="quarter" idx="10"/>
          </p:nvPr>
        </p:nvSpPr>
        <p:spPr>
          <a:xfrm>
            <a:off x="269239" y="1189177"/>
            <a:ext cx="11653523" cy="2831544"/>
          </a:xfrm>
        </p:spPr>
        <p:txBody>
          <a:bodyPr/>
          <a:lstStyle/>
          <a:p>
            <a:r>
              <a:rPr lang="en-US" sz="2000" dirty="0">
                <a:solidFill>
                  <a:schemeClr val="tx1"/>
                </a:solidFill>
                <a:latin typeface="+mn-lt"/>
              </a:rPr>
              <a:t>Power BI supports sovereign (private) clouds, such as:</a:t>
            </a:r>
          </a:p>
          <a:p>
            <a:endParaRPr lang="en-US" sz="2000" dirty="0">
              <a:solidFill>
                <a:schemeClr val="tx1"/>
              </a:solidFill>
              <a:latin typeface="+mn-lt"/>
            </a:endParaRPr>
          </a:p>
          <a:p>
            <a:pPr lvl="1"/>
            <a:r>
              <a:rPr lang="en-US" sz="2000" dirty="0">
                <a:solidFill>
                  <a:schemeClr val="tx1"/>
                </a:solidFill>
              </a:rPr>
              <a:t>The different sovereign clouds are:</a:t>
            </a:r>
          </a:p>
          <a:p>
            <a:pPr lvl="1"/>
            <a:r>
              <a:rPr lang="en-US" sz="2000" dirty="0">
                <a:solidFill>
                  <a:schemeClr val="tx1"/>
                </a:solidFill>
              </a:rPr>
              <a:t>U.S. Government Community Cloud (GCC)</a:t>
            </a:r>
          </a:p>
          <a:p>
            <a:pPr lvl="1"/>
            <a:r>
              <a:rPr lang="en-US" sz="2000" dirty="0">
                <a:solidFill>
                  <a:schemeClr val="tx1"/>
                </a:solidFill>
              </a:rPr>
              <a:t>U. S. Military Contractors (</a:t>
            </a:r>
            <a:r>
              <a:rPr lang="en-US" sz="2000" dirty="0" err="1">
                <a:solidFill>
                  <a:schemeClr val="tx1"/>
                </a:solidFill>
              </a:rPr>
              <a:t>DoDCON</a:t>
            </a:r>
            <a:r>
              <a:rPr lang="en-US" sz="2000" dirty="0">
                <a:solidFill>
                  <a:schemeClr val="tx1"/>
                </a:solidFill>
              </a:rPr>
              <a:t>)</a:t>
            </a:r>
          </a:p>
          <a:p>
            <a:pPr lvl="1"/>
            <a:r>
              <a:rPr lang="en-US" sz="2000" dirty="0">
                <a:solidFill>
                  <a:schemeClr val="tx1"/>
                </a:solidFill>
              </a:rPr>
              <a:t>U. S. Military (DoD)</a:t>
            </a:r>
          </a:p>
          <a:p>
            <a:pPr lvl="1"/>
            <a:r>
              <a:rPr lang="en-US" sz="2000" dirty="0">
                <a:solidFill>
                  <a:schemeClr val="tx1"/>
                </a:solidFill>
              </a:rPr>
              <a:t>Power BI for Germany cloud</a:t>
            </a:r>
          </a:p>
          <a:p>
            <a:pPr lvl="1"/>
            <a:r>
              <a:rPr lang="en-US" sz="2000" dirty="0">
                <a:solidFill>
                  <a:schemeClr val="tx1"/>
                </a:solidFill>
              </a:rPr>
              <a:t>Power BI for China cloud</a:t>
            </a:r>
          </a:p>
        </p:txBody>
      </p:sp>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nchor="ctr"/>
          <a:lstStyle/>
          <a:p>
            <a:r>
              <a:rPr lang="en-US" sz="4400" dirty="0"/>
              <a:t>Embed for Sovereign Clouds</a:t>
            </a:r>
          </a:p>
        </p:txBody>
      </p:sp>
    </p:spTree>
    <p:extLst>
      <p:ext uri="{BB962C8B-B14F-4D97-AF65-F5344CB8AC3E}">
        <p14:creationId xmlns:p14="http://schemas.microsoft.com/office/powerpoint/2010/main" val="387310889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A04C-06BC-484A-B727-B08C2551AF6F}"/>
              </a:ext>
            </a:extLst>
          </p:cNvPr>
          <p:cNvSpPr>
            <a:spLocks noGrp="1"/>
          </p:cNvSpPr>
          <p:nvPr>
            <p:ph type="title"/>
          </p:nvPr>
        </p:nvSpPr>
        <p:spPr/>
        <p:txBody>
          <a:bodyPr/>
          <a:lstStyle/>
          <a:p>
            <a:r>
              <a:rPr lang="en-US" dirty="0"/>
              <a:t>Advanced Topics</a:t>
            </a:r>
          </a:p>
        </p:txBody>
      </p:sp>
    </p:spTree>
    <p:extLst>
      <p:ext uri="{BB962C8B-B14F-4D97-AF65-F5344CB8AC3E}">
        <p14:creationId xmlns:p14="http://schemas.microsoft.com/office/powerpoint/2010/main" val="20217602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Organization</a:t>
            </a:r>
          </a:p>
        </p:txBody>
      </p:sp>
    </p:spTree>
    <p:extLst>
      <p:ext uri="{BB962C8B-B14F-4D97-AF65-F5344CB8AC3E}">
        <p14:creationId xmlns:p14="http://schemas.microsoft.com/office/powerpoint/2010/main" val="31400850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EFE8E8-EB59-4D8D-9D71-7AAF3927DF90}"/>
              </a:ext>
            </a:extLst>
          </p:cNvPr>
          <p:cNvSpPr>
            <a:spLocks noGrp="1"/>
          </p:cNvSpPr>
          <p:nvPr>
            <p:ph type="body" sz="quarter" idx="10"/>
          </p:nvPr>
        </p:nvSpPr>
        <p:spPr>
          <a:xfrm>
            <a:off x="269239" y="1189177"/>
            <a:ext cx="11653523" cy="1015663"/>
          </a:xfrm>
        </p:spPr>
        <p:txBody>
          <a:bodyPr/>
          <a:lstStyle/>
          <a:p>
            <a:r>
              <a:rPr lang="en-US" sz="2000" dirty="0">
                <a:solidFill>
                  <a:schemeClr val="tx1"/>
                </a:solidFill>
                <a:latin typeface="+mn-lt"/>
              </a:rPr>
              <a:t>Embedding for your customers within your application requires you to get an access token for your master account or service principal from Azure AD. You're required to get an Azure AD access token for your Power BI application before you make calls to the Power BI REST APIs. </a:t>
            </a:r>
          </a:p>
        </p:txBody>
      </p:sp>
      <p:sp>
        <p:nvSpPr>
          <p:cNvPr id="5" name="Title 4">
            <a:extLst>
              <a:ext uri="{FF2B5EF4-FFF2-40B4-BE49-F238E27FC236}">
                <a16:creationId xmlns:a16="http://schemas.microsoft.com/office/drawing/2014/main" id="{314BF156-F336-4A9A-A4CD-B99D334A7E02}"/>
              </a:ext>
            </a:extLst>
          </p:cNvPr>
          <p:cNvSpPr>
            <a:spLocks noGrp="1"/>
          </p:cNvSpPr>
          <p:nvPr>
            <p:ph type="title"/>
          </p:nvPr>
        </p:nvSpPr>
        <p:spPr/>
        <p:txBody>
          <a:bodyPr anchor="ctr"/>
          <a:lstStyle/>
          <a:p>
            <a:r>
              <a:rPr lang="en-US" sz="4400" dirty="0"/>
              <a:t>Embed for Organization</a:t>
            </a:r>
          </a:p>
        </p:txBody>
      </p:sp>
    </p:spTree>
    <p:extLst>
      <p:ext uri="{BB962C8B-B14F-4D97-AF65-F5344CB8AC3E}">
        <p14:creationId xmlns:p14="http://schemas.microsoft.com/office/powerpoint/2010/main" val="15481960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945485-FEC4-43D1-9A0A-C1C4205C5A44}"/>
              </a:ext>
            </a:extLst>
          </p:cNvPr>
          <p:cNvSpPr>
            <a:spLocks noGrp="1"/>
          </p:cNvSpPr>
          <p:nvPr>
            <p:ph type="title"/>
          </p:nvPr>
        </p:nvSpPr>
        <p:spPr/>
        <p:txBody>
          <a:bodyPr anchor="ctr"/>
          <a:lstStyle/>
          <a:p>
            <a:r>
              <a:rPr lang="en-US" sz="4400" dirty="0"/>
              <a:t>Create Token</a:t>
            </a:r>
          </a:p>
        </p:txBody>
      </p:sp>
      <p:sp>
        <p:nvSpPr>
          <p:cNvPr id="5" name="Text Placeholder 4">
            <a:extLst>
              <a:ext uri="{FF2B5EF4-FFF2-40B4-BE49-F238E27FC236}">
                <a16:creationId xmlns:a16="http://schemas.microsoft.com/office/drawing/2014/main" id="{93550D93-0EB0-4FBB-8BD2-ABB7B1BEEC58}"/>
              </a:ext>
            </a:extLst>
          </p:cNvPr>
          <p:cNvSpPr>
            <a:spLocks noGrp="1"/>
          </p:cNvSpPr>
          <p:nvPr>
            <p:ph type="body" sz="quarter" idx="10"/>
          </p:nvPr>
        </p:nvSpPr>
        <p:spPr>
          <a:xfrm>
            <a:off x="269241" y="1189176"/>
            <a:ext cx="5378548" cy="2123658"/>
          </a:xfrm>
        </p:spPr>
        <p:txBody>
          <a:bodyPr/>
          <a:lstStyle/>
          <a:p>
            <a:r>
              <a:rPr lang="en-US" sz="2000" dirty="0">
                <a:latin typeface="+mn-lt"/>
              </a:rPr>
              <a:t>To create the Power BI Client with your access token, you want to create your Power BI client object, which allows you to interact with the Power BI REST APIs. You create the Power BI client object by wrapping the </a:t>
            </a:r>
            <a:r>
              <a:rPr lang="en-US" sz="2000" dirty="0" err="1">
                <a:latin typeface="+mn-lt"/>
              </a:rPr>
              <a:t>AccessToken</a:t>
            </a:r>
            <a:r>
              <a:rPr lang="en-US" sz="2000" dirty="0">
                <a:latin typeface="+mn-lt"/>
              </a:rPr>
              <a:t> with a </a:t>
            </a:r>
            <a:r>
              <a:rPr lang="en-US" sz="2000" dirty="0" err="1">
                <a:latin typeface="+mn-lt"/>
              </a:rPr>
              <a:t>Microsoft.Rest.TokenCredentials</a:t>
            </a:r>
            <a:r>
              <a:rPr lang="en-US" sz="2000" dirty="0">
                <a:latin typeface="+mn-lt"/>
              </a:rPr>
              <a:t> object. </a:t>
            </a:r>
          </a:p>
        </p:txBody>
      </p:sp>
      <p:sp>
        <p:nvSpPr>
          <p:cNvPr id="6" name="Text Placeholder 5">
            <a:extLst>
              <a:ext uri="{FF2B5EF4-FFF2-40B4-BE49-F238E27FC236}">
                <a16:creationId xmlns:a16="http://schemas.microsoft.com/office/drawing/2014/main" id="{DA623A67-42DB-4A0B-8D5A-ED06557ABB06}"/>
              </a:ext>
            </a:extLst>
          </p:cNvPr>
          <p:cNvSpPr>
            <a:spLocks noGrp="1"/>
          </p:cNvSpPr>
          <p:nvPr>
            <p:ph type="body" sz="quarter" idx="11"/>
          </p:nvPr>
        </p:nvSpPr>
        <p:spPr>
          <a:xfrm>
            <a:off x="6544214" y="1189176"/>
            <a:ext cx="5378548" cy="4093428"/>
          </a:xfrm>
          <a:solidFill>
            <a:schemeClr val="tx1"/>
          </a:solidFill>
        </p:spPr>
        <p:txBody>
          <a:bodyPr/>
          <a:lstStyle/>
          <a:p>
            <a:r>
              <a:rPr lang="en-US" sz="2000" dirty="0">
                <a:solidFill>
                  <a:schemeClr val="bg1"/>
                </a:solidFill>
              </a:rPr>
              <a:t>Code Snippet</a:t>
            </a:r>
          </a:p>
          <a:p>
            <a:endParaRPr lang="en-US" sz="2000" dirty="0">
              <a:solidFill>
                <a:schemeClr val="bg1"/>
              </a:solidFill>
            </a:endParaRPr>
          </a:p>
          <a:p>
            <a:r>
              <a:rPr lang="en-US" sz="2000" dirty="0">
                <a:solidFill>
                  <a:schemeClr val="bg1"/>
                </a:solidFill>
              </a:rPr>
              <a:t>using </a:t>
            </a:r>
            <a:r>
              <a:rPr lang="en-US" sz="2000" dirty="0" err="1">
                <a:solidFill>
                  <a:schemeClr val="bg1"/>
                </a:solidFill>
              </a:rPr>
              <a:t>Microsoft.IdentityModel.Clients.ActiveDirectory</a:t>
            </a:r>
            <a:r>
              <a:rPr lang="en-US" sz="2000" dirty="0">
                <a:solidFill>
                  <a:schemeClr val="bg1"/>
                </a:solidFill>
              </a:rPr>
              <a:t>; using </a:t>
            </a:r>
            <a:r>
              <a:rPr lang="en-US" sz="2000" dirty="0" err="1">
                <a:solidFill>
                  <a:schemeClr val="bg1"/>
                </a:solidFill>
              </a:rPr>
              <a:t>Microsoft.Rest</a:t>
            </a:r>
            <a:r>
              <a:rPr lang="en-US" sz="2000" dirty="0">
                <a:solidFill>
                  <a:schemeClr val="bg1"/>
                </a:solidFill>
              </a:rPr>
              <a:t>; using Microsoft.PowerBI.Api.V2; var </a:t>
            </a:r>
            <a:r>
              <a:rPr lang="en-US" sz="2000" dirty="0" err="1">
                <a:solidFill>
                  <a:schemeClr val="bg1"/>
                </a:solidFill>
              </a:rPr>
              <a:t>tokenCredentials</a:t>
            </a:r>
            <a:r>
              <a:rPr lang="en-US" sz="2000" dirty="0">
                <a:solidFill>
                  <a:schemeClr val="bg1"/>
                </a:solidFill>
              </a:rPr>
              <a:t> = new </a:t>
            </a:r>
            <a:r>
              <a:rPr lang="en-US" sz="2000" dirty="0" err="1">
                <a:solidFill>
                  <a:schemeClr val="bg1"/>
                </a:solidFill>
              </a:rPr>
              <a:t>TokenCredentials</a:t>
            </a:r>
            <a:r>
              <a:rPr lang="en-US" sz="2000" dirty="0">
                <a:solidFill>
                  <a:schemeClr val="bg1"/>
                </a:solidFill>
              </a:rPr>
              <a:t>(</a:t>
            </a:r>
            <a:r>
              <a:rPr lang="en-US" sz="2000" dirty="0" err="1">
                <a:solidFill>
                  <a:schemeClr val="bg1"/>
                </a:solidFill>
              </a:rPr>
              <a:t>authenticationResult.AccessToken</a:t>
            </a:r>
            <a:r>
              <a:rPr lang="en-US" sz="2000" dirty="0">
                <a:solidFill>
                  <a:schemeClr val="bg1"/>
                </a:solidFill>
              </a:rPr>
              <a:t>, "Bearer"); // Create a Power BI Client object. it's used to call Power BI APIs. using (var client = new </a:t>
            </a:r>
            <a:r>
              <a:rPr lang="en-US" sz="2000" dirty="0" err="1">
                <a:solidFill>
                  <a:schemeClr val="bg1"/>
                </a:solidFill>
              </a:rPr>
              <a:t>PowerBIClient</a:t>
            </a:r>
            <a:r>
              <a:rPr lang="en-US" sz="2000" dirty="0">
                <a:solidFill>
                  <a:schemeClr val="bg1"/>
                </a:solidFill>
              </a:rPr>
              <a:t>(new Uri(</a:t>
            </a:r>
            <a:r>
              <a:rPr lang="en-US" sz="2000" dirty="0" err="1">
                <a:solidFill>
                  <a:schemeClr val="bg1"/>
                </a:solidFill>
              </a:rPr>
              <a:t>ApiUrl</a:t>
            </a:r>
            <a:r>
              <a:rPr lang="en-US" sz="2000" dirty="0">
                <a:solidFill>
                  <a:schemeClr val="bg1"/>
                </a:solidFill>
              </a:rPr>
              <a:t>), </a:t>
            </a:r>
            <a:r>
              <a:rPr lang="en-US" sz="2000" dirty="0" err="1">
                <a:solidFill>
                  <a:schemeClr val="bg1"/>
                </a:solidFill>
              </a:rPr>
              <a:t>tokenCredentials</a:t>
            </a:r>
            <a:r>
              <a:rPr lang="en-US" sz="2000" dirty="0">
                <a:solidFill>
                  <a:schemeClr val="bg1"/>
                </a:solidFill>
              </a:rPr>
              <a:t>)) { // Your code to embed items. } </a:t>
            </a:r>
          </a:p>
        </p:txBody>
      </p:sp>
    </p:spTree>
    <p:extLst>
      <p:ext uri="{BB962C8B-B14F-4D97-AF65-F5344CB8AC3E}">
        <p14:creationId xmlns:p14="http://schemas.microsoft.com/office/powerpoint/2010/main" val="15868174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3E55-3BDC-4EE6-93B9-0BB14986C0C5}"/>
              </a:ext>
            </a:extLst>
          </p:cNvPr>
          <p:cNvSpPr>
            <a:spLocks noGrp="1"/>
          </p:cNvSpPr>
          <p:nvPr>
            <p:ph type="title"/>
          </p:nvPr>
        </p:nvSpPr>
        <p:spPr/>
        <p:txBody>
          <a:bodyPr anchor="ctr"/>
          <a:lstStyle/>
          <a:p>
            <a:r>
              <a:rPr lang="en-US" sz="4400" dirty="0"/>
              <a:t>Get the content item you want to embed </a:t>
            </a:r>
          </a:p>
        </p:txBody>
      </p:sp>
      <p:sp>
        <p:nvSpPr>
          <p:cNvPr id="3" name="Text Placeholder 2">
            <a:extLst>
              <a:ext uri="{FF2B5EF4-FFF2-40B4-BE49-F238E27FC236}">
                <a16:creationId xmlns:a16="http://schemas.microsoft.com/office/drawing/2014/main" id="{45945038-B1CD-47F4-BDE1-F8EAA6442E90}"/>
              </a:ext>
            </a:extLst>
          </p:cNvPr>
          <p:cNvSpPr>
            <a:spLocks noGrp="1"/>
          </p:cNvSpPr>
          <p:nvPr>
            <p:ph type="body" sz="quarter" idx="10"/>
          </p:nvPr>
        </p:nvSpPr>
        <p:spPr>
          <a:xfrm>
            <a:off x="269241" y="1189176"/>
            <a:ext cx="5378548" cy="3108543"/>
          </a:xfrm>
        </p:spPr>
        <p:txBody>
          <a:bodyPr/>
          <a:lstStyle/>
          <a:p>
            <a:r>
              <a:rPr lang="en-US" sz="2000" dirty="0">
                <a:latin typeface="+mn-lt"/>
              </a:rPr>
              <a:t>You can use the Power BI client object to retrieve a reference to the item you want to embed. Here is a code sample of how to retrieve the first report from a given workspace. </a:t>
            </a:r>
          </a:p>
          <a:p>
            <a:r>
              <a:rPr lang="en-US" sz="2000" dirty="0">
                <a:latin typeface="+mn-lt"/>
              </a:rPr>
              <a:t>A sample of getting a content item whether it's a report, dashboard, or tile that you want to embed is available within the Services\</a:t>
            </a:r>
            <a:r>
              <a:rPr lang="en-US" sz="2000" dirty="0" err="1">
                <a:latin typeface="+mn-lt"/>
              </a:rPr>
              <a:t>EmbedService.cs</a:t>
            </a:r>
            <a:r>
              <a:rPr lang="en-US" sz="2000" dirty="0">
                <a:latin typeface="+mn-lt"/>
              </a:rPr>
              <a:t> file in the sample application</a:t>
            </a:r>
          </a:p>
        </p:txBody>
      </p:sp>
      <p:sp>
        <p:nvSpPr>
          <p:cNvPr id="4" name="Text Placeholder 3">
            <a:extLst>
              <a:ext uri="{FF2B5EF4-FFF2-40B4-BE49-F238E27FC236}">
                <a16:creationId xmlns:a16="http://schemas.microsoft.com/office/drawing/2014/main" id="{CE08A38B-7A4D-4DB9-80A3-2E9C3BD8EBED}"/>
              </a:ext>
            </a:extLst>
          </p:cNvPr>
          <p:cNvSpPr>
            <a:spLocks noGrp="1"/>
          </p:cNvSpPr>
          <p:nvPr>
            <p:ph type="body" sz="quarter" idx="11"/>
          </p:nvPr>
        </p:nvSpPr>
        <p:spPr>
          <a:xfrm>
            <a:off x="6544214" y="1189176"/>
            <a:ext cx="5378548" cy="3539430"/>
          </a:xfrm>
          <a:solidFill>
            <a:schemeClr val="tx1"/>
          </a:solidFill>
        </p:spPr>
        <p:txBody>
          <a:bodyPr vert="horz" wrap="square" lIns="146304" tIns="91440" rIns="146304" bIns="91440" rtlCol="0">
            <a:spAutoFit/>
          </a:bodyPr>
          <a:lstStyle/>
          <a:p>
            <a:r>
              <a:rPr lang="en-US" sz="2000" dirty="0">
                <a:solidFill>
                  <a:schemeClr val="bg1"/>
                </a:solidFill>
                <a:latin typeface="+mn-lt"/>
              </a:rPr>
              <a:t>Code Snippet</a:t>
            </a:r>
          </a:p>
          <a:p>
            <a:endParaRPr lang="en-US" sz="2000" dirty="0">
              <a:solidFill>
                <a:schemeClr val="bg1"/>
              </a:solidFill>
              <a:latin typeface="+mn-lt"/>
            </a:endParaRPr>
          </a:p>
          <a:p>
            <a:r>
              <a:rPr lang="en-US" sz="2000" dirty="0">
                <a:solidFill>
                  <a:schemeClr val="bg1"/>
                </a:solidFill>
                <a:latin typeface="+mn-lt"/>
              </a:rPr>
              <a:t>using Microsoft.PowerBI.Api.V2; using Microsoft.PowerBI.Api.V2.Models; // You need to provide the </a:t>
            </a:r>
            <a:r>
              <a:rPr lang="en-US" sz="2000" dirty="0" err="1">
                <a:solidFill>
                  <a:schemeClr val="bg1"/>
                </a:solidFill>
                <a:latin typeface="+mn-lt"/>
              </a:rPr>
              <a:t>workspaceId</a:t>
            </a:r>
            <a:r>
              <a:rPr lang="en-US" sz="2000" dirty="0">
                <a:solidFill>
                  <a:schemeClr val="bg1"/>
                </a:solidFill>
                <a:latin typeface="+mn-lt"/>
              </a:rPr>
              <a:t> where the dashboard resides. </a:t>
            </a:r>
            <a:r>
              <a:rPr lang="en-US" sz="2000" dirty="0" err="1">
                <a:solidFill>
                  <a:schemeClr val="bg1"/>
                </a:solidFill>
                <a:latin typeface="+mn-lt"/>
              </a:rPr>
              <a:t>ODataResponseListReport</a:t>
            </a:r>
            <a:r>
              <a:rPr lang="en-US" sz="2000" dirty="0">
                <a:solidFill>
                  <a:schemeClr val="bg1"/>
                </a:solidFill>
                <a:latin typeface="+mn-lt"/>
              </a:rPr>
              <a:t> reports = await </a:t>
            </a:r>
            <a:r>
              <a:rPr lang="en-US" sz="2000" dirty="0" err="1">
                <a:solidFill>
                  <a:schemeClr val="bg1"/>
                </a:solidFill>
                <a:latin typeface="+mn-lt"/>
              </a:rPr>
              <a:t>client.Reports.GetReportsInGroupAsync</a:t>
            </a:r>
            <a:r>
              <a:rPr lang="en-US" sz="2000" dirty="0">
                <a:solidFill>
                  <a:schemeClr val="bg1"/>
                </a:solidFill>
                <a:latin typeface="+mn-lt"/>
              </a:rPr>
              <a:t>(</a:t>
            </a:r>
            <a:r>
              <a:rPr lang="en-US" sz="2000" dirty="0" err="1">
                <a:solidFill>
                  <a:schemeClr val="bg1"/>
                </a:solidFill>
                <a:latin typeface="+mn-lt"/>
              </a:rPr>
              <a:t>workspaceId</a:t>
            </a:r>
            <a:r>
              <a:rPr lang="en-US" sz="2000" dirty="0">
                <a:solidFill>
                  <a:schemeClr val="bg1"/>
                </a:solidFill>
                <a:latin typeface="+mn-lt"/>
              </a:rPr>
              <a:t>); // Get the first report in the group. Report </a:t>
            </a:r>
            <a:r>
              <a:rPr lang="en-US" sz="2000" dirty="0" err="1">
                <a:solidFill>
                  <a:schemeClr val="bg1"/>
                </a:solidFill>
                <a:latin typeface="+mn-lt"/>
              </a:rPr>
              <a:t>report</a:t>
            </a:r>
            <a:r>
              <a:rPr lang="en-US" sz="2000" dirty="0">
                <a:solidFill>
                  <a:schemeClr val="bg1"/>
                </a:solidFill>
                <a:latin typeface="+mn-lt"/>
              </a:rPr>
              <a:t> = </a:t>
            </a:r>
            <a:r>
              <a:rPr lang="en-US" sz="2000" dirty="0" err="1">
                <a:solidFill>
                  <a:schemeClr val="bg1"/>
                </a:solidFill>
                <a:latin typeface="+mn-lt"/>
              </a:rPr>
              <a:t>reports.Value.FirstOrDefault</a:t>
            </a:r>
            <a:r>
              <a:rPr lang="en-US" sz="2000" dirty="0">
                <a:solidFill>
                  <a:schemeClr val="bg1"/>
                </a:solidFill>
                <a:latin typeface="+mn-lt"/>
              </a:rPr>
              <a:t>(); </a:t>
            </a:r>
          </a:p>
        </p:txBody>
      </p:sp>
    </p:spTree>
    <p:extLst>
      <p:ext uri="{BB962C8B-B14F-4D97-AF65-F5344CB8AC3E}">
        <p14:creationId xmlns:p14="http://schemas.microsoft.com/office/powerpoint/2010/main" val="39204628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Ways to Embed Power BI</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C163-A24E-444F-BC9B-9DCE109AACE0}"/>
              </a:ext>
            </a:extLst>
          </p:cNvPr>
          <p:cNvSpPr>
            <a:spLocks noGrp="1"/>
          </p:cNvSpPr>
          <p:nvPr>
            <p:ph type="title"/>
          </p:nvPr>
        </p:nvSpPr>
        <p:spPr/>
        <p:txBody>
          <a:bodyPr anchor="ctr"/>
          <a:lstStyle/>
          <a:p>
            <a:r>
              <a:rPr lang="en-US" sz="4400" dirty="0"/>
              <a:t>Create the embed token </a:t>
            </a:r>
          </a:p>
        </p:txBody>
      </p:sp>
      <p:sp>
        <p:nvSpPr>
          <p:cNvPr id="3" name="Text Placeholder 2">
            <a:extLst>
              <a:ext uri="{FF2B5EF4-FFF2-40B4-BE49-F238E27FC236}">
                <a16:creationId xmlns:a16="http://schemas.microsoft.com/office/drawing/2014/main" id="{139429FE-AF1A-4023-81F1-4D7E7A7FEDA3}"/>
              </a:ext>
            </a:extLst>
          </p:cNvPr>
          <p:cNvSpPr>
            <a:spLocks noGrp="1"/>
          </p:cNvSpPr>
          <p:nvPr>
            <p:ph type="body" sz="quarter" idx="10"/>
          </p:nvPr>
        </p:nvSpPr>
        <p:spPr>
          <a:xfrm>
            <a:off x="269241" y="1189176"/>
            <a:ext cx="5378548" cy="3939540"/>
          </a:xfrm>
        </p:spPr>
        <p:txBody>
          <a:bodyPr/>
          <a:lstStyle/>
          <a:p>
            <a:r>
              <a:rPr lang="en-US" sz="2000" dirty="0">
                <a:solidFill>
                  <a:schemeClr val="tx1"/>
                </a:solidFill>
                <a:latin typeface="+mn-lt"/>
              </a:rPr>
              <a:t>Generated an embed token, which can be used from the JavaScript API. The embed token is specific to the item you’re embedding. So at any time you embed a piece of Power BI content, you need to create a new embed token for it. For more information, including which </a:t>
            </a:r>
            <a:r>
              <a:rPr lang="en-US" sz="2000" dirty="0" err="1">
                <a:solidFill>
                  <a:schemeClr val="tx1"/>
                </a:solidFill>
                <a:latin typeface="+mn-lt"/>
              </a:rPr>
              <a:t>accessLevel</a:t>
            </a:r>
            <a:r>
              <a:rPr lang="en-US" sz="2000" dirty="0">
                <a:solidFill>
                  <a:schemeClr val="tx1"/>
                </a:solidFill>
                <a:latin typeface="+mn-lt"/>
              </a:rPr>
              <a:t> to use, see </a:t>
            </a:r>
            <a:r>
              <a:rPr lang="en-US" sz="2000" dirty="0" err="1">
                <a:solidFill>
                  <a:schemeClr val="tx1"/>
                </a:solidFill>
                <a:latin typeface="+mn-lt"/>
              </a:rPr>
              <a:t>GenerateToken</a:t>
            </a:r>
            <a:r>
              <a:rPr lang="en-US" sz="2000" dirty="0">
                <a:solidFill>
                  <a:schemeClr val="tx1"/>
                </a:solidFill>
                <a:latin typeface="+mn-lt"/>
              </a:rPr>
              <a:t> API. </a:t>
            </a:r>
          </a:p>
          <a:p>
            <a:r>
              <a:rPr lang="en-US" sz="2000" dirty="0">
                <a:solidFill>
                  <a:schemeClr val="tx1"/>
                </a:solidFill>
                <a:latin typeface="+mn-lt"/>
              </a:rPr>
              <a:t>A sample of creating an embed token for a report, dashboard, or tile want to embed is available within the Services\</a:t>
            </a:r>
            <a:r>
              <a:rPr lang="en-US" sz="2000" dirty="0" err="1">
                <a:solidFill>
                  <a:schemeClr val="tx1"/>
                </a:solidFill>
                <a:latin typeface="+mn-lt"/>
              </a:rPr>
              <a:t>EmbedService.cs</a:t>
            </a:r>
            <a:r>
              <a:rPr lang="en-US" sz="2000" dirty="0">
                <a:solidFill>
                  <a:schemeClr val="tx1"/>
                </a:solidFill>
                <a:latin typeface="+mn-lt"/>
              </a:rPr>
              <a:t> file in the sample application. </a:t>
            </a:r>
          </a:p>
        </p:txBody>
      </p:sp>
      <p:sp>
        <p:nvSpPr>
          <p:cNvPr id="4" name="Text Placeholder 3">
            <a:extLst>
              <a:ext uri="{FF2B5EF4-FFF2-40B4-BE49-F238E27FC236}">
                <a16:creationId xmlns:a16="http://schemas.microsoft.com/office/drawing/2014/main" id="{62EEAC5E-F300-4A3F-A2DF-712DBB62697D}"/>
              </a:ext>
            </a:extLst>
          </p:cNvPr>
          <p:cNvSpPr>
            <a:spLocks noGrp="1"/>
          </p:cNvSpPr>
          <p:nvPr>
            <p:ph type="body" sz="quarter" idx="11"/>
          </p:nvPr>
        </p:nvSpPr>
        <p:spPr>
          <a:xfrm>
            <a:off x="6544214" y="1189176"/>
            <a:ext cx="5378548" cy="4647426"/>
          </a:xfrm>
          <a:solidFill>
            <a:schemeClr val="tx1"/>
          </a:solidFill>
        </p:spPr>
        <p:txBody>
          <a:bodyPr vert="horz" wrap="square" lIns="146304" tIns="91440" rIns="146304" bIns="91440" rtlCol="0">
            <a:spAutoFit/>
          </a:bodyPr>
          <a:lstStyle/>
          <a:p>
            <a:r>
              <a:rPr lang="en-US" sz="2000" dirty="0">
                <a:solidFill>
                  <a:schemeClr val="bg1"/>
                </a:solidFill>
                <a:latin typeface="+mn-lt"/>
              </a:rPr>
              <a:t>Code Snippet</a:t>
            </a:r>
          </a:p>
          <a:p>
            <a:endParaRPr lang="en-US" sz="2000" dirty="0">
              <a:solidFill>
                <a:schemeClr val="bg1"/>
              </a:solidFill>
              <a:latin typeface="+mn-lt"/>
            </a:endParaRPr>
          </a:p>
          <a:p>
            <a:r>
              <a:rPr lang="en-US" sz="2000" dirty="0">
                <a:solidFill>
                  <a:schemeClr val="bg1"/>
                </a:solidFill>
                <a:latin typeface="+mn-lt"/>
              </a:rPr>
              <a:t>using Microsoft.PowerBI.Api.V2; using Microsoft.PowerBI.Api.V2.Models; // Generate Embed Token. var </a:t>
            </a:r>
            <a:r>
              <a:rPr lang="en-US" sz="2000" dirty="0" err="1">
                <a:solidFill>
                  <a:schemeClr val="bg1"/>
                </a:solidFill>
                <a:latin typeface="+mn-lt"/>
              </a:rPr>
              <a:t>generateTokenRequestParameters</a:t>
            </a:r>
            <a:r>
              <a:rPr lang="en-US" sz="2000" dirty="0">
                <a:solidFill>
                  <a:schemeClr val="bg1"/>
                </a:solidFill>
                <a:latin typeface="+mn-lt"/>
              </a:rPr>
              <a:t> = new </a:t>
            </a:r>
            <a:r>
              <a:rPr lang="en-US" sz="2000" dirty="0" err="1">
                <a:solidFill>
                  <a:schemeClr val="bg1"/>
                </a:solidFill>
                <a:latin typeface="+mn-lt"/>
              </a:rPr>
              <a:t>GenerateTokenRequest</a:t>
            </a:r>
            <a:r>
              <a:rPr lang="en-US" sz="2000" dirty="0">
                <a:solidFill>
                  <a:schemeClr val="bg1"/>
                </a:solidFill>
                <a:latin typeface="+mn-lt"/>
              </a:rPr>
              <a:t>(</a:t>
            </a:r>
            <a:r>
              <a:rPr lang="en-US" sz="2000" dirty="0" err="1">
                <a:solidFill>
                  <a:schemeClr val="bg1"/>
                </a:solidFill>
                <a:latin typeface="+mn-lt"/>
              </a:rPr>
              <a:t>accessLevel</a:t>
            </a:r>
            <a:r>
              <a:rPr lang="en-US" sz="2000" dirty="0">
                <a:solidFill>
                  <a:schemeClr val="bg1"/>
                </a:solidFill>
                <a:latin typeface="+mn-lt"/>
              </a:rPr>
              <a:t>: "view"); </a:t>
            </a:r>
            <a:r>
              <a:rPr lang="en-US" sz="2000" dirty="0" err="1">
                <a:solidFill>
                  <a:schemeClr val="bg1"/>
                </a:solidFill>
                <a:latin typeface="+mn-lt"/>
              </a:rPr>
              <a:t>EmbedToken</a:t>
            </a:r>
            <a:r>
              <a:rPr lang="en-US" sz="2000" dirty="0">
                <a:solidFill>
                  <a:schemeClr val="bg1"/>
                </a:solidFill>
                <a:latin typeface="+mn-lt"/>
              </a:rPr>
              <a:t> </a:t>
            </a:r>
            <a:r>
              <a:rPr lang="en-US" sz="2000" dirty="0" err="1">
                <a:solidFill>
                  <a:schemeClr val="bg1"/>
                </a:solidFill>
                <a:latin typeface="+mn-lt"/>
              </a:rPr>
              <a:t>tokenResponse</a:t>
            </a:r>
            <a:r>
              <a:rPr lang="en-US" sz="2000" dirty="0">
                <a:solidFill>
                  <a:schemeClr val="bg1"/>
                </a:solidFill>
                <a:latin typeface="+mn-lt"/>
              </a:rPr>
              <a:t> = </a:t>
            </a:r>
            <a:r>
              <a:rPr lang="en-US" sz="2000" dirty="0" err="1">
                <a:solidFill>
                  <a:schemeClr val="bg1"/>
                </a:solidFill>
                <a:latin typeface="+mn-lt"/>
              </a:rPr>
              <a:t>client.Reports.GenerateTokenInGroup</a:t>
            </a:r>
            <a:r>
              <a:rPr lang="en-US" sz="2000" dirty="0">
                <a:solidFill>
                  <a:schemeClr val="bg1"/>
                </a:solidFill>
                <a:latin typeface="+mn-lt"/>
              </a:rPr>
              <a:t>(</a:t>
            </a:r>
            <a:r>
              <a:rPr lang="en-US" sz="2000" dirty="0" err="1">
                <a:solidFill>
                  <a:schemeClr val="bg1"/>
                </a:solidFill>
                <a:latin typeface="+mn-lt"/>
              </a:rPr>
              <a:t>workspaceId</a:t>
            </a:r>
            <a:r>
              <a:rPr lang="en-US" sz="2000" dirty="0">
                <a:solidFill>
                  <a:schemeClr val="bg1"/>
                </a:solidFill>
                <a:latin typeface="+mn-lt"/>
              </a:rPr>
              <a:t>, </a:t>
            </a:r>
            <a:r>
              <a:rPr lang="en-US" sz="2000" dirty="0" err="1">
                <a:solidFill>
                  <a:schemeClr val="bg1"/>
                </a:solidFill>
                <a:latin typeface="+mn-lt"/>
              </a:rPr>
              <a:t>report.Id</a:t>
            </a:r>
            <a:r>
              <a:rPr lang="en-US" sz="2000" dirty="0">
                <a:solidFill>
                  <a:schemeClr val="bg1"/>
                </a:solidFill>
                <a:latin typeface="+mn-lt"/>
              </a:rPr>
              <a:t>, </a:t>
            </a:r>
            <a:r>
              <a:rPr lang="en-US" sz="2000" dirty="0" err="1">
                <a:solidFill>
                  <a:schemeClr val="bg1"/>
                </a:solidFill>
                <a:latin typeface="+mn-lt"/>
              </a:rPr>
              <a:t>generateTokenRequestParameters</a:t>
            </a:r>
            <a:r>
              <a:rPr lang="en-US" sz="2000" dirty="0">
                <a:solidFill>
                  <a:schemeClr val="bg1"/>
                </a:solidFill>
                <a:latin typeface="+mn-lt"/>
              </a:rPr>
              <a:t>); // Generate Embed Configuration. var </a:t>
            </a:r>
            <a:r>
              <a:rPr lang="en-US" sz="2000" dirty="0" err="1">
                <a:solidFill>
                  <a:schemeClr val="bg1"/>
                </a:solidFill>
                <a:latin typeface="+mn-lt"/>
              </a:rPr>
              <a:t>embedConfig</a:t>
            </a:r>
            <a:r>
              <a:rPr lang="en-US" sz="2000" dirty="0">
                <a:solidFill>
                  <a:schemeClr val="bg1"/>
                </a:solidFill>
                <a:latin typeface="+mn-lt"/>
              </a:rPr>
              <a:t> = new </a:t>
            </a:r>
            <a:r>
              <a:rPr lang="en-US" sz="2000" dirty="0" err="1">
                <a:solidFill>
                  <a:schemeClr val="bg1"/>
                </a:solidFill>
                <a:latin typeface="+mn-lt"/>
              </a:rPr>
              <a:t>EmbedConfig</a:t>
            </a:r>
            <a:r>
              <a:rPr lang="en-US" sz="2000" dirty="0">
                <a:solidFill>
                  <a:schemeClr val="bg1"/>
                </a:solidFill>
                <a:latin typeface="+mn-lt"/>
              </a:rPr>
              <a:t>() { </a:t>
            </a:r>
            <a:r>
              <a:rPr lang="en-US" sz="2000" dirty="0" err="1">
                <a:solidFill>
                  <a:schemeClr val="bg1"/>
                </a:solidFill>
                <a:latin typeface="+mn-lt"/>
              </a:rPr>
              <a:t>EmbedToken</a:t>
            </a:r>
            <a:r>
              <a:rPr lang="en-US" sz="2000" dirty="0">
                <a:solidFill>
                  <a:schemeClr val="bg1"/>
                </a:solidFill>
                <a:latin typeface="+mn-lt"/>
              </a:rPr>
              <a:t> = </a:t>
            </a:r>
            <a:r>
              <a:rPr lang="en-US" sz="2000" dirty="0" err="1">
                <a:solidFill>
                  <a:schemeClr val="bg1"/>
                </a:solidFill>
                <a:latin typeface="+mn-lt"/>
              </a:rPr>
              <a:t>tokenResponse</a:t>
            </a:r>
            <a:r>
              <a:rPr lang="en-US" sz="2000" dirty="0">
                <a:solidFill>
                  <a:schemeClr val="bg1"/>
                </a:solidFill>
                <a:latin typeface="+mn-lt"/>
              </a:rPr>
              <a:t>, </a:t>
            </a:r>
            <a:r>
              <a:rPr lang="en-US" sz="2000" dirty="0" err="1">
                <a:solidFill>
                  <a:schemeClr val="bg1"/>
                </a:solidFill>
                <a:latin typeface="+mn-lt"/>
              </a:rPr>
              <a:t>EmbedUrl</a:t>
            </a:r>
            <a:r>
              <a:rPr lang="en-US" sz="2000" dirty="0">
                <a:solidFill>
                  <a:schemeClr val="bg1"/>
                </a:solidFill>
                <a:latin typeface="+mn-lt"/>
              </a:rPr>
              <a:t> = </a:t>
            </a:r>
            <a:r>
              <a:rPr lang="en-US" sz="2000" dirty="0" err="1">
                <a:solidFill>
                  <a:schemeClr val="bg1"/>
                </a:solidFill>
                <a:latin typeface="+mn-lt"/>
              </a:rPr>
              <a:t>report.EmbedUrl</a:t>
            </a:r>
            <a:r>
              <a:rPr lang="en-US" sz="2000" dirty="0">
                <a:solidFill>
                  <a:schemeClr val="bg1"/>
                </a:solidFill>
                <a:latin typeface="+mn-lt"/>
              </a:rPr>
              <a:t>, Id = </a:t>
            </a:r>
            <a:r>
              <a:rPr lang="en-US" sz="2000" dirty="0" err="1">
                <a:solidFill>
                  <a:schemeClr val="bg1"/>
                </a:solidFill>
                <a:latin typeface="+mn-lt"/>
              </a:rPr>
              <a:t>report.Id</a:t>
            </a:r>
            <a:r>
              <a:rPr lang="en-US" sz="2000" dirty="0">
                <a:solidFill>
                  <a:schemeClr val="bg1"/>
                </a:solidFill>
                <a:latin typeface="+mn-lt"/>
              </a:rPr>
              <a:t> }; </a:t>
            </a:r>
          </a:p>
        </p:txBody>
      </p:sp>
    </p:spTree>
    <p:extLst>
      <p:ext uri="{BB962C8B-B14F-4D97-AF65-F5344CB8AC3E}">
        <p14:creationId xmlns:p14="http://schemas.microsoft.com/office/powerpoint/2010/main" val="17159121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E647-F27A-4877-BB33-A3A602BFD96A}"/>
              </a:ext>
            </a:extLst>
          </p:cNvPr>
          <p:cNvSpPr>
            <a:spLocks noGrp="1"/>
          </p:cNvSpPr>
          <p:nvPr>
            <p:ph type="title"/>
          </p:nvPr>
        </p:nvSpPr>
        <p:spPr/>
        <p:txBody>
          <a:bodyPr/>
          <a:lstStyle/>
          <a:p>
            <a:r>
              <a:rPr lang="en-US" dirty="0"/>
              <a:t>Embed for Customers</a:t>
            </a:r>
          </a:p>
        </p:txBody>
      </p:sp>
    </p:spTree>
    <p:extLst>
      <p:ext uri="{BB962C8B-B14F-4D97-AF65-F5344CB8AC3E}">
        <p14:creationId xmlns:p14="http://schemas.microsoft.com/office/powerpoint/2010/main" val="35433136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945485-FEC4-43D1-9A0A-C1C4205C5A44}"/>
              </a:ext>
            </a:extLst>
          </p:cNvPr>
          <p:cNvSpPr>
            <a:spLocks noGrp="1"/>
          </p:cNvSpPr>
          <p:nvPr>
            <p:ph type="title"/>
          </p:nvPr>
        </p:nvSpPr>
        <p:spPr/>
        <p:txBody>
          <a:bodyPr anchor="ctr"/>
          <a:lstStyle/>
          <a:p>
            <a:r>
              <a:rPr lang="en-US" sz="4400" dirty="0"/>
              <a:t>Client Object</a:t>
            </a:r>
          </a:p>
        </p:txBody>
      </p:sp>
      <p:sp>
        <p:nvSpPr>
          <p:cNvPr id="5" name="Text Placeholder 4">
            <a:extLst>
              <a:ext uri="{FF2B5EF4-FFF2-40B4-BE49-F238E27FC236}">
                <a16:creationId xmlns:a16="http://schemas.microsoft.com/office/drawing/2014/main" id="{93550D93-0EB0-4FBB-8BD2-ABB7B1BEEC58}"/>
              </a:ext>
            </a:extLst>
          </p:cNvPr>
          <p:cNvSpPr>
            <a:spLocks noGrp="1"/>
          </p:cNvSpPr>
          <p:nvPr>
            <p:ph type="body" sz="quarter" idx="10"/>
          </p:nvPr>
        </p:nvSpPr>
        <p:spPr>
          <a:xfrm>
            <a:off x="269241" y="1189176"/>
            <a:ext cx="5378548" cy="2123658"/>
          </a:xfrm>
        </p:spPr>
        <p:txBody>
          <a:bodyPr/>
          <a:lstStyle/>
          <a:p>
            <a:r>
              <a:rPr lang="en-US" sz="2000" dirty="0">
                <a:latin typeface="+mn-lt"/>
              </a:rPr>
              <a:t>To create the Power BI Client with your access token, you want to create your Power BI client object, which allows you to interact with the Power BI REST APIs. You create the Power BI client object by wrapping the </a:t>
            </a:r>
            <a:r>
              <a:rPr lang="en-US" sz="2000" dirty="0" err="1">
                <a:latin typeface="+mn-lt"/>
              </a:rPr>
              <a:t>AccessToken</a:t>
            </a:r>
            <a:r>
              <a:rPr lang="en-US" sz="2000" dirty="0">
                <a:latin typeface="+mn-lt"/>
              </a:rPr>
              <a:t> with a </a:t>
            </a:r>
            <a:r>
              <a:rPr lang="en-US" sz="2000" dirty="0" err="1">
                <a:latin typeface="+mn-lt"/>
              </a:rPr>
              <a:t>Microsoft.Rest.TokenCredentials</a:t>
            </a:r>
            <a:r>
              <a:rPr lang="en-US" sz="2000" dirty="0">
                <a:latin typeface="+mn-lt"/>
              </a:rPr>
              <a:t> object. </a:t>
            </a:r>
          </a:p>
        </p:txBody>
      </p:sp>
      <p:sp>
        <p:nvSpPr>
          <p:cNvPr id="6" name="Text Placeholder 5">
            <a:extLst>
              <a:ext uri="{FF2B5EF4-FFF2-40B4-BE49-F238E27FC236}">
                <a16:creationId xmlns:a16="http://schemas.microsoft.com/office/drawing/2014/main" id="{DA623A67-42DB-4A0B-8D5A-ED06557ABB06}"/>
              </a:ext>
            </a:extLst>
          </p:cNvPr>
          <p:cNvSpPr>
            <a:spLocks noGrp="1"/>
          </p:cNvSpPr>
          <p:nvPr>
            <p:ph type="body" sz="quarter" idx="11"/>
          </p:nvPr>
        </p:nvSpPr>
        <p:spPr>
          <a:xfrm>
            <a:off x="6544214" y="1189176"/>
            <a:ext cx="5378548" cy="4093428"/>
          </a:xfrm>
          <a:solidFill>
            <a:schemeClr val="tx1"/>
          </a:solidFill>
        </p:spPr>
        <p:txBody>
          <a:bodyPr/>
          <a:lstStyle/>
          <a:p>
            <a:r>
              <a:rPr lang="en-US" sz="2000" dirty="0">
                <a:solidFill>
                  <a:schemeClr val="bg1"/>
                </a:solidFill>
                <a:latin typeface="+mn-lt"/>
              </a:rPr>
              <a:t>Code Snippet</a:t>
            </a:r>
          </a:p>
          <a:p>
            <a:endParaRPr lang="en-US" sz="2000" dirty="0">
              <a:solidFill>
                <a:schemeClr val="bg1"/>
              </a:solidFill>
              <a:latin typeface="+mn-lt"/>
            </a:endParaRPr>
          </a:p>
          <a:p>
            <a:r>
              <a:rPr lang="en-US" sz="2000" dirty="0">
                <a:solidFill>
                  <a:schemeClr val="bg1"/>
                </a:solidFill>
                <a:latin typeface="+mn-lt"/>
              </a:rPr>
              <a:t>using </a:t>
            </a:r>
            <a:r>
              <a:rPr lang="en-US" sz="2000" dirty="0" err="1">
                <a:solidFill>
                  <a:schemeClr val="bg1"/>
                </a:solidFill>
                <a:latin typeface="+mn-lt"/>
              </a:rPr>
              <a:t>Microsoft.IdentityModel.Clients.ActiveDirectory</a:t>
            </a:r>
            <a:r>
              <a:rPr lang="en-US" sz="2000" dirty="0">
                <a:solidFill>
                  <a:schemeClr val="bg1"/>
                </a:solidFill>
                <a:latin typeface="+mn-lt"/>
              </a:rPr>
              <a:t>; using </a:t>
            </a:r>
            <a:r>
              <a:rPr lang="en-US" sz="2000" dirty="0" err="1">
                <a:solidFill>
                  <a:schemeClr val="bg1"/>
                </a:solidFill>
                <a:latin typeface="+mn-lt"/>
              </a:rPr>
              <a:t>Microsoft.Rest</a:t>
            </a:r>
            <a:r>
              <a:rPr lang="en-US" sz="2000" dirty="0">
                <a:solidFill>
                  <a:schemeClr val="bg1"/>
                </a:solidFill>
                <a:latin typeface="+mn-lt"/>
              </a:rPr>
              <a:t>; using Microsoft.PowerBI.Api.V2; var </a:t>
            </a:r>
            <a:r>
              <a:rPr lang="en-US" sz="2000" dirty="0" err="1">
                <a:solidFill>
                  <a:schemeClr val="bg1"/>
                </a:solidFill>
                <a:latin typeface="+mn-lt"/>
              </a:rPr>
              <a:t>tokenCredentials</a:t>
            </a:r>
            <a:r>
              <a:rPr lang="en-US" sz="2000" dirty="0">
                <a:solidFill>
                  <a:schemeClr val="bg1"/>
                </a:solidFill>
                <a:latin typeface="+mn-lt"/>
              </a:rPr>
              <a:t> = new </a:t>
            </a:r>
            <a:r>
              <a:rPr lang="en-US" sz="2000" dirty="0" err="1">
                <a:solidFill>
                  <a:schemeClr val="bg1"/>
                </a:solidFill>
                <a:latin typeface="+mn-lt"/>
              </a:rPr>
              <a:t>TokenCredentials</a:t>
            </a:r>
            <a:r>
              <a:rPr lang="en-US" sz="2000" dirty="0">
                <a:solidFill>
                  <a:schemeClr val="bg1"/>
                </a:solidFill>
                <a:latin typeface="+mn-lt"/>
              </a:rPr>
              <a:t>(</a:t>
            </a:r>
            <a:r>
              <a:rPr lang="en-US" sz="2000" dirty="0" err="1">
                <a:solidFill>
                  <a:schemeClr val="bg1"/>
                </a:solidFill>
                <a:latin typeface="+mn-lt"/>
              </a:rPr>
              <a:t>authenticationResult.AccessToken</a:t>
            </a:r>
            <a:r>
              <a:rPr lang="en-US" sz="2000" dirty="0">
                <a:solidFill>
                  <a:schemeClr val="bg1"/>
                </a:solidFill>
                <a:latin typeface="+mn-lt"/>
              </a:rPr>
              <a:t>, "Bearer"); // Create a Power BI Client object. it's used to call Power BI APIs. using (var client = new </a:t>
            </a:r>
            <a:r>
              <a:rPr lang="en-US" sz="2000" dirty="0" err="1">
                <a:solidFill>
                  <a:schemeClr val="bg1"/>
                </a:solidFill>
                <a:latin typeface="+mn-lt"/>
              </a:rPr>
              <a:t>PowerBIClient</a:t>
            </a:r>
            <a:r>
              <a:rPr lang="en-US" sz="2000" dirty="0">
                <a:solidFill>
                  <a:schemeClr val="bg1"/>
                </a:solidFill>
                <a:latin typeface="+mn-lt"/>
              </a:rPr>
              <a:t>(new Uri(</a:t>
            </a:r>
            <a:r>
              <a:rPr lang="en-US" sz="2000" dirty="0" err="1">
                <a:solidFill>
                  <a:schemeClr val="bg1"/>
                </a:solidFill>
                <a:latin typeface="+mn-lt"/>
              </a:rPr>
              <a:t>ApiUrl</a:t>
            </a:r>
            <a:r>
              <a:rPr lang="en-US" sz="2000" dirty="0">
                <a:solidFill>
                  <a:schemeClr val="bg1"/>
                </a:solidFill>
                <a:latin typeface="+mn-lt"/>
              </a:rPr>
              <a:t>), </a:t>
            </a:r>
            <a:r>
              <a:rPr lang="en-US" sz="2000" dirty="0" err="1">
                <a:solidFill>
                  <a:schemeClr val="bg1"/>
                </a:solidFill>
                <a:latin typeface="+mn-lt"/>
              </a:rPr>
              <a:t>tokenCredentials</a:t>
            </a:r>
            <a:r>
              <a:rPr lang="en-US" sz="2000" dirty="0">
                <a:solidFill>
                  <a:schemeClr val="bg1"/>
                </a:solidFill>
                <a:latin typeface="+mn-lt"/>
              </a:rPr>
              <a:t>)) { // Your code to embed items. } </a:t>
            </a:r>
          </a:p>
        </p:txBody>
      </p:sp>
    </p:spTree>
    <p:extLst>
      <p:ext uri="{BB962C8B-B14F-4D97-AF65-F5344CB8AC3E}">
        <p14:creationId xmlns:p14="http://schemas.microsoft.com/office/powerpoint/2010/main" val="21596399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3E55-3BDC-4EE6-93B9-0BB14986C0C5}"/>
              </a:ext>
            </a:extLst>
          </p:cNvPr>
          <p:cNvSpPr>
            <a:spLocks noGrp="1"/>
          </p:cNvSpPr>
          <p:nvPr>
            <p:ph type="title"/>
          </p:nvPr>
        </p:nvSpPr>
        <p:spPr/>
        <p:txBody>
          <a:bodyPr anchor="ctr"/>
          <a:lstStyle/>
          <a:p>
            <a:r>
              <a:rPr lang="en-US" sz="4400" dirty="0"/>
              <a:t>Get the content item you want to embed </a:t>
            </a:r>
          </a:p>
        </p:txBody>
      </p:sp>
      <p:sp>
        <p:nvSpPr>
          <p:cNvPr id="3" name="Text Placeholder 2">
            <a:extLst>
              <a:ext uri="{FF2B5EF4-FFF2-40B4-BE49-F238E27FC236}">
                <a16:creationId xmlns:a16="http://schemas.microsoft.com/office/drawing/2014/main" id="{45945038-B1CD-47F4-BDE1-F8EAA6442E90}"/>
              </a:ext>
            </a:extLst>
          </p:cNvPr>
          <p:cNvSpPr>
            <a:spLocks noGrp="1"/>
          </p:cNvSpPr>
          <p:nvPr>
            <p:ph type="body" sz="quarter" idx="10"/>
          </p:nvPr>
        </p:nvSpPr>
        <p:spPr>
          <a:xfrm>
            <a:off x="269241" y="1189176"/>
            <a:ext cx="5378548" cy="3108543"/>
          </a:xfrm>
        </p:spPr>
        <p:txBody>
          <a:bodyPr/>
          <a:lstStyle/>
          <a:p>
            <a:r>
              <a:rPr lang="en-US" sz="2000" dirty="0">
                <a:latin typeface="+mn-lt"/>
              </a:rPr>
              <a:t>You can use the Power BI client object to retrieve a reference to the item you want to embed. Here is a code sample of how to retrieve the first report from a given workspace. </a:t>
            </a:r>
          </a:p>
          <a:p>
            <a:r>
              <a:rPr lang="en-US" sz="2000" dirty="0">
                <a:latin typeface="+mn-lt"/>
              </a:rPr>
              <a:t>A sample of getting a content item whether it's a report, dashboard, or tile that you want to embed is available within the Services\</a:t>
            </a:r>
            <a:r>
              <a:rPr lang="en-US" sz="2000" dirty="0" err="1">
                <a:latin typeface="+mn-lt"/>
              </a:rPr>
              <a:t>EmbedService.cs</a:t>
            </a:r>
            <a:r>
              <a:rPr lang="en-US" sz="2000" dirty="0">
                <a:latin typeface="+mn-lt"/>
              </a:rPr>
              <a:t> file in the sample application</a:t>
            </a:r>
          </a:p>
        </p:txBody>
      </p:sp>
      <p:sp>
        <p:nvSpPr>
          <p:cNvPr id="4" name="Text Placeholder 3">
            <a:extLst>
              <a:ext uri="{FF2B5EF4-FFF2-40B4-BE49-F238E27FC236}">
                <a16:creationId xmlns:a16="http://schemas.microsoft.com/office/drawing/2014/main" id="{CE08A38B-7A4D-4DB9-80A3-2E9C3BD8EBED}"/>
              </a:ext>
            </a:extLst>
          </p:cNvPr>
          <p:cNvSpPr>
            <a:spLocks noGrp="1"/>
          </p:cNvSpPr>
          <p:nvPr>
            <p:ph type="body" sz="quarter" idx="11"/>
          </p:nvPr>
        </p:nvSpPr>
        <p:spPr>
          <a:xfrm>
            <a:off x="6544214" y="1189176"/>
            <a:ext cx="5378548" cy="3539430"/>
          </a:xfrm>
          <a:solidFill>
            <a:schemeClr val="tx1"/>
          </a:solidFill>
        </p:spPr>
        <p:txBody>
          <a:bodyPr vert="horz" wrap="square" lIns="146304" tIns="91440" rIns="146304" bIns="91440" rtlCol="0">
            <a:spAutoFit/>
          </a:bodyPr>
          <a:lstStyle/>
          <a:p>
            <a:r>
              <a:rPr lang="en-US" sz="2000" dirty="0">
                <a:solidFill>
                  <a:schemeClr val="bg1"/>
                </a:solidFill>
                <a:latin typeface="+mn-lt"/>
              </a:rPr>
              <a:t>Code Snippet</a:t>
            </a:r>
          </a:p>
          <a:p>
            <a:endParaRPr lang="en-US" sz="2000" dirty="0">
              <a:solidFill>
                <a:schemeClr val="bg1"/>
              </a:solidFill>
              <a:latin typeface="+mn-lt"/>
            </a:endParaRPr>
          </a:p>
          <a:p>
            <a:r>
              <a:rPr lang="en-US" sz="2000" dirty="0">
                <a:solidFill>
                  <a:schemeClr val="bg1"/>
                </a:solidFill>
                <a:latin typeface="+mn-lt"/>
              </a:rPr>
              <a:t>using Microsoft.PowerBI.Api.V2; using Microsoft.PowerBI.Api.V2.Models; // You need to provide the </a:t>
            </a:r>
            <a:r>
              <a:rPr lang="en-US" sz="2000" dirty="0" err="1">
                <a:solidFill>
                  <a:schemeClr val="bg1"/>
                </a:solidFill>
                <a:latin typeface="+mn-lt"/>
              </a:rPr>
              <a:t>workspaceId</a:t>
            </a:r>
            <a:r>
              <a:rPr lang="en-US" sz="2000" dirty="0">
                <a:solidFill>
                  <a:schemeClr val="bg1"/>
                </a:solidFill>
                <a:latin typeface="+mn-lt"/>
              </a:rPr>
              <a:t> where the dashboard resides. </a:t>
            </a:r>
            <a:r>
              <a:rPr lang="en-US" sz="2000" dirty="0" err="1">
                <a:solidFill>
                  <a:schemeClr val="bg1"/>
                </a:solidFill>
                <a:latin typeface="+mn-lt"/>
              </a:rPr>
              <a:t>ODataResponseListReport</a:t>
            </a:r>
            <a:r>
              <a:rPr lang="en-US" sz="2000" dirty="0">
                <a:solidFill>
                  <a:schemeClr val="bg1"/>
                </a:solidFill>
                <a:latin typeface="+mn-lt"/>
              </a:rPr>
              <a:t> reports = await </a:t>
            </a:r>
            <a:r>
              <a:rPr lang="en-US" sz="2000" dirty="0" err="1">
                <a:solidFill>
                  <a:schemeClr val="bg1"/>
                </a:solidFill>
                <a:latin typeface="+mn-lt"/>
              </a:rPr>
              <a:t>client.Reports.GetReportsInGroupAsync</a:t>
            </a:r>
            <a:r>
              <a:rPr lang="en-US" sz="2000" dirty="0">
                <a:solidFill>
                  <a:schemeClr val="bg1"/>
                </a:solidFill>
                <a:latin typeface="+mn-lt"/>
              </a:rPr>
              <a:t>(</a:t>
            </a:r>
            <a:r>
              <a:rPr lang="en-US" sz="2000" dirty="0" err="1">
                <a:solidFill>
                  <a:schemeClr val="bg1"/>
                </a:solidFill>
                <a:latin typeface="+mn-lt"/>
              </a:rPr>
              <a:t>workspaceId</a:t>
            </a:r>
            <a:r>
              <a:rPr lang="en-US" sz="2000" dirty="0">
                <a:solidFill>
                  <a:schemeClr val="bg1"/>
                </a:solidFill>
                <a:latin typeface="+mn-lt"/>
              </a:rPr>
              <a:t>); // Get the first report in the group. Report </a:t>
            </a:r>
            <a:r>
              <a:rPr lang="en-US" sz="2000" dirty="0" err="1">
                <a:solidFill>
                  <a:schemeClr val="bg1"/>
                </a:solidFill>
                <a:latin typeface="+mn-lt"/>
              </a:rPr>
              <a:t>report</a:t>
            </a:r>
            <a:r>
              <a:rPr lang="en-US" sz="2000" dirty="0">
                <a:solidFill>
                  <a:schemeClr val="bg1"/>
                </a:solidFill>
                <a:latin typeface="+mn-lt"/>
              </a:rPr>
              <a:t> = </a:t>
            </a:r>
            <a:r>
              <a:rPr lang="en-US" sz="2000" dirty="0" err="1">
                <a:solidFill>
                  <a:schemeClr val="bg1"/>
                </a:solidFill>
                <a:latin typeface="+mn-lt"/>
              </a:rPr>
              <a:t>reports.Value.FirstOrDefault</a:t>
            </a:r>
            <a:r>
              <a:rPr lang="en-US" sz="2000" dirty="0">
                <a:solidFill>
                  <a:schemeClr val="bg1"/>
                </a:solidFill>
                <a:latin typeface="+mn-lt"/>
              </a:rPr>
              <a:t>(); </a:t>
            </a:r>
          </a:p>
        </p:txBody>
      </p:sp>
    </p:spTree>
    <p:extLst>
      <p:ext uri="{BB962C8B-B14F-4D97-AF65-F5344CB8AC3E}">
        <p14:creationId xmlns:p14="http://schemas.microsoft.com/office/powerpoint/2010/main" val="404995063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C163-A24E-444F-BC9B-9DCE109AACE0}"/>
              </a:ext>
            </a:extLst>
          </p:cNvPr>
          <p:cNvSpPr>
            <a:spLocks noGrp="1"/>
          </p:cNvSpPr>
          <p:nvPr>
            <p:ph type="title"/>
          </p:nvPr>
        </p:nvSpPr>
        <p:spPr/>
        <p:txBody>
          <a:bodyPr anchor="ctr"/>
          <a:lstStyle/>
          <a:p>
            <a:r>
              <a:rPr lang="en-US" sz="4400" dirty="0"/>
              <a:t>Create the embed token </a:t>
            </a:r>
          </a:p>
        </p:txBody>
      </p:sp>
      <p:sp>
        <p:nvSpPr>
          <p:cNvPr id="3" name="Text Placeholder 2">
            <a:extLst>
              <a:ext uri="{FF2B5EF4-FFF2-40B4-BE49-F238E27FC236}">
                <a16:creationId xmlns:a16="http://schemas.microsoft.com/office/drawing/2014/main" id="{139429FE-AF1A-4023-81F1-4D7E7A7FEDA3}"/>
              </a:ext>
            </a:extLst>
          </p:cNvPr>
          <p:cNvSpPr>
            <a:spLocks noGrp="1"/>
          </p:cNvSpPr>
          <p:nvPr>
            <p:ph type="body" sz="quarter" idx="10"/>
          </p:nvPr>
        </p:nvSpPr>
        <p:spPr>
          <a:xfrm>
            <a:off x="269241" y="1189176"/>
            <a:ext cx="5378548" cy="3939540"/>
          </a:xfrm>
        </p:spPr>
        <p:txBody>
          <a:bodyPr/>
          <a:lstStyle/>
          <a:p>
            <a:r>
              <a:rPr lang="en-US" sz="2000" dirty="0">
                <a:latin typeface="+mn-lt"/>
              </a:rPr>
              <a:t>Generated an embed token, which can be used from the JavaScript API. The embed token is specific to the item you’re embedding. So at any time you embed a piece of Power BI content, you need to create a new embed token for it. For more information, including which </a:t>
            </a:r>
            <a:r>
              <a:rPr lang="en-US" sz="2000" dirty="0" err="1">
                <a:latin typeface="+mn-lt"/>
              </a:rPr>
              <a:t>accessLevel</a:t>
            </a:r>
            <a:r>
              <a:rPr lang="en-US" sz="2000" dirty="0">
                <a:latin typeface="+mn-lt"/>
              </a:rPr>
              <a:t> to use, see </a:t>
            </a:r>
            <a:r>
              <a:rPr lang="en-US" sz="2000" dirty="0" err="1">
                <a:latin typeface="+mn-lt"/>
              </a:rPr>
              <a:t>GenerateToken</a:t>
            </a:r>
            <a:r>
              <a:rPr lang="en-US" sz="2000" dirty="0">
                <a:latin typeface="+mn-lt"/>
              </a:rPr>
              <a:t> API. </a:t>
            </a:r>
          </a:p>
          <a:p>
            <a:r>
              <a:rPr lang="en-US" sz="2000" dirty="0">
                <a:latin typeface="+mn-lt"/>
              </a:rPr>
              <a:t>A sample of creating an embed token for a report, dashboard, or tile want to embed is available within the Services\</a:t>
            </a:r>
            <a:r>
              <a:rPr lang="en-US" sz="2000" dirty="0" err="1">
                <a:latin typeface="+mn-lt"/>
              </a:rPr>
              <a:t>EmbedService.cs</a:t>
            </a:r>
            <a:r>
              <a:rPr lang="en-US" sz="2000" dirty="0">
                <a:latin typeface="+mn-lt"/>
              </a:rPr>
              <a:t> file in the sample application. </a:t>
            </a:r>
          </a:p>
        </p:txBody>
      </p:sp>
      <p:sp>
        <p:nvSpPr>
          <p:cNvPr id="4" name="Text Placeholder 3">
            <a:extLst>
              <a:ext uri="{FF2B5EF4-FFF2-40B4-BE49-F238E27FC236}">
                <a16:creationId xmlns:a16="http://schemas.microsoft.com/office/drawing/2014/main" id="{62EEAC5E-F300-4A3F-A2DF-712DBB62697D}"/>
              </a:ext>
            </a:extLst>
          </p:cNvPr>
          <p:cNvSpPr>
            <a:spLocks noGrp="1"/>
          </p:cNvSpPr>
          <p:nvPr>
            <p:ph type="body" sz="quarter" idx="11"/>
          </p:nvPr>
        </p:nvSpPr>
        <p:spPr>
          <a:xfrm>
            <a:off x="6544214" y="1189176"/>
            <a:ext cx="5378548" cy="4647426"/>
          </a:xfrm>
          <a:solidFill>
            <a:schemeClr val="tx1"/>
          </a:solidFill>
        </p:spPr>
        <p:txBody>
          <a:bodyPr vert="horz" wrap="square" lIns="146304" tIns="91440" rIns="146304" bIns="91440" rtlCol="0">
            <a:spAutoFit/>
          </a:bodyPr>
          <a:lstStyle/>
          <a:p>
            <a:r>
              <a:rPr lang="en-US" sz="2000" dirty="0">
                <a:solidFill>
                  <a:schemeClr val="bg1"/>
                </a:solidFill>
                <a:latin typeface="+mn-lt"/>
              </a:rPr>
              <a:t>Code Snippet</a:t>
            </a:r>
          </a:p>
          <a:p>
            <a:endParaRPr lang="en-US" sz="2000" dirty="0">
              <a:solidFill>
                <a:schemeClr val="bg1"/>
              </a:solidFill>
              <a:latin typeface="+mn-lt"/>
            </a:endParaRPr>
          </a:p>
          <a:p>
            <a:r>
              <a:rPr lang="en-US" sz="2000" dirty="0">
                <a:solidFill>
                  <a:schemeClr val="bg1"/>
                </a:solidFill>
                <a:latin typeface="+mn-lt"/>
              </a:rPr>
              <a:t>using Microsoft.PowerBI.Api.V2; using Microsoft.PowerBI.Api.V2.Models; // Generate Embed Token. var </a:t>
            </a:r>
            <a:r>
              <a:rPr lang="en-US" sz="2000" dirty="0" err="1">
                <a:solidFill>
                  <a:schemeClr val="bg1"/>
                </a:solidFill>
                <a:latin typeface="+mn-lt"/>
              </a:rPr>
              <a:t>generateTokenRequestParameters</a:t>
            </a:r>
            <a:r>
              <a:rPr lang="en-US" sz="2000" dirty="0">
                <a:solidFill>
                  <a:schemeClr val="bg1"/>
                </a:solidFill>
                <a:latin typeface="+mn-lt"/>
              </a:rPr>
              <a:t> = new </a:t>
            </a:r>
            <a:r>
              <a:rPr lang="en-US" sz="2000" dirty="0" err="1">
                <a:solidFill>
                  <a:schemeClr val="bg1"/>
                </a:solidFill>
                <a:latin typeface="+mn-lt"/>
              </a:rPr>
              <a:t>GenerateTokenRequest</a:t>
            </a:r>
            <a:r>
              <a:rPr lang="en-US" sz="2000" dirty="0">
                <a:solidFill>
                  <a:schemeClr val="bg1"/>
                </a:solidFill>
                <a:latin typeface="+mn-lt"/>
              </a:rPr>
              <a:t>(</a:t>
            </a:r>
            <a:r>
              <a:rPr lang="en-US" sz="2000" dirty="0" err="1">
                <a:solidFill>
                  <a:schemeClr val="bg1"/>
                </a:solidFill>
                <a:latin typeface="+mn-lt"/>
              </a:rPr>
              <a:t>accessLevel</a:t>
            </a:r>
            <a:r>
              <a:rPr lang="en-US" sz="2000" dirty="0">
                <a:solidFill>
                  <a:schemeClr val="bg1"/>
                </a:solidFill>
                <a:latin typeface="+mn-lt"/>
              </a:rPr>
              <a:t>: "view"); </a:t>
            </a:r>
            <a:r>
              <a:rPr lang="en-US" sz="2000" dirty="0" err="1">
                <a:solidFill>
                  <a:schemeClr val="bg1"/>
                </a:solidFill>
                <a:latin typeface="+mn-lt"/>
              </a:rPr>
              <a:t>EmbedToken</a:t>
            </a:r>
            <a:r>
              <a:rPr lang="en-US" sz="2000" dirty="0">
                <a:solidFill>
                  <a:schemeClr val="bg1"/>
                </a:solidFill>
                <a:latin typeface="+mn-lt"/>
              </a:rPr>
              <a:t> </a:t>
            </a:r>
            <a:r>
              <a:rPr lang="en-US" sz="2000" dirty="0" err="1">
                <a:solidFill>
                  <a:schemeClr val="bg1"/>
                </a:solidFill>
                <a:latin typeface="+mn-lt"/>
              </a:rPr>
              <a:t>tokenResponse</a:t>
            </a:r>
            <a:r>
              <a:rPr lang="en-US" sz="2000" dirty="0">
                <a:solidFill>
                  <a:schemeClr val="bg1"/>
                </a:solidFill>
                <a:latin typeface="+mn-lt"/>
              </a:rPr>
              <a:t> = </a:t>
            </a:r>
            <a:r>
              <a:rPr lang="en-US" sz="2000" dirty="0" err="1">
                <a:solidFill>
                  <a:schemeClr val="bg1"/>
                </a:solidFill>
                <a:latin typeface="+mn-lt"/>
              </a:rPr>
              <a:t>client.Reports.GenerateTokenInGroup</a:t>
            </a:r>
            <a:r>
              <a:rPr lang="en-US" sz="2000" dirty="0">
                <a:solidFill>
                  <a:schemeClr val="bg1"/>
                </a:solidFill>
                <a:latin typeface="+mn-lt"/>
              </a:rPr>
              <a:t>(</a:t>
            </a:r>
            <a:r>
              <a:rPr lang="en-US" sz="2000" dirty="0" err="1">
                <a:solidFill>
                  <a:schemeClr val="bg1"/>
                </a:solidFill>
                <a:latin typeface="+mn-lt"/>
              </a:rPr>
              <a:t>workspaceId</a:t>
            </a:r>
            <a:r>
              <a:rPr lang="en-US" sz="2000" dirty="0">
                <a:solidFill>
                  <a:schemeClr val="bg1"/>
                </a:solidFill>
                <a:latin typeface="+mn-lt"/>
              </a:rPr>
              <a:t>, </a:t>
            </a:r>
            <a:r>
              <a:rPr lang="en-US" sz="2000" dirty="0" err="1">
                <a:solidFill>
                  <a:schemeClr val="bg1"/>
                </a:solidFill>
                <a:latin typeface="+mn-lt"/>
              </a:rPr>
              <a:t>report.Id</a:t>
            </a:r>
            <a:r>
              <a:rPr lang="en-US" sz="2000" dirty="0">
                <a:solidFill>
                  <a:schemeClr val="bg1"/>
                </a:solidFill>
                <a:latin typeface="+mn-lt"/>
              </a:rPr>
              <a:t>, </a:t>
            </a:r>
            <a:r>
              <a:rPr lang="en-US" sz="2000" dirty="0" err="1">
                <a:solidFill>
                  <a:schemeClr val="bg1"/>
                </a:solidFill>
                <a:latin typeface="+mn-lt"/>
              </a:rPr>
              <a:t>generateTokenRequestParameters</a:t>
            </a:r>
            <a:r>
              <a:rPr lang="en-US" sz="2000" dirty="0">
                <a:solidFill>
                  <a:schemeClr val="bg1"/>
                </a:solidFill>
                <a:latin typeface="+mn-lt"/>
              </a:rPr>
              <a:t>); // Generate Embed Configuration. var </a:t>
            </a:r>
            <a:r>
              <a:rPr lang="en-US" sz="2000" dirty="0" err="1">
                <a:solidFill>
                  <a:schemeClr val="bg1"/>
                </a:solidFill>
                <a:latin typeface="+mn-lt"/>
              </a:rPr>
              <a:t>embedConfig</a:t>
            </a:r>
            <a:r>
              <a:rPr lang="en-US" sz="2000" dirty="0">
                <a:solidFill>
                  <a:schemeClr val="bg1"/>
                </a:solidFill>
                <a:latin typeface="+mn-lt"/>
              </a:rPr>
              <a:t> = new </a:t>
            </a:r>
            <a:r>
              <a:rPr lang="en-US" sz="2000" dirty="0" err="1">
                <a:solidFill>
                  <a:schemeClr val="bg1"/>
                </a:solidFill>
                <a:latin typeface="+mn-lt"/>
              </a:rPr>
              <a:t>EmbedConfig</a:t>
            </a:r>
            <a:r>
              <a:rPr lang="en-US" sz="2000" dirty="0">
                <a:solidFill>
                  <a:schemeClr val="bg1"/>
                </a:solidFill>
                <a:latin typeface="+mn-lt"/>
              </a:rPr>
              <a:t>() { </a:t>
            </a:r>
            <a:r>
              <a:rPr lang="en-US" sz="2000" dirty="0" err="1">
                <a:solidFill>
                  <a:schemeClr val="bg1"/>
                </a:solidFill>
                <a:latin typeface="+mn-lt"/>
              </a:rPr>
              <a:t>EmbedToken</a:t>
            </a:r>
            <a:r>
              <a:rPr lang="en-US" sz="2000" dirty="0">
                <a:solidFill>
                  <a:schemeClr val="bg1"/>
                </a:solidFill>
                <a:latin typeface="+mn-lt"/>
              </a:rPr>
              <a:t> = </a:t>
            </a:r>
            <a:r>
              <a:rPr lang="en-US" sz="2000" dirty="0" err="1">
                <a:solidFill>
                  <a:schemeClr val="bg1"/>
                </a:solidFill>
                <a:latin typeface="+mn-lt"/>
              </a:rPr>
              <a:t>tokenResponse</a:t>
            </a:r>
            <a:r>
              <a:rPr lang="en-US" sz="2000" dirty="0">
                <a:solidFill>
                  <a:schemeClr val="bg1"/>
                </a:solidFill>
                <a:latin typeface="+mn-lt"/>
              </a:rPr>
              <a:t>, </a:t>
            </a:r>
            <a:r>
              <a:rPr lang="en-US" sz="2000" dirty="0" err="1">
                <a:solidFill>
                  <a:schemeClr val="bg1"/>
                </a:solidFill>
                <a:latin typeface="+mn-lt"/>
              </a:rPr>
              <a:t>EmbedUrl</a:t>
            </a:r>
            <a:r>
              <a:rPr lang="en-US" sz="2000" dirty="0">
                <a:solidFill>
                  <a:schemeClr val="bg1"/>
                </a:solidFill>
                <a:latin typeface="+mn-lt"/>
              </a:rPr>
              <a:t> = </a:t>
            </a:r>
            <a:r>
              <a:rPr lang="en-US" sz="2000" dirty="0" err="1">
                <a:solidFill>
                  <a:schemeClr val="bg1"/>
                </a:solidFill>
                <a:latin typeface="+mn-lt"/>
              </a:rPr>
              <a:t>report.EmbedUrl</a:t>
            </a:r>
            <a:r>
              <a:rPr lang="en-US" sz="2000" dirty="0">
                <a:solidFill>
                  <a:schemeClr val="bg1"/>
                </a:solidFill>
                <a:latin typeface="+mn-lt"/>
              </a:rPr>
              <a:t>, Id = </a:t>
            </a:r>
            <a:r>
              <a:rPr lang="en-US" sz="2000" dirty="0" err="1">
                <a:solidFill>
                  <a:schemeClr val="bg1"/>
                </a:solidFill>
                <a:latin typeface="+mn-lt"/>
              </a:rPr>
              <a:t>report.Id</a:t>
            </a:r>
            <a:r>
              <a:rPr lang="en-US" sz="2000" dirty="0">
                <a:solidFill>
                  <a:schemeClr val="bg1"/>
                </a:solidFill>
                <a:latin typeface="+mn-lt"/>
              </a:rPr>
              <a:t> }; </a:t>
            </a:r>
          </a:p>
        </p:txBody>
      </p:sp>
    </p:spTree>
    <p:extLst>
      <p:ext uri="{BB962C8B-B14F-4D97-AF65-F5344CB8AC3E}">
        <p14:creationId xmlns:p14="http://schemas.microsoft.com/office/powerpoint/2010/main" val="36424543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66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037207"/>
          </a:xfrm>
          <a:prstGeom prst="rect">
            <a:avLst/>
          </a:prstGeom>
          <a:noFill/>
        </p:spPr>
        <p:txBody>
          <a:bodyPr wrap="square" lIns="182880" tIns="146304" rIns="182880" bIns="146304" rtlCol="0">
            <a:spAutoFit/>
          </a:bodyPr>
          <a:lstStyle/>
          <a:p>
            <a:pPr>
              <a:lnSpc>
                <a:spcPct val="90000"/>
              </a:lnSpc>
              <a:spcAft>
                <a:spcPts val="600"/>
              </a:spcAft>
            </a:pPr>
            <a:r>
              <a:rPr lang="en-US" sz="2400" dirty="0">
                <a:latin typeface="Segoe UI Semilight" panose="020B0402040204020203" pitchFamily="34" charset="0"/>
                <a:cs typeface="Segoe UI Semilight" panose="020B0402040204020203" pitchFamily="34" charset="0"/>
              </a:rPr>
              <a:t>Learn the ways to Embed Power BI objects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Ways to Embed Power BI</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1331822108"/>
              </p:ext>
            </p:extLst>
          </p:nvPr>
        </p:nvGraphicFramePr>
        <p:xfrm>
          <a:off x="1466895" y="2731015"/>
          <a:ext cx="9258211" cy="1458285"/>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Embedded</a:t>
                      </a:r>
                    </a:p>
                  </a:txBody>
                  <a:tcPr marL="90647" marR="90647" marT="45324" marB="45324" anchor="ctr"/>
                </a:tc>
                <a:tc>
                  <a:txBody>
                    <a:bodyPr/>
                    <a:lstStyle/>
                    <a:p>
                      <a:r>
                        <a:rPr lang="en-US" sz="1200" dirty="0"/>
                        <a:t>With Power BI Embedded in Azure, you can embed reports, dashboards, or tiles into an application using app owns data. App owns data is about having an application that uses Power BI as its embedded analytics platform. As an ISV developer, you can create Power BI content that displays reports, dashboards, or tiles in an application that is fully integrated and interactive, without requiring users to have Power BI license.</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8CDB77AE-C3E3-466C-9F51-854CCCAF56FE}"/>
              </a:ext>
            </a:extLst>
          </p:cNvPr>
          <p:cNvSpPr>
            <a:spLocks noGrp="1"/>
          </p:cNvSpPr>
          <p:nvPr>
            <p:ph type="body" sz="quarter" idx="10"/>
          </p:nvPr>
        </p:nvSpPr>
        <p:spPr/>
        <p:txBody>
          <a:bodyPr>
            <a:normAutofit lnSpcReduction="10000"/>
          </a:bodyPr>
          <a:lstStyle/>
          <a:p>
            <a:pPr marL="457200" indent="-514350">
              <a:spcBef>
                <a:spcPts val="400"/>
              </a:spcBef>
              <a:buFont typeface="+mj-lt"/>
              <a:buAutoNum type="arabicPeriod"/>
            </a:pPr>
            <a:r>
              <a:rPr lang="en-US" sz="2000" dirty="0">
                <a:latin typeface="+mn-lt"/>
              </a:rPr>
              <a:t>User launches your app using a browser</a:t>
            </a:r>
          </a:p>
          <a:p>
            <a:pPr marL="514350" indent="-514350">
              <a:spcBef>
                <a:spcPts val="400"/>
              </a:spcBef>
              <a:buFont typeface="+mj-lt"/>
              <a:buAutoNum type="arabicPeriod"/>
            </a:pPr>
            <a:r>
              <a:rPr lang="en-US" sz="2000" dirty="0">
                <a:latin typeface="+mn-lt"/>
              </a:rPr>
              <a:t>App authenticates with azure active directory and obtains access token </a:t>
            </a:r>
          </a:p>
          <a:p>
            <a:pPr marL="514350" indent="-514350">
              <a:spcBef>
                <a:spcPts val="400"/>
              </a:spcBef>
              <a:buFont typeface="+mj-lt"/>
              <a:buAutoNum type="arabicPeriod"/>
            </a:pPr>
            <a:r>
              <a:rPr lang="en-US" sz="2000" dirty="0">
                <a:latin typeface="+mn-lt"/>
              </a:rPr>
              <a:t>App uses access token to call to power BI service API</a:t>
            </a:r>
          </a:p>
          <a:p>
            <a:pPr marL="514350" indent="-514350">
              <a:spcBef>
                <a:spcPts val="400"/>
              </a:spcBef>
              <a:buFont typeface="+mj-lt"/>
              <a:buAutoNum type="arabicPeriod"/>
            </a:pPr>
            <a:r>
              <a:rPr lang="en-US" sz="2000" dirty="0">
                <a:latin typeface="+mn-lt"/>
              </a:rPr>
              <a:t>App retrieves data for embedded resource and passes it to browser.</a:t>
            </a:r>
          </a:p>
          <a:p>
            <a:pPr marL="514350" indent="-514350">
              <a:spcBef>
                <a:spcPts val="400"/>
              </a:spcBef>
              <a:buFont typeface="+mj-lt"/>
              <a:buAutoNum type="arabicPeriod"/>
            </a:pPr>
            <a:r>
              <a:rPr lang="en-US" sz="2000" dirty="0">
                <a:latin typeface="+mn-lt"/>
              </a:rPr>
              <a:t>Client-side code uses Power BI JavaScript API to create embedded resource</a:t>
            </a:r>
          </a:p>
          <a:p>
            <a:pPr marL="514350" indent="-514350">
              <a:spcBef>
                <a:spcPts val="400"/>
              </a:spcBef>
              <a:buFont typeface="+mj-lt"/>
              <a:buAutoNum type="arabicPeriod"/>
            </a:pPr>
            <a:r>
              <a:rPr lang="en-US" sz="2000" dirty="0">
                <a:latin typeface="+mn-lt"/>
              </a:rPr>
              <a:t>Embedded resource session created between browser and power BI service</a:t>
            </a:r>
          </a:p>
        </p:txBody>
      </p:sp>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p:txBody>
          <a:bodyPr vert="horz" wrap="square" lIns="91440" tIns="45720" rIns="91440" bIns="45720" rtlCol="0" anchor="ctr">
            <a:normAutofit/>
          </a:bodyPr>
          <a:lstStyle/>
          <a:p>
            <a:r>
              <a:rPr lang="en-US" sz="4400" dirty="0">
                <a:solidFill>
                  <a:schemeClr val="tx1"/>
                </a:solidFill>
                <a:ea typeface="+mj-ea"/>
                <a:cs typeface="+mj-cs"/>
              </a:rPr>
              <a:t>Power BI Embedding The Big Picture</a:t>
            </a:r>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3288583" y="3569978"/>
            <a:ext cx="5614835" cy="2414379"/>
          </a:xfrm>
          <a:prstGeom prst="rect">
            <a:avLst/>
          </a:prstGeom>
          <a:effectLst/>
        </p:spPr>
      </p:pic>
    </p:spTree>
    <p:extLst>
      <p:ext uri="{BB962C8B-B14F-4D97-AF65-F5344CB8AC3E}">
        <p14:creationId xmlns:p14="http://schemas.microsoft.com/office/powerpoint/2010/main" val="34213318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7E33D-705B-4F01-8C5D-FECA5E2758B4}"/>
              </a:ext>
            </a:extLst>
          </p:cNvPr>
          <p:cNvSpPr>
            <a:spLocks noGrp="1"/>
          </p:cNvSpPr>
          <p:nvPr>
            <p:ph type="body" sz="quarter" idx="10"/>
          </p:nvPr>
        </p:nvSpPr>
        <p:spPr>
          <a:xfrm>
            <a:off x="269239" y="1189177"/>
            <a:ext cx="11653523" cy="2585323"/>
          </a:xfrm>
        </p:spPr>
        <p:txBody>
          <a:bodyPr/>
          <a:lstStyle/>
          <a:p>
            <a:r>
              <a:rPr lang="en-US" sz="2000" dirty="0">
                <a:solidFill>
                  <a:schemeClr val="tx1"/>
                </a:solidFill>
                <a:latin typeface="+mn-lt"/>
              </a:rPr>
              <a:t>Allows you to extend the Power BI service. </a:t>
            </a:r>
          </a:p>
          <a:p>
            <a:r>
              <a:rPr lang="en-US" sz="2000" dirty="0">
                <a:solidFill>
                  <a:schemeClr val="tx1"/>
                </a:solidFill>
                <a:latin typeface="+mn-lt"/>
              </a:rPr>
              <a:t>Embedding for your organization requires that users of your application sign into the Power BI service when they want to view the content. Once someone in your organization signs in, they only have access to dashboards and reports that they own or that someone shared with them in the Power BI service.</a:t>
            </a:r>
          </a:p>
          <a:p>
            <a:pPr marL="0" indent="0">
              <a:buNone/>
            </a:pPr>
            <a:endParaRPr lang="en-US" sz="2000" dirty="0">
              <a:solidFill>
                <a:schemeClr val="tx1"/>
              </a:solidFill>
              <a:latin typeface="+mn-lt"/>
            </a:endParaRPr>
          </a:p>
          <a:p>
            <a:r>
              <a:rPr lang="en-US" sz="2000" i="1" dirty="0">
                <a:solidFill>
                  <a:schemeClr val="tx1"/>
                </a:solidFill>
                <a:latin typeface="+mn-lt"/>
              </a:rPr>
              <a:t>Examples of embedding for your organization include internal applications, such as </a:t>
            </a:r>
            <a:r>
              <a:rPr lang="en-US" sz="2000" i="1" u="sng" dirty="0">
                <a:solidFill>
                  <a:schemeClr val="tx1"/>
                </a:solidFill>
                <a:latin typeface="+mn-lt"/>
                <a:hlinkClick r:id="rId2">
                  <a:extLst>
                    <a:ext uri="{A12FA001-AC4F-418D-AE19-62706E023703}">
                      <ahyp:hlinkClr xmlns:ahyp="http://schemas.microsoft.com/office/drawing/2018/hyperlinkcolor" val="tx"/>
                    </a:ext>
                  </a:extLst>
                </a:hlinkClick>
              </a:rPr>
              <a:t>SharePoint Online</a:t>
            </a:r>
            <a:r>
              <a:rPr lang="en-US" sz="2000" i="1" dirty="0">
                <a:solidFill>
                  <a:schemeClr val="tx1"/>
                </a:solidFill>
                <a:latin typeface="+mn-lt"/>
              </a:rPr>
              <a:t>, </a:t>
            </a:r>
            <a:r>
              <a:rPr lang="en-US" sz="2000" i="1" u="sng" dirty="0">
                <a:solidFill>
                  <a:schemeClr val="tx1"/>
                </a:solidFill>
                <a:latin typeface="+mn-lt"/>
                <a:hlinkClick r:id="rId3">
                  <a:extLst>
                    <a:ext uri="{A12FA001-AC4F-418D-AE19-62706E023703}">
                      <ahyp:hlinkClr xmlns:ahyp="http://schemas.microsoft.com/office/drawing/2018/hyperlinkcolor" val="tx"/>
                    </a:ext>
                  </a:extLst>
                </a:hlinkClick>
              </a:rPr>
              <a:t>Microsoft Teams integration (you must have Admin rights)</a:t>
            </a:r>
            <a:r>
              <a:rPr lang="en-US" sz="2000" i="1" dirty="0">
                <a:solidFill>
                  <a:schemeClr val="tx1"/>
                </a:solidFill>
                <a:latin typeface="+mn-lt"/>
              </a:rPr>
              <a:t>, and </a:t>
            </a:r>
            <a:r>
              <a:rPr lang="en-US" sz="2000" i="1" u="sng" dirty="0">
                <a:solidFill>
                  <a:schemeClr val="tx1"/>
                </a:solidFill>
                <a:latin typeface="+mn-lt"/>
                <a:hlinkClick r:id="rId4">
                  <a:extLst>
                    <a:ext uri="{A12FA001-AC4F-418D-AE19-62706E023703}">
                      <ahyp:hlinkClr xmlns:ahyp="http://schemas.microsoft.com/office/drawing/2018/hyperlinkcolor" val="tx"/>
                    </a:ext>
                  </a:extLst>
                </a:hlinkClick>
              </a:rPr>
              <a:t>Microsoft Dynamics</a:t>
            </a:r>
            <a:r>
              <a:rPr lang="en-US" sz="2000" i="1" dirty="0">
                <a:solidFill>
                  <a:schemeClr val="tx1"/>
                </a:solidFill>
                <a:latin typeface="+mn-lt"/>
              </a:rPr>
              <a:t>.</a:t>
            </a:r>
            <a:endParaRPr lang="en-US" sz="2000" dirty="0">
              <a:solidFill>
                <a:schemeClr val="tx1"/>
              </a:solidFill>
              <a:latin typeface="+mn-lt"/>
            </a:endParaRPr>
          </a:p>
        </p:txBody>
      </p:sp>
      <p:sp>
        <p:nvSpPr>
          <p:cNvPr id="3" name="Title 2">
            <a:extLst>
              <a:ext uri="{FF2B5EF4-FFF2-40B4-BE49-F238E27FC236}">
                <a16:creationId xmlns:a16="http://schemas.microsoft.com/office/drawing/2014/main" id="{50BC88E1-589B-414B-88E0-9C990D266B31}"/>
              </a:ext>
            </a:extLst>
          </p:cNvPr>
          <p:cNvSpPr>
            <a:spLocks noGrp="1"/>
          </p:cNvSpPr>
          <p:nvPr>
            <p:ph type="title"/>
          </p:nvPr>
        </p:nvSpPr>
        <p:spPr/>
        <p:txBody>
          <a:bodyPr anchor="ctr"/>
          <a:lstStyle/>
          <a:p>
            <a:r>
              <a:rPr lang="en-US" sz="4400" dirty="0"/>
              <a:t>Embedding for your Organization</a:t>
            </a:r>
          </a:p>
        </p:txBody>
      </p:sp>
    </p:spTree>
    <p:extLst>
      <p:ext uri="{BB962C8B-B14F-4D97-AF65-F5344CB8AC3E}">
        <p14:creationId xmlns:p14="http://schemas.microsoft.com/office/powerpoint/2010/main" val="31951411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7E33D-705B-4F01-8C5D-FECA5E2758B4}"/>
              </a:ext>
            </a:extLst>
          </p:cNvPr>
          <p:cNvSpPr>
            <a:spLocks noGrp="1"/>
          </p:cNvSpPr>
          <p:nvPr>
            <p:ph type="body" sz="quarter" idx="10"/>
          </p:nvPr>
        </p:nvSpPr>
        <p:spPr>
          <a:xfrm>
            <a:off x="269239" y="1189177"/>
            <a:ext cx="11653523" cy="2031325"/>
          </a:xfrm>
        </p:spPr>
        <p:txBody>
          <a:bodyPr/>
          <a:lstStyle/>
          <a:p>
            <a:r>
              <a:rPr lang="en-US" sz="2000" dirty="0">
                <a:solidFill>
                  <a:schemeClr val="tx1"/>
                </a:solidFill>
                <a:latin typeface="+mn-lt"/>
              </a:rPr>
              <a:t>For embedding for your organization, see below:</a:t>
            </a:r>
          </a:p>
          <a:p>
            <a:pPr lvl="1"/>
            <a:r>
              <a:rPr lang="en-US" sz="2000" dirty="0">
                <a:solidFill>
                  <a:schemeClr val="tx1"/>
                </a:solidFill>
                <a:hlinkClick r:id="rId2">
                  <a:extLst>
                    <a:ext uri="{A12FA001-AC4F-418D-AE19-62706E023703}">
                      <ahyp:hlinkClr xmlns:ahyp="http://schemas.microsoft.com/office/drawing/2018/hyperlinkcolor" val="tx"/>
                    </a:ext>
                  </a:extLst>
                </a:hlinkClick>
              </a:rPr>
              <a:t>Integrate a report into an app</a:t>
            </a:r>
            <a:endParaRPr lang="en-US" sz="2000" dirty="0">
              <a:solidFill>
                <a:schemeClr val="tx1"/>
              </a:solidFill>
            </a:endParaRPr>
          </a:p>
          <a:p>
            <a:r>
              <a:rPr lang="en-US" sz="2000" dirty="0">
                <a:solidFill>
                  <a:schemeClr val="tx1"/>
                </a:solidFill>
                <a:latin typeface="+mn-lt"/>
              </a:rPr>
              <a:t>Self-service capabilities, such as edit, save, and more, are available through the </a:t>
            </a:r>
            <a:r>
              <a:rPr lang="en-US" sz="2000" u="sng" dirty="0">
                <a:solidFill>
                  <a:schemeClr val="tx1"/>
                </a:solidFill>
                <a:latin typeface="+mn-lt"/>
                <a:hlinkClick r:id="rId3">
                  <a:extLst>
                    <a:ext uri="{A12FA001-AC4F-418D-AE19-62706E023703}">
                      <ahyp:hlinkClr xmlns:ahyp="http://schemas.microsoft.com/office/drawing/2018/hyperlinkcolor" val="tx"/>
                    </a:ext>
                  </a:extLst>
                </a:hlinkClick>
              </a:rPr>
              <a:t>JavaScript API</a:t>
            </a:r>
            <a:r>
              <a:rPr lang="en-US" sz="2000" dirty="0">
                <a:solidFill>
                  <a:schemeClr val="tx1"/>
                </a:solidFill>
                <a:latin typeface="+mn-lt"/>
              </a:rPr>
              <a:t> when embedding for Power BI users.</a:t>
            </a:r>
          </a:p>
          <a:p>
            <a:r>
              <a:rPr lang="en-US" sz="2000" dirty="0">
                <a:solidFill>
                  <a:schemeClr val="tx1"/>
                </a:solidFill>
                <a:latin typeface="+mn-lt"/>
              </a:rPr>
              <a:t>ISVs can achieve faster time to market by minimizing visual analytic development efforts and stand out among the competition with differentiated data experiences.</a:t>
            </a:r>
          </a:p>
        </p:txBody>
      </p:sp>
      <p:sp>
        <p:nvSpPr>
          <p:cNvPr id="3" name="Title 2">
            <a:extLst>
              <a:ext uri="{FF2B5EF4-FFF2-40B4-BE49-F238E27FC236}">
                <a16:creationId xmlns:a16="http://schemas.microsoft.com/office/drawing/2014/main" id="{50BC88E1-589B-414B-88E0-9C990D266B31}"/>
              </a:ext>
            </a:extLst>
          </p:cNvPr>
          <p:cNvSpPr>
            <a:spLocks noGrp="1"/>
          </p:cNvSpPr>
          <p:nvPr>
            <p:ph type="title"/>
          </p:nvPr>
        </p:nvSpPr>
        <p:spPr/>
        <p:txBody>
          <a:bodyPr anchor="ctr"/>
          <a:lstStyle/>
          <a:p>
            <a:r>
              <a:rPr lang="en-US" sz="4400" dirty="0"/>
              <a:t>Embedding for your Organization</a:t>
            </a:r>
          </a:p>
        </p:txBody>
      </p:sp>
    </p:spTree>
    <p:extLst>
      <p:ext uri="{BB962C8B-B14F-4D97-AF65-F5344CB8AC3E}">
        <p14:creationId xmlns:p14="http://schemas.microsoft.com/office/powerpoint/2010/main" val="5144655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8CFE44-D3D4-4AEA-9007-95FC2C08EAA5}"/>
              </a:ext>
            </a:extLst>
          </p:cNvPr>
          <p:cNvSpPr>
            <a:spLocks noGrp="1"/>
          </p:cNvSpPr>
          <p:nvPr>
            <p:ph type="body" sz="quarter" idx="10"/>
          </p:nvPr>
        </p:nvSpPr>
        <p:spPr/>
        <p:txBody>
          <a:bodyPr vert="horz" lIns="91440" tIns="45720" rIns="91440" bIns="45720" rtlCol="0">
            <a:normAutofit/>
          </a:bodyPr>
          <a:lstStyle/>
          <a:p>
            <a:pPr marL="342900" indent="-338328">
              <a:buFont typeface="Arial" panose="020B0604020202020204" pitchFamily="34" charset="0"/>
              <a:buChar char="•"/>
            </a:pPr>
            <a:r>
              <a:rPr lang="en-US" sz="2000" dirty="0">
                <a:latin typeface="+mn-lt"/>
              </a:rPr>
              <a:t>App authenticates current user with Azure AD</a:t>
            </a:r>
          </a:p>
          <a:p>
            <a:pPr marL="342900" indent="-338328">
              <a:buFont typeface="Arial" panose="020B0604020202020204" pitchFamily="34" charset="0"/>
              <a:buChar char="•"/>
            </a:pPr>
            <a:r>
              <a:rPr lang="en-US" sz="2000" dirty="0">
                <a:latin typeface="+mn-lt"/>
              </a:rPr>
              <a:t>Your code accesses Power BI Service as current user</a:t>
            </a:r>
          </a:p>
          <a:p>
            <a:pPr marL="342900" indent="-338328">
              <a:buFont typeface="Arial" panose="020B0604020202020204" pitchFamily="34" charset="0"/>
              <a:buChar char="•"/>
            </a:pPr>
            <a:r>
              <a:rPr lang="en-US" sz="2000" dirty="0">
                <a:latin typeface="+mn-lt"/>
              </a:rPr>
              <a:t>Embedding requires Azure AD access token for user</a:t>
            </a:r>
          </a:p>
          <a:p>
            <a:pPr marL="342900" indent="-338328">
              <a:buFont typeface="Arial" panose="020B0604020202020204" pitchFamily="34" charset="0"/>
              <a:buChar char="•"/>
            </a:pPr>
            <a:r>
              <a:rPr lang="en-US" sz="2000" dirty="0">
                <a:latin typeface="+mn-lt"/>
              </a:rPr>
              <a:t>User requires Azure AD account and Power BI license</a:t>
            </a:r>
          </a:p>
          <a:p>
            <a:pPr marL="342900" indent="-338328">
              <a:buFont typeface="Arial" panose="020B0604020202020204" pitchFamily="34" charset="0"/>
              <a:buChar char="•"/>
            </a:pPr>
            <a:r>
              <a:rPr lang="en-US" sz="2000" dirty="0">
                <a:latin typeface="+mn-lt"/>
              </a:rPr>
              <a:t>Your code has access to whatever user has access to</a:t>
            </a:r>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4294967295"/>
          </p:nvPr>
        </p:nvPicPr>
        <p:blipFill>
          <a:blip r:embed="rId2"/>
          <a:stretch>
            <a:fillRect/>
          </a:stretch>
        </p:blipFill>
        <p:spPr>
          <a:xfrm>
            <a:off x="3288506" y="3590738"/>
            <a:ext cx="5614987" cy="1917700"/>
          </a:xfrm>
          <a:prstGeom prst="rect">
            <a:avLst/>
          </a:prstGeom>
          <a:effectLst/>
        </p:spPr>
      </p:pic>
      <p:sp>
        <p:nvSpPr>
          <p:cNvPr id="7" name="Title 2">
            <a:extLst>
              <a:ext uri="{FF2B5EF4-FFF2-40B4-BE49-F238E27FC236}">
                <a16:creationId xmlns:a16="http://schemas.microsoft.com/office/drawing/2014/main" id="{0140EBD9-ECB3-4F00-8F0B-7414D0CB4AF9}"/>
              </a:ext>
            </a:extLst>
          </p:cNvPr>
          <p:cNvSpPr>
            <a:spLocks noGrp="1"/>
          </p:cNvSpPr>
          <p:nvPr>
            <p:ph type="title"/>
          </p:nvPr>
        </p:nvSpPr>
        <p:spPr>
          <a:xfrm>
            <a:off x="269240" y="289511"/>
            <a:ext cx="11655840" cy="899665"/>
          </a:xfrm>
        </p:spPr>
        <p:txBody>
          <a:bodyPr anchor="ctr"/>
          <a:lstStyle/>
          <a:p>
            <a:r>
              <a:rPr lang="en-US" sz="4400" dirty="0"/>
              <a:t>Embedding for your Organization</a:t>
            </a:r>
          </a:p>
        </p:txBody>
      </p:sp>
    </p:spTree>
    <p:extLst>
      <p:ext uri="{BB962C8B-B14F-4D97-AF65-F5344CB8AC3E}">
        <p14:creationId xmlns:p14="http://schemas.microsoft.com/office/powerpoint/2010/main" val="8786652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7E33D-705B-4F01-8C5D-FECA5E2758B4}"/>
              </a:ext>
            </a:extLst>
          </p:cNvPr>
          <p:cNvSpPr>
            <a:spLocks noGrp="1"/>
          </p:cNvSpPr>
          <p:nvPr>
            <p:ph type="body" sz="quarter" idx="10"/>
          </p:nvPr>
        </p:nvSpPr>
        <p:spPr>
          <a:xfrm>
            <a:off x="269239" y="1189177"/>
            <a:ext cx="11653523" cy="1631216"/>
          </a:xfrm>
        </p:spPr>
        <p:txBody>
          <a:bodyPr/>
          <a:lstStyle/>
          <a:p>
            <a:r>
              <a:rPr lang="en-US" sz="2000" dirty="0">
                <a:solidFill>
                  <a:schemeClr val="tx1"/>
                </a:solidFill>
                <a:latin typeface="+mn-lt"/>
              </a:rPr>
              <a:t>Lets you embed dashboards and reports for users who don't have an account for Power BI. Embedding for your customers is known as </a:t>
            </a:r>
            <a:r>
              <a:rPr lang="en-US" sz="2000" b="1" dirty="0">
                <a:solidFill>
                  <a:schemeClr val="tx1"/>
                </a:solidFill>
                <a:latin typeface="+mn-lt"/>
              </a:rPr>
              <a:t>Power BI Embedded</a:t>
            </a:r>
            <a:r>
              <a:rPr lang="en-US" sz="2000" dirty="0">
                <a:solidFill>
                  <a:schemeClr val="tx1"/>
                </a:solidFill>
                <a:latin typeface="+mn-lt"/>
              </a:rPr>
              <a:t>.</a:t>
            </a:r>
          </a:p>
          <a:p>
            <a:r>
              <a:rPr lang="en-US" sz="2000" b="1" dirty="0">
                <a:solidFill>
                  <a:schemeClr val="tx1"/>
                </a:solidFill>
                <a:latin typeface="+mn-lt"/>
              </a:rPr>
              <a:t>Microsoft Azure</a:t>
            </a:r>
            <a:r>
              <a:rPr lang="en-US" sz="2000" dirty="0">
                <a:solidFill>
                  <a:schemeClr val="tx1"/>
                </a:solidFill>
                <a:latin typeface="+mn-lt"/>
              </a:rPr>
              <a:t> service that lets independent software vendors (ISVs) and developers quickly embed visuals, reports, and dashboards into an application through a capacity-based, hourly metered model.</a:t>
            </a:r>
          </a:p>
        </p:txBody>
      </p:sp>
      <p:sp>
        <p:nvSpPr>
          <p:cNvPr id="3" name="Title 2">
            <a:extLst>
              <a:ext uri="{FF2B5EF4-FFF2-40B4-BE49-F238E27FC236}">
                <a16:creationId xmlns:a16="http://schemas.microsoft.com/office/drawing/2014/main" id="{50BC88E1-589B-414B-88E0-9C990D266B31}"/>
              </a:ext>
            </a:extLst>
          </p:cNvPr>
          <p:cNvSpPr>
            <a:spLocks noGrp="1"/>
          </p:cNvSpPr>
          <p:nvPr>
            <p:ph type="title"/>
          </p:nvPr>
        </p:nvSpPr>
        <p:spPr/>
        <p:txBody>
          <a:bodyPr anchor="ctr"/>
          <a:lstStyle/>
          <a:p>
            <a:r>
              <a:rPr lang="en-US" sz="4400" dirty="0"/>
              <a:t>Embedding for your Customers</a:t>
            </a:r>
          </a:p>
        </p:txBody>
      </p:sp>
    </p:spTree>
    <p:extLst>
      <p:ext uri="{BB962C8B-B14F-4D97-AF65-F5344CB8AC3E}">
        <p14:creationId xmlns:p14="http://schemas.microsoft.com/office/powerpoint/2010/main" val="1843851501"/>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4947</TotalTime>
  <Words>1804</Words>
  <Application>Microsoft Office PowerPoint</Application>
  <PresentationFormat>Widescreen</PresentationFormat>
  <Paragraphs>140</Paragraphs>
  <Slides>26</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Ways to Embed Power BI</vt:lpstr>
      <vt:lpstr>Abstract and learning objectives</vt:lpstr>
      <vt:lpstr>Ways to Embed Power BI</vt:lpstr>
      <vt:lpstr>Power BI Embedding The Big Picture</vt:lpstr>
      <vt:lpstr>Embedding for your Organization</vt:lpstr>
      <vt:lpstr>Embedding for your Organization</vt:lpstr>
      <vt:lpstr>Embedding for your Organization</vt:lpstr>
      <vt:lpstr>Embedding for your Customers</vt:lpstr>
      <vt:lpstr>Embedding for your Customers</vt:lpstr>
      <vt:lpstr>Embedding for your Customers</vt:lpstr>
      <vt:lpstr>Your Organization vs Your Customer Embedding</vt:lpstr>
      <vt:lpstr>Your Organization vs Your Customer Embedding</vt:lpstr>
      <vt:lpstr>Embed for Sovereign Clouds</vt:lpstr>
      <vt:lpstr>Advanced Topics</vt:lpstr>
      <vt:lpstr>Embed for Organization</vt:lpstr>
      <vt:lpstr>Embed for Organization</vt:lpstr>
      <vt:lpstr>Create Token</vt:lpstr>
      <vt:lpstr>Get the content item you want to embed </vt:lpstr>
      <vt:lpstr>Create the embed token </vt:lpstr>
      <vt:lpstr>Embed for Customers</vt:lpstr>
      <vt:lpstr>Client Object</vt:lpstr>
      <vt:lpstr>Get the content item you want to embed </vt:lpstr>
      <vt:lpstr>Create the embed token </vt:lpstr>
      <vt:lpstr>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97</cp:revision>
  <dcterms:created xsi:type="dcterms:W3CDTF">2016-01-21T23:17:09Z</dcterms:created>
  <dcterms:modified xsi:type="dcterms:W3CDTF">2019-03-05T04:14:03Z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