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29"/>
  </p:notesMasterIdLst>
  <p:sldIdLst>
    <p:sldId id="300" r:id="rId6"/>
    <p:sldId id="312" r:id="rId7"/>
    <p:sldId id="323" r:id="rId8"/>
    <p:sldId id="324" r:id="rId9"/>
    <p:sldId id="265" r:id="rId10"/>
    <p:sldId id="325" r:id="rId11"/>
    <p:sldId id="266" r:id="rId12"/>
    <p:sldId id="267" r:id="rId13"/>
    <p:sldId id="268" r:id="rId14"/>
    <p:sldId id="275" r:id="rId15"/>
    <p:sldId id="276" r:id="rId16"/>
    <p:sldId id="340" r:id="rId17"/>
    <p:sldId id="341" r:id="rId18"/>
    <p:sldId id="342" r:id="rId19"/>
    <p:sldId id="343" r:id="rId20"/>
    <p:sldId id="339" r:id="rId21"/>
    <p:sldId id="335" r:id="rId22"/>
    <p:sldId id="337" r:id="rId23"/>
    <p:sldId id="338" r:id="rId24"/>
    <p:sldId id="336" r:id="rId25"/>
    <p:sldId id="333" r:id="rId26"/>
    <p:sldId id="321" r:id="rId27"/>
    <p:sldId id="31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9776" autoAdjust="0"/>
  </p:normalViewPr>
  <p:slideViewPr>
    <p:cSldViewPr snapToGrid="0">
      <p:cViewPr varScale="1">
        <p:scale>
          <a:sx n="170" d="100"/>
          <a:sy n="170" d="100"/>
        </p:scale>
        <p:origin x="101" y="28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2/26/2019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https://docs.microsoft.com/en-us/power-bi/developer/embedding</a:t>
            </a:r>
          </a:p>
        </p:txBody>
      </p:sp>
      <p:sp>
        <p:nvSpPr>
          <p:cNvPr id="4" name="Slide Number Placeholder 3"/>
          <p:cNvSpPr>
            <a:spLocks noGrp="1"/>
          </p:cNvSpPr>
          <p:nvPr>
            <p:ph type="sldNum" sz="quarter" idx="5"/>
          </p:nvPr>
        </p:nvSpPr>
        <p:spPr/>
        <p:txBody>
          <a:bodyPr/>
          <a:lstStyle/>
          <a:p>
            <a:fld id="{E6761AD9-DA11-4F49-B2E9-E9A671D97C71}" type="slidenum">
              <a:rPr lang="en-US" smtClean="0"/>
              <a:t>6</a:t>
            </a:fld>
            <a:endParaRPr lang="en-US"/>
          </a:p>
        </p:txBody>
      </p:sp>
    </p:spTree>
    <p:extLst>
      <p:ext uri="{BB962C8B-B14F-4D97-AF65-F5344CB8AC3E}">
        <p14:creationId xmlns:p14="http://schemas.microsoft.com/office/powerpoint/2010/main" val="230984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2/26/2019 10:34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0664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2/26/2019 10:34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7277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E809A50-B28D-413A-915D-87F91E5248C6}" type="datetimeFigureOut">
              <a:rPr lang="en-US" smtClean="0"/>
              <a:pPr/>
              <a:t>2/26/2019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0CC5F-7296-4130-AC39-FC6089B7A055}" type="slidenum">
              <a:rPr lang="en-US" smtClean="0"/>
              <a:pPr/>
              <a:t>‹#›</a:t>
            </a:fld>
            <a:endParaRPr lang="en-US"/>
          </a:p>
        </p:txBody>
      </p:sp>
    </p:spTree>
    <p:extLst>
      <p:ext uri="{BB962C8B-B14F-4D97-AF65-F5344CB8AC3E}">
        <p14:creationId xmlns:p14="http://schemas.microsoft.com/office/powerpoint/2010/main" val="3531977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8255-A010-4DD6-922E-0BEC27D95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F738C8-E566-4C48-AB10-4F32104064E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ED3E6-A087-4807-A462-9C5AACE614BE}"/>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5" name="Footer Placeholder 4">
            <a:extLst>
              <a:ext uri="{FF2B5EF4-FFF2-40B4-BE49-F238E27FC236}">
                <a16:creationId xmlns:a16="http://schemas.microsoft.com/office/drawing/2014/main" id="{7E8D86CE-D5BF-43EC-8F71-EF28F5D3A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D5B51-7161-4A20-B3FC-57E5A962C76A}"/>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41349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E751-FF32-4C0E-B23D-E8A8501693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6D823-4ACC-4FFC-8058-F5FA9B0461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4F94A-38F4-4D34-9DF4-1919343AB3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F6F-98C6-412B-8131-6DDD97AD81AF}"/>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6" name="Footer Placeholder 5">
            <a:extLst>
              <a:ext uri="{FF2B5EF4-FFF2-40B4-BE49-F238E27FC236}">
                <a16:creationId xmlns:a16="http://schemas.microsoft.com/office/drawing/2014/main" id="{E1204D6B-FA1C-48DE-8CF1-3C1A80D7D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A5F98-14B2-417B-82A7-965AB53F5B90}"/>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2387990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5982-4128-4C74-A82F-6F0BF058E9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FF7815-6F55-41D9-974B-EE38A502F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B98FC6-D6EB-4E66-9E44-3C23F16FB8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2DB83-BA9E-4755-9DAE-5D714297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AC0E1F-988F-49C2-BADE-8A6C0F94A8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937FE-B24B-43F8-AA79-6E6EEA685A25}"/>
              </a:ext>
            </a:extLst>
          </p:cNvPr>
          <p:cNvSpPr>
            <a:spLocks noGrp="1"/>
          </p:cNvSpPr>
          <p:nvPr>
            <p:ph type="dt" sz="half" idx="10"/>
          </p:nvPr>
        </p:nvSpPr>
        <p:spPr/>
        <p:txBody>
          <a:bodyPr/>
          <a:lstStyle/>
          <a:p>
            <a:fld id="{1279C872-40C5-4778-A459-913B2790679C}" type="datetimeFigureOut">
              <a:rPr lang="en-US" smtClean="0"/>
              <a:t>2/26/2019</a:t>
            </a:fld>
            <a:endParaRPr lang="en-US"/>
          </a:p>
        </p:txBody>
      </p:sp>
      <p:sp>
        <p:nvSpPr>
          <p:cNvPr id="8" name="Footer Placeholder 7">
            <a:extLst>
              <a:ext uri="{FF2B5EF4-FFF2-40B4-BE49-F238E27FC236}">
                <a16:creationId xmlns:a16="http://schemas.microsoft.com/office/drawing/2014/main" id="{68827D29-E907-475D-95CD-8A4ECF082A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F2C0BF-BBC3-41FF-9520-E5229089E22B}"/>
              </a:ext>
            </a:extLst>
          </p:cNvPr>
          <p:cNvSpPr>
            <a:spLocks noGrp="1"/>
          </p:cNvSpPr>
          <p:nvPr>
            <p:ph type="sldNum" sz="quarter" idx="12"/>
          </p:nvPr>
        </p:nvSpPr>
        <p:spPr/>
        <p:txBody>
          <a:bodyPr/>
          <a:lstStyle/>
          <a:p>
            <a:fld id="{A9750100-3570-4DE3-A91F-E57EAF767500}" type="slidenum">
              <a:rPr lang="en-US" smtClean="0"/>
              <a:t>‹#›</a:t>
            </a:fld>
            <a:endParaRPr lang="en-US"/>
          </a:p>
        </p:txBody>
      </p:sp>
    </p:spTree>
    <p:extLst>
      <p:ext uri="{BB962C8B-B14F-4D97-AF65-F5344CB8AC3E}">
        <p14:creationId xmlns:p14="http://schemas.microsoft.com/office/powerpoint/2010/main" val="207189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 id="2147483694" r:id="rId20"/>
    <p:sldLayoutId id="2147483695" r:id="rId21"/>
    <p:sldLayoutId id="2147483696"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PowerBI-JavaScript/wiki/Create-Report-in-Embed-View"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hyperlink" Target="https://review.docs.microsoft.com/power-bi/service-admin-premium-monitor-capacity" TargetMode="External"/><Relationship Id="rId2" Type="http://schemas.openxmlformats.org/officeDocument/2006/relationships/hyperlink" Target="https://docs.microsoft.com/en-us/power-bi/service-admin-portal#power-bi-embedded" TargetMode="External"/><Relationship Id="rId1" Type="http://schemas.openxmlformats.org/officeDocument/2006/relationships/slideLayout" Target="../slideLayouts/slideLayout33.xml"/><Relationship Id="rId4" Type="http://schemas.openxmlformats.org/officeDocument/2006/relationships/hyperlink" Target="https://docs.microsoft.com/en-us/power-bi/developer/azure-pbie-diag-logs"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power-bi/developer/embedding-content#step-3-promote-your-solution-to-production" TargetMode="Externa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azure/active-directory/develop/active-directory-authentication-libraries" TargetMode="External"/><Relationship Id="rId2" Type="http://schemas.openxmlformats.org/officeDocument/2006/relationships/hyperlink" Target="https://docs.microsoft.com/en-us/power-bi/developer/embed-service-principal" TargetMode="Externa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Power BI Embedded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FSI CSU SWARM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6BCE-0FF3-4CAA-B503-44F614D48538}"/>
              </a:ext>
            </a:extLst>
          </p:cNvPr>
          <p:cNvSpPr>
            <a:spLocks noGrp="1"/>
          </p:cNvSpPr>
          <p:nvPr>
            <p:ph type="title"/>
          </p:nvPr>
        </p:nvSpPr>
        <p:spPr/>
        <p:txBody>
          <a:bodyPr/>
          <a:lstStyle/>
          <a:p>
            <a:r>
              <a:rPr lang="en-US" dirty="0">
                <a:latin typeface="+mn-lt"/>
              </a:rPr>
              <a:t>First Party vs Third Party Embedding</a:t>
            </a:r>
          </a:p>
        </p:txBody>
      </p:sp>
      <p:sp>
        <p:nvSpPr>
          <p:cNvPr id="3" name="Text Placeholder 2">
            <a:extLst>
              <a:ext uri="{FF2B5EF4-FFF2-40B4-BE49-F238E27FC236}">
                <a16:creationId xmlns:a16="http://schemas.microsoft.com/office/drawing/2014/main" id="{8E61C59B-7135-44A5-BDA5-915623729B3F}"/>
              </a:ext>
            </a:extLst>
          </p:cNvPr>
          <p:cNvSpPr>
            <a:spLocks noGrp="1"/>
          </p:cNvSpPr>
          <p:nvPr>
            <p:ph type="body" idx="1"/>
          </p:nvPr>
        </p:nvSpPr>
        <p:spPr/>
        <p:txBody>
          <a:bodyPr/>
          <a:lstStyle/>
          <a:p>
            <a:r>
              <a:rPr lang="en-US" dirty="0"/>
              <a:t>What scenarios use first party embedding?</a:t>
            </a:r>
          </a:p>
        </p:txBody>
      </p:sp>
      <p:sp>
        <p:nvSpPr>
          <p:cNvPr id="4" name="Content Placeholder 3">
            <a:extLst>
              <a:ext uri="{FF2B5EF4-FFF2-40B4-BE49-F238E27FC236}">
                <a16:creationId xmlns:a16="http://schemas.microsoft.com/office/drawing/2014/main" id="{BFC68C1C-0B2A-440E-962D-C5C0F542E8EB}"/>
              </a:ext>
            </a:extLst>
          </p:cNvPr>
          <p:cNvSpPr>
            <a:spLocks noGrp="1"/>
          </p:cNvSpPr>
          <p:nvPr>
            <p:ph sz="half" idx="2"/>
          </p:nvPr>
        </p:nvSpPr>
        <p:spPr/>
        <p:txBody>
          <a:bodyPr/>
          <a:lstStyle/>
          <a:p>
            <a:pPr marL="384048" lvl="1" indent="-182880">
              <a:buFont typeface="Calibri" pitchFamily="34" charset="0"/>
              <a:buChar char="◦"/>
            </a:pPr>
            <a:r>
              <a:rPr lang="en-US" sz="2000" dirty="0">
                <a:solidFill>
                  <a:schemeClr val="tx2"/>
                </a:solidFill>
              </a:rPr>
              <a:t>Organizations where users have Power BI licenses</a:t>
            </a:r>
          </a:p>
          <a:p>
            <a:pPr marL="384048" lvl="1" indent="-182880">
              <a:buFont typeface="Calibri" pitchFamily="34" charset="0"/>
              <a:buChar char="◦"/>
            </a:pPr>
            <a:r>
              <a:rPr lang="en-US" sz="2000" dirty="0">
                <a:solidFill>
                  <a:schemeClr val="tx2"/>
                </a:solidFill>
              </a:rPr>
              <a:t>Embedding Power BI reports in SharePoint and Teams</a:t>
            </a:r>
          </a:p>
          <a:p>
            <a:pPr marL="384048" lvl="1" indent="-182880">
              <a:buFont typeface="Calibri" pitchFamily="34" charset="0"/>
              <a:buChar char="◦"/>
            </a:pPr>
            <a:r>
              <a:rPr lang="en-US" sz="2000" dirty="0">
                <a:solidFill>
                  <a:schemeClr val="tx2"/>
                </a:solidFill>
              </a:rPr>
              <a:t>Development should go beyond out-of-box experience</a:t>
            </a:r>
          </a:p>
          <a:p>
            <a:endParaRPr lang="en-US" dirty="0"/>
          </a:p>
        </p:txBody>
      </p:sp>
      <p:sp>
        <p:nvSpPr>
          <p:cNvPr id="5" name="Text Placeholder 4">
            <a:extLst>
              <a:ext uri="{FF2B5EF4-FFF2-40B4-BE49-F238E27FC236}">
                <a16:creationId xmlns:a16="http://schemas.microsoft.com/office/drawing/2014/main" id="{D4636895-B908-49D1-9DFF-A2841D9A409D}"/>
              </a:ext>
            </a:extLst>
          </p:cNvPr>
          <p:cNvSpPr>
            <a:spLocks noGrp="1"/>
          </p:cNvSpPr>
          <p:nvPr>
            <p:ph type="body" sz="quarter" idx="3"/>
          </p:nvPr>
        </p:nvSpPr>
        <p:spPr/>
        <p:txBody>
          <a:bodyPr/>
          <a:lstStyle/>
          <a:p>
            <a:r>
              <a:rPr lang="en-US" dirty="0">
                <a:solidFill>
                  <a:schemeClr val="tx2"/>
                </a:solidFill>
              </a:rPr>
              <a:t>What scenarios use third party embedding?</a:t>
            </a:r>
          </a:p>
        </p:txBody>
      </p:sp>
      <p:sp>
        <p:nvSpPr>
          <p:cNvPr id="6" name="Content Placeholder 5">
            <a:extLst>
              <a:ext uri="{FF2B5EF4-FFF2-40B4-BE49-F238E27FC236}">
                <a16:creationId xmlns:a16="http://schemas.microsoft.com/office/drawing/2014/main" id="{976746D2-A84C-4140-86F3-48477DBF59B3}"/>
              </a:ext>
            </a:extLst>
          </p:cNvPr>
          <p:cNvSpPr>
            <a:spLocks noGrp="1"/>
          </p:cNvSpPr>
          <p:nvPr>
            <p:ph sz="quarter" idx="4"/>
          </p:nvPr>
        </p:nvSpPr>
        <p:spPr/>
        <p:txBody>
          <a:bodyPr/>
          <a:lstStyle/>
          <a:p>
            <a:pPr marL="384048" lvl="1" indent="-182880">
              <a:buFont typeface="Calibri" pitchFamily="34" charset="0"/>
              <a:buChar char="◦"/>
            </a:pPr>
            <a:r>
              <a:rPr lang="en-US" sz="2000" dirty="0">
                <a:solidFill>
                  <a:schemeClr val="tx2"/>
                </a:solidFill>
              </a:rPr>
              <a:t>Scenarios where users don’t have Power BI licenses</a:t>
            </a:r>
          </a:p>
          <a:p>
            <a:pPr marL="384048" lvl="1" indent="-182880">
              <a:buFont typeface="Calibri" pitchFamily="34" charset="0"/>
              <a:buChar char="◦"/>
            </a:pPr>
            <a:r>
              <a:rPr lang="en-US" sz="2000" dirty="0">
                <a:solidFill>
                  <a:schemeClr val="tx2"/>
                </a:solidFill>
              </a:rPr>
              <a:t>Applications which have custom identity providers</a:t>
            </a:r>
          </a:p>
          <a:p>
            <a:pPr marL="384048" lvl="1" indent="-182880">
              <a:buFont typeface="Calibri" pitchFamily="34" charset="0"/>
              <a:buChar char="◦"/>
            </a:pPr>
            <a:r>
              <a:rPr lang="en-US" sz="2000" dirty="0">
                <a:solidFill>
                  <a:schemeClr val="tx2"/>
                </a:solidFill>
              </a:rPr>
              <a:t>Applications which use identity provider other than AAD</a:t>
            </a:r>
          </a:p>
        </p:txBody>
      </p:sp>
    </p:spTree>
    <p:extLst>
      <p:ext uri="{BB962C8B-B14F-4D97-AF65-F5344CB8AC3E}">
        <p14:creationId xmlns:p14="http://schemas.microsoft.com/office/powerpoint/2010/main" val="99805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40589E-7C49-40CE-8F0B-E88E616A5339}"/>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n-lt"/>
                <a:ea typeface="+mj-ea"/>
                <a:cs typeface="+mj-cs"/>
              </a:rPr>
              <a:t>First Party vs Third Party Embedding Cont…</a:t>
            </a:r>
          </a:p>
        </p:txBody>
      </p:sp>
      <p:graphicFrame>
        <p:nvGraphicFramePr>
          <p:cNvPr id="11" name="Table Placeholder 4">
            <a:extLst>
              <a:ext uri="{FF2B5EF4-FFF2-40B4-BE49-F238E27FC236}">
                <a16:creationId xmlns:a16="http://schemas.microsoft.com/office/drawing/2014/main" id="{D2F57F2A-CB73-43D6-AC45-5B4661F367D9}"/>
              </a:ext>
            </a:extLst>
          </p:cNvPr>
          <p:cNvGraphicFramePr>
            <a:graphicFrameLocks/>
          </p:cNvGraphicFramePr>
          <p:nvPr>
            <p:extLst/>
          </p:nvPr>
        </p:nvGraphicFramePr>
        <p:xfrm>
          <a:off x="1158240" y="2467758"/>
          <a:ext cx="9875521" cy="3084539"/>
        </p:xfrm>
        <a:graphic>
          <a:graphicData uri="http://schemas.openxmlformats.org/drawingml/2006/table">
            <a:tbl>
              <a:tblPr firstRow="1" bandRow="1">
                <a:tableStyleId>{9D7B26C5-4107-4FEC-AEDC-1716B250A1EF}</a:tableStyleId>
              </a:tblPr>
              <a:tblGrid>
                <a:gridCol w="3964077">
                  <a:extLst>
                    <a:ext uri="{9D8B030D-6E8A-4147-A177-3AD203B41FA5}">
                      <a16:colId xmlns:a16="http://schemas.microsoft.com/office/drawing/2014/main" val="3869438709"/>
                    </a:ext>
                  </a:extLst>
                </a:gridCol>
                <a:gridCol w="3395981">
                  <a:extLst>
                    <a:ext uri="{9D8B030D-6E8A-4147-A177-3AD203B41FA5}">
                      <a16:colId xmlns:a16="http://schemas.microsoft.com/office/drawing/2014/main" val="403614566"/>
                    </a:ext>
                  </a:extLst>
                </a:gridCol>
                <a:gridCol w="2515463">
                  <a:extLst>
                    <a:ext uri="{9D8B030D-6E8A-4147-A177-3AD203B41FA5}">
                      <a16:colId xmlns:a16="http://schemas.microsoft.com/office/drawing/2014/main" val="1164080302"/>
                    </a:ext>
                  </a:extLst>
                </a:gridCol>
              </a:tblGrid>
              <a:tr h="403837">
                <a:tc>
                  <a:txBody>
                    <a:bodyPr/>
                    <a:lstStyle/>
                    <a:p>
                      <a:endParaRPr lang="en-US" sz="1700"/>
                    </a:p>
                  </a:txBody>
                  <a:tcPr marL="111799" marR="111799" marT="55899" marB="55899"/>
                </a:tc>
                <a:tc>
                  <a:txBody>
                    <a:bodyPr/>
                    <a:lstStyle/>
                    <a:p>
                      <a:r>
                        <a:rPr lang="en-US" sz="1700"/>
                        <a:t>1st Part Embedding</a:t>
                      </a:r>
                    </a:p>
                  </a:txBody>
                  <a:tcPr marL="111799" marR="111799" marT="55899" marB="55899"/>
                </a:tc>
                <a:tc>
                  <a:txBody>
                    <a:bodyPr/>
                    <a:lstStyle/>
                    <a:p>
                      <a:r>
                        <a:rPr lang="en-US" sz="1700"/>
                        <a:t>3rd Party Embedding</a:t>
                      </a:r>
                    </a:p>
                  </a:txBody>
                  <a:tcPr marL="111799" marR="111799" marT="55899" marB="55899"/>
                </a:tc>
                <a:extLst>
                  <a:ext uri="{0D108BD9-81ED-4DB2-BD59-A6C34878D82A}">
                    <a16:rowId xmlns:a16="http://schemas.microsoft.com/office/drawing/2014/main" val="3304265721"/>
                  </a:ext>
                </a:extLst>
              </a:tr>
              <a:tr h="661517">
                <a:tc>
                  <a:txBody>
                    <a:bodyPr/>
                    <a:lstStyle/>
                    <a:p>
                      <a:r>
                        <a:rPr lang="en-US" sz="1700" dirty="0"/>
                        <a:t>Authentication flow</a:t>
                      </a:r>
                    </a:p>
                  </a:txBody>
                  <a:tcPr marL="111799" marR="111799" marT="55899" marB="55899"/>
                </a:tc>
                <a:tc>
                  <a:txBody>
                    <a:bodyPr/>
                    <a:lstStyle/>
                    <a:p>
                      <a:r>
                        <a:rPr lang="en-US" sz="1700"/>
                        <a:t>Authentication Code Grant Flow or Implicit Flow</a:t>
                      </a:r>
                    </a:p>
                  </a:txBody>
                  <a:tcPr marL="111799" marR="111799" marT="55899" marB="55899"/>
                </a:tc>
                <a:tc>
                  <a:txBody>
                    <a:bodyPr/>
                    <a:lstStyle/>
                    <a:p>
                      <a:r>
                        <a:rPr lang="en-US" sz="1700"/>
                        <a:t>Direct User Credentials</a:t>
                      </a:r>
                    </a:p>
                  </a:txBody>
                  <a:tcPr marL="111799" marR="111799" marT="55899" marB="55899"/>
                </a:tc>
                <a:extLst>
                  <a:ext uri="{0D108BD9-81ED-4DB2-BD59-A6C34878D82A}">
                    <a16:rowId xmlns:a16="http://schemas.microsoft.com/office/drawing/2014/main" val="2858219577"/>
                  </a:ext>
                </a:extLst>
              </a:tr>
              <a:tr h="403837">
                <a:tc>
                  <a:txBody>
                    <a:bodyPr/>
                    <a:lstStyle/>
                    <a:p>
                      <a:r>
                        <a:rPr lang="en-US" sz="1700"/>
                        <a:t>I</a:t>
                      </a:r>
                      <a:r>
                        <a:rPr lang="en-US" sz="1700" baseline="0"/>
                        <a:t>dentity used to call Power BI</a:t>
                      </a:r>
                      <a:endParaRPr lang="en-US" sz="1700"/>
                    </a:p>
                  </a:txBody>
                  <a:tcPr marL="111799" marR="111799" marT="55899" marB="55899"/>
                </a:tc>
                <a:tc>
                  <a:txBody>
                    <a:bodyPr/>
                    <a:lstStyle/>
                    <a:p>
                      <a:r>
                        <a:rPr lang="en-US" sz="1700"/>
                        <a:t>Current User</a:t>
                      </a:r>
                    </a:p>
                  </a:txBody>
                  <a:tcPr marL="111799" marR="111799" marT="55899" marB="55899"/>
                </a:tc>
                <a:tc>
                  <a:txBody>
                    <a:bodyPr/>
                    <a:lstStyle/>
                    <a:p>
                      <a:r>
                        <a:rPr lang="en-US" sz="1700"/>
                        <a:t>Master User Account</a:t>
                      </a:r>
                    </a:p>
                  </a:txBody>
                  <a:tcPr marL="111799" marR="111799" marT="55899" marB="55899"/>
                </a:tc>
                <a:extLst>
                  <a:ext uri="{0D108BD9-81ED-4DB2-BD59-A6C34878D82A}">
                    <a16:rowId xmlns:a16="http://schemas.microsoft.com/office/drawing/2014/main" val="476220358"/>
                  </a:ext>
                </a:extLst>
              </a:tr>
              <a:tr h="403837">
                <a:tc>
                  <a:txBody>
                    <a:bodyPr/>
                    <a:lstStyle/>
                    <a:p>
                      <a:r>
                        <a:rPr lang="en-US" sz="1700"/>
                        <a:t>Access to personal workspace</a:t>
                      </a:r>
                    </a:p>
                  </a:txBody>
                  <a:tcPr marL="111799" marR="111799" marT="55899" marB="55899"/>
                </a:tc>
                <a:tc>
                  <a:txBody>
                    <a:bodyPr/>
                    <a:lstStyle/>
                    <a:p>
                      <a:r>
                        <a:rPr lang="en-US" sz="1700"/>
                        <a:t>Yes</a:t>
                      </a:r>
                    </a:p>
                  </a:txBody>
                  <a:tcPr marL="111799" marR="111799" marT="55899" marB="55899"/>
                </a:tc>
                <a:tc>
                  <a:txBody>
                    <a:bodyPr/>
                    <a:lstStyle/>
                    <a:p>
                      <a:r>
                        <a:rPr lang="en-US" sz="1700"/>
                        <a:t>No</a:t>
                      </a:r>
                    </a:p>
                  </a:txBody>
                  <a:tcPr marL="111799" marR="111799" marT="55899" marB="55899"/>
                </a:tc>
                <a:extLst>
                  <a:ext uri="{0D108BD9-81ED-4DB2-BD59-A6C34878D82A}">
                    <a16:rowId xmlns:a16="http://schemas.microsoft.com/office/drawing/2014/main" val="988078112"/>
                  </a:ext>
                </a:extLst>
              </a:tr>
              <a:tr h="403837">
                <a:tc>
                  <a:txBody>
                    <a:bodyPr/>
                    <a:lstStyle/>
                    <a:p>
                      <a:r>
                        <a:rPr lang="en-US" sz="1700"/>
                        <a:t>Access to app workspaces</a:t>
                      </a:r>
                    </a:p>
                  </a:txBody>
                  <a:tcPr marL="111799" marR="111799" marT="55899" marB="55899"/>
                </a:tc>
                <a:tc>
                  <a:txBody>
                    <a:bodyPr/>
                    <a:lstStyle/>
                    <a:p>
                      <a:r>
                        <a:rPr lang="en-US" sz="1700"/>
                        <a:t>Yes</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213715270"/>
                  </a:ext>
                </a:extLst>
              </a:tr>
              <a:tr h="403837">
                <a:tc>
                  <a:txBody>
                    <a:bodyPr/>
                    <a:lstStyle/>
                    <a:p>
                      <a:r>
                        <a:rPr lang="en-US" sz="1700"/>
                        <a:t>Ability</a:t>
                      </a:r>
                      <a:r>
                        <a:rPr lang="en-US" sz="1700" baseline="0"/>
                        <a:t> to reach non-licensed users</a:t>
                      </a:r>
                      <a:endParaRPr lang="en-US" sz="1700"/>
                    </a:p>
                  </a:txBody>
                  <a:tcPr marL="111799" marR="111799" marT="55899" marB="55899"/>
                </a:tc>
                <a:tc>
                  <a:txBody>
                    <a:bodyPr/>
                    <a:lstStyle/>
                    <a:p>
                      <a:r>
                        <a:rPr lang="en-US" sz="1700"/>
                        <a:t>No</a:t>
                      </a:r>
                    </a:p>
                  </a:txBody>
                  <a:tcPr marL="111799" marR="111799" marT="55899" marB="55899"/>
                </a:tc>
                <a:tc>
                  <a:txBody>
                    <a:bodyPr/>
                    <a:lstStyle/>
                    <a:p>
                      <a:r>
                        <a:rPr lang="en-US" sz="1700"/>
                        <a:t>Yes</a:t>
                      </a:r>
                    </a:p>
                  </a:txBody>
                  <a:tcPr marL="111799" marR="111799" marT="55899" marB="55899"/>
                </a:tc>
                <a:extLst>
                  <a:ext uri="{0D108BD9-81ED-4DB2-BD59-A6C34878D82A}">
                    <a16:rowId xmlns:a16="http://schemas.microsoft.com/office/drawing/2014/main" val="883782575"/>
                  </a:ext>
                </a:extLst>
              </a:tr>
              <a:tr h="403837">
                <a:tc>
                  <a:txBody>
                    <a:bodyPr/>
                    <a:lstStyle/>
                    <a:p>
                      <a:r>
                        <a:rPr lang="en-US" sz="1700"/>
                        <a:t>Supported Power BI Capacity SKUs</a:t>
                      </a:r>
                    </a:p>
                  </a:txBody>
                  <a:tcPr marL="111799" marR="111799" marT="55899" marB="55899"/>
                </a:tc>
                <a:tc>
                  <a:txBody>
                    <a:bodyPr/>
                    <a:lstStyle/>
                    <a:p>
                      <a:r>
                        <a:rPr lang="en-US" sz="1700"/>
                        <a:t>P* and EM* SKUs</a:t>
                      </a:r>
                    </a:p>
                  </a:txBody>
                  <a:tcPr marL="111799" marR="111799" marT="55899" marB="55899"/>
                </a:tc>
                <a:tc>
                  <a:txBody>
                    <a:bodyPr/>
                    <a:lstStyle/>
                    <a:p>
                      <a:r>
                        <a:rPr lang="en-US" sz="1700" dirty="0"/>
                        <a:t>P*, EM* and A* SKUs</a:t>
                      </a:r>
                    </a:p>
                  </a:txBody>
                  <a:tcPr marL="111799" marR="111799" marT="55899" marB="55899"/>
                </a:tc>
                <a:extLst>
                  <a:ext uri="{0D108BD9-81ED-4DB2-BD59-A6C34878D82A}">
                    <a16:rowId xmlns:a16="http://schemas.microsoft.com/office/drawing/2014/main" val="1757849280"/>
                  </a:ext>
                </a:extLst>
              </a:tr>
            </a:tbl>
          </a:graphicData>
        </a:graphic>
      </p:graphicFrame>
    </p:spTree>
    <p:extLst>
      <p:ext uri="{BB962C8B-B14F-4D97-AF65-F5344CB8AC3E}">
        <p14:creationId xmlns:p14="http://schemas.microsoft.com/office/powerpoint/2010/main" val="14779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3B7C-8B3B-4B73-8EF8-0682B188358D}"/>
              </a:ext>
            </a:extLst>
          </p:cNvPr>
          <p:cNvSpPr>
            <a:spLocks noGrp="1"/>
          </p:cNvSpPr>
          <p:nvPr>
            <p:ph type="title"/>
          </p:nvPr>
        </p:nvSpPr>
        <p:spPr/>
        <p:txBody>
          <a:bodyPr/>
          <a:lstStyle/>
          <a:p>
            <a:r>
              <a:rPr lang="en-US" dirty="0"/>
              <a:t>Licensing</a:t>
            </a:r>
          </a:p>
        </p:txBody>
      </p:sp>
    </p:spTree>
    <p:extLst>
      <p:ext uri="{BB962C8B-B14F-4D97-AF65-F5344CB8AC3E}">
        <p14:creationId xmlns:p14="http://schemas.microsoft.com/office/powerpoint/2010/main" val="677098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8CCE-97E9-4F3F-8D50-99DB1E3ADBD2}"/>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A7BB45FB-93F5-4A28-8489-ECA86E813E5A}"/>
              </a:ext>
            </a:extLst>
          </p:cNvPr>
          <p:cNvSpPr>
            <a:spLocks noGrp="1"/>
          </p:cNvSpPr>
          <p:nvPr>
            <p:ph type="body" idx="1"/>
          </p:nvPr>
        </p:nvSpPr>
        <p:spPr>
          <a:xfrm>
            <a:off x="839788" y="1655612"/>
            <a:ext cx="5157787" cy="849463"/>
          </a:xfrm>
        </p:spPr>
        <p:txBody>
          <a:bodyPr/>
          <a:lstStyle/>
          <a:p>
            <a:r>
              <a:rPr lang="en-US" dirty="0"/>
              <a:t>How do I purchase Power BI Embedded?</a:t>
            </a:r>
          </a:p>
        </p:txBody>
      </p:sp>
      <p:sp>
        <p:nvSpPr>
          <p:cNvPr id="4" name="Content Placeholder 3">
            <a:extLst>
              <a:ext uri="{FF2B5EF4-FFF2-40B4-BE49-F238E27FC236}">
                <a16:creationId xmlns:a16="http://schemas.microsoft.com/office/drawing/2014/main" id="{10473DCF-D0BB-42F4-B3FA-822349BFFFD0}"/>
              </a:ext>
            </a:extLst>
          </p:cNvPr>
          <p:cNvSpPr>
            <a:spLocks noGrp="1"/>
          </p:cNvSpPr>
          <p:nvPr>
            <p:ph sz="half" idx="2"/>
          </p:nvPr>
        </p:nvSpPr>
        <p:spPr>
          <a:xfrm>
            <a:off x="839788" y="2505075"/>
            <a:ext cx="5157787" cy="849463"/>
          </a:xfrm>
        </p:spPr>
        <p:txBody>
          <a:bodyPr/>
          <a:lstStyle/>
          <a:p>
            <a:r>
              <a:rPr lang="en-US" sz="2400" dirty="0"/>
              <a:t>Power BI Embedded is available through Azure.</a:t>
            </a:r>
          </a:p>
        </p:txBody>
      </p:sp>
      <p:sp>
        <p:nvSpPr>
          <p:cNvPr id="5" name="Text Placeholder 4">
            <a:extLst>
              <a:ext uri="{FF2B5EF4-FFF2-40B4-BE49-F238E27FC236}">
                <a16:creationId xmlns:a16="http://schemas.microsoft.com/office/drawing/2014/main" id="{22CCFECB-A5DC-48EE-806F-740A1D88C56D}"/>
              </a:ext>
            </a:extLst>
          </p:cNvPr>
          <p:cNvSpPr>
            <a:spLocks noGrp="1"/>
          </p:cNvSpPr>
          <p:nvPr>
            <p:ph type="body" sz="quarter" idx="3"/>
          </p:nvPr>
        </p:nvSpPr>
        <p:spPr>
          <a:xfrm>
            <a:off x="6172200" y="1655612"/>
            <a:ext cx="5183188" cy="849463"/>
          </a:xfrm>
        </p:spPr>
        <p:txBody>
          <a:bodyPr/>
          <a:lstStyle/>
          <a:p>
            <a:r>
              <a:rPr lang="en-US" sz="1600" dirty="0"/>
              <a:t>What happens if I already purchased Power BI Premium and now I want some of the benefits of Power BI Embedded in Azure?</a:t>
            </a:r>
          </a:p>
        </p:txBody>
      </p:sp>
      <p:sp>
        <p:nvSpPr>
          <p:cNvPr id="6" name="Content Placeholder 5">
            <a:extLst>
              <a:ext uri="{FF2B5EF4-FFF2-40B4-BE49-F238E27FC236}">
                <a16:creationId xmlns:a16="http://schemas.microsoft.com/office/drawing/2014/main" id="{2A15BD23-39FC-4A64-A69C-6825FC545DBE}"/>
              </a:ext>
            </a:extLst>
          </p:cNvPr>
          <p:cNvSpPr>
            <a:spLocks noGrp="1"/>
          </p:cNvSpPr>
          <p:nvPr>
            <p:ph sz="quarter" idx="4"/>
          </p:nvPr>
        </p:nvSpPr>
        <p:spPr>
          <a:xfrm>
            <a:off x="6172200" y="2505075"/>
            <a:ext cx="5183188" cy="2511457"/>
          </a:xfrm>
        </p:spPr>
        <p:txBody>
          <a:bodyPr/>
          <a:lstStyle/>
          <a:p>
            <a:r>
              <a:rPr lang="en-US" sz="2400" dirty="0"/>
              <a:t>Customers continue to pay for any existing Power BI Premium purchases until the end of their current agreement term and then may switch their Power BI Premium purchases as necessary at that point.</a:t>
            </a:r>
          </a:p>
        </p:txBody>
      </p:sp>
    </p:spTree>
    <p:extLst>
      <p:ext uri="{BB962C8B-B14F-4D97-AF65-F5344CB8AC3E}">
        <p14:creationId xmlns:p14="http://schemas.microsoft.com/office/powerpoint/2010/main" val="328352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760B9-C1D5-4464-AFED-D72F8C5E96B6}"/>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DD2888B4-2BAC-4325-9799-49D40C36FD70}"/>
              </a:ext>
            </a:extLst>
          </p:cNvPr>
          <p:cNvSpPr>
            <a:spLocks noGrp="1"/>
          </p:cNvSpPr>
          <p:nvPr>
            <p:ph type="body" idx="1"/>
          </p:nvPr>
        </p:nvSpPr>
        <p:spPr>
          <a:xfrm>
            <a:off x="839788" y="1766411"/>
            <a:ext cx="5157787" cy="738664"/>
          </a:xfrm>
        </p:spPr>
        <p:txBody>
          <a:bodyPr/>
          <a:lstStyle/>
          <a:p>
            <a:r>
              <a:rPr lang="en-US" sz="2000" dirty="0"/>
              <a:t>Do I still have to buy Power BI Premium to get access to Power BI Embedded?</a:t>
            </a:r>
          </a:p>
        </p:txBody>
      </p:sp>
      <p:sp>
        <p:nvSpPr>
          <p:cNvPr id="4" name="Content Placeholder 3">
            <a:extLst>
              <a:ext uri="{FF2B5EF4-FFF2-40B4-BE49-F238E27FC236}">
                <a16:creationId xmlns:a16="http://schemas.microsoft.com/office/drawing/2014/main" id="{95D01C7E-FA85-48B0-91DA-7DC80662D019}"/>
              </a:ext>
            </a:extLst>
          </p:cNvPr>
          <p:cNvSpPr>
            <a:spLocks noGrp="1"/>
          </p:cNvSpPr>
          <p:nvPr>
            <p:ph sz="half" idx="2"/>
          </p:nvPr>
        </p:nvSpPr>
        <p:spPr>
          <a:xfrm>
            <a:off x="839788" y="2505075"/>
            <a:ext cx="5157787" cy="1514261"/>
          </a:xfrm>
        </p:spPr>
        <p:txBody>
          <a:bodyPr/>
          <a:lstStyle/>
          <a:p>
            <a:r>
              <a:rPr lang="en-US" sz="2400" dirty="0"/>
              <a:t>No, Power BI Embedded includes the Azure-based capacity that you need to deploy and distribute your solution to customers.</a:t>
            </a:r>
          </a:p>
        </p:txBody>
      </p:sp>
      <p:sp>
        <p:nvSpPr>
          <p:cNvPr id="5" name="Text Placeholder 4">
            <a:extLst>
              <a:ext uri="{FF2B5EF4-FFF2-40B4-BE49-F238E27FC236}">
                <a16:creationId xmlns:a16="http://schemas.microsoft.com/office/drawing/2014/main" id="{40135572-F677-49DC-AC8B-F4E607073754}"/>
              </a:ext>
            </a:extLst>
          </p:cNvPr>
          <p:cNvSpPr>
            <a:spLocks noGrp="1"/>
          </p:cNvSpPr>
          <p:nvPr>
            <p:ph type="body" sz="quarter" idx="3"/>
          </p:nvPr>
        </p:nvSpPr>
        <p:spPr>
          <a:xfrm>
            <a:off x="6172200" y="1655612"/>
            <a:ext cx="5183188" cy="849463"/>
          </a:xfrm>
        </p:spPr>
        <p:txBody>
          <a:bodyPr/>
          <a:lstStyle/>
          <a:p>
            <a:r>
              <a:rPr lang="en-US" dirty="0"/>
              <a:t>What’s the purchase commitment for Power BI Embedded?</a:t>
            </a:r>
          </a:p>
        </p:txBody>
      </p:sp>
      <p:sp>
        <p:nvSpPr>
          <p:cNvPr id="6" name="Content Placeholder 5">
            <a:extLst>
              <a:ext uri="{FF2B5EF4-FFF2-40B4-BE49-F238E27FC236}">
                <a16:creationId xmlns:a16="http://schemas.microsoft.com/office/drawing/2014/main" id="{3713B980-9E28-4F20-902B-211272D94AFD}"/>
              </a:ext>
            </a:extLst>
          </p:cNvPr>
          <p:cNvSpPr>
            <a:spLocks noGrp="1"/>
          </p:cNvSpPr>
          <p:nvPr>
            <p:ph sz="quarter" idx="4"/>
          </p:nvPr>
        </p:nvSpPr>
        <p:spPr>
          <a:xfrm>
            <a:off x="6172200" y="2505075"/>
            <a:ext cx="5183188" cy="1514261"/>
          </a:xfrm>
        </p:spPr>
        <p:txBody>
          <a:bodyPr/>
          <a:lstStyle/>
          <a:p>
            <a:r>
              <a:rPr lang="en-US" sz="2400" dirty="0"/>
              <a:t>Customers may change their usage on an hourly basis. There is no monthly or annual commitment for the Power BI Embedded service.</a:t>
            </a:r>
          </a:p>
        </p:txBody>
      </p:sp>
    </p:spTree>
    <p:extLst>
      <p:ext uri="{BB962C8B-B14F-4D97-AF65-F5344CB8AC3E}">
        <p14:creationId xmlns:p14="http://schemas.microsoft.com/office/powerpoint/2010/main" val="269395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F4C-AA23-4364-93C6-4EFAA7166CB0}"/>
              </a:ext>
            </a:extLst>
          </p:cNvPr>
          <p:cNvSpPr>
            <a:spLocks noGrp="1"/>
          </p:cNvSpPr>
          <p:nvPr>
            <p:ph type="title"/>
          </p:nvPr>
        </p:nvSpPr>
        <p:spPr/>
        <p:txBody>
          <a:bodyPr/>
          <a:lstStyle/>
          <a:p>
            <a:r>
              <a:rPr lang="en-US" dirty="0"/>
              <a:t>Licensing</a:t>
            </a:r>
          </a:p>
        </p:txBody>
      </p:sp>
      <p:sp>
        <p:nvSpPr>
          <p:cNvPr id="3" name="Text Placeholder 2">
            <a:extLst>
              <a:ext uri="{FF2B5EF4-FFF2-40B4-BE49-F238E27FC236}">
                <a16:creationId xmlns:a16="http://schemas.microsoft.com/office/drawing/2014/main" id="{B0089D77-98C3-4B47-B574-409E929E970F}"/>
              </a:ext>
            </a:extLst>
          </p:cNvPr>
          <p:cNvSpPr>
            <a:spLocks noGrp="1"/>
          </p:cNvSpPr>
          <p:nvPr>
            <p:ph type="body" idx="1"/>
          </p:nvPr>
        </p:nvSpPr>
        <p:spPr>
          <a:xfrm>
            <a:off x="839788" y="1655612"/>
            <a:ext cx="5157787" cy="849463"/>
          </a:xfrm>
        </p:spPr>
        <p:txBody>
          <a:bodyPr/>
          <a:lstStyle/>
          <a:p>
            <a:r>
              <a:rPr lang="en-US" dirty="0"/>
              <a:t>How does the usage of Power BI Embedded show up on my bill?</a:t>
            </a:r>
          </a:p>
        </p:txBody>
      </p:sp>
      <p:sp>
        <p:nvSpPr>
          <p:cNvPr id="4" name="Content Placeholder 3">
            <a:extLst>
              <a:ext uri="{FF2B5EF4-FFF2-40B4-BE49-F238E27FC236}">
                <a16:creationId xmlns:a16="http://schemas.microsoft.com/office/drawing/2014/main" id="{115A94A4-4B17-42DD-AC0D-E5F290AD6A16}"/>
              </a:ext>
            </a:extLst>
          </p:cNvPr>
          <p:cNvSpPr>
            <a:spLocks noGrp="1"/>
          </p:cNvSpPr>
          <p:nvPr>
            <p:ph sz="half" idx="2"/>
          </p:nvPr>
        </p:nvSpPr>
        <p:spPr>
          <a:xfrm>
            <a:off x="839788" y="2505075"/>
            <a:ext cx="5157787" cy="2511457"/>
          </a:xfrm>
        </p:spPr>
        <p:txBody>
          <a:bodyPr/>
          <a:lstStyle/>
          <a:p>
            <a:r>
              <a:rPr lang="en-US" sz="2400" dirty="0"/>
              <a:t>Power BI Embedded bills on a predictable hourly rate based on the type of node(s) deployed. As long as your resource is active, you are billed even if there is no usage. To stop being billed, you need to pause your resource actively.</a:t>
            </a:r>
          </a:p>
        </p:txBody>
      </p:sp>
      <p:sp>
        <p:nvSpPr>
          <p:cNvPr id="5" name="Text Placeholder 4">
            <a:extLst>
              <a:ext uri="{FF2B5EF4-FFF2-40B4-BE49-F238E27FC236}">
                <a16:creationId xmlns:a16="http://schemas.microsoft.com/office/drawing/2014/main" id="{1336D597-1EB4-4546-99B9-4393287E3323}"/>
              </a:ext>
            </a:extLst>
          </p:cNvPr>
          <p:cNvSpPr>
            <a:spLocks noGrp="1"/>
          </p:cNvSpPr>
          <p:nvPr>
            <p:ph type="body" sz="quarter" idx="3"/>
          </p:nvPr>
        </p:nvSpPr>
        <p:spPr>
          <a:xfrm>
            <a:off x="6172200" y="1655612"/>
            <a:ext cx="5183188" cy="849463"/>
          </a:xfrm>
        </p:spPr>
        <p:txBody>
          <a:bodyPr/>
          <a:lstStyle/>
          <a:p>
            <a:r>
              <a:rPr lang="en-US" dirty="0"/>
              <a:t>Who needs a Power BI Pro license for Power BI Embedded and why?</a:t>
            </a:r>
          </a:p>
        </p:txBody>
      </p:sp>
      <p:sp>
        <p:nvSpPr>
          <p:cNvPr id="6" name="Content Placeholder 5">
            <a:extLst>
              <a:ext uri="{FF2B5EF4-FFF2-40B4-BE49-F238E27FC236}">
                <a16:creationId xmlns:a16="http://schemas.microsoft.com/office/drawing/2014/main" id="{257B2CC5-59CA-4F78-A8A8-C0697BBBBD4E}"/>
              </a:ext>
            </a:extLst>
          </p:cNvPr>
          <p:cNvSpPr>
            <a:spLocks noGrp="1"/>
          </p:cNvSpPr>
          <p:nvPr>
            <p:ph sz="quarter" idx="4"/>
          </p:nvPr>
        </p:nvSpPr>
        <p:spPr>
          <a:xfrm>
            <a:off x="6172200" y="2505075"/>
            <a:ext cx="5183188" cy="3828740"/>
          </a:xfrm>
        </p:spPr>
        <p:txBody>
          <a:bodyPr/>
          <a:lstStyle/>
          <a:p>
            <a:r>
              <a:rPr lang="en-US" sz="1600" dirty="0">
                <a:solidFill>
                  <a:schemeClr val="tx1"/>
                </a:solidFill>
              </a:rPr>
              <a:t>Any developer that requires the use of the REST APIs needs a Power BI Pro license or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Any analyst that needs to add reports to a Power BI workspace can either have a Power BI Pro license or use service principal. Any tenant admin that needs to manage the Power BI tenant and capacity is required to have a Power BI Pro license.</a:t>
            </a:r>
          </a:p>
          <a:p>
            <a:r>
              <a:rPr lang="en-US" sz="1600" dirty="0">
                <a:solidFill>
                  <a:schemeClr val="tx1"/>
                </a:solidFill>
              </a:rPr>
              <a:t>Because Power BI Embedded allows the use of the Power BI portal for managing and validating embedded content, the Power BI Pro license is required to authenticate the App inside PowerBI.com to get access to the reports in the right repositories.</a:t>
            </a:r>
          </a:p>
          <a:p>
            <a:r>
              <a:rPr lang="en-US" sz="1600" dirty="0">
                <a:solidFill>
                  <a:schemeClr val="tx1"/>
                </a:solidFill>
              </a:rPr>
              <a:t>However, for </a:t>
            </a:r>
            <a:r>
              <a:rPr lang="en-US" sz="1600" u="sng" dirty="0">
                <a:solidFill>
                  <a:schemeClr val="tx1"/>
                </a:solidFill>
                <a:hlinkClick r:id="rId3">
                  <a:extLst>
                    <a:ext uri="{A12FA001-AC4F-418D-AE19-62706E023703}">
                      <ahyp:hlinkClr xmlns:ahyp="http://schemas.microsoft.com/office/drawing/2018/hyperlinkcolor" val="tx"/>
                    </a:ext>
                  </a:extLst>
                </a:hlinkClick>
              </a:rPr>
              <a:t>creating/editing embedded reports</a:t>
            </a:r>
            <a:r>
              <a:rPr lang="en-US" sz="1600" dirty="0">
                <a:solidFill>
                  <a:schemeClr val="tx1"/>
                </a:solidFill>
              </a:rPr>
              <a:t> inside your application, the end user does not need a Pro license as the user isn't required to be a Power BI user at all.</a:t>
            </a:r>
          </a:p>
        </p:txBody>
      </p:sp>
    </p:spTree>
    <p:extLst>
      <p:ext uri="{BB962C8B-B14F-4D97-AF65-F5344CB8AC3E}">
        <p14:creationId xmlns:p14="http://schemas.microsoft.com/office/powerpoint/2010/main" val="323744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EE16-51FA-4CD3-957F-FBF75DF06F06}"/>
              </a:ext>
            </a:extLst>
          </p:cNvPr>
          <p:cNvSpPr>
            <a:spLocks noGrp="1"/>
          </p:cNvSpPr>
          <p:nvPr>
            <p:ph type="title"/>
          </p:nvPr>
        </p:nvSpPr>
        <p:spPr/>
        <p:txBody>
          <a:bodyPr/>
          <a:lstStyle/>
          <a:p>
            <a:r>
              <a:rPr lang="en-US" dirty="0"/>
              <a:t>FAQs</a:t>
            </a:r>
          </a:p>
        </p:txBody>
      </p:sp>
    </p:spTree>
    <p:extLst>
      <p:ext uri="{BB962C8B-B14F-4D97-AF65-F5344CB8AC3E}">
        <p14:creationId xmlns:p14="http://schemas.microsoft.com/office/powerpoint/2010/main" val="329071723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9765-A80A-4187-A741-561D23FE7FD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B62A60E8-C99D-4C28-9D0A-9F2268FF8F9B}"/>
              </a:ext>
            </a:extLst>
          </p:cNvPr>
          <p:cNvSpPr>
            <a:spLocks noGrp="1"/>
          </p:cNvSpPr>
          <p:nvPr>
            <p:ph type="body" idx="1"/>
          </p:nvPr>
        </p:nvSpPr>
        <p:spPr>
          <a:xfrm>
            <a:off x="839788" y="1877210"/>
            <a:ext cx="5157787" cy="572465"/>
          </a:xfrm>
        </p:spPr>
        <p:txBody>
          <a:bodyPr anchor="ctr"/>
          <a:lstStyle/>
          <a:p>
            <a:r>
              <a:rPr lang="en-US" sz="1600" dirty="0"/>
              <a:t>What type of content pack data can be embedded?</a:t>
            </a:r>
          </a:p>
        </p:txBody>
      </p:sp>
      <p:sp>
        <p:nvSpPr>
          <p:cNvPr id="4" name="Content Placeholder 3">
            <a:extLst>
              <a:ext uri="{FF2B5EF4-FFF2-40B4-BE49-F238E27FC236}">
                <a16:creationId xmlns:a16="http://schemas.microsoft.com/office/drawing/2014/main" id="{CCBBAC2C-A011-4519-9074-762A931C8212}"/>
              </a:ext>
            </a:extLst>
          </p:cNvPr>
          <p:cNvSpPr>
            <a:spLocks noGrp="1"/>
          </p:cNvSpPr>
          <p:nvPr>
            <p:ph sz="half" idx="2"/>
          </p:nvPr>
        </p:nvSpPr>
        <p:spPr>
          <a:xfrm>
            <a:off x="839788" y="2505075"/>
            <a:ext cx="5157787" cy="2179058"/>
          </a:xfrm>
        </p:spPr>
        <p:txBody>
          <a:bodyPr/>
          <a:lstStyle/>
          <a:p>
            <a:r>
              <a:rPr lang="en-US" sz="2400" b="1" dirty="0"/>
              <a:t>Dashboards</a:t>
            </a:r>
            <a:r>
              <a:rPr lang="en-US" sz="2400" dirty="0"/>
              <a:t> and </a:t>
            </a:r>
            <a:r>
              <a:rPr lang="en-US" sz="2400" b="1" dirty="0"/>
              <a:t>tiles</a:t>
            </a:r>
            <a:r>
              <a:rPr lang="en-US" sz="2400" dirty="0"/>
              <a:t> that are built from content pack datasets </a:t>
            </a:r>
            <a:r>
              <a:rPr lang="en-US" sz="2400" i="1" dirty="0"/>
              <a:t>cannot</a:t>
            </a:r>
            <a:r>
              <a:rPr lang="en-US" sz="2400" dirty="0"/>
              <a:t> be embedded, however, </a:t>
            </a:r>
            <a:r>
              <a:rPr lang="en-US" sz="2400" b="1" dirty="0"/>
              <a:t>reports</a:t>
            </a:r>
            <a:r>
              <a:rPr lang="en-US" sz="2400" dirty="0"/>
              <a:t> built from a content pack dataset </a:t>
            </a:r>
            <a:r>
              <a:rPr lang="en-US" sz="2400" i="1" dirty="0"/>
              <a:t>can</a:t>
            </a:r>
            <a:r>
              <a:rPr lang="en-US" sz="2400" dirty="0"/>
              <a:t> be embedded.</a:t>
            </a:r>
          </a:p>
        </p:txBody>
      </p:sp>
      <p:sp>
        <p:nvSpPr>
          <p:cNvPr id="5" name="Text Placeholder 4">
            <a:extLst>
              <a:ext uri="{FF2B5EF4-FFF2-40B4-BE49-F238E27FC236}">
                <a16:creationId xmlns:a16="http://schemas.microsoft.com/office/drawing/2014/main" id="{0D3B65E4-3ABD-4555-9A90-072B0AE0CD6D}"/>
              </a:ext>
            </a:extLst>
          </p:cNvPr>
          <p:cNvSpPr>
            <a:spLocks noGrp="1"/>
          </p:cNvSpPr>
          <p:nvPr>
            <p:ph type="body" sz="quarter" idx="3"/>
          </p:nvPr>
        </p:nvSpPr>
        <p:spPr>
          <a:xfrm>
            <a:off x="6172200" y="1877210"/>
            <a:ext cx="5183188" cy="572465"/>
          </a:xfrm>
        </p:spPr>
        <p:txBody>
          <a:bodyPr anchor="ctr"/>
          <a:lstStyle/>
          <a:p>
            <a:r>
              <a:rPr lang="en-US" sz="1600" dirty="0"/>
              <a:t>What deploy regions are supported?</a:t>
            </a:r>
          </a:p>
        </p:txBody>
      </p:sp>
      <p:sp>
        <p:nvSpPr>
          <p:cNvPr id="6" name="Content Placeholder 5">
            <a:extLst>
              <a:ext uri="{FF2B5EF4-FFF2-40B4-BE49-F238E27FC236}">
                <a16:creationId xmlns:a16="http://schemas.microsoft.com/office/drawing/2014/main" id="{8C9DC2E3-6A23-4749-93BF-4BD180BCA396}"/>
              </a:ext>
            </a:extLst>
          </p:cNvPr>
          <p:cNvSpPr>
            <a:spLocks noGrp="1"/>
          </p:cNvSpPr>
          <p:nvPr>
            <p:ph sz="quarter" idx="4"/>
          </p:nvPr>
        </p:nvSpPr>
        <p:spPr>
          <a:xfrm>
            <a:off x="6172200" y="2505075"/>
            <a:ext cx="5183188" cy="3459409"/>
          </a:xfrm>
        </p:spPr>
        <p:txBody>
          <a:bodyPr/>
          <a:lstStyle/>
          <a:p>
            <a:r>
              <a:rPr lang="en-US" sz="1400" dirty="0"/>
              <a:t>Australia Southeast, </a:t>
            </a:r>
          </a:p>
          <a:p>
            <a:r>
              <a:rPr lang="en-US" sz="1400" dirty="0"/>
              <a:t>Brazil South, </a:t>
            </a:r>
          </a:p>
          <a:p>
            <a:r>
              <a:rPr lang="en-US" sz="1400" dirty="0"/>
              <a:t>Canada Central, </a:t>
            </a:r>
          </a:p>
          <a:p>
            <a:r>
              <a:rPr lang="en-US" sz="1400" dirty="0"/>
              <a:t>East US 2, </a:t>
            </a:r>
          </a:p>
          <a:p>
            <a:r>
              <a:rPr lang="en-US" sz="1400" dirty="0"/>
              <a:t>India West, </a:t>
            </a:r>
          </a:p>
          <a:p>
            <a:r>
              <a:rPr lang="en-US" sz="1400" dirty="0"/>
              <a:t>Japan East, </a:t>
            </a:r>
          </a:p>
          <a:p>
            <a:r>
              <a:rPr lang="en-US" sz="1400" dirty="0"/>
              <a:t>North Central US, </a:t>
            </a:r>
          </a:p>
          <a:p>
            <a:r>
              <a:rPr lang="en-US" sz="1400" dirty="0"/>
              <a:t>North Europe, </a:t>
            </a:r>
          </a:p>
          <a:p>
            <a:r>
              <a:rPr lang="en-US" sz="1400" dirty="0"/>
              <a:t>South Central US, </a:t>
            </a:r>
          </a:p>
          <a:p>
            <a:r>
              <a:rPr lang="en-US" sz="1400" dirty="0"/>
              <a:t>Southeast Asia, </a:t>
            </a:r>
          </a:p>
          <a:p>
            <a:r>
              <a:rPr lang="en-US" sz="1400" dirty="0"/>
              <a:t>UK South, </a:t>
            </a:r>
          </a:p>
          <a:p>
            <a:r>
              <a:rPr lang="en-US" sz="1400" dirty="0"/>
              <a:t>West Europe, </a:t>
            </a:r>
          </a:p>
          <a:p>
            <a:r>
              <a:rPr lang="en-US" sz="1400" dirty="0"/>
              <a:t>West US, and </a:t>
            </a:r>
          </a:p>
          <a:p>
            <a:r>
              <a:rPr lang="en-US" sz="1400" dirty="0"/>
              <a:t>West US 2.</a:t>
            </a:r>
          </a:p>
        </p:txBody>
      </p:sp>
    </p:spTree>
    <p:extLst>
      <p:ext uri="{BB962C8B-B14F-4D97-AF65-F5344CB8AC3E}">
        <p14:creationId xmlns:p14="http://schemas.microsoft.com/office/powerpoint/2010/main" val="283507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6EB5-6011-4749-9085-CA0FD613983F}"/>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47A84B09-38C2-4310-AFDE-1B6C205F9FEC}"/>
              </a:ext>
            </a:extLst>
          </p:cNvPr>
          <p:cNvSpPr>
            <a:spLocks noGrp="1"/>
          </p:cNvSpPr>
          <p:nvPr>
            <p:ph type="body" idx="1"/>
          </p:nvPr>
        </p:nvSpPr>
        <p:spPr>
          <a:xfrm>
            <a:off x="839788" y="1655612"/>
            <a:ext cx="5157787" cy="849463"/>
          </a:xfrm>
        </p:spPr>
        <p:txBody>
          <a:bodyPr/>
          <a:lstStyle/>
          <a:p>
            <a:r>
              <a:rPr lang="en-US" dirty="0"/>
              <a:t>How can I monitor Power BI Embedded capacity consumption?</a:t>
            </a:r>
          </a:p>
        </p:txBody>
      </p:sp>
      <p:sp>
        <p:nvSpPr>
          <p:cNvPr id="4" name="Content Placeholder 3">
            <a:extLst>
              <a:ext uri="{FF2B5EF4-FFF2-40B4-BE49-F238E27FC236}">
                <a16:creationId xmlns:a16="http://schemas.microsoft.com/office/drawing/2014/main" id="{686EEE8F-CCC9-412E-AC16-2B1EF2E706FE}"/>
              </a:ext>
            </a:extLst>
          </p:cNvPr>
          <p:cNvSpPr>
            <a:spLocks noGrp="1"/>
          </p:cNvSpPr>
          <p:nvPr>
            <p:ph sz="half" idx="2"/>
          </p:nvPr>
        </p:nvSpPr>
        <p:spPr>
          <a:xfrm>
            <a:off x="839788" y="2505075"/>
            <a:ext cx="5157787" cy="1661993"/>
          </a:xfrm>
        </p:spPr>
        <p:txBody>
          <a:bodyPr/>
          <a:lstStyle/>
          <a:p>
            <a:r>
              <a:rPr lang="en-US" sz="2400" dirty="0">
                <a:solidFill>
                  <a:schemeClr val="tx1"/>
                </a:solidFill>
              </a:rPr>
              <a:t>Using the </a:t>
            </a:r>
            <a:r>
              <a:rPr lang="en-US" sz="2400" u="sng" dirty="0">
                <a:solidFill>
                  <a:schemeClr val="tx1"/>
                </a:solidFill>
                <a:hlinkClick r:id="rId2">
                  <a:extLst>
                    <a:ext uri="{A12FA001-AC4F-418D-AE19-62706E023703}">
                      <ahyp:hlinkClr xmlns:ahyp="http://schemas.microsoft.com/office/drawing/2018/hyperlinkcolor" val="tx"/>
                    </a:ext>
                  </a:extLst>
                </a:hlinkClick>
              </a:rPr>
              <a:t>Power BI Admin portal</a:t>
            </a:r>
            <a:r>
              <a:rPr lang="en-US" sz="2400" dirty="0">
                <a:solidFill>
                  <a:schemeClr val="tx1"/>
                </a:solidFill>
              </a:rPr>
              <a:t>.</a:t>
            </a:r>
          </a:p>
          <a:p>
            <a:r>
              <a:rPr lang="en-US" sz="2400" dirty="0">
                <a:solidFill>
                  <a:schemeClr val="tx1"/>
                </a:solidFill>
              </a:rPr>
              <a:t>Downloading the </a:t>
            </a:r>
            <a:r>
              <a:rPr lang="en-US" sz="2400" u="sng" dirty="0">
                <a:solidFill>
                  <a:schemeClr val="tx1"/>
                </a:solidFill>
                <a:hlinkClick r:id="rId3">
                  <a:extLst>
                    <a:ext uri="{A12FA001-AC4F-418D-AE19-62706E023703}">
                      <ahyp:hlinkClr xmlns:ahyp="http://schemas.microsoft.com/office/drawing/2018/hyperlinkcolor" val="tx"/>
                    </a:ext>
                  </a:extLst>
                </a:hlinkClick>
              </a:rPr>
              <a:t>metric app</a:t>
            </a:r>
            <a:r>
              <a:rPr lang="en-US" sz="2400" dirty="0">
                <a:solidFill>
                  <a:schemeClr val="tx1"/>
                </a:solidFill>
              </a:rPr>
              <a:t> in Power BI.</a:t>
            </a:r>
          </a:p>
          <a:p>
            <a:r>
              <a:rPr lang="en-US" sz="2400" dirty="0">
                <a:solidFill>
                  <a:schemeClr val="tx1"/>
                </a:solidFill>
              </a:rPr>
              <a:t>Using </a:t>
            </a:r>
            <a:r>
              <a:rPr lang="en-US" sz="2400" u="sng" dirty="0">
                <a:solidFill>
                  <a:schemeClr val="tx1"/>
                </a:solidFill>
                <a:hlinkClick r:id="rId4">
                  <a:extLst>
                    <a:ext uri="{A12FA001-AC4F-418D-AE19-62706E023703}">
                      <ahyp:hlinkClr xmlns:ahyp="http://schemas.microsoft.com/office/drawing/2018/hyperlinkcolor" val="tx"/>
                    </a:ext>
                  </a:extLst>
                </a:hlinkClick>
              </a:rPr>
              <a:t>Azure diagnostic logging</a:t>
            </a:r>
            <a:r>
              <a:rPr lang="en-US" sz="2400" dirty="0">
                <a:solidFill>
                  <a:schemeClr val="tx1"/>
                </a:solidFill>
              </a:rPr>
              <a:t>.</a:t>
            </a:r>
          </a:p>
        </p:txBody>
      </p:sp>
      <p:sp>
        <p:nvSpPr>
          <p:cNvPr id="5" name="Text Placeholder 4">
            <a:extLst>
              <a:ext uri="{FF2B5EF4-FFF2-40B4-BE49-F238E27FC236}">
                <a16:creationId xmlns:a16="http://schemas.microsoft.com/office/drawing/2014/main" id="{D9ABF0EF-C81A-46E2-A545-981911079C4B}"/>
              </a:ext>
            </a:extLst>
          </p:cNvPr>
          <p:cNvSpPr>
            <a:spLocks noGrp="1"/>
          </p:cNvSpPr>
          <p:nvPr>
            <p:ph type="body" sz="quarter" idx="3"/>
          </p:nvPr>
        </p:nvSpPr>
        <p:spPr>
          <a:xfrm>
            <a:off x="6172200" y="1690688"/>
            <a:ext cx="5183188" cy="517065"/>
          </a:xfrm>
        </p:spPr>
        <p:txBody>
          <a:bodyPr anchor="t"/>
          <a:lstStyle/>
          <a:p>
            <a:r>
              <a:rPr lang="en-US" dirty="0"/>
              <a:t>What is the Power BI Service?</a:t>
            </a:r>
          </a:p>
        </p:txBody>
      </p:sp>
      <p:sp>
        <p:nvSpPr>
          <p:cNvPr id="6" name="Content Placeholder 5">
            <a:extLst>
              <a:ext uri="{FF2B5EF4-FFF2-40B4-BE49-F238E27FC236}">
                <a16:creationId xmlns:a16="http://schemas.microsoft.com/office/drawing/2014/main" id="{DF466CA0-17F6-4F2C-9390-CFB02C09F419}"/>
              </a:ext>
            </a:extLst>
          </p:cNvPr>
          <p:cNvSpPr>
            <a:spLocks noGrp="1"/>
          </p:cNvSpPr>
          <p:nvPr>
            <p:ph sz="quarter" idx="4"/>
          </p:nvPr>
        </p:nvSpPr>
        <p:spPr>
          <a:xfrm>
            <a:off x="6172200" y="2505075"/>
            <a:ext cx="5183188" cy="3065455"/>
          </a:xfrm>
        </p:spPr>
        <p:txBody>
          <a:bodyPr/>
          <a:lstStyle/>
          <a:p>
            <a:r>
              <a:rPr lang="en-US" sz="2400" dirty="0">
                <a:solidFill>
                  <a:schemeClr val="tx1"/>
                </a:solidFill>
              </a:rPr>
              <a:t>Provides cloud-based foundation for power BI platform</a:t>
            </a:r>
          </a:p>
          <a:p>
            <a:r>
              <a:rPr lang="en-US" sz="2400" dirty="0">
                <a:solidFill>
                  <a:schemeClr val="tx1"/>
                </a:solidFill>
              </a:rPr>
              <a:t>Accessible with browser through https://app.Powerbi.Com</a:t>
            </a:r>
          </a:p>
          <a:p>
            <a:r>
              <a:rPr lang="en-US" sz="2400" dirty="0">
                <a:solidFill>
                  <a:schemeClr val="tx1"/>
                </a:solidFill>
              </a:rPr>
              <a:t>Accessible through power BI mobile apps</a:t>
            </a:r>
          </a:p>
          <a:p>
            <a:r>
              <a:rPr lang="en-US" sz="2400" dirty="0">
                <a:solidFill>
                  <a:schemeClr val="tx1"/>
                </a:solidFill>
              </a:rPr>
              <a:t>Accessible to developers through power BI service API</a:t>
            </a:r>
          </a:p>
        </p:txBody>
      </p:sp>
    </p:spTree>
    <p:extLst>
      <p:ext uri="{BB962C8B-B14F-4D97-AF65-F5344CB8AC3E}">
        <p14:creationId xmlns:p14="http://schemas.microsoft.com/office/powerpoint/2010/main" val="3954084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C62-2741-4C4C-8581-6CA7C9D6B81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D4C2B1B6-EE9F-4A0F-B44F-3E3D9C9B4DE7}"/>
              </a:ext>
            </a:extLst>
          </p:cNvPr>
          <p:cNvSpPr>
            <a:spLocks noGrp="1"/>
          </p:cNvSpPr>
          <p:nvPr>
            <p:ph type="body" idx="1"/>
          </p:nvPr>
        </p:nvSpPr>
        <p:spPr>
          <a:xfrm>
            <a:off x="839788" y="1766411"/>
            <a:ext cx="5157787" cy="738664"/>
          </a:xfrm>
        </p:spPr>
        <p:txBody>
          <a:bodyPr/>
          <a:lstStyle/>
          <a:p>
            <a:r>
              <a:rPr lang="en-US" sz="2000" dirty="0"/>
              <a:t>What is the PBI Embedded dedicated capacity role in a PBI Embedded solution?</a:t>
            </a:r>
          </a:p>
        </p:txBody>
      </p:sp>
      <p:sp>
        <p:nvSpPr>
          <p:cNvPr id="4" name="Content Placeholder 3">
            <a:extLst>
              <a:ext uri="{FF2B5EF4-FFF2-40B4-BE49-F238E27FC236}">
                <a16:creationId xmlns:a16="http://schemas.microsoft.com/office/drawing/2014/main" id="{A3B2FE82-F344-4603-AE4A-6EE9BD2011E8}"/>
              </a:ext>
            </a:extLst>
          </p:cNvPr>
          <p:cNvSpPr>
            <a:spLocks noGrp="1"/>
          </p:cNvSpPr>
          <p:nvPr>
            <p:ph sz="half" idx="2"/>
          </p:nvPr>
        </p:nvSpPr>
        <p:spPr>
          <a:xfrm>
            <a:off x="839788" y="2505075"/>
            <a:ext cx="5157787" cy="2179058"/>
          </a:xfrm>
        </p:spPr>
        <p:txBody>
          <a:bodyPr/>
          <a:lstStyle/>
          <a:p>
            <a:r>
              <a:rPr lang="en-US" sz="2400" dirty="0">
                <a:solidFill>
                  <a:schemeClr val="tx1"/>
                </a:solidFill>
              </a:rPr>
              <a:t>To </a:t>
            </a:r>
            <a:r>
              <a:rPr lang="en-US" sz="2400" u="sng" dirty="0">
                <a:solidFill>
                  <a:schemeClr val="tx1"/>
                </a:solidFill>
                <a:hlinkClick r:id="rId2">
                  <a:extLst>
                    <a:ext uri="{A12FA001-AC4F-418D-AE19-62706E023703}">
                      <ahyp:hlinkClr xmlns:ahyp="http://schemas.microsoft.com/office/drawing/2018/hyperlinkcolor" val="tx"/>
                    </a:ext>
                  </a:extLst>
                </a:hlinkClick>
              </a:rPr>
              <a:t>promote your solution to production</a:t>
            </a:r>
            <a:r>
              <a:rPr lang="en-US" sz="2400" dirty="0">
                <a:solidFill>
                  <a:schemeClr val="tx1"/>
                </a:solidFill>
              </a:rPr>
              <a:t>, you need the Power BI content (app workspace that you are using in your application to be assigned to a Power BI Embedded (A SKU) capacity.</a:t>
            </a:r>
          </a:p>
        </p:txBody>
      </p:sp>
      <p:sp>
        <p:nvSpPr>
          <p:cNvPr id="5" name="Text Placeholder 4">
            <a:extLst>
              <a:ext uri="{FF2B5EF4-FFF2-40B4-BE49-F238E27FC236}">
                <a16:creationId xmlns:a16="http://schemas.microsoft.com/office/drawing/2014/main" id="{E0BE00F6-DF72-4842-86D9-7DBD1CF82AF4}"/>
              </a:ext>
            </a:extLst>
          </p:cNvPr>
          <p:cNvSpPr>
            <a:spLocks noGrp="1"/>
          </p:cNvSpPr>
          <p:nvPr>
            <p:ph type="body" sz="quarter" idx="3"/>
          </p:nvPr>
        </p:nvSpPr>
        <p:spPr>
          <a:xfrm>
            <a:off x="6172200" y="1655612"/>
            <a:ext cx="5183188" cy="849463"/>
          </a:xfrm>
        </p:spPr>
        <p:txBody>
          <a:bodyPr/>
          <a:lstStyle/>
          <a:p>
            <a:r>
              <a:rPr lang="en-US" dirty="0"/>
              <a:t>What type of content pack data can be embedded?</a:t>
            </a:r>
          </a:p>
        </p:txBody>
      </p:sp>
      <p:sp>
        <p:nvSpPr>
          <p:cNvPr id="6" name="Content Placeholder 5">
            <a:extLst>
              <a:ext uri="{FF2B5EF4-FFF2-40B4-BE49-F238E27FC236}">
                <a16:creationId xmlns:a16="http://schemas.microsoft.com/office/drawing/2014/main" id="{4745E109-D7E9-4000-9A6C-1158B7E5EC86}"/>
              </a:ext>
            </a:extLst>
          </p:cNvPr>
          <p:cNvSpPr>
            <a:spLocks noGrp="1"/>
          </p:cNvSpPr>
          <p:nvPr>
            <p:ph sz="quarter" idx="4"/>
          </p:nvPr>
        </p:nvSpPr>
        <p:spPr>
          <a:xfrm>
            <a:off x="6172200" y="2505075"/>
            <a:ext cx="5183188" cy="2179058"/>
          </a:xfrm>
        </p:spPr>
        <p:txBody>
          <a:bodyPr/>
          <a:lstStyle/>
          <a:p>
            <a:r>
              <a:rPr lang="en-US" sz="2400" b="1" dirty="0"/>
              <a:t>Dashboards</a:t>
            </a:r>
            <a:r>
              <a:rPr lang="en-US" sz="2400" dirty="0"/>
              <a:t> and </a:t>
            </a:r>
            <a:r>
              <a:rPr lang="en-US" sz="2400" b="1" dirty="0"/>
              <a:t>tiles</a:t>
            </a:r>
            <a:r>
              <a:rPr lang="en-US" sz="2400" dirty="0"/>
              <a:t> that are built from content pack datasets </a:t>
            </a:r>
            <a:r>
              <a:rPr lang="en-US" sz="2400" i="1" dirty="0"/>
              <a:t>cannot</a:t>
            </a:r>
            <a:r>
              <a:rPr lang="en-US" sz="2400" dirty="0"/>
              <a:t> be embedded, however, </a:t>
            </a:r>
            <a:r>
              <a:rPr lang="en-US" sz="2400" b="1" dirty="0"/>
              <a:t>reports</a:t>
            </a:r>
            <a:r>
              <a:rPr lang="en-US" sz="2400" dirty="0"/>
              <a:t> built from a content pack dataset </a:t>
            </a:r>
            <a:r>
              <a:rPr lang="en-US" sz="2400" i="1" dirty="0"/>
              <a:t>can</a:t>
            </a:r>
            <a:r>
              <a:rPr lang="en-US" sz="2400" dirty="0"/>
              <a:t> be embedded.</a:t>
            </a:r>
          </a:p>
        </p:txBody>
      </p:sp>
    </p:spTree>
    <p:extLst>
      <p:ext uri="{BB962C8B-B14F-4D97-AF65-F5344CB8AC3E}">
        <p14:creationId xmlns:p14="http://schemas.microsoft.com/office/powerpoint/2010/main" val="317116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D1D4-B373-455D-8E1F-D81BBA071ABE}"/>
              </a:ext>
            </a:extLst>
          </p:cNvPr>
          <p:cNvSpPr>
            <a:spLocks noGrp="1"/>
          </p:cNvSpPr>
          <p:nvPr>
            <p:ph type="title"/>
          </p:nvPr>
        </p:nvSpPr>
        <p:spPr/>
        <p:txBody>
          <a:bodyPr/>
          <a:lstStyle/>
          <a:p>
            <a:r>
              <a:rPr lang="en-US" dirty="0"/>
              <a:t>FAQs</a:t>
            </a:r>
          </a:p>
        </p:txBody>
      </p:sp>
      <p:sp>
        <p:nvSpPr>
          <p:cNvPr id="3" name="Text Placeholder 2">
            <a:extLst>
              <a:ext uri="{FF2B5EF4-FFF2-40B4-BE49-F238E27FC236}">
                <a16:creationId xmlns:a16="http://schemas.microsoft.com/office/drawing/2014/main" id="{0C7F245C-1EB7-4AA3-9DC4-F6625DA283AF}"/>
              </a:ext>
            </a:extLst>
          </p:cNvPr>
          <p:cNvSpPr>
            <a:spLocks noGrp="1"/>
          </p:cNvSpPr>
          <p:nvPr>
            <p:ph type="body" idx="1"/>
          </p:nvPr>
        </p:nvSpPr>
        <p:spPr>
          <a:xfrm>
            <a:off x="839788" y="1655612"/>
            <a:ext cx="5157787" cy="849463"/>
          </a:xfrm>
        </p:spPr>
        <p:txBody>
          <a:bodyPr/>
          <a:lstStyle/>
          <a:p>
            <a:r>
              <a:rPr lang="en-US" dirty="0"/>
              <a:t>What is the authentication model for Power BI Embedded?</a:t>
            </a:r>
          </a:p>
        </p:txBody>
      </p:sp>
      <p:sp>
        <p:nvSpPr>
          <p:cNvPr id="4" name="Content Placeholder 3">
            <a:extLst>
              <a:ext uri="{FF2B5EF4-FFF2-40B4-BE49-F238E27FC236}">
                <a16:creationId xmlns:a16="http://schemas.microsoft.com/office/drawing/2014/main" id="{C0CCDAEE-B060-43D7-853B-1DE40B2EA7D5}"/>
              </a:ext>
            </a:extLst>
          </p:cNvPr>
          <p:cNvSpPr>
            <a:spLocks noGrp="1"/>
          </p:cNvSpPr>
          <p:nvPr>
            <p:ph sz="half" idx="2"/>
          </p:nvPr>
        </p:nvSpPr>
        <p:spPr>
          <a:xfrm>
            <a:off x="839788" y="2505075"/>
            <a:ext cx="5157787" cy="3656386"/>
          </a:xfrm>
        </p:spPr>
        <p:txBody>
          <a:bodyPr/>
          <a:lstStyle/>
          <a:p>
            <a:r>
              <a:rPr lang="en-US" sz="1600" dirty="0">
                <a:solidFill>
                  <a:schemeClr val="tx1"/>
                </a:solidFill>
              </a:rPr>
              <a:t>Power BI Embedded continues to use Azure AD for authentication of the master user (a designated Power BI Pro licensed user), or with </a:t>
            </a:r>
            <a:r>
              <a:rPr lang="en-US" sz="1600" u="sng" dirty="0">
                <a:solidFill>
                  <a:schemeClr val="tx1"/>
                </a:solidFill>
                <a:hlinkClick r:id="rId2">
                  <a:extLst>
                    <a:ext uri="{A12FA001-AC4F-418D-AE19-62706E023703}">
                      <ahyp:hlinkClr xmlns:ahyp="http://schemas.microsoft.com/office/drawing/2018/hyperlinkcolor" val="tx"/>
                    </a:ext>
                  </a:extLst>
                </a:hlinkClick>
              </a:rPr>
              <a:t>service principal</a:t>
            </a:r>
            <a:r>
              <a:rPr lang="en-US" sz="1600" dirty="0">
                <a:solidFill>
                  <a:schemeClr val="tx1"/>
                </a:solidFill>
              </a:rPr>
              <a:t> for authenticating the application inside Power BI.</a:t>
            </a:r>
          </a:p>
          <a:p>
            <a:r>
              <a:rPr lang="en-US" sz="1600" dirty="0">
                <a:solidFill>
                  <a:schemeClr val="tx1"/>
                </a:solidFill>
              </a:rPr>
              <a:t>The authentication and authorization of application users implemented by the ISV, the ISV can implement their authentication for their applications.</a:t>
            </a:r>
          </a:p>
          <a:p>
            <a:r>
              <a:rPr lang="en-US" sz="1600" dirty="0">
                <a:solidFill>
                  <a:schemeClr val="tx1"/>
                </a:solidFill>
              </a:rPr>
              <a:t>If you already have an Azure AD tenant, you can use your existing directory, or you can create a new Azure AD tenant for your embedded application content security.</a:t>
            </a:r>
          </a:p>
          <a:p>
            <a:r>
              <a:rPr lang="en-US" sz="1600" dirty="0">
                <a:solidFill>
                  <a:schemeClr val="tx1"/>
                </a:solidFill>
              </a:rPr>
              <a:t>To get an AAD token, you can use one of the </a:t>
            </a:r>
            <a:r>
              <a:rPr lang="en-US" sz="1600" u="sng" dirty="0">
                <a:solidFill>
                  <a:schemeClr val="tx1"/>
                </a:solidFill>
                <a:hlinkClick r:id="rId3">
                  <a:extLst>
                    <a:ext uri="{A12FA001-AC4F-418D-AE19-62706E023703}">
                      <ahyp:hlinkClr xmlns:ahyp="http://schemas.microsoft.com/office/drawing/2018/hyperlinkcolor" val="tx"/>
                    </a:ext>
                  </a:extLst>
                </a:hlinkClick>
              </a:rPr>
              <a:t>Azure Active Directory Authentication Libraries</a:t>
            </a:r>
            <a:r>
              <a:rPr lang="en-US" sz="1600" dirty="0">
                <a:solidFill>
                  <a:schemeClr val="tx1"/>
                </a:solidFill>
              </a:rPr>
              <a:t>. There are client libraries available for multiple platforms.</a:t>
            </a:r>
          </a:p>
        </p:txBody>
      </p:sp>
      <p:sp>
        <p:nvSpPr>
          <p:cNvPr id="8" name="Content Placeholder 7">
            <a:extLst>
              <a:ext uri="{FF2B5EF4-FFF2-40B4-BE49-F238E27FC236}">
                <a16:creationId xmlns:a16="http://schemas.microsoft.com/office/drawing/2014/main" id="{D2047C62-C4AA-4ED4-A2CC-9B33FC6067FC}"/>
              </a:ext>
            </a:extLst>
          </p:cNvPr>
          <p:cNvSpPr>
            <a:spLocks noGrp="1"/>
          </p:cNvSpPr>
          <p:nvPr>
            <p:ph sz="quarter" idx="4"/>
          </p:nvPr>
        </p:nvSpPr>
        <p:spPr/>
        <p:txBody>
          <a:bodyPr/>
          <a:lstStyle/>
          <a:p>
            <a:endParaRPr lang="en-US"/>
          </a:p>
        </p:txBody>
      </p:sp>
      <p:sp>
        <p:nvSpPr>
          <p:cNvPr id="9" name="Text Placeholder 8">
            <a:extLst>
              <a:ext uri="{FF2B5EF4-FFF2-40B4-BE49-F238E27FC236}">
                <a16:creationId xmlns:a16="http://schemas.microsoft.com/office/drawing/2014/main" id="{6F6531E7-035A-46F9-8D87-227C25738393}"/>
              </a:ext>
            </a:extLst>
          </p:cNvPr>
          <p:cNvSpPr>
            <a:spLocks noGrp="1"/>
          </p:cNvSpPr>
          <p:nvPr>
            <p:ph type="body" sz="quarter" idx="3"/>
          </p:nvPr>
        </p:nvSpPr>
        <p:spPr/>
        <p:txBody>
          <a:bodyPr/>
          <a:lstStyle/>
          <a:p>
            <a:endParaRPr lang="en-US"/>
          </a:p>
        </p:txBody>
      </p:sp>
    </p:spTree>
    <p:extLst>
      <p:ext uri="{BB962C8B-B14F-4D97-AF65-F5344CB8AC3E}">
        <p14:creationId xmlns:p14="http://schemas.microsoft.com/office/powerpoint/2010/main" val="393198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Wrap Up</a:t>
            </a:r>
          </a:p>
        </p:txBody>
      </p:sp>
    </p:spTree>
    <p:extLst>
      <p:ext uri="{BB962C8B-B14F-4D97-AF65-F5344CB8AC3E}">
        <p14:creationId xmlns:p14="http://schemas.microsoft.com/office/powerpoint/2010/main" val="271407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1612749"/>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 and learning objectives</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Embed Power BI objects within applications</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5ECA3-86E8-49EE-AC39-6319AB1E733E}"/>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mn-lt"/>
              </a:rPr>
              <a:t>Embedding Functionalities</a:t>
            </a:r>
          </a:p>
        </p:txBody>
      </p:sp>
      <p:graphicFrame>
        <p:nvGraphicFramePr>
          <p:cNvPr id="4" name="Content Placeholder 3">
            <a:extLst>
              <a:ext uri="{FF2B5EF4-FFF2-40B4-BE49-F238E27FC236}">
                <a16:creationId xmlns:a16="http://schemas.microsoft.com/office/drawing/2014/main" id="{3D8A345D-64BC-4940-A39E-ECE804441DBC}"/>
              </a:ext>
            </a:extLst>
          </p:cNvPr>
          <p:cNvGraphicFramePr>
            <a:graphicFrameLocks noGrp="1"/>
          </p:cNvGraphicFramePr>
          <p:nvPr>
            <p:ph idx="1"/>
            <p:extLst>
              <p:ext uri="{D42A27DB-BD31-4B8C-83A1-F6EECF244321}">
                <p14:modId xmlns:p14="http://schemas.microsoft.com/office/powerpoint/2010/main" val="3542688197"/>
              </p:ext>
            </p:extLst>
          </p:nvPr>
        </p:nvGraphicFramePr>
        <p:xfrm>
          <a:off x="1466895" y="2731015"/>
          <a:ext cx="9258211" cy="1395970"/>
        </p:xfrm>
        <a:graphic>
          <a:graphicData uri="http://schemas.openxmlformats.org/drawingml/2006/table">
            <a:tbl>
              <a:tblPr firstRow="1" bandRow="1">
                <a:tableStyleId>{9D7B26C5-4107-4FEC-AEDC-1716B250A1EF}</a:tableStyleId>
              </a:tblPr>
              <a:tblGrid>
                <a:gridCol w="3107911">
                  <a:extLst>
                    <a:ext uri="{9D8B030D-6E8A-4147-A177-3AD203B41FA5}">
                      <a16:colId xmlns:a16="http://schemas.microsoft.com/office/drawing/2014/main" val="4238513985"/>
                    </a:ext>
                  </a:extLst>
                </a:gridCol>
                <a:gridCol w="6150300">
                  <a:extLst>
                    <a:ext uri="{9D8B030D-6E8A-4147-A177-3AD203B41FA5}">
                      <a16:colId xmlns:a16="http://schemas.microsoft.com/office/drawing/2014/main" val="2366481895"/>
                    </a:ext>
                  </a:extLst>
                </a:gridCol>
              </a:tblGrid>
              <a:tr h="453237">
                <a:tc>
                  <a:txBody>
                    <a:bodyPr/>
                    <a:lstStyle/>
                    <a:p>
                      <a:endParaRPr lang="en-US" sz="1800" dirty="0"/>
                    </a:p>
                  </a:txBody>
                  <a:tcPr marL="90647" marR="90647" marT="45324" marB="45324"/>
                </a:tc>
                <a:tc>
                  <a:txBody>
                    <a:bodyPr/>
                    <a:lstStyle/>
                    <a:p>
                      <a:endParaRPr lang="en-US" sz="1800"/>
                    </a:p>
                  </a:txBody>
                  <a:tcPr marL="90647" marR="90647" marT="45324" marB="45324"/>
                </a:tc>
                <a:extLst>
                  <a:ext uri="{0D108BD9-81ED-4DB2-BD59-A6C34878D82A}">
                    <a16:rowId xmlns:a16="http://schemas.microsoft.com/office/drawing/2014/main" val="3714568925"/>
                  </a:ext>
                </a:extLst>
              </a:tr>
              <a:tr h="942733">
                <a:tc>
                  <a:txBody>
                    <a:bodyPr/>
                    <a:lstStyle/>
                    <a:p>
                      <a:r>
                        <a:rPr lang="en-US" sz="1800" dirty="0"/>
                        <a:t>Embedding Power BI Content</a:t>
                      </a:r>
                    </a:p>
                    <a:p>
                      <a:endParaRPr lang="en-US" sz="1800" dirty="0"/>
                    </a:p>
                  </a:txBody>
                  <a:tcPr marL="90647" marR="90647" marT="45324" marB="45324" anchor="ctr"/>
                </a:tc>
                <a:tc>
                  <a:txBody>
                    <a:bodyPr/>
                    <a:lstStyle/>
                    <a:p>
                      <a:r>
                        <a:rPr lang="en-US" sz="1200" dirty="0"/>
                        <a:t>The Power BI service (SaaS) and the Power BI Embedded service in Azure (PaaS) have APIs for embedding your dashboards and reports. This feature means you can access the latest Power BI features – such as dashboards, gateways, and app workspaces – when embedding your content.</a:t>
                      </a:r>
                    </a:p>
                  </a:txBody>
                  <a:tcPr marL="90647" marR="90647" marT="45324" marB="45324" anchor="ctr"/>
                </a:tc>
                <a:extLst>
                  <a:ext uri="{0D108BD9-81ED-4DB2-BD59-A6C34878D82A}">
                    <a16:rowId xmlns:a16="http://schemas.microsoft.com/office/drawing/2014/main" val="2470177419"/>
                  </a:ext>
                </a:extLst>
              </a:tr>
            </a:tbl>
          </a:graphicData>
        </a:graphic>
      </p:graphicFrame>
    </p:spTree>
    <p:extLst>
      <p:ext uri="{BB962C8B-B14F-4D97-AF65-F5344CB8AC3E}">
        <p14:creationId xmlns:p14="http://schemas.microsoft.com/office/powerpoint/2010/main" val="384242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2C42A9-88FA-4F65-A5E5-04393337A5BD}"/>
              </a:ext>
            </a:extLst>
          </p:cNvPr>
          <p:cNvSpPr>
            <a:spLocks noGrp="1"/>
          </p:cNvSpPr>
          <p:nvPr>
            <p:ph type="body" sz="quarter" idx="10"/>
          </p:nvPr>
        </p:nvSpPr>
        <p:spPr/>
        <p:txBody>
          <a:bodyPr vert="horz" lIns="91440" tIns="45720" rIns="91440" bIns="45720" rtlCol="0">
            <a:normAutofit/>
          </a:bodyPr>
          <a:lstStyle/>
          <a:p>
            <a:pPr marL="285750"/>
            <a:r>
              <a:rPr lang="en-US" sz="1800" spc="200" dirty="0"/>
              <a:t>Accessible by making direct REST calls against service</a:t>
            </a:r>
          </a:p>
          <a:p>
            <a:pPr marL="285750"/>
            <a:r>
              <a:rPr lang="en-US" sz="1800" spc="200" dirty="0"/>
              <a:t>Accessible by using assembly DLL that abstracts away REST calls</a:t>
            </a:r>
          </a:p>
          <a:p>
            <a:pPr marL="285750"/>
            <a:r>
              <a:rPr lang="en-US" sz="1800" spc="200" dirty="0"/>
              <a:t>Assembly DLL is named </a:t>
            </a:r>
            <a:r>
              <a:rPr lang="en-US" sz="1800" spc="200" dirty="0" err="1"/>
              <a:t>microsoft.Powerbi.Api.Dll</a:t>
            </a:r>
            <a:endParaRPr lang="en-US" sz="1800" spc="200" dirty="0"/>
          </a:p>
          <a:p>
            <a:pPr marL="285750"/>
            <a:r>
              <a:rPr lang="en-US" sz="1800" spc="200" dirty="0"/>
              <a:t>Assembly DLL part of </a:t>
            </a:r>
            <a:r>
              <a:rPr lang="en-US" sz="1800" spc="200" dirty="0" err="1"/>
              <a:t>nuget</a:t>
            </a:r>
            <a:r>
              <a:rPr lang="en-US" sz="1800" spc="200" dirty="0"/>
              <a:t> package (</a:t>
            </a:r>
            <a:r>
              <a:rPr lang="en-US" sz="1800" b="1" spc="200" dirty="0" err="1"/>
              <a:t>microsoft.Powerbi.Api</a:t>
            </a:r>
            <a:r>
              <a:rPr lang="en-US" sz="1800" spc="200" dirty="0"/>
              <a:t>)</a:t>
            </a:r>
          </a:p>
          <a:p>
            <a:pPr marL="285750"/>
            <a:r>
              <a:rPr lang="en-US" sz="1800" spc="200" dirty="0"/>
              <a:t>Calling service requires authentication with azure active directory</a:t>
            </a:r>
          </a:p>
          <a:p>
            <a:endParaRPr lang="en-US" sz="1400" dirty="0"/>
          </a:p>
        </p:txBody>
      </p:sp>
      <p:sp>
        <p:nvSpPr>
          <p:cNvPr id="2" name="Title 1">
            <a:extLst>
              <a:ext uri="{FF2B5EF4-FFF2-40B4-BE49-F238E27FC236}">
                <a16:creationId xmlns:a16="http://schemas.microsoft.com/office/drawing/2014/main" id="{4E24AFA5-27D2-4E92-A5D5-A72899EB40E5}"/>
              </a:ext>
            </a:extLst>
          </p:cNvPr>
          <p:cNvSpPr>
            <a:spLocks noGrp="1"/>
          </p:cNvSpPr>
          <p:nvPr>
            <p:ph type="title"/>
          </p:nvPr>
        </p:nvSpPr>
        <p:spPr/>
        <p:txBody>
          <a:bodyPr vert="horz" lIns="91440" tIns="45720" rIns="91440" bIns="45720" rtlCol="0" anchor="ctr">
            <a:normAutofit/>
          </a:bodyPr>
          <a:lstStyle/>
          <a:p>
            <a:r>
              <a:rPr lang="en-US" b="1" dirty="0">
                <a:latin typeface="+mn-lt"/>
              </a:rPr>
              <a:t>Using the Power BI Service API</a:t>
            </a:r>
            <a:endParaRPr lang="en-US" sz="4400" kern="1200" dirty="0">
              <a:solidFill>
                <a:schemeClr val="tx1"/>
              </a:solidFill>
              <a:latin typeface="+mn-lt"/>
              <a:ea typeface="+mj-ea"/>
              <a:cs typeface="+mj-cs"/>
            </a:endParaRPr>
          </a:p>
        </p:txBody>
      </p:sp>
      <p:pic>
        <p:nvPicPr>
          <p:cNvPr id="10" name="Content Placeholder 9">
            <a:extLst>
              <a:ext uri="{FF2B5EF4-FFF2-40B4-BE49-F238E27FC236}">
                <a16:creationId xmlns:a16="http://schemas.microsoft.com/office/drawing/2014/main" id="{4431905D-18A2-4DEC-A291-3A106A2194A2}"/>
              </a:ext>
            </a:extLst>
          </p:cNvPr>
          <p:cNvPicPr>
            <a:picLocks noGrp="1" noChangeAspect="1"/>
          </p:cNvPicPr>
          <p:nvPr>
            <p:ph sz="half" idx="4294967295"/>
          </p:nvPr>
        </p:nvPicPr>
        <p:blipFill>
          <a:blip r:embed="rId2"/>
          <a:stretch>
            <a:fillRect/>
          </a:stretch>
        </p:blipFill>
        <p:spPr>
          <a:xfrm>
            <a:off x="3288506" y="4112279"/>
            <a:ext cx="5614987" cy="847725"/>
          </a:xfrm>
          <a:prstGeom prst="rect">
            <a:avLst/>
          </a:prstGeom>
          <a:effectLst/>
        </p:spPr>
      </p:pic>
    </p:spTree>
    <p:extLst>
      <p:ext uri="{BB962C8B-B14F-4D97-AF65-F5344CB8AC3E}">
        <p14:creationId xmlns:p14="http://schemas.microsoft.com/office/powerpoint/2010/main" val="5381279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8CDB77AE-C3E3-466C-9F51-854CCCAF56FE}"/>
              </a:ext>
            </a:extLst>
          </p:cNvPr>
          <p:cNvSpPr>
            <a:spLocks noGrp="1"/>
          </p:cNvSpPr>
          <p:nvPr>
            <p:ph type="body" sz="quarter" idx="10"/>
          </p:nvPr>
        </p:nvSpPr>
        <p:spPr/>
        <p:txBody>
          <a:bodyPr>
            <a:normAutofit lnSpcReduction="10000"/>
          </a:bodyPr>
          <a:lstStyle/>
          <a:p>
            <a:pPr marL="457200" indent="-514350">
              <a:spcBef>
                <a:spcPts val="400"/>
              </a:spcBef>
              <a:buFont typeface="+mj-lt"/>
              <a:buAutoNum type="arabicPeriod"/>
            </a:pPr>
            <a:r>
              <a:rPr lang="en-US" sz="2000" dirty="0"/>
              <a:t>User launches your app using a browser</a:t>
            </a:r>
          </a:p>
          <a:p>
            <a:pPr marL="514350" indent="-514350">
              <a:spcBef>
                <a:spcPts val="400"/>
              </a:spcBef>
              <a:buFont typeface="+mj-lt"/>
              <a:buAutoNum type="arabicPeriod"/>
            </a:pPr>
            <a:r>
              <a:rPr lang="en-US" sz="2000" dirty="0"/>
              <a:t>App authenticates with azure active directory and obtains access token </a:t>
            </a:r>
          </a:p>
          <a:p>
            <a:pPr marL="514350" indent="-514350">
              <a:spcBef>
                <a:spcPts val="400"/>
              </a:spcBef>
              <a:buFont typeface="+mj-lt"/>
              <a:buAutoNum type="arabicPeriod"/>
            </a:pPr>
            <a:r>
              <a:rPr lang="en-US" sz="2000" dirty="0"/>
              <a:t>App uses access token to call to power BI service API</a:t>
            </a:r>
          </a:p>
          <a:p>
            <a:pPr marL="514350" indent="-514350">
              <a:spcBef>
                <a:spcPts val="400"/>
              </a:spcBef>
              <a:buFont typeface="+mj-lt"/>
              <a:buAutoNum type="arabicPeriod"/>
            </a:pPr>
            <a:r>
              <a:rPr lang="en-US" sz="2000" dirty="0"/>
              <a:t>App retrieves data for embedded resource and passes it to browser.</a:t>
            </a:r>
          </a:p>
          <a:p>
            <a:pPr marL="514350" indent="-514350">
              <a:spcBef>
                <a:spcPts val="400"/>
              </a:spcBef>
              <a:buFont typeface="+mj-lt"/>
              <a:buAutoNum type="arabicPeriod"/>
            </a:pPr>
            <a:r>
              <a:rPr lang="en-US" sz="2000" dirty="0"/>
              <a:t>Client-side code uses power bi </a:t>
            </a:r>
            <a:r>
              <a:rPr lang="en-US" sz="2000" dirty="0" err="1"/>
              <a:t>javascript</a:t>
            </a:r>
            <a:r>
              <a:rPr lang="en-US" sz="2000" dirty="0"/>
              <a:t> </a:t>
            </a:r>
            <a:r>
              <a:rPr lang="en-US" sz="2000" dirty="0" err="1"/>
              <a:t>api</a:t>
            </a:r>
            <a:r>
              <a:rPr lang="en-US" sz="2000" dirty="0"/>
              <a:t> to create embedded resource</a:t>
            </a:r>
          </a:p>
          <a:p>
            <a:pPr marL="514350" indent="-514350">
              <a:spcBef>
                <a:spcPts val="400"/>
              </a:spcBef>
              <a:buFont typeface="+mj-lt"/>
              <a:buAutoNum type="arabicPeriod"/>
            </a:pPr>
            <a:r>
              <a:rPr lang="en-US" sz="2000" dirty="0"/>
              <a:t>Embedded resource session created between browser and power BI service</a:t>
            </a:r>
          </a:p>
        </p:txBody>
      </p:sp>
      <p:sp>
        <p:nvSpPr>
          <p:cNvPr id="2" name="Title 1">
            <a:extLst>
              <a:ext uri="{FF2B5EF4-FFF2-40B4-BE49-F238E27FC236}">
                <a16:creationId xmlns:a16="http://schemas.microsoft.com/office/drawing/2014/main" id="{CA9A8477-F3D5-4A1E-AA14-3942F2AA5A9D}"/>
              </a:ext>
            </a:extLst>
          </p:cNvPr>
          <p:cNvSpPr>
            <a:spLocks noGrp="1"/>
          </p:cNvSpPr>
          <p:nvPr>
            <p:ph type="title"/>
          </p:nvPr>
        </p:nvSpPr>
        <p:spPr/>
        <p:txBody>
          <a:bodyPr>
            <a:normAutofit/>
          </a:bodyPr>
          <a:lstStyle/>
          <a:p>
            <a:r>
              <a:rPr lang="en-US" sz="3700" dirty="0">
                <a:latin typeface="+mn-lt"/>
              </a:rPr>
              <a:t>Power BI Embedding The Big Picture</a:t>
            </a:r>
          </a:p>
        </p:txBody>
      </p:sp>
      <p:pic>
        <p:nvPicPr>
          <p:cNvPr id="11" name="Content Placeholder 7">
            <a:extLst>
              <a:ext uri="{FF2B5EF4-FFF2-40B4-BE49-F238E27FC236}">
                <a16:creationId xmlns:a16="http://schemas.microsoft.com/office/drawing/2014/main" id="{48A200A6-5BD3-489F-A0F4-7EF19324883A}"/>
              </a:ext>
            </a:extLst>
          </p:cNvPr>
          <p:cNvPicPr>
            <a:picLocks noChangeAspect="1"/>
          </p:cNvPicPr>
          <p:nvPr/>
        </p:nvPicPr>
        <p:blipFill>
          <a:blip r:embed="rId3"/>
          <a:stretch>
            <a:fillRect/>
          </a:stretch>
        </p:blipFill>
        <p:spPr>
          <a:xfrm>
            <a:off x="3288582" y="3429000"/>
            <a:ext cx="5614835" cy="2414379"/>
          </a:xfrm>
          <a:prstGeom prst="rect">
            <a:avLst/>
          </a:prstGeom>
          <a:effectLst/>
        </p:spPr>
      </p:pic>
    </p:spTree>
    <p:extLst>
      <p:ext uri="{BB962C8B-B14F-4D97-AF65-F5344CB8AC3E}">
        <p14:creationId xmlns:p14="http://schemas.microsoft.com/office/powerpoint/2010/main" val="34213318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8AE756-B1D4-4A83-AFF1-7055DEF22C9C}"/>
              </a:ext>
            </a:extLst>
          </p:cNvPr>
          <p:cNvSpPr>
            <a:spLocks noGrp="1"/>
          </p:cNvSpPr>
          <p:nvPr>
            <p:ph type="body" sz="quarter" idx="10"/>
          </p:nvPr>
        </p:nvSpPr>
        <p:spPr/>
        <p:txBody>
          <a:bodyPr vert="horz" lIns="91440" tIns="45720" rIns="91440" bIns="45720" rtlCol="0">
            <a:normAutofit/>
          </a:bodyPr>
          <a:lstStyle/>
          <a:p>
            <a:pPr marL="457200">
              <a:spcBef>
                <a:spcPts val="400"/>
              </a:spcBef>
            </a:pPr>
            <a:r>
              <a:rPr lang="en-US" sz="1600"/>
              <a:t>User launches your app using a browser</a:t>
            </a:r>
          </a:p>
          <a:p>
            <a:pPr marL="514350">
              <a:spcBef>
                <a:spcPts val="400"/>
              </a:spcBef>
            </a:pPr>
            <a:r>
              <a:rPr lang="en-US" sz="1600"/>
              <a:t>App authenticates with azure active directory and obtains access token </a:t>
            </a:r>
          </a:p>
          <a:p>
            <a:pPr marL="514350">
              <a:spcBef>
                <a:spcPts val="400"/>
              </a:spcBef>
            </a:pPr>
            <a:r>
              <a:rPr lang="en-US" sz="1600"/>
              <a:t>App uses access token to call to power BI service API</a:t>
            </a:r>
          </a:p>
          <a:p>
            <a:pPr marL="514350">
              <a:spcBef>
                <a:spcPts val="400"/>
              </a:spcBef>
            </a:pPr>
            <a:r>
              <a:rPr lang="en-US" sz="1600"/>
              <a:t>App retrieves data for embedded resource and passes it to browser.</a:t>
            </a:r>
          </a:p>
          <a:p>
            <a:pPr marL="514350">
              <a:spcBef>
                <a:spcPts val="400"/>
              </a:spcBef>
            </a:pPr>
            <a:r>
              <a:rPr lang="en-US" sz="1600"/>
              <a:t>Client-side code uses power bi javascript api to create embedded resource</a:t>
            </a:r>
          </a:p>
          <a:p>
            <a:pPr marL="514350">
              <a:spcBef>
                <a:spcPts val="400"/>
              </a:spcBef>
            </a:pPr>
            <a:r>
              <a:rPr lang="en-US" sz="1600"/>
              <a:t>Embedded resource session created between browser and power BI service</a:t>
            </a:r>
          </a:p>
          <a:p>
            <a:endParaRPr lang="en-US" sz="1600"/>
          </a:p>
        </p:txBody>
      </p:sp>
      <p:sp>
        <p:nvSpPr>
          <p:cNvPr id="2" name="Title 1">
            <a:extLst>
              <a:ext uri="{FF2B5EF4-FFF2-40B4-BE49-F238E27FC236}">
                <a16:creationId xmlns:a16="http://schemas.microsoft.com/office/drawing/2014/main" id="{F09B4607-1367-4235-B68C-EEDBBAD1064A}"/>
              </a:ext>
            </a:extLst>
          </p:cNvPr>
          <p:cNvSpPr>
            <a:spLocks noGrp="1"/>
          </p:cNvSpPr>
          <p:nvPr>
            <p:ph type="title"/>
          </p:nvPr>
        </p:nvSpPr>
        <p:spPr/>
        <p:txBody>
          <a:bodyPr vert="horz" lIns="91440" tIns="45720" rIns="91440" bIns="45720" rtlCol="0" anchor="ctr">
            <a:normAutofit/>
          </a:bodyPr>
          <a:lstStyle/>
          <a:p>
            <a:r>
              <a:rPr lang="en-US" sz="3700" kern="1200" dirty="0">
                <a:solidFill>
                  <a:schemeClr val="tx1"/>
                </a:solidFill>
                <a:latin typeface="+mn-lt"/>
                <a:ea typeface="+mj-ea"/>
                <a:cs typeface="+mj-cs"/>
              </a:rPr>
              <a:t>Power BI Embedding – The Big Picture</a:t>
            </a:r>
          </a:p>
        </p:txBody>
      </p:sp>
      <p:pic>
        <p:nvPicPr>
          <p:cNvPr id="5" name="Content Placeholder 4">
            <a:extLst>
              <a:ext uri="{FF2B5EF4-FFF2-40B4-BE49-F238E27FC236}">
                <a16:creationId xmlns:a16="http://schemas.microsoft.com/office/drawing/2014/main" id="{C5C0C6D6-9388-4167-B74C-5A2342C4A3C9}"/>
              </a:ext>
            </a:extLst>
          </p:cNvPr>
          <p:cNvPicPr>
            <a:picLocks noGrp="1" noChangeAspect="1"/>
          </p:cNvPicPr>
          <p:nvPr>
            <p:ph sz="half" idx="4294967295"/>
          </p:nvPr>
        </p:nvPicPr>
        <p:blipFill>
          <a:blip r:embed="rId2"/>
          <a:stretch>
            <a:fillRect/>
          </a:stretch>
        </p:blipFill>
        <p:spPr>
          <a:xfrm>
            <a:off x="4294094" y="3033510"/>
            <a:ext cx="3603812" cy="3135609"/>
          </a:xfrm>
          <a:prstGeom prst="rect">
            <a:avLst/>
          </a:prstGeom>
          <a:effectLst/>
        </p:spPr>
      </p:pic>
    </p:spTree>
    <p:extLst>
      <p:ext uri="{BB962C8B-B14F-4D97-AF65-F5344CB8AC3E}">
        <p14:creationId xmlns:p14="http://schemas.microsoft.com/office/powerpoint/2010/main" val="39031802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n-lt"/>
                <a:ea typeface="+mj-ea"/>
                <a:cs typeface="+mj-cs"/>
              </a:rPr>
              <a:t>First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type="body" sz="quarter" idx="10"/>
          </p:nvPr>
        </p:nvSpPr>
        <p:spPr/>
        <p:txBody>
          <a:bodyPr vert="horz" lIns="91440" tIns="45720" rIns="91440" bIns="45720" rtlCol="0">
            <a:normAutofit/>
          </a:bodyPr>
          <a:lstStyle/>
          <a:p>
            <a:r>
              <a:rPr lang="en-US" sz="2000"/>
              <a:t>App authenticates current user with Azure AD</a:t>
            </a:r>
          </a:p>
          <a:p>
            <a:r>
              <a:rPr lang="en-US" sz="2000"/>
              <a:t>Your code accesses Power BI Service as current user</a:t>
            </a:r>
          </a:p>
          <a:p>
            <a:r>
              <a:rPr lang="en-US" sz="2000"/>
              <a:t>Embedding requires Azure AD access token for user</a:t>
            </a:r>
          </a:p>
          <a:p>
            <a:r>
              <a:rPr lang="en-US" sz="2000"/>
              <a:t>User requires Azure AD account and Power BI license</a:t>
            </a:r>
          </a:p>
          <a:p>
            <a:r>
              <a:rPr lang="en-US" sz="2000"/>
              <a:t>Your code has access to whatever user has access to</a:t>
            </a:r>
          </a:p>
          <a:p>
            <a:endParaRPr lang="en-US" sz="2000"/>
          </a:p>
        </p:txBody>
      </p:sp>
      <p:pic>
        <p:nvPicPr>
          <p:cNvPr id="5" name="Content Placeholder 4">
            <a:extLst>
              <a:ext uri="{FF2B5EF4-FFF2-40B4-BE49-F238E27FC236}">
                <a16:creationId xmlns:a16="http://schemas.microsoft.com/office/drawing/2014/main" id="{5395AC01-85B1-49F5-B8AB-C0F7BB0CDA3E}"/>
              </a:ext>
            </a:extLst>
          </p:cNvPr>
          <p:cNvPicPr>
            <a:picLocks noGrp="1" noChangeAspect="1"/>
          </p:cNvPicPr>
          <p:nvPr>
            <p:ph sz="half" idx="4294967295"/>
          </p:nvPr>
        </p:nvPicPr>
        <p:blipFill>
          <a:blip r:embed="rId2"/>
          <a:stretch>
            <a:fillRect/>
          </a:stretch>
        </p:blipFill>
        <p:spPr>
          <a:xfrm>
            <a:off x="3288506" y="3590738"/>
            <a:ext cx="5614987" cy="1917700"/>
          </a:xfrm>
          <a:prstGeom prst="rect">
            <a:avLst/>
          </a:prstGeom>
          <a:effectLst/>
        </p:spPr>
      </p:pic>
    </p:spTree>
    <p:extLst>
      <p:ext uri="{BB962C8B-B14F-4D97-AF65-F5344CB8AC3E}">
        <p14:creationId xmlns:p14="http://schemas.microsoft.com/office/powerpoint/2010/main" val="8786652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5351-2724-4E97-86E0-2B4B45DBA7E5}"/>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n-lt"/>
                <a:ea typeface="+mj-ea"/>
                <a:cs typeface="+mj-cs"/>
              </a:rPr>
              <a:t>Third Party Embedding</a:t>
            </a:r>
          </a:p>
        </p:txBody>
      </p:sp>
      <p:sp>
        <p:nvSpPr>
          <p:cNvPr id="3" name="Content Placeholder 2">
            <a:extLst>
              <a:ext uri="{FF2B5EF4-FFF2-40B4-BE49-F238E27FC236}">
                <a16:creationId xmlns:a16="http://schemas.microsoft.com/office/drawing/2014/main" id="{828CFE44-D3D4-4AEA-9007-95FC2C08EAA5}"/>
              </a:ext>
            </a:extLst>
          </p:cNvPr>
          <p:cNvSpPr>
            <a:spLocks noGrp="1"/>
          </p:cNvSpPr>
          <p:nvPr>
            <p:ph sz="half" idx="1"/>
          </p:nvPr>
        </p:nvSpPr>
        <p:spPr/>
        <p:txBody>
          <a:bodyPr vert="horz" lIns="91440" tIns="45720" rIns="91440" bIns="45720" rtlCol="0">
            <a:normAutofit/>
          </a:bodyPr>
          <a:lstStyle/>
          <a:p>
            <a:r>
              <a:rPr lang="en-US" sz="1700" b="1"/>
              <a:t>App authenticates using Master User Account</a:t>
            </a:r>
          </a:p>
          <a:p>
            <a:pPr marL="800100" lvl="1"/>
            <a:r>
              <a:rPr lang="en-US" sz="1700" spc="200"/>
              <a:t>Your code accesses Power BI Service as master user</a:t>
            </a:r>
          </a:p>
          <a:p>
            <a:pPr marL="800100" lvl="1"/>
            <a:r>
              <a:rPr lang="en-US" sz="1700" spc="200"/>
              <a:t>Embedding uses embed token instead of access token</a:t>
            </a:r>
          </a:p>
          <a:p>
            <a:pPr marL="800100" lvl="1"/>
            <a:r>
              <a:rPr lang="en-US" sz="1700" spc="200"/>
              <a:t>Users don’t need AAD accounts and Power BI licenses</a:t>
            </a:r>
          </a:p>
          <a:p>
            <a:pPr marL="800100" lvl="1"/>
            <a:r>
              <a:rPr lang="en-US" sz="1700" spc="200"/>
              <a:t>Your code has access to whatever master has access to</a:t>
            </a:r>
          </a:p>
        </p:txBody>
      </p:sp>
      <p:pic>
        <p:nvPicPr>
          <p:cNvPr id="7" name="Content Placeholder 6">
            <a:extLst>
              <a:ext uri="{FF2B5EF4-FFF2-40B4-BE49-F238E27FC236}">
                <a16:creationId xmlns:a16="http://schemas.microsoft.com/office/drawing/2014/main" id="{9B8DF230-80D9-427B-B0C9-30FFC1C23C0B}"/>
              </a:ext>
            </a:extLst>
          </p:cNvPr>
          <p:cNvPicPr>
            <a:picLocks noGrp="1" noChangeAspect="1"/>
          </p:cNvPicPr>
          <p:nvPr>
            <p:ph sz="half" idx="2"/>
          </p:nvPr>
        </p:nvPicPr>
        <p:blipFill>
          <a:blip r:embed="rId2"/>
          <a:stretch>
            <a:fillRect/>
          </a:stretch>
        </p:blipFill>
        <p:spPr>
          <a:xfrm>
            <a:off x="3119717" y="4456708"/>
            <a:ext cx="5181600" cy="1769617"/>
          </a:xfrm>
          <a:prstGeom prst="rect">
            <a:avLst/>
          </a:prstGeom>
          <a:effectLst/>
        </p:spPr>
      </p:pic>
    </p:spTree>
    <p:extLst>
      <p:ext uri="{BB962C8B-B14F-4D97-AF65-F5344CB8AC3E}">
        <p14:creationId xmlns:p14="http://schemas.microsoft.com/office/powerpoint/2010/main" val="893466603"/>
      </p:ext>
    </p:extLst>
  </p:cSld>
  <p:clrMapOvr>
    <a:masterClrMapping/>
  </p:clrMapOvr>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F7D529-36AB-45DA-B239-2F912F2D1610}">
  <ds:schemaRefs>
    <ds:schemaRef ds:uri="http://schemas.microsoft.com/office/2006/metadata/properties"/>
    <ds:schemaRef ds:uri="d9c797ad-d7c3-4982-82b7-81352a75e4a5"/>
    <ds:schemaRef ds:uri="http://purl.org/dc/terms/"/>
    <ds:schemaRef ds:uri="2023ac63-7b75-4916-a9ee-591457758ee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3.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4816</TotalTime>
  <Words>1054</Words>
  <Application>Microsoft Office PowerPoint</Application>
  <PresentationFormat>Widescreen</PresentationFormat>
  <Paragraphs>151</Paragraphs>
  <Slides>23</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Calibri</vt:lpstr>
      <vt:lpstr>Consolas</vt:lpstr>
      <vt:lpstr>Segoe UI</vt:lpstr>
      <vt:lpstr>Segoe UI Light</vt:lpstr>
      <vt:lpstr>Segoe UI Semilight</vt:lpstr>
      <vt:lpstr>Wingdings</vt:lpstr>
      <vt:lpstr>2_Server and Cloud 2013</vt:lpstr>
      <vt:lpstr>C+E Readiness Template</vt:lpstr>
      <vt:lpstr>Power BI Embedded</vt:lpstr>
      <vt:lpstr>Introduction</vt:lpstr>
      <vt:lpstr>Abstract and learning objectives</vt:lpstr>
      <vt:lpstr>Embedding Functionalities</vt:lpstr>
      <vt:lpstr>Using the Power BI Service API</vt:lpstr>
      <vt:lpstr>Power BI Embedding The Big Picture</vt:lpstr>
      <vt:lpstr>Power BI Embedding – The Big Picture</vt:lpstr>
      <vt:lpstr>First Party Embedding</vt:lpstr>
      <vt:lpstr>Third Party Embedding</vt:lpstr>
      <vt:lpstr>First Party vs Third Party Embedding</vt:lpstr>
      <vt:lpstr>First Party vs Third Party Embedding Cont…</vt:lpstr>
      <vt:lpstr>Licensing</vt:lpstr>
      <vt:lpstr>Licensing</vt:lpstr>
      <vt:lpstr>Licensing</vt:lpstr>
      <vt:lpstr>Licensing</vt:lpstr>
      <vt:lpstr>FAQs</vt:lpstr>
      <vt:lpstr>FAQs</vt:lpstr>
      <vt:lpstr>FAQs</vt:lpstr>
      <vt:lpstr>FAQs</vt:lpstr>
      <vt:lpstr>FAQs</vt:lpstr>
      <vt:lpstr>Wrap Up</vt:lpstr>
      <vt:lpstr>Wrap-up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Haroon Chaudhary</cp:lastModifiedBy>
  <cp:revision>88</cp:revision>
  <dcterms:created xsi:type="dcterms:W3CDTF">2016-01-21T23:17:09Z</dcterms:created>
  <dcterms:modified xsi:type="dcterms:W3CDTF">2019-02-26T18:53:52Z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