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notesMasterIdLst>
    <p:notesMasterId r:id="rId15"/>
  </p:notesMasterIdLst>
  <p:sldIdLst>
    <p:sldId id="300" r:id="rId6"/>
    <p:sldId id="312" r:id="rId7"/>
    <p:sldId id="323" r:id="rId8"/>
    <p:sldId id="324" r:id="rId9"/>
    <p:sldId id="265" r:id="rId10"/>
    <p:sldId id="334" r:id="rId11"/>
    <p:sldId id="335" r:id="rId12"/>
    <p:sldId id="333" r:id="rId13"/>
    <p:sldId id="31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8DBAC3-60A1-4913-A600-E1113DEB827D}" v="37" dt="2018-05-10T17:30:28.024"/>
    <p1510:client id="{5F159153-6972-4091-9728-9592CD7B1E22}" v="1" dt="2018-06-29T19:57:36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2" autoAdjust="0"/>
    <p:restoredTop sz="89776" autoAdjust="0"/>
  </p:normalViewPr>
  <p:slideViewPr>
    <p:cSldViewPr snapToGrid="0">
      <p:cViewPr varScale="1">
        <p:scale>
          <a:sx n="112" d="100"/>
          <a:sy n="112" d="100"/>
        </p:scale>
        <p:origin x="106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13B17-C506-4D51-BB37-16B36590661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8D5BB-B127-481F-BC0A-2F77C576B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94323-46EB-47FD-802B-1151F9FD2B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278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2/27/2019 7:06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6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79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2/27/2019 7:06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42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9A6D4-FB34-4BDB-BA1E-7271914431FC}" type="datetime8">
              <a:rPr lang="en-US" smtClean="0">
                <a:solidFill>
                  <a:prstClr val="black"/>
                </a:solidFill>
              </a:rPr>
              <a:t>2/27/2019 7:06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34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7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4411" spc="-74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86"/>
            <a:ext cx="8964187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pPr/>
              <a:t>‹#›</a:t>
            </a:fld>
            <a:endParaRPr>
              <a:gradFill>
                <a:gsLst>
                  <a:gs pos="2239">
                    <a:srgbClr val="FFFFFF"/>
                  </a:gs>
                  <a:gs pos="1194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2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5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8358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92586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5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11221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33911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857660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887915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01959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19996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756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72235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10251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17787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3336652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668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47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11762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4196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419568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221130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908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34" y="291112"/>
            <a:ext cx="11494682" cy="896518"/>
          </a:xfrm>
        </p:spPr>
        <p:txBody>
          <a:bodyPr/>
          <a:lstStyle>
            <a:lvl1pPr>
              <a:defRPr sz="4264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48"/>
            <a:ext cx="10757098" cy="1441702"/>
          </a:xfrm>
        </p:spPr>
        <p:txBody>
          <a:bodyPr/>
          <a:lstStyle>
            <a:lvl1pPr>
              <a:defRPr sz="191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765"/>
            </a:lvl2pPr>
            <a:lvl3pPr>
              <a:defRPr sz="1471"/>
            </a:lvl3pPr>
            <a:lvl4pPr>
              <a:defRPr sz="1324"/>
            </a:lvl4pPr>
            <a:lvl5pPr>
              <a:defRPr sz="132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6449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727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9A50-B28D-413A-915D-87F91E5248C6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CC5F-7296-4130-AC39-FC6089B7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770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8255-A010-4DD6-922E-0BEC27D9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738C8-E566-4C48-AB10-4F3210406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ED3E6-A087-4807-A462-9C5AACE6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C872-40C5-4778-A459-913B2790679C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D86CE-D5BF-43EC-8F71-EF28F5D3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D5B51-7161-4A20-B3FC-57E5A962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0100-3570-4DE3-A91F-E57EAF767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85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5982-4128-4C74-A82F-6F0BF058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F7815-6F55-41D9-974B-EE38A502F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98FC6-D6EB-4E66-9E44-3C23F16FB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2DB83-BA9E-4755-9DAE-5D7142971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C0E1F-988F-49C2-BADE-8A6C0F94A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F937FE-B24B-43F8-AA79-6E6EEA68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C872-40C5-4778-A459-913B2790679C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27D29-E907-475D-95CD-8A4ECF08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2C0BF-BBC3-41FF-9520-E5229089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0100-3570-4DE3-A91F-E57EAF767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9268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36551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73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59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4888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55323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9" y="2911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82"/>
            <a:ext cx="11653521" cy="16838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42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685692" rtl="0" eaLnBrk="1" latinLnBrk="0" hangingPunct="1">
              <a:defRPr lang="en-US" sz="66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8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66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defTabSz="914554"/>
            <a:fld id="{27258FFF-F925-446B-8502-81C933981705}" type="slidenum">
              <a:rPr lang="en-US"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pPr defTabSz="914554"/>
              <a:t>‹#›</a:t>
            </a:fld>
            <a:endParaRPr lang="en-US"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084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ransition>
    <p:fade/>
  </p:transition>
  <p:hf sldNum="0" hdr="0" dt="0"/>
  <p:txStyles>
    <p:titleStyle>
      <a:lvl1pPr algn="l" defTabSz="685692" rtl="0" eaLnBrk="1" latinLnBrk="0" hangingPunct="1">
        <a:lnSpc>
          <a:spcPct val="90000"/>
        </a:lnSpc>
        <a:spcBef>
          <a:spcPct val="0"/>
        </a:spcBef>
        <a:buNone/>
        <a:defRPr lang="en-US" sz="397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80" marR="0" indent="-252080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468" marR="0" indent="-177389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182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35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288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65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1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7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4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4">
          <p15:clr>
            <a:srgbClr val="A4A3A4"/>
          </p15:clr>
        </p15:guide>
        <p15:guide id="17" pos="4780">
          <p15:clr>
            <a:srgbClr val="A4A3A4"/>
          </p15:clr>
        </p15:guide>
        <p15:guide id="18" pos="5356">
          <p15:clr>
            <a:srgbClr val="A4A3A4"/>
          </p15:clr>
        </p15:guide>
        <p15:guide id="19" pos="5932">
          <p15:clr>
            <a:srgbClr val="A4A3A4"/>
          </p15:clr>
        </p15:guide>
        <p15:guide id="20" pos="6508">
          <p15:clr>
            <a:srgbClr val="A4A3A4"/>
          </p15:clr>
        </p15:guide>
        <p15:guide id="21" pos="7084">
          <p15:clr>
            <a:srgbClr val="A4A3A4"/>
          </p15:clr>
        </p15:guide>
        <p15:guide id="22" pos="7660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74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93" r:id="rId19"/>
    <p:sldLayoutId id="2147483694" r:id="rId20"/>
    <p:sldLayoutId id="2147483695" r:id="rId21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est/api/power-bi/groups/addgroupuser" TargetMode="External"/><Relationship Id="rId2" Type="http://schemas.openxmlformats.org/officeDocument/2006/relationships/hyperlink" Target="https://docs.microsoft.com/en-us/power-bi/developer/embed-service-principal" TargetMode="Externa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5E8E-FE6F-46C1-BE6F-3BD84218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7171335" cy="899336"/>
          </a:xfrm>
        </p:spPr>
        <p:txBody>
          <a:bodyPr/>
          <a:lstStyle/>
          <a:p>
            <a:r>
              <a:rPr lang="en-US" dirty="0"/>
              <a:t>Power BI Pre-Lab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DC502-2B62-4F9B-A8B3-D2EF25BCD0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301" y="3878574"/>
            <a:ext cx="7171337" cy="1792326"/>
          </a:xfrm>
        </p:spPr>
        <p:txBody>
          <a:bodyPr/>
          <a:lstStyle/>
          <a:p>
            <a:r>
              <a:rPr lang="en-US" dirty="0"/>
              <a:t>FSI CSU SWARM</a:t>
            </a:r>
          </a:p>
        </p:txBody>
      </p:sp>
    </p:spTree>
    <p:extLst>
      <p:ext uri="{BB962C8B-B14F-4D97-AF65-F5344CB8AC3E}">
        <p14:creationId xmlns:p14="http://schemas.microsoft.com/office/powerpoint/2010/main" val="1379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Concepts and FAQs</a:t>
            </a:r>
          </a:p>
        </p:txBody>
      </p:sp>
    </p:spTree>
    <p:extLst>
      <p:ext uri="{BB962C8B-B14F-4D97-AF65-F5344CB8AC3E}">
        <p14:creationId xmlns:p14="http://schemas.microsoft.com/office/powerpoint/2010/main" val="166688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Abstract and learning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40285" y="1741246"/>
            <a:ext cx="7247965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Understand prerequisite material for this Module</a:t>
            </a:r>
          </a:p>
        </p:txBody>
      </p:sp>
    </p:spTree>
    <p:extLst>
      <p:ext uri="{BB962C8B-B14F-4D97-AF65-F5344CB8AC3E}">
        <p14:creationId xmlns:p14="http://schemas.microsoft.com/office/powerpoint/2010/main" val="77288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ECA3-86E8-49EE-AC39-6319AB1E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+mn-lt"/>
              </a:rPr>
              <a:t>Concepts and FAQs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8A345D-64BC-4940-A39E-ECE804441D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9348046"/>
              </p:ext>
            </p:extLst>
          </p:nvPr>
        </p:nvGraphicFramePr>
        <p:xfrm>
          <a:off x="1466895" y="2731015"/>
          <a:ext cx="9258211" cy="139597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07911">
                  <a:extLst>
                    <a:ext uri="{9D8B030D-6E8A-4147-A177-3AD203B41FA5}">
                      <a16:colId xmlns:a16="http://schemas.microsoft.com/office/drawing/2014/main" val="4238513985"/>
                    </a:ext>
                  </a:extLst>
                </a:gridCol>
                <a:gridCol w="6150300">
                  <a:extLst>
                    <a:ext uri="{9D8B030D-6E8A-4147-A177-3AD203B41FA5}">
                      <a16:colId xmlns:a16="http://schemas.microsoft.com/office/drawing/2014/main" val="2366481895"/>
                    </a:ext>
                  </a:extLst>
                </a:gridCol>
              </a:tblGrid>
              <a:tr h="45323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647" marR="90647" marT="45324" marB="4532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47" marR="90647" marT="45324" marB="45324"/>
                </a:tc>
                <a:extLst>
                  <a:ext uri="{0D108BD9-81ED-4DB2-BD59-A6C34878D82A}">
                    <a16:rowId xmlns:a16="http://schemas.microsoft.com/office/drawing/2014/main" val="3714568925"/>
                  </a:ext>
                </a:extLst>
              </a:tr>
              <a:tr h="942733">
                <a:tc>
                  <a:txBody>
                    <a:bodyPr/>
                    <a:lstStyle/>
                    <a:p>
                      <a:r>
                        <a:rPr lang="en-US" sz="1800" dirty="0"/>
                        <a:t>Pre-Lab Concepts and FAQs</a:t>
                      </a:r>
                    </a:p>
                    <a:p>
                      <a:endParaRPr lang="en-US" sz="1800" dirty="0"/>
                    </a:p>
                  </a:txBody>
                  <a:tcPr marL="90647" marR="90647" marT="45324" marB="45324"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0647" marR="90647" marT="45324" marB="45324" anchor="ctr"/>
                </a:tc>
                <a:extLst>
                  <a:ext uri="{0D108BD9-81ED-4DB2-BD59-A6C34878D82A}">
                    <a16:rowId xmlns:a16="http://schemas.microsoft.com/office/drawing/2014/main" val="2470177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42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C42A9-88FA-4F65-A5E5-04393337A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4AFA5-27D2-4E92-A5D5-A72899EB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>
                <a:latin typeface="+mn-lt"/>
              </a:rPr>
              <a:t>Example</a:t>
            </a:r>
            <a:endParaRPr lang="en-US" sz="44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3812794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3DDE4-2F49-4E9B-9E06-45C9BD82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38368889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604281-1379-41C8-8F62-B6A453B8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5848A-B95D-4DD9-BB42-F8F144275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77211"/>
            <a:ext cx="5157787" cy="627864"/>
          </a:xfrm>
        </p:spPr>
        <p:txBody>
          <a:bodyPr/>
          <a:lstStyle/>
          <a:p>
            <a:r>
              <a:rPr lang="en-US" sz="1600" dirty="0"/>
              <a:t>What are the prerequisites to create a PBIE capacity in Azure?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8ED99-8475-4492-B62C-D98E7DA57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612749"/>
          </a:xfrm>
        </p:spPr>
        <p:txBody>
          <a:bodyPr/>
          <a:lstStyle/>
          <a:p>
            <a:r>
              <a:rPr lang="en-US" sz="1600" dirty="0"/>
              <a:t>Sign in to your organizational directory (MSA accounts are not supported).</a:t>
            </a:r>
          </a:p>
          <a:p>
            <a:r>
              <a:rPr lang="en-US" sz="1600" dirty="0"/>
              <a:t>You need to have a Power BI tenant, that is, at least one user in your directory has signed up to Power BI.</a:t>
            </a:r>
          </a:p>
          <a:p>
            <a:r>
              <a:rPr lang="en-US" sz="1600" dirty="0"/>
              <a:t>You need to have an Azure subscription in your organizational directory.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C91689F-45D4-4EC5-8221-1E9C3943A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77211"/>
            <a:ext cx="5183188" cy="627864"/>
          </a:xfrm>
        </p:spPr>
        <p:txBody>
          <a:bodyPr/>
          <a:lstStyle/>
          <a:p>
            <a:r>
              <a:rPr lang="en-US" sz="1600" dirty="0"/>
              <a:t>How do I manage permissions for service principals with Power BI?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B9E7A62-4A52-4258-9051-8A853B5F9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385542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Once you enable </a:t>
            </a:r>
            <a:r>
              <a:rPr lang="en-US" sz="1600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 principal</a:t>
            </a:r>
            <a:r>
              <a:rPr lang="en-US" sz="1600" dirty="0">
                <a:solidFill>
                  <a:schemeClr val="tx1"/>
                </a:solidFill>
              </a:rPr>
              <a:t> to be used with Power BI, the application's AD permissions don't take effect anymore. The application's permissions are then managed through the Power BI admin portal.</a:t>
            </a:r>
          </a:p>
          <a:p>
            <a:r>
              <a:rPr lang="en-US" sz="1600" dirty="0">
                <a:solidFill>
                  <a:schemeClr val="tx1"/>
                </a:solidFill>
              </a:rPr>
              <a:t>Service principals inherit the permissions for all Power BI tenant settings from their security group. To restrict permissions, create a dedicated security group for service principals and add it to the 'Except specific security groups' list for the relevant, enabled Power BI settings.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This situation matters when you add the service principal as an </a:t>
            </a:r>
            <a:r>
              <a:rPr lang="en-US" sz="1600" b="1" dirty="0">
                <a:solidFill>
                  <a:schemeClr val="tx1"/>
                </a:solidFill>
              </a:rPr>
              <a:t>admin</a:t>
            </a:r>
            <a:r>
              <a:rPr lang="en-US" sz="1600" dirty="0">
                <a:solidFill>
                  <a:schemeClr val="tx1"/>
                </a:solidFill>
              </a:rPr>
              <a:t> to the new workspace. You can manage this task through the </a:t>
            </a:r>
            <a:r>
              <a:rPr lang="en-US" sz="1600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APIs</a:t>
            </a:r>
            <a:r>
              <a:rPr lang="en-US" sz="1600" dirty="0">
                <a:solidFill>
                  <a:schemeClr val="tx1"/>
                </a:solidFill>
              </a:rPr>
              <a:t> or with the Power BI service.</a:t>
            </a:r>
          </a:p>
        </p:txBody>
      </p:sp>
    </p:spTree>
    <p:extLst>
      <p:ext uri="{BB962C8B-B14F-4D97-AF65-F5344CB8AC3E}">
        <p14:creationId xmlns:p14="http://schemas.microsoft.com/office/powerpoint/2010/main" val="352176681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271407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2.xml><?xml version="1.0" encoding="utf-8"?>
<a:theme xmlns:a="http://schemas.openxmlformats.org/drawingml/2006/main" name="C+E Readiness Template">
  <a:themeElements>
    <a:clrScheme name="Custom 2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DFA3690A15B4081582BBCC6BEAC3E" ma:contentTypeVersion="9" ma:contentTypeDescription="Create a new document." ma:contentTypeScope="" ma:versionID="642da1784587cbe85a7fdbbe4dc36103">
  <xsd:schema xmlns:xsd="http://www.w3.org/2001/XMLSchema" xmlns:xs="http://www.w3.org/2001/XMLSchema" xmlns:p="http://schemas.microsoft.com/office/2006/metadata/properties" xmlns:ns1="http://schemas.microsoft.com/sharepoint/v3" xmlns:ns2="2023ac63-7b75-4916-a9ee-591457758eee" xmlns:ns3="d9c797ad-d7c3-4982-82b7-81352a75e4a5" targetNamespace="http://schemas.microsoft.com/office/2006/metadata/properties" ma:root="true" ma:fieldsID="91198b0246576053cc55dd2c67035a89" ns1:_="" ns2:_="" ns3:_="">
    <xsd:import namespace="http://schemas.microsoft.com/sharepoint/v3"/>
    <xsd:import namespace="2023ac63-7b75-4916-a9ee-591457758eee"/>
    <xsd:import namespace="d9c797ad-d7c3-4982-82b7-81352a75e4a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3ac63-7b75-4916-a9ee-591457758e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797ad-d7c3-4982-82b7-81352a75e4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18501AF-04CF-4482-BAE1-607B49DDC3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5F5BEB-6AD6-480A-8556-C80C5EBC10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023ac63-7b75-4916-a9ee-591457758eee"/>
    <ds:schemaRef ds:uri="d9c797ad-d7c3-4982-82b7-81352a75e4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F7D529-36AB-45DA-B239-2F912F2D1610}">
  <ds:schemaRefs>
    <ds:schemaRef ds:uri="http://schemas.microsoft.com/office/2006/metadata/properties"/>
    <ds:schemaRef ds:uri="d9c797ad-d7c3-4982-82b7-81352a75e4a5"/>
    <ds:schemaRef ds:uri="http://purl.org/dc/terms/"/>
    <ds:schemaRef ds:uri="2023ac63-7b75-4916-a9ee-591457758ee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4674</TotalTime>
  <Words>198</Words>
  <Application>Microsoft Office PowerPoint</Application>
  <PresentationFormat>Widescreen</PresentationFormat>
  <Paragraphs>30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2_Server and Cloud 2013</vt:lpstr>
      <vt:lpstr>C+E Readiness Template</vt:lpstr>
      <vt:lpstr>Power BI Pre-Lab</vt:lpstr>
      <vt:lpstr>Concepts and FAQs</vt:lpstr>
      <vt:lpstr>Abstract and learning objectives</vt:lpstr>
      <vt:lpstr>Concepts and FAQs</vt:lpstr>
      <vt:lpstr>Example</vt:lpstr>
      <vt:lpstr>FAQs</vt:lpstr>
      <vt:lpstr>FAQs</vt:lpstr>
      <vt:lpstr>Wrap 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Fishwick (GP Strategies Corporation)</dc:creator>
  <cp:lastModifiedBy>Haroon Chaudhary</cp:lastModifiedBy>
  <cp:revision>85</cp:revision>
  <dcterms:created xsi:type="dcterms:W3CDTF">2016-01-21T23:17:09Z</dcterms:created>
  <dcterms:modified xsi:type="dcterms:W3CDTF">2019-02-28T01:12:11Z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0x010100D15DFA3690A15B4081582BBCC6BEAC3E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hopero@microsoft.com</vt:lpwstr>
  </property>
  <property fmtid="{D5CDD505-2E9C-101B-9397-08002B2CF9AE}" pid="7" name="MSIP_Label_f42aa342-8706-4288-bd11-ebb85995028c_SetDate">
    <vt:lpwstr>2017-09-21T13:50:16.8427028-07:00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