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7"/>
  </p:notesMasterIdLst>
  <p:sldIdLst>
    <p:sldId id="300" r:id="rId6"/>
    <p:sldId id="323" r:id="rId7"/>
    <p:sldId id="317" r:id="rId8"/>
    <p:sldId id="324" r:id="rId9"/>
    <p:sldId id="312" r:id="rId10"/>
    <p:sldId id="263" r:id="rId11"/>
    <p:sldId id="265" r:id="rId12"/>
    <p:sldId id="325" r:id="rId13"/>
    <p:sldId id="266" r:id="rId14"/>
    <p:sldId id="267" r:id="rId15"/>
    <p:sldId id="268" r:id="rId16"/>
    <p:sldId id="275" r:id="rId17"/>
    <p:sldId id="276" r:id="rId18"/>
    <p:sldId id="331" r:id="rId19"/>
    <p:sldId id="302" r:id="rId20"/>
    <p:sldId id="259" r:id="rId21"/>
    <p:sldId id="303" r:id="rId22"/>
    <p:sldId id="304" r:id="rId23"/>
    <p:sldId id="305" r:id="rId24"/>
    <p:sldId id="332" r:id="rId25"/>
    <p:sldId id="258" r:id="rId26"/>
    <p:sldId id="260" r:id="rId27"/>
    <p:sldId id="261" r:id="rId28"/>
    <p:sldId id="262" r:id="rId29"/>
    <p:sldId id="326" r:id="rId30"/>
    <p:sldId id="264" r:id="rId31"/>
    <p:sldId id="327" r:id="rId32"/>
    <p:sldId id="328" r:id="rId33"/>
    <p:sldId id="329" r:id="rId34"/>
    <p:sldId id="330" r:id="rId35"/>
    <p:sldId id="269" r:id="rId36"/>
    <p:sldId id="333" r:id="rId37"/>
    <p:sldId id="321" r:id="rId38"/>
    <p:sldId id="315" r:id="rId39"/>
    <p:sldId id="306" r:id="rId40"/>
    <p:sldId id="307" r:id="rId41"/>
    <p:sldId id="308" r:id="rId42"/>
    <p:sldId id="309" r:id="rId43"/>
    <p:sldId id="310" r:id="rId44"/>
    <p:sldId id="311" r:id="rId45"/>
    <p:sldId id="31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112" d="100"/>
          <a:sy n="112" d="100"/>
        </p:scale>
        <p:origin x="106" y="154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2/20/2019 8:30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742875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2/20/2019 8:30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2/20/2019 8:30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2/20/2019 8:30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283041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2/20/2019 8:30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9336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2/20/2019 8:30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15225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6134C8-AC9E-49DD-B3D6-722B1A93F18D}" type="datetime8">
              <a:rPr lang="en-US" smtClean="0"/>
              <a:t>2/20/2019 8:30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547892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2/20/2019 8:30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325077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86059B6-667D-4F24-AA48-46C1EA5D9E8E}" type="datetime8">
              <a:rPr lang="en-US" smtClean="0"/>
              <a:t>2/20/2019 8:30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742629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41</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2/20/2019 8:30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30932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2/20/2019 8:30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https://docs.microsoft.com/en-us/power-bi/developer/embedding</a:t>
            </a:r>
          </a:p>
        </p:txBody>
      </p:sp>
      <p:sp>
        <p:nvSpPr>
          <p:cNvPr id="4" name="Slide Number Placeholder 3"/>
          <p:cNvSpPr>
            <a:spLocks noGrp="1"/>
          </p:cNvSpPr>
          <p:nvPr>
            <p:ph type="sldNum" sz="quarter" idx="5"/>
          </p:nvPr>
        </p:nvSpPr>
        <p:spPr/>
        <p:txBody>
          <a:bodyPr/>
          <a:lstStyle/>
          <a:p>
            <a:fld id="{E6761AD9-DA11-4F49-B2E9-E9A671D97C71}" type="slidenum">
              <a:rPr lang="en-US" smtClean="0"/>
              <a:t>8</a:t>
            </a:fld>
            <a:endParaRPr lang="en-US"/>
          </a:p>
        </p:txBody>
      </p:sp>
    </p:spTree>
    <p:extLst>
      <p:ext uri="{BB962C8B-B14F-4D97-AF65-F5344CB8AC3E}">
        <p14:creationId xmlns:p14="http://schemas.microsoft.com/office/powerpoint/2010/main" val="2309842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2/20/2019 8:30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877730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2/20/2019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13498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E751-FF32-4C0E-B23D-E8A85016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6D823-4ACC-4FFC-8058-F5FA9B046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4F94A-38F4-4D34-9DF4-1919343AB3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21F6F-98C6-412B-8131-6DDD97AD81AF}"/>
              </a:ext>
            </a:extLst>
          </p:cNvPr>
          <p:cNvSpPr>
            <a:spLocks noGrp="1"/>
          </p:cNvSpPr>
          <p:nvPr>
            <p:ph type="dt" sz="half" idx="10"/>
          </p:nvPr>
        </p:nvSpPr>
        <p:spPr/>
        <p:txBody>
          <a:bodyPr/>
          <a:lstStyle/>
          <a:p>
            <a:fld id="{1279C872-40C5-4778-A459-913B2790679C}" type="datetimeFigureOut">
              <a:rPr lang="en-US" smtClean="0"/>
              <a:t>2/20/2019</a:t>
            </a:fld>
            <a:endParaRPr lang="en-US"/>
          </a:p>
        </p:txBody>
      </p:sp>
      <p:sp>
        <p:nvSpPr>
          <p:cNvPr id="6" name="Footer Placeholder 5">
            <a:extLst>
              <a:ext uri="{FF2B5EF4-FFF2-40B4-BE49-F238E27FC236}">
                <a16:creationId xmlns:a16="http://schemas.microsoft.com/office/drawing/2014/main" id="{E1204D6B-FA1C-48DE-8CF1-3C1A80D7D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A5F98-14B2-417B-82A7-965AB53F5B90}"/>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2387990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982-4128-4C74-A82F-6F0BF058E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F7815-6F55-41D9-974B-EE38A502F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98FC6-D6EB-4E66-9E44-3C23F16FB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2DB83-BA9E-4755-9DAE-5D714297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AC0E1F-988F-49C2-BADE-8A6C0F94A8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37FE-B24B-43F8-AA79-6E6EEA685A25}"/>
              </a:ext>
            </a:extLst>
          </p:cNvPr>
          <p:cNvSpPr>
            <a:spLocks noGrp="1"/>
          </p:cNvSpPr>
          <p:nvPr>
            <p:ph type="dt" sz="half" idx="10"/>
          </p:nvPr>
        </p:nvSpPr>
        <p:spPr/>
        <p:txBody>
          <a:bodyPr/>
          <a:lstStyle/>
          <a:p>
            <a:fld id="{1279C872-40C5-4778-A459-913B2790679C}" type="datetimeFigureOut">
              <a:rPr lang="en-US" smtClean="0"/>
              <a:t>2/20/2019</a:t>
            </a:fld>
            <a:endParaRPr lang="en-US"/>
          </a:p>
        </p:txBody>
      </p:sp>
      <p:sp>
        <p:nvSpPr>
          <p:cNvPr id="8" name="Footer Placeholder 7">
            <a:extLst>
              <a:ext uri="{FF2B5EF4-FFF2-40B4-BE49-F238E27FC236}">
                <a16:creationId xmlns:a16="http://schemas.microsoft.com/office/drawing/2014/main" id="{68827D29-E907-475D-95CD-8A4ECF082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2C0BF-BBC3-41FF-9520-E5229089E22B}"/>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07189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 id="2147483695" r:id="rId21"/>
    <p:sldLayoutId id="2147483696"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hyperlink" Target="https://app.powerbi.com/reportEmbed?reportId=ab6a6425-723b-4eb1-8a35-a51453a4a10f&amp;groupId=e9611f8e-ba94-44c6-8117-31e30d860187" TargetMode="Externa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login.microsoftonline.com/common/oauth2/token" TargetMode="Externa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api.powerbi.com/v1.0/myorg/groups/9058b449-c0eb-47c3-a063-659b67b3221a/reports/%3c%3cREPORT%20ID%3e%3e/GenerateToken" TargetMode="Externa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microsoft.github.io/PowerBI-JavaScript/demo/v2-demo/index.html" TargetMode="Externa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hyperlink" Target="https://app.powerbi.com/"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n-lt"/>
                <a:ea typeface="+mj-ea"/>
                <a:cs typeface="+mj-cs"/>
              </a:rPr>
              <a:t>First Party Embedding</a:t>
            </a:r>
          </a:p>
        </p:txBody>
      </p:sp>
      <p:sp>
        <p:nvSpPr>
          <p:cNvPr id="3" name="Content Placeholder 2">
            <a:extLst>
              <a:ext uri="{FF2B5EF4-FFF2-40B4-BE49-F238E27FC236}">
                <a16:creationId xmlns:a16="http://schemas.microsoft.com/office/drawing/2014/main" id="{828CFE44-D3D4-4AEA-9007-95FC2C08EAA5}"/>
              </a:ext>
            </a:extLst>
          </p:cNvPr>
          <p:cNvSpPr>
            <a:spLocks noGrp="1"/>
          </p:cNvSpPr>
          <p:nvPr>
            <p:ph sz="half" idx="1"/>
          </p:nvPr>
        </p:nvSpPr>
        <p:spPr>
          <a:xfrm>
            <a:off x="648931" y="2438400"/>
            <a:ext cx="3505494" cy="3785419"/>
          </a:xfrm>
        </p:spPr>
        <p:txBody>
          <a:bodyPr vert="horz" lIns="91440" tIns="45720" rIns="91440" bIns="45720" rtlCol="0">
            <a:normAutofit/>
          </a:bodyPr>
          <a:lstStyle/>
          <a:p>
            <a:r>
              <a:rPr lang="en-US" sz="2000"/>
              <a:t>App authenticates current user with Azure AD</a:t>
            </a:r>
          </a:p>
          <a:p>
            <a:r>
              <a:rPr lang="en-US" sz="2000"/>
              <a:t>Your code accesses Power BI Service as current user</a:t>
            </a:r>
          </a:p>
          <a:p>
            <a:r>
              <a:rPr lang="en-US" sz="2000"/>
              <a:t>Embedding requires Azure AD access token for user</a:t>
            </a:r>
          </a:p>
          <a:p>
            <a:r>
              <a:rPr lang="en-US" sz="2000"/>
              <a:t>User requires Azure AD account and Power BI license</a:t>
            </a:r>
          </a:p>
          <a:p>
            <a:r>
              <a:rPr lang="en-US" sz="2000"/>
              <a:t>Your code has access to whatever user has access to</a:t>
            </a:r>
          </a:p>
          <a:p>
            <a:endParaRPr lang="en-US" sz="2000"/>
          </a:p>
        </p:txBody>
      </p:sp>
      <p:pic>
        <p:nvPicPr>
          <p:cNvPr id="5" name="Content Placeholder 4">
            <a:extLst>
              <a:ext uri="{FF2B5EF4-FFF2-40B4-BE49-F238E27FC236}">
                <a16:creationId xmlns:a16="http://schemas.microsoft.com/office/drawing/2014/main" id="{5395AC01-85B1-49F5-B8AB-C0F7BB0CDA3E}"/>
              </a:ext>
            </a:extLst>
          </p:cNvPr>
          <p:cNvPicPr>
            <a:picLocks noGrp="1" noChangeAspect="1"/>
          </p:cNvPicPr>
          <p:nvPr>
            <p:ph sz="half" idx="2"/>
          </p:nvPr>
        </p:nvPicPr>
        <p:blipFill>
          <a:blip r:embed="rId2"/>
          <a:stretch>
            <a:fillRect/>
          </a:stretch>
        </p:blipFill>
        <p:spPr>
          <a:xfrm>
            <a:off x="5608319" y="2393602"/>
            <a:ext cx="5614835" cy="1917576"/>
          </a:xfrm>
          <a:prstGeom prst="rect">
            <a:avLst/>
          </a:prstGeom>
          <a:effectLst/>
        </p:spPr>
      </p:pic>
    </p:spTree>
    <p:extLst>
      <p:ext uri="{BB962C8B-B14F-4D97-AF65-F5344CB8AC3E}">
        <p14:creationId xmlns:p14="http://schemas.microsoft.com/office/powerpoint/2010/main" val="878665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n-lt"/>
                <a:ea typeface="+mj-ea"/>
                <a:cs typeface="+mj-cs"/>
              </a:rPr>
              <a:t>Third Party Embedding</a:t>
            </a:r>
          </a:p>
        </p:txBody>
      </p:sp>
      <p:sp>
        <p:nvSpPr>
          <p:cNvPr id="3" name="Content Placeholder 2">
            <a:extLst>
              <a:ext uri="{FF2B5EF4-FFF2-40B4-BE49-F238E27FC236}">
                <a16:creationId xmlns:a16="http://schemas.microsoft.com/office/drawing/2014/main" id="{828CFE44-D3D4-4AEA-9007-95FC2C08EAA5}"/>
              </a:ext>
            </a:extLst>
          </p:cNvPr>
          <p:cNvSpPr>
            <a:spLocks noGrp="1"/>
          </p:cNvSpPr>
          <p:nvPr>
            <p:ph sz="half" idx="1"/>
          </p:nvPr>
        </p:nvSpPr>
        <p:spPr>
          <a:xfrm>
            <a:off x="648931" y="2438400"/>
            <a:ext cx="3505494" cy="3785419"/>
          </a:xfrm>
        </p:spPr>
        <p:txBody>
          <a:bodyPr vert="horz" lIns="91440" tIns="45720" rIns="91440" bIns="45720" rtlCol="0">
            <a:normAutofit/>
          </a:bodyPr>
          <a:lstStyle/>
          <a:p>
            <a:r>
              <a:rPr lang="en-US" sz="1700" b="1"/>
              <a:t>App authenticates using Master User Account</a:t>
            </a:r>
          </a:p>
          <a:p>
            <a:pPr marL="800100" lvl="1"/>
            <a:r>
              <a:rPr lang="en-US" sz="1700" spc="200"/>
              <a:t>Your code accesses Power BI Service as master user</a:t>
            </a:r>
          </a:p>
          <a:p>
            <a:pPr marL="800100" lvl="1"/>
            <a:r>
              <a:rPr lang="en-US" sz="1700" spc="200"/>
              <a:t>Embedding uses embed token instead of access token</a:t>
            </a:r>
          </a:p>
          <a:p>
            <a:pPr marL="800100" lvl="1"/>
            <a:r>
              <a:rPr lang="en-US" sz="1700" spc="200"/>
              <a:t>Users don’t need AAD accounts and Power BI licenses</a:t>
            </a:r>
          </a:p>
          <a:p>
            <a:pPr marL="800100" lvl="1"/>
            <a:r>
              <a:rPr lang="en-US" sz="1700" spc="200"/>
              <a:t>Your code has access to whatever master has access to</a:t>
            </a:r>
          </a:p>
        </p:txBody>
      </p:sp>
      <p:pic>
        <p:nvPicPr>
          <p:cNvPr id="7" name="Content Placeholder 6">
            <a:extLst>
              <a:ext uri="{FF2B5EF4-FFF2-40B4-BE49-F238E27FC236}">
                <a16:creationId xmlns:a16="http://schemas.microsoft.com/office/drawing/2014/main" id="{9B8DF230-80D9-427B-B0C9-30FFC1C23C0B}"/>
              </a:ext>
            </a:extLst>
          </p:cNvPr>
          <p:cNvPicPr>
            <a:picLocks noGrp="1" noChangeAspect="1"/>
          </p:cNvPicPr>
          <p:nvPr>
            <p:ph sz="half" idx="2"/>
          </p:nvPr>
        </p:nvPicPr>
        <p:blipFill>
          <a:blip r:embed="rId2"/>
          <a:stretch>
            <a:fillRect/>
          </a:stretch>
        </p:blipFill>
        <p:spPr>
          <a:xfrm>
            <a:off x="5608319" y="2393602"/>
            <a:ext cx="5614835" cy="1917576"/>
          </a:xfrm>
          <a:prstGeom prst="rect">
            <a:avLst/>
          </a:prstGeom>
          <a:effectLst/>
        </p:spPr>
      </p:pic>
    </p:spTree>
    <p:extLst>
      <p:ext uri="{BB962C8B-B14F-4D97-AF65-F5344CB8AC3E}">
        <p14:creationId xmlns:p14="http://schemas.microsoft.com/office/powerpoint/2010/main" val="893466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6BCE-0FF3-4CAA-B503-44F614D48538}"/>
              </a:ext>
            </a:extLst>
          </p:cNvPr>
          <p:cNvSpPr>
            <a:spLocks noGrp="1"/>
          </p:cNvSpPr>
          <p:nvPr>
            <p:ph type="title"/>
          </p:nvPr>
        </p:nvSpPr>
        <p:spPr/>
        <p:txBody>
          <a:bodyPr/>
          <a:lstStyle/>
          <a:p>
            <a:r>
              <a:rPr lang="en-US" dirty="0">
                <a:latin typeface="+mn-lt"/>
              </a:rPr>
              <a:t>First Party vs Third Party Embedding</a:t>
            </a:r>
          </a:p>
        </p:txBody>
      </p:sp>
      <p:sp>
        <p:nvSpPr>
          <p:cNvPr id="3" name="Text Placeholder 2">
            <a:extLst>
              <a:ext uri="{FF2B5EF4-FFF2-40B4-BE49-F238E27FC236}">
                <a16:creationId xmlns:a16="http://schemas.microsoft.com/office/drawing/2014/main" id="{8E61C59B-7135-44A5-BDA5-915623729B3F}"/>
              </a:ext>
            </a:extLst>
          </p:cNvPr>
          <p:cNvSpPr>
            <a:spLocks noGrp="1"/>
          </p:cNvSpPr>
          <p:nvPr>
            <p:ph type="body" idx="1"/>
          </p:nvPr>
        </p:nvSpPr>
        <p:spPr/>
        <p:txBody>
          <a:bodyPr/>
          <a:lstStyle/>
          <a:p>
            <a:r>
              <a:rPr lang="en-US" dirty="0"/>
              <a:t>What scenarios use first party embedding?</a:t>
            </a:r>
          </a:p>
        </p:txBody>
      </p:sp>
      <p:sp>
        <p:nvSpPr>
          <p:cNvPr id="4" name="Content Placeholder 3">
            <a:extLst>
              <a:ext uri="{FF2B5EF4-FFF2-40B4-BE49-F238E27FC236}">
                <a16:creationId xmlns:a16="http://schemas.microsoft.com/office/drawing/2014/main" id="{BFC68C1C-0B2A-440E-962D-C5C0F542E8EB}"/>
              </a:ext>
            </a:extLst>
          </p:cNvPr>
          <p:cNvSpPr>
            <a:spLocks noGrp="1"/>
          </p:cNvSpPr>
          <p:nvPr>
            <p:ph sz="half" idx="2"/>
          </p:nvPr>
        </p:nvSpPr>
        <p:spPr/>
        <p:txBody>
          <a:bodyPr/>
          <a:lstStyle/>
          <a:p>
            <a:pPr marL="384048" lvl="1" indent="-182880">
              <a:buFont typeface="Calibri" pitchFamily="34" charset="0"/>
              <a:buChar char="◦"/>
            </a:pPr>
            <a:r>
              <a:rPr lang="en-US" sz="2000" dirty="0">
                <a:solidFill>
                  <a:schemeClr val="tx2"/>
                </a:solidFill>
              </a:rPr>
              <a:t>Organizations where users have Power BI licenses</a:t>
            </a:r>
          </a:p>
          <a:p>
            <a:pPr marL="384048" lvl="1" indent="-182880">
              <a:buFont typeface="Calibri" pitchFamily="34" charset="0"/>
              <a:buChar char="◦"/>
            </a:pPr>
            <a:r>
              <a:rPr lang="en-US" sz="2000" dirty="0">
                <a:solidFill>
                  <a:schemeClr val="tx2"/>
                </a:solidFill>
              </a:rPr>
              <a:t>Embedding Power BI reports in SharePoint and Teams</a:t>
            </a:r>
          </a:p>
          <a:p>
            <a:pPr marL="384048" lvl="1" indent="-182880">
              <a:buFont typeface="Calibri" pitchFamily="34" charset="0"/>
              <a:buChar char="◦"/>
            </a:pPr>
            <a:r>
              <a:rPr lang="en-US" sz="2000" dirty="0">
                <a:solidFill>
                  <a:schemeClr val="tx2"/>
                </a:solidFill>
              </a:rPr>
              <a:t>Development should go beyond out-of-box experience</a:t>
            </a:r>
          </a:p>
          <a:p>
            <a:endParaRPr lang="en-US" dirty="0"/>
          </a:p>
        </p:txBody>
      </p:sp>
      <p:sp>
        <p:nvSpPr>
          <p:cNvPr id="5" name="Text Placeholder 4">
            <a:extLst>
              <a:ext uri="{FF2B5EF4-FFF2-40B4-BE49-F238E27FC236}">
                <a16:creationId xmlns:a16="http://schemas.microsoft.com/office/drawing/2014/main" id="{D4636895-B908-49D1-9DFF-A2841D9A409D}"/>
              </a:ext>
            </a:extLst>
          </p:cNvPr>
          <p:cNvSpPr>
            <a:spLocks noGrp="1"/>
          </p:cNvSpPr>
          <p:nvPr>
            <p:ph type="body" sz="quarter" idx="3"/>
          </p:nvPr>
        </p:nvSpPr>
        <p:spPr/>
        <p:txBody>
          <a:bodyPr/>
          <a:lstStyle/>
          <a:p>
            <a:r>
              <a:rPr lang="en-US" dirty="0">
                <a:solidFill>
                  <a:schemeClr val="tx2"/>
                </a:solidFill>
              </a:rPr>
              <a:t>What scenarios use third party embedding?</a:t>
            </a:r>
          </a:p>
        </p:txBody>
      </p:sp>
      <p:sp>
        <p:nvSpPr>
          <p:cNvPr id="6" name="Content Placeholder 5">
            <a:extLst>
              <a:ext uri="{FF2B5EF4-FFF2-40B4-BE49-F238E27FC236}">
                <a16:creationId xmlns:a16="http://schemas.microsoft.com/office/drawing/2014/main" id="{976746D2-A84C-4140-86F3-48477DBF59B3}"/>
              </a:ext>
            </a:extLst>
          </p:cNvPr>
          <p:cNvSpPr>
            <a:spLocks noGrp="1"/>
          </p:cNvSpPr>
          <p:nvPr>
            <p:ph sz="quarter" idx="4"/>
          </p:nvPr>
        </p:nvSpPr>
        <p:spPr/>
        <p:txBody>
          <a:bodyPr/>
          <a:lstStyle/>
          <a:p>
            <a:pPr marL="384048" lvl="1" indent="-182880">
              <a:buFont typeface="Calibri" pitchFamily="34" charset="0"/>
              <a:buChar char="◦"/>
            </a:pPr>
            <a:r>
              <a:rPr lang="en-US" sz="2000" dirty="0">
                <a:solidFill>
                  <a:schemeClr val="tx2"/>
                </a:solidFill>
              </a:rPr>
              <a:t>Scenarios where users don’t have Power BI licenses</a:t>
            </a:r>
          </a:p>
          <a:p>
            <a:pPr marL="384048" lvl="1" indent="-182880">
              <a:buFont typeface="Calibri" pitchFamily="34" charset="0"/>
              <a:buChar char="◦"/>
            </a:pPr>
            <a:r>
              <a:rPr lang="en-US" sz="2000" dirty="0">
                <a:solidFill>
                  <a:schemeClr val="tx2"/>
                </a:solidFill>
              </a:rPr>
              <a:t>Applications which have custom identity providers</a:t>
            </a:r>
          </a:p>
          <a:p>
            <a:pPr marL="384048" lvl="1" indent="-182880">
              <a:buFont typeface="Calibri" pitchFamily="34" charset="0"/>
              <a:buChar char="◦"/>
            </a:pPr>
            <a:r>
              <a:rPr lang="en-US" sz="2000" dirty="0">
                <a:solidFill>
                  <a:schemeClr val="tx2"/>
                </a:solidFill>
              </a:rPr>
              <a:t>Applications which use identity provider other than AAD</a:t>
            </a:r>
          </a:p>
        </p:txBody>
      </p:sp>
    </p:spTree>
    <p:extLst>
      <p:ext uri="{BB962C8B-B14F-4D97-AF65-F5344CB8AC3E}">
        <p14:creationId xmlns:p14="http://schemas.microsoft.com/office/powerpoint/2010/main" val="998052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40589E-7C49-40CE-8F0B-E88E616A5339}"/>
              </a:ext>
            </a:extLst>
          </p:cNvPr>
          <p:cNvSpPr>
            <a:spLocks noGrp="1"/>
          </p:cNvSpPr>
          <p:nvPr>
            <p:ph type="title"/>
          </p:nvPr>
        </p:nvSpPr>
        <p:spPr>
          <a:xfrm>
            <a:off x="838200" y="365125"/>
            <a:ext cx="10515600" cy="1325563"/>
          </a:xfrm>
        </p:spPr>
        <p:txBody>
          <a:bodyPr vert="horz" lIns="91440" tIns="45720" rIns="91440" bIns="45720" rtlCol="0" anchor="ctr">
            <a:normAutofit fontScale="90000"/>
          </a:bodyPr>
          <a:lstStyle/>
          <a:p>
            <a:r>
              <a:rPr lang="en-US" kern="1200">
                <a:solidFill>
                  <a:schemeClr val="tx1"/>
                </a:solidFill>
                <a:latin typeface="+mn-lt"/>
                <a:ea typeface="+mj-ea"/>
                <a:cs typeface="+mj-cs"/>
              </a:rPr>
              <a:t>First Party vs Third Party Embedding Cont…</a:t>
            </a:r>
          </a:p>
        </p:txBody>
      </p:sp>
      <p:graphicFrame>
        <p:nvGraphicFramePr>
          <p:cNvPr id="11" name="Table Placeholder 4">
            <a:extLst>
              <a:ext uri="{FF2B5EF4-FFF2-40B4-BE49-F238E27FC236}">
                <a16:creationId xmlns:a16="http://schemas.microsoft.com/office/drawing/2014/main" id="{D2F57F2A-CB73-43D6-AC45-5B4661F367D9}"/>
              </a:ext>
            </a:extLst>
          </p:cNvPr>
          <p:cNvGraphicFramePr>
            <a:graphicFrameLocks/>
          </p:cNvGraphicFramePr>
          <p:nvPr>
            <p:extLst/>
          </p:nvPr>
        </p:nvGraphicFramePr>
        <p:xfrm>
          <a:off x="1158240" y="2467758"/>
          <a:ext cx="9875521" cy="3084539"/>
        </p:xfrm>
        <a:graphic>
          <a:graphicData uri="http://schemas.openxmlformats.org/drawingml/2006/table">
            <a:tbl>
              <a:tblPr firstRow="1" bandRow="1">
                <a:tableStyleId>{9D7B26C5-4107-4FEC-AEDC-1716B250A1EF}</a:tableStyleId>
              </a:tblPr>
              <a:tblGrid>
                <a:gridCol w="3964077">
                  <a:extLst>
                    <a:ext uri="{9D8B030D-6E8A-4147-A177-3AD203B41FA5}">
                      <a16:colId xmlns:a16="http://schemas.microsoft.com/office/drawing/2014/main" val="3869438709"/>
                    </a:ext>
                  </a:extLst>
                </a:gridCol>
                <a:gridCol w="3395981">
                  <a:extLst>
                    <a:ext uri="{9D8B030D-6E8A-4147-A177-3AD203B41FA5}">
                      <a16:colId xmlns:a16="http://schemas.microsoft.com/office/drawing/2014/main" val="403614566"/>
                    </a:ext>
                  </a:extLst>
                </a:gridCol>
                <a:gridCol w="2515463">
                  <a:extLst>
                    <a:ext uri="{9D8B030D-6E8A-4147-A177-3AD203B41FA5}">
                      <a16:colId xmlns:a16="http://schemas.microsoft.com/office/drawing/2014/main" val="1164080302"/>
                    </a:ext>
                  </a:extLst>
                </a:gridCol>
              </a:tblGrid>
              <a:tr h="403837">
                <a:tc>
                  <a:txBody>
                    <a:bodyPr/>
                    <a:lstStyle/>
                    <a:p>
                      <a:endParaRPr lang="en-US" sz="1700"/>
                    </a:p>
                  </a:txBody>
                  <a:tcPr marL="111799" marR="111799" marT="55899" marB="55899"/>
                </a:tc>
                <a:tc>
                  <a:txBody>
                    <a:bodyPr/>
                    <a:lstStyle/>
                    <a:p>
                      <a:r>
                        <a:rPr lang="en-US" sz="1700"/>
                        <a:t>1st Part Embedding</a:t>
                      </a:r>
                    </a:p>
                  </a:txBody>
                  <a:tcPr marL="111799" marR="111799" marT="55899" marB="55899"/>
                </a:tc>
                <a:tc>
                  <a:txBody>
                    <a:bodyPr/>
                    <a:lstStyle/>
                    <a:p>
                      <a:r>
                        <a:rPr lang="en-US" sz="1700"/>
                        <a:t>3rd Party Embedding</a:t>
                      </a:r>
                    </a:p>
                  </a:txBody>
                  <a:tcPr marL="111799" marR="111799" marT="55899" marB="55899"/>
                </a:tc>
                <a:extLst>
                  <a:ext uri="{0D108BD9-81ED-4DB2-BD59-A6C34878D82A}">
                    <a16:rowId xmlns:a16="http://schemas.microsoft.com/office/drawing/2014/main" val="3304265721"/>
                  </a:ext>
                </a:extLst>
              </a:tr>
              <a:tr h="661517">
                <a:tc>
                  <a:txBody>
                    <a:bodyPr/>
                    <a:lstStyle/>
                    <a:p>
                      <a:r>
                        <a:rPr lang="en-US" sz="1700" dirty="0"/>
                        <a:t>Authentication flow</a:t>
                      </a:r>
                    </a:p>
                  </a:txBody>
                  <a:tcPr marL="111799" marR="111799" marT="55899" marB="55899"/>
                </a:tc>
                <a:tc>
                  <a:txBody>
                    <a:bodyPr/>
                    <a:lstStyle/>
                    <a:p>
                      <a:r>
                        <a:rPr lang="en-US" sz="1700"/>
                        <a:t>Authentication Code Grant Flow or Implicit Flow</a:t>
                      </a:r>
                    </a:p>
                  </a:txBody>
                  <a:tcPr marL="111799" marR="111799" marT="55899" marB="55899"/>
                </a:tc>
                <a:tc>
                  <a:txBody>
                    <a:bodyPr/>
                    <a:lstStyle/>
                    <a:p>
                      <a:r>
                        <a:rPr lang="en-US" sz="1700"/>
                        <a:t>Direct User Credentials</a:t>
                      </a:r>
                    </a:p>
                  </a:txBody>
                  <a:tcPr marL="111799" marR="111799" marT="55899" marB="55899"/>
                </a:tc>
                <a:extLst>
                  <a:ext uri="{0D108BD9-81ED-4DB2-BD59-A6C34878D82A}">
                    <a16:rowId xmlns:a16="http://schemas.microsoft.com/office/drawing/2014/main" val="2858219577"/>
                  </a:ext>
                </a:extLst>
              </a:tr>
              <a:tr h="403837">
                <a:tc>
                  <a:txBody>
                    <a:bodyPr/>
                    <a:lstStyle/>
                    <a:p>
                      <a:r>
                        <a:rPr lang="en-US" sz="1700"/>
                        <a:t>I</a:t>
                      </a:r>
                      <a:r>
                        <a:rPr lang="en-US" sz="1700" baseline="0"/>
                        <a:t>dentity used to call Power BI</a:t>
                      </a:r>
                      <a:endParaRPr lang="en-US" sz="1700"/>
                    </a:p>
                  </a:txBody>
                  <a:tcPr marL="111799" marR="111799" marT="55899" marB="55899"/>
                </a:tc>
                <a:tc>
                  <a:txBody>
                    <a:bodyPr/>
                    <a:lstStyle/>
                    <a:p>
                      <a:r>
                        <a:rPr lang="en-US" sz="1700"/>
                        <a:t>Current User</a:t>
                      </a:r>
                    </a:p>
                  </a:txBody>
                  <a:tcPr marL="111799" marR="111799" marT="55899" marB="55899"/>
                </a:tc>
                <a:tc>
                  <a:txBody>
                    <a:bodyPr/>
                    <a:lstStyle/>
                    <a:p>
                      <a:r>
                        <a:rPr lang="en-US" sz="1700"/>
                        <a:t>Master User Account</a:t>
                      </a:r>
                    </a:p>
                  </a:txBody>
                  <a:tcPr marL="111799" marR="111799" marT="55899" marB="55899"/>
                </a:tc>
                <a:extLst>
                  <a:ext uri="{0D108BD9-81ED-4DB2-BD59-A6C34878D82A}">
                    <a16:rowId xmlns:a16="http://schemas.microsoft.com/office/drawing/2014/main" val="476220358"/>
                  </a:ext>
                </a:extLst>
              </a:tr>
              <a:tr h="403837">
                <a:tc>
                  <a:txBody>
                    <a:bodyPr/>
                    <a:lstStyle/>
                    <a:p>
                      <a:r>
                        <a:rPr lang="en-US" sz="1700"/>
                        <a:t>Access to personal workspace</a:t>
                      </a:r>
                    </a:p>
                  </a:txBody>
                  <a:tcPr marL="111799" marR="111799" marT="55899" marB="55899"/>
                </a:tc>
                <a:tc>
                  <a:txBody>
                    <a:bodyPr/>
                    <a:lstStyle/>
                    <a:p>
                      <a:r>
                        <a:rPr lang="en-US" sz="1700"/>
                        <a:t>Yes</a:t>
                      </a:r>
                    </a:p>
                  </a:txBody>
                  <a:tcPr marL="111799" marR="111799" marT="55899" marB="55899"/>
                </a:tc>
                <a:tc>
                  <a:txBody>
                    <a:bodyPr/>
                    <a:lstStyle/>
                    <a:p>
                      <a:r>
                        <a:rPr lang="en-US" sz="1700"/>
                        <a:t>No</a:t>
                      </a:r>
                    </a:p>
                  </a:txBody>
                  <a:tcPr marL="111799" marR="111799" marT="55899" marB="55899"/>
                </a:tc>
                <a:extLst>
                  <a:ext uri="{0D108BD9-81ED-4DB2-BD59-A6C34878D82A}">
                    <a16:rowId xmlns:a16="http://schemas.microsoft.com/office/drawing/2014/main" val="988078112"/>
                  </a:ext>
                </a:extLst>
              </a:tr>
              <a:tr h="403837">
                <a:tc>
                  <a:txBody>
                    <a:bodyPr/>
                    <a:lstStyle/>
                    <a:p>
                      <a:r>
                        <a:rPr lang="en-US" sz="1700"/>
                        <a:t>Access to app workspaces</a:t>
                      </a:r>
                    </a:p>
                  </a:txBody>
                  <a:tcPr marL="111799" marR="111799" marT="55899" marB="55899"/>
                </a:tc>
                <a:tc>
                  <a:txBody>
                    <a:bodyPr/>
                    <a:lstStyle/>
                    <a:p>
                      <a:r>
                        <a:rPr lang="en-US" sz="1700"/>
                        <a:t>Yes</a:t>
                      </a:r>
                    </a:p>
                  </a:txBody>
                  <a:tcPr marL="111799" marR="111799" marT="55899" marB="55899"/>
                </a:tc>
                <a:tc>
                  <a:txBody>
                    <a:bodyPr/>
                    <a:lstStyle/>
                    <a:p>
                      <a:r>
                        <a:rPr lang="en-US" sz="1700"/>
                        <a:t>Yes</a:t>
                      </a:r>
                    </a:p>
                  </a:txBody>
                  <a:tcPr marL="111799" marR="111799" marT="55899" marB="55899"/>
                </a:tc>
                <a:extLst>
                  <a:ext uri="{0D108BD9-81ED-4DB2-BD59-A6C34878D82A}">
                    <a16:rowId xmlns:a16="http://schemas.microsoft.com/office/drawing/2014/main" val="213715270"/>
                  </a:ext>
                </a:extLst>
              </a:tr>
              <a:tr h="403837">
                <a:tc>
                  <a:txBody>
                    <a:bodyPr/>
                    <a:lstStyle/>
                    <a:p>
                      <a:r>
                        <a:rPr lang="en-US" sz="1700"/>
                        <a:t>Ability</a:t>
                      </a:r>
                      <a:r>
                        <a:rPr lang="en-US" sz="1700" baseline="0"/>
                        <a:t> to reach non-licensed users</a:t>
                      </a:r>
                      <a:endParaRPr lang="en-US" sz="1700"/>
                    </a:p>
                  </a:txBody>
                  <a:tcPr marL="111799" marR="111799" marT="55899" marB="55899"/>
                </a:tc>
                <a:tc>
                  <a:txBody>
                    <a:bodyPr/>
                    <a:lstStyle/>
                    <a:p>
                      <a:r>
                        <a:rPr lang="en-US" sz="1700"/>
                        <a:t>No</a:t>
                      </a:r>
                    </a:p>
                  </a:txBody>
                  <a:tcPr marL="111799" marR="111799" marT="55899" marB="55899"/>
                </a:tc>
                <a:tc>
                  <a:txBody>
                    <a:bodyPr/>
                    <a:lstStyle/>
                    <a:p>
                      <a:r>
                        <a:rPr lang="en-US" sz="1700"/>
                        <a:t>Yes</a:t>
                      </a:r>
                    </a:p>
                  </a:txBody>
                  <a:tcPr marL="111799" marR="111799" marT="55899" marB="55899"/>
                </a:tc>
                <a:extLst>
                  <a:ext uri="{0D108BD9-81ED-4DB2-BD59-A6C34878D82A}">
                    <a16:rowId xmlns:a16="http://schemas.microsoft.com/office/drawing/2014/main" val="883782575"/>
                  </a:ext>
                </a:extLst>
              </a:tr>
              <a:tr h="403837">
                <a:tc>
                  <a:txBody>
                    <a:bodyPr/>
                    <a:lstStyle/>
                    <a:p>
                      <a:r>
                        <a:rPr lang="en-US" sz="1700"/>
                        <a:t>Supported Power BI Capacity SKUs</a:t>
                      </a:r>
                    </a:p>
                  </a:txBody>
                  <a:tcPr marL="111799" marR="111799" marT="55899" marB="55899"/>
                </a:tc>
                <a:tc>
                  <a:txBody>
                    <a:bodyPr/>
                    <a:lstStyle/>
                    <a:p>
                      <a:r>
                        <a:rPr lang="en-US" sz="1700"/>
                        <a:t>P* and EM* SKUs</a:t>
                      </a:r>
                    </a:p>
                  </a:txBody>
                  <a:tcPr marL="111799" marR="111799" marT="55899" marB="55899"/>
                </a:tc>
                <a:tc>
                  <a:txBody>
                    <a:bodyPr/>
                    <a:lstStyle/>
                    <a:p>
                      <a:r>
                        <a:rPr lang="en-US" sz="1700" dirty="0"/>
                        <a:t>P*, EM* and A* SKUs</a:t>
                      </a:r>
                    </a:p>
                  </a:txBody>
                  <a:tcPr marL="111799" marR="111799" marT="55899" marB="55899"/>
                </a:tc>
                <a:extLst>
                  <a:ext uri="{0D108BD9-81ED-4DB2-BD59-A6C34878D82A}">
                    <a16:rowId xmlns:a16="http://schemas.microsoft.com/office/drawing/2014/main" val="1757849280"/>
                  </a:ext>
                </a:extLst>
              </a:tr>
            </a:tbl>
          </a:graphicData>
        </a:graphic>
      </p:graphicFrame>
    </p:spTree>
    <p:extLst>
      <p:ext uri="{BB962C8B-B14F-4D97-AF65-F5344CB8AC3E}">
        <p14:creationId xmlns:p14="http://schemas.microsoft.com/office/powerpoint/2010/main" val="14779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Use Cases</a:t>
            </a:r>
          </a:p>
        </p:txBody>
      </p:sp>
    </p:spTree>
    <p:extLst>
      <p:ext uri="{BB962C8B-B14F-4D97-AF65-F5344CB8AC3E}">
        <p14:creationId xmlns:p14="http://schemas.microsoft.com/office/powerpoint/2010/main" val="399868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612749"/>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 and learning objectives</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Embed Power BI objects within applications</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Hands-On Module</a:t>
            </a:r>
          </a:p>
        </p:txBody>
      </p:sp>
    </p:spTree>
    <p:extLst>
      <p:ext uri="{BB962C8B-B14F-4D97-AF65-F5344CB8AC3E}">
        <p14:creationId xmlns:p14="http://schemas.microsoft.com/office/powerpoint/2010/main" val="305200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Registered your app for Power BI</a:t>
            </a:r>
          </a:p>
        </p:txBody>
      </p:sp>
      <p:sp>
        <p:nvSpPr>
          <p:cNvPr id="3" name="Subtitle 2"/>
          <p:cNvSpPr>
            <a:spLocks noGrp="1"/>
          </p:cNvSpPr>
          <p:nvPr>
            <p:ph type="body" sz="quarter" idx="10"/>
          </p:nvPr>
        </p:nvSpPr>
        <p:spPr>
          <a:xfrm>
            <a:off x="269241" y="1189175"/>
            <a:ext cx="5378548" cy="1335750"/>
          </a:xfrm>
        </p:spPr>
        <p:txBody>
          <a:bodyPr/>
          <a:lstStyle/>
          <a:p>
            <a:pPr algn="l"/>
            <a:r>
              <a:rPr lang="en-US" sz="2400" dirty="0"/>
              <a:t>Open below URL and Sign-in using Power BI Pro credentials</a:t>
            </a:r>
          </a:p>
          <a:p>
            <a:pPr algn="l"/>
            <a:r>
              <a:rPr lang="en-US" sz="2400" u="sng" dirty="0"/>
              <a:t>https://dev.powerbi.com/apps</a:t>
            </a:r>
          </a:p>
        </p:txBody>
      </p:sp>
      <p:sp>
        <p:nvSpPr>
          <p:cNvPr id="5" name="Text Placeholder 4">
            <a:extLst>
              <a:ext uri="{FF2B5EF4-FFF2-40B4-BE49-F238E27FC236}">
                <a16:creationId xmlns:a16="http://schemas.microsoft.com/office/drawing/2014/main" id="{9F52AF5C-7618-468A-8726-4A8AA7CC94AF}"/>
              </a:ext>
            </a:extLst>
          </p:cNvPr>
          <p:cNvSpPr>
            <a:spLocks noGrp="1"/>
          </p:cNvSpPr>
          <p:nvPr>
            <p:ph type="body" sz="quarter" idx="11"/>
          </p:nvPr>
        </p:nvSpPr>
        <p:spPr/>
        <p:txBody>
          <a:bodyPr/>
          <a:lstStyle/>
          <a:p>
            <a:endParaRPr lang="en-US"/>
          </a:p>
        </p:txBody>
      </p:sp>
      <p:pic>
        <p:nvPicPr>
          <p:cNvPr id="4" name="Picture 3"/>
          <p:cNvPicPr/>
          <p:nvPr/>
        </p:nvPicPr>
        <p:blipFill>
          <a:blip r:embed="rId2" cstate="print"/>
          <a:srcRect/>
          <a:stretch>
            <a:fillRect/>
          </a:stretch>
        </p:blipFill>
        <p:spPr bwMode="auto">
          <a:xfrm>
            <a:off x="6024283" y="1232647"/>
            <a:ext cx="5943600" cy="3053520"/>
          </a:xfrm>
          <a:prstGeom prst="rect">
            <a:avLst/>
          </a:prstGeom>
          <a:noFill/>
          <a:ln w="9525">
            <a:noFill/>
            <a:miter lim="800000"/>
            <a:headEnd/>
            <a:tailEnd/>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Registered your app for Power BI</a:t>
            </a:r>
          </a:p>
        </p:txBody>
      </p:sp>
      <p:sp>
        <p:nvSpPr>
          <p:cNvPr id="3" name="Subtitle 2"/>
          <p:cNvSpPr>
            <a:spLocks noGrp="1"/>
          </p:cNvSpPr>
          <p:nvPr>
            <p:ph type="body" sz="quarter" idx="10"/>
          </p:nvPr>
        </p:nvSpPr>
        <p:spPr/>
        <p:txBody>
          <a:bodyPr>
            <a:normAutofit/>
          </a:bodyPr>
          <a:lstStyle/>
          <a:p>
            <a:r>
              <a:rPr lang="en-US" sz="2400" dirty="0"/>
              <a:t>Registered App (Step 2) </a:t>
            </a:r>
          </a:p>
          <a:p>
            <a:r>
              <a:rPr lang="en-US" sz="2400" dirty="0"/>
              <a:t>Please remember Application name, Client Id</a:t>
            </a:r>
          </a:p>
          <a:p>
            <a:r>
              <a:rPr lang="en-US" sz="2400" dirty="0"/>
              <a:t>Example Client ID : 7114bf2f-8aad-49ad-8a7c-2e80e9b6fbba</a:t>
            </a:r>
          </a:p>
        </p:txBody>
      </p:sp>
      <p:sp>
        <p:nvSpPr>
          <p:cNvPr id="4" name="Text Placeholder 3">
            <a:extLst>
              <a:ext uri="{FF2B5EF4-FFF2-40B4-BE49-F238E27FC236}">
                <a16:creationId xmlns:a16="http://schemas.microsoft.com/office/drawing/2014/main" id="{C5F84763-954F-4C47-AEC5-DB700855F7AD}"/>
              </a:ext>
            </a:extLst>
          </p:cNvPr>
          <p:cNvSpPr>
            <a:spLocks noGrp="1"/>
          </p:cNvSpPr>
          <p:nvPr>
            <p:ph type="body" sz="quarter" idx="11"/>
          </p:nvPr>
        </p:nvSpPr>
        <p:spPr/>
        <p:txBody>
          <a:bodyPr/>
          <a:lstStyle/>
          <a:p>
            <a:endParaRPr lang="en-US"/>
          </a:p>
        </p:txBody>
      </p:sp>
      <p:pic>
        <p:nvPicPr>
          <p:cNvPr id="5" name="Picture 4"/>
          <p:cNvPicPr/>
          <p:nvPr/>
        </p:nvPicPr>
        <p:blipFill>
          <a:blip r:embed="rId2" cstate="print"/>
          <a:srcRect/>
          <a:stretch>
            <a:fillRect/>
          </a:stretch>
        </p:blipFill>
        <p:spPr bwMode="auto">
          <a:xfrm>
            <a:off x="6006352" y="1189176"/>
            <a:ext cx="6019800" cy="3657600"/>
          </a:xfrm>
          <a:prstGeom prst="rect">
            <a:avLst/>
          </a:prstGeom>
          <a:noFill/>
          <a:ln w="9525">
            <a:noFill/>
            <a:miter lim="800000"/>
            <a:headEnd/>
            <a:tailEnd/>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Registered your app for Power BI</a:t>
            </a:r>
          </a:p>
        </p:txBody>
      </p:sp>
      <p:sp>
        <p:nvSpPr>
          <p:cNvPr id="3" name="Subtitle 2"/>
          <p:cNvSpPr>
            <a:spLocks noGrp="1"/>
          </p:cNvSpPr>
          <p:nvPr>
            <p:ph type="body" sz="quarter" idx="10"/>
          </p:nvPr>
        </p:nvSpPr>
        <p:spPr/>
        <p:txBody>
          <a:bodyPr>
            <a:noAutofit/>
          </a:bodyPr>
          <a:lstStyle/>
          <a:p>
            <a:pPr algn="l">
              <a:buFont typeface="Wingdings" pitchFamily="2" charset="2"/>
              <a:buChar char="v"/>
            </a:pPr>
            <a:r>
              <a:rPr lang="en-US" sz="2400" dirty="0"/>
              <a:t> Open Azure portal using the same Power BI Pro account and registered your app (Azure Active Directory)</a:t>
            </a:r>
          </a:p>
          <a:p>
            <a:pPr algn="l"/>
            <a:r>
              <a:rPr lang="en-US" sz="2400" dirty="0" err="1"/>
              <a:t>Goto</a:t>
            </a:r>
            <a:r>
              <a:rPr lang="en-US" sz="2400" dirty="0"/>
              <a:t>  Setting -&gt; Required Permission -&gt; Grant Permission (select All)</a:t>
            </a:r>
          </a:p>
        </p:txBody>
      </p:sp>
      <p:sp>
        <p:nvSpPr>
          <p:cNvPr id="4" name="Text Placeholder 3">
            <a:extLst>
              <a:ext uri="{FF2B5EF4-FFF2-40B4-BE49-F238E27FC236}">
                <a16:creationId xmlns:a16="http://schemas.microsoft.com/office/drawing/2014/main" id="{42377493-F0E2-4093-9C5D-7BE2E0972146}"/>
              </a:ext>
            </a:extLst>
          </p:cNvPr>
          <p:cNvSpPr>
            <a:spLocks noGrp="1"/>
          </p:cNvSpPr>
          <p:nvPr>
            <p:ph type="body" sz="quarter" idx="11"/>
          </p:nvPr>
        </p:nvSpPr>
        <p:spPr/>
        <p:txBody>
          <a:bodyPr/>
          <a:lstStyle/>
          <a:p>
            <a:endParaRPr lang="en-US"/>
          </a:p>
        </p:txBody>
      </p:sp>
      <p:pic>
        <p:nvPicPr>
          <p:cNvPr id="6" name="Picture 5"/>
          <p:cNvPicPr/>
          <p:nvPr/>
        </p:nvPicPr>
        <p:blipFill>
          <a:blip r:embed="rId2" cstate="print"/>
          <a:srcRect/>
          <a:stretch>
            <a:fillRect/>
          </a:stretch>
        </p:blipFill>
        <p:spPr bwMode="auto">
          <a:xfrm>
            <a:off x="5562600" y="1189174"/>
            <a:ext cx="6629400" cy="3429000"/>
          </a:xfrm>
          <a:prstGeom prst="rect">
            <a:avLst/>
          </a:prstGeom>
          <a:noFill/>
          <a:ln w="9525">
            <a:noFill/>
            <a:miter lim="800000"/>
            <a:headEnd/>
            <a:tailEnd/>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p:txBody>
          <a:bodyPr>
            <a:normAutofit lnSpcReduction="10000"/>
          </a:bodyPr>
          <a:lstStyle/>
          <a:p>
            <a:pPr algn="l"/>
            <a:endParaRPr lang="en-US" sz="2400" dirty="0"/>
          </a:p>
          <a:p>
            <a:pPr algn="l"/>
            <a:endParaRPr lang="en-US" sz="2400" dirty="0"/>
          </a:p>
          <a:p>
            <a:endParaRPr lang="en-US" sz="3600" dirty="0"/>
          </a:p>
          <a:p>
            <a:r>
              <a:rPr lang="en-US" sz="3600" dirty="0"/>
              <a:t>Go to Power BI App (app.powerbi.com)</a:t>
            </a:r>
            <a:endParaRPr lang="en-US" sz="4400" dirty="0"/>
          </a:p>
        </p:txBody>
      </p:sp>
      <p:sp>
        <p:nvSpPr>
          <p:cNvPr id="2" name="Title 1"/>
          <p:cNvSpPr>
            <a:spLocks noGrp="1"/>
          </p:cNvSpPr>
          <p:nvPr>
            <p:ph type="title"/>
          </p:nvPr>
        </p:nvSpPr>
        <p:spPr/>
        <p:txBody>
          <a:bodyPr>
            <a:normAutofit/>
          </a:bodyPr>
          <a:lstStyle/>
          <a:p>
            <a:r>
              <a:rPr lang="en-US" sz="3600" dirty="0"/>
              <a:t>Power BI</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Power BI</a:t>
            </a:r>
          </a:p>
        </p:txBody>
      </p:sp>
      <p:sp>
        <p:nvSpPr>
          <p:cNvPr id="3" name="Subtitle 2"/>
          <p:cNvSpPr>
            <a:spLocks noGrp="1"/>
          </p:cNvSpPr>
          <p:nvPr>
            <p:ph type="body" sz="quarter" idx="10"/>
          </p:nvPr>
        </p:nvSpPr>
        <p:spPr/>
        <p:txBody>
          <a:bodyPr>
            <a:normAutofit/>
          </a:bodyPr>
          <a:lstStyle/>
          <a:p>
            <a:r>
              <a:rPr lang="en-US" sz="2400" dirty="0"/>
              <a:t>Create Workspace</a:t>
            </a:r>
          </a:p>
          <a:p>
            <a:r>
              <a:rPr lang="en-US" sz="2400" dirty="0"/>
              <a:t>Note : Workspace name should match with application name we defined in azure portal.</a:t>
            </a:r>
          </a:p>
        </p:txBody>
      </p:sp>
      <p:sp>
        <p:nvSpPr>
          <p:cNvPr id="8" name="Text Placeholder 7">
            <a:extLst>
              <a:ext uri="{FF2B5EF4-FFF2-40B4-BE49-F238E27FC236}">
                <a16:creationId xmlns:a16="http://schemas.microsoft.com/office/drawing/2014/main" id="{0A686021-AEA6-4C39-83D7-4B7E7BD12579}"/>
              </a:ext>
            </a:extLst>
          </p:cNvPr>
          <p:cNvSpPr>
            <a:spLocks noGrp="1"/>
          </p:cNvSpPr>
          <p:nvPr>
            <p:ph type="body" sz="quarter" idx="1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544213" y="1189176"/>
            <a:ext cx="5453063" cy="3649773"/>
          </a:xfrm>
          <a:prstGeom prst="rect">
            <a:avLst/>
          </a:prstGeom>
          <a:noFill/>
          <a:ln w="9525">
            <a:noFill/>
            <a:miter lim="800000"/>
            <a:headEnd/>
            <a:tailEnd/>
          </a:ln>
          <a:effectLst/>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Power BI</a:t>
            </a:r>
          </a:p>
        </p:txBody>
      </p:sp>
      <p:sp>
        <p:nvSpPr>
          <p:cNvPr id="4" name="Content Placeholder 3">
            <a:extLst>
              <a:ext uri="{FF2B5EF4-FFF2-40B4-BE49-F238E27FC236}">
                <a16:creationId xmlns:a16="http://schemas.microsoft.com/office/drawing/2014/main" id="{32E12F43-C9AE-4B2F-81C3-9DF3466BB749}"/>
              </a:ext>
            </a:extLst>
          </p:cNvPr>
          <p:cNvSpPr>
            <a:spLocks noGrp="1"/>
          </p:cNvSpPr>
          <p:nvPr>
            <p:ph type="body" sz="quarter" idx="10"/>
          </p:nvPr>
        </p:nvSpPr>
        <p:spPr>
          <a:xfrm>
            <a:off x="269241" y="1189176"/>
            <a:ext cx="5378548" cy="2000548"/>
          </a:xfrm>
        </p:spPr>
        <p:txBody>
          <a:bodyPr/>
          <a:lstStyle/>
          <a:p>
            <a:r>
              <a:rPr lang="en-US" sz="2400" dirty="0"/>
              <a:t>Published the Power BI report in workspace we just created in above steps.</a:t>
            </a:r>
          </a:p>
          <a:p>
            <a:r>
              <a:rPr lang="en-US" sz="2400" dirty="0"/>
              <a:t>Open Power BI Report and click on File-&gt;Embed</a:t>
            </a:r>
          </a:p>
        </p:txBody>
      </p:sp>
      <p:sp>
        <p:nvSpPr>
          <p:cNvPr id="9" name="Text Placeholder 8">
            <a:extLst>
              <a:ext uri="{FF2B5EF4-FFF2-40B4-BE49-F238E27FC236}">
                <a16:creationId xmlns:a16="http://schemas.microsoft.com/office/drawing/2014/main" id="{3B763557-4CBD-4CBF-8839-07156C737270}"/>
              </a:ext>
            </a:extLst>
          </p:cNvPr>
          <p:cNvSpPr>
            <a:spLocks noGrp="1"/>
          </p:cNvSpPr>
          <p:nvPr>
            <p:ph type="body" sz="quarter" idx="11"/>
          </p:nvPr>
        </p:nvSpPr>
        <p:spPr/>
        <p:txBody>
          <a:bodyPr/>
          <a:lstStyle/>
          <a:p>
            <a:endParaRPr lang="en-US"/>
          </a:p>
        </p:txBody>
      </p:sp>
      <p:pic>
        <p:nvPicPr>
          <p:cNvPr id="8" name="Content Placeholder 7">
            <a:extLst>
              <a:ext uri="{FF2B5EF4-FFF2-40B4-BE49-F238E27FC236}">
                <a16:creationId xmlns:a16="http://schemas.microsoft.com/office/drawing/2014/main" id="{644545B5-9145-4333-BBF2-0EC76B5E45FE}"/>
              </a:ext>
            </a:extLst>
          </p:cNvPr>
          <p:cNvPicPr>
            <a:picLocks noGrp="1"/>
          </p:cNvPicPr>
          <p:nvPr>
            <p:ph sz="quarter" idx="4294967295"/>
          </p:nvPr>
        </p:nvPicPr>
        <p:blipFill>
          <a:blip r:embed="rId2" cstate="print"/>
          <a:srcRect/>
          <a:stretch>
            <a:fillRect/>
          </a:stretch>
        </p:blipFill>
        <p:spPr bwMode="auto">
          <a:xfrm>
            <a:off x="6578507" y="1189176"/>
            <a:ext cx="5183187" cy="3240088"/>
          </a:xfrm>
          <a:prstGeom prst="rect">
            <a:avLst/>
          </a:prstGeom>
          <a:noFill/>
          <a:ln w="9525">
            <a:noFill/>
            <a:miter lim="800000"/>
            <a:headEnd/>
            <a:tailEnd/>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Power BI</a:t>
            </a:r>
          </a:p>
        </p:txBody>
      </p:sp>
      <p:sp>
        <p:nvSpPr>
          <p:cNvPr id="3" name="Subtitle 2"/>
          <p:cNvSpPr>
            <a:spLocks noGrp="1"/>
          </p:cNvSpPr>
          <p:nvPr>
            <p:ph type="body" sz="quarter" idx="10"/>
          </p:nvPr>
        </p:nvSpPr>
        <p:spPr>
          <a:xfrm>
            <a:off x="269241" y="1193658"/>
            <a:ext cx="5378548" cy="5090600"/>
          </a:xfrm>
        </p:spPr>
        <p:txBody>
          <a:bodyPr>
            <a:noAutofit/>
          </a:bodyPr>
          <a:lstStyle/>
          <a:p>
            <a:r>
              <a:rPr lang="en-US" sz="2400" dirty="0">
                <a:solidFill>
                  <a:schemeClr val="tx1"/>
                </a:solidFill>
              </a:rPr>
              <a:t>Copy URL from the popup window.</a:t>
            </a:r>
          </a:p>
          <a:p>
            <a:pPr lvl="1"/>
            <a:r>
              <a:rPr lang="en-US" sz="1616" dirty="0">
                <a:solidFill>
                  <a:schemeClr val="tx1"/>
                </a:solidFill>
              </a:rPr>
              <a:t>Embed URL : </a:t>
            </a:r>
            <a:r>
              <a:rPr lang="en-US" sz="1616" u="sng" dirty="0">
                <a:solidFill>
                  <a:schemeClr val="tx1"/>
                </a:solidFill>
              </a:rPr>
              <a:t>https://app.powerbi.com/reportEmbed?reportId=ab6a6425-723b-4eb1-8a35-a51453a4a10f&amp;groupId=e9611f8e-ba94-44c6-8117-31e30d860187</a:t>
            </a:r>
            <a:endParaRPr lang="en-US" sz="1616" dirty="0">
              <a:solidFill>
                <a:schemeClr val="tx1"/>
              </a:solidFill>
            </a:endParaRPr>
          </a:p>
          <a:p>
            <a:pPr lvl="1"/>
            <a:r>
              <a:rPr lang="en-US" sz="1616" dirty="0">
                <a:solidFill>
                  <a:schemeClr val="tx1"/>
                </a:solidFill>
              </a:rPr>
              <a:t>Report Id = </a:t>
            </a:r>
            <a:r>
              <a:rPr lang="en-US" sz="1616" u="sng" dirty="0">
                <a:solidFill>
                  <a:schemeClr val="tx1"/>
                </a:solidFill>
                <a:hlinkClick r:id="rId2">
                  <a:extLst>
                    <a:ext uri="{A12FA001-AC4F-418D-AE19-62706E023703}">
                      <ahyp:hlinkClr xmlns:ahyp="http://schemas.microsoft.com/office/drawing/2018/hyperlinkcolor" val="tx"/>
                    </a:ext>
                  </a:extLst>
                </a:hlinkClick>
              </a:rPr>
              <a:t>ab6a6425-723b-4eb1-8a35-a51453a4a10f</a:t>
            </a:r>
            <a:endParaRPr lang="en-US" sz="1616" dirty="0">
              <a:solidFill>
                <a:schemeClr val="tx1"/>
              </a:solidFill>
            </a:endParaRPr>
          </a:p>
          <a:p>
            <a:pPr lvl="1"/>
            <a:r>
              <a:rPr lang="en-US" sz="1616" dirty="0">
                <a:solidFill>
                  <a:schemeClr val="tx1"/>
                </a:solidFill>
              </a:rPr>
              <a:t>Group Id = </a:t>
            </a:r>
            <a:r>
              <a:rPr lang="en-US" sz="1616" u="sng" dirty="0">
                <a:solidFill>
                  <a:schemeClr val="tx1"/>
                </a:solidFill>
                <a:hlinkClick r:id="rId2">
                  <a:extLst>
                    <a:ext uri="{A12FA001-AC4F-418D-AE19-62706E023703}">
                      <ahyp:hlinkClr xmlns:ahyp="http://schemas.microsoft.com/office/drawing/2018/hyperlinkcolor" val="tx"/>
                    </a:ext>
                  </a:extLst>
                </a:hlinkClick>
              </a:rPr>
              <a:t>e9611f8e-ba94-44c6-8117-31e30d860187</a:t>
            </a:r>
            <a:endParaRPr lang="en-US" sz="1616" dirty="0">
              <a:solidFill>
                <a:schemeClr val="tx1"/>
              </a:solidFill>
            </a:endParaRPr>
          </a:p>
          <a:p>
            <a:r>
              <a:rPr lang="en-US" sz="2400" dirty="0">
                <a:solidFill>
                  <a:schemeClr val="tx1"/>
                </a:solidFill>
              </a:rPr>
              <a:t>Please note embed </a:t>
            </a:r>
            <a:r>
              <a:rPr lang="en-US" sz="2400" dirty="0" err="1">
                <a:solidFill>
                  <a:schemeClr val="tx1"/>
                </a:solidFill>
              </a:rPr>
              <a:t>url</a:t>
            </a:r>
            <a:r>
              <a:rPr lang="en-US" sz="2400" dirty="0">
                <a:solidFill>
                  <a:schemeClr val="tx1"/>
                </a:solidFill>
              </a:rPr>
              <a:t>, group id and report id</a:t>
            </a:r>
          </a:p>
        </p:txBody>
      </p:sp>
      <p:sp>
        <p:nvSpPr>
          <p:cNvPr id="4" name="Text Placeholder 3">
            <a:extLst>
              <a:ext uri="{FF2B5EF4-FFF2-40B4-BE49-F238E27FC236}">
                <a16:creationId xmlns:a16="http://schemas.microsoft.com/office/drawing/2014/main" id="{1E6E743F-9E22-4EA2-A533-FD296E57B19A}"/>
              </a:ext>
            </a:extLst>
          </p:cNvPr>
          <p:cNvSpPr>
            <a:spLocks noGrp="1"/>
          </p:cNvSpPr>
          <p:nvPr>
            <p:ph type="body" sz="quarter" idx="11"/>
          </p:nvPr>
        </p:nvSpPr>
        <p:spPr/>
        <p:txBody>
          <a:bodyPr/>
          <a:lstStyle/>
          <a:p>
            <a:endParaRPr lang="en-US"/>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REST API</a:t>
            </a:r>
          </a:p>
        </p:txBody>
      </p:sp>
      <p:sp>
        <p:nvSpPr>
          <p:cNvPr id="3" name="Subtitle 2"/>
          <p:cNvSpPr>
            <a:spLocks noGrp="1"/>
          </p:cNvSpPr>
          <p:nvPr>
            <p:ph type="body" sz="quarter" idx="10"/>
          </p:nvPr>
        </p:nvSpPr>
        <p:spPr/>
        <p:txBody>
          <a:bodyPr>
            <a:normAutofit fontScale="92500" lnSpcReduction="20000"/>
          </a:bodyPr>
          <a:lstStyle/>
          <a:p>
            <a:pPr marL="742950" indent="-742950"/>
            <a:endParaRPr lang="en-US" sz="4800" dirty="0"/>
          </a:p>
          <a:p>
            <a:pPr marL="742950" indent="-742950"/>
            <a:endParaRPr lang="en-US" sz="4800" dirty="0"/>
          </a:p>
          <a:p>
            <a:pPr marL="742950" indent="-742950"/>
            <a:r>
              <a:rPr lang="en-US" sz="4800" dirty="0"/>
              <a:t>Call REST API to open power BI report securely</a:t>
            </a:r>
          </a:p>
          <a:p>
            <a:pPr marL="742950" indent="-742950" algn="l"/>
            <a:endParaRPr lang="en-US" sz="4400" dirty="0"/>
          </a:p>
          <a:p>
            <a:pPr marL="742950" indent="-742950" algn="l"/>
            <a:endParaRPr lang="en-US" sz="4400" dirty="0"/>
          </a:p>
          <a:p>
            <a:pPr marL="742950" indent="-742950" algn="l"/>
            <a:endParaRPr lang="en-US" sz="4400" dirty="0"/>
          </a:p>
          <a:p>
            <a:pPr marL="742950" indent="-742950" algn="l"/>
            <a:endParaRPr lang="en-US" sz="4400"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REST API Part</a:t>
            </a:r>
          </a:p>
        </p:txBody>
      </p:sp>
      <p:sp>
        <p:nvSpPr>
          <p:cNvPr id="3" name="Subtitle 2"/>
          <p:cNvSpPr>
            <a:spLocks noGrp="1"/>
          </p:cNvSpPr>
          <p:nvPr>
            <p:ph type="body" sz="quarter" idx="10"/>
          </p:nvPr>
        </p:nvSpPr>
        <p:spPr>
          <a:xfrm>
            <a:off x="269241" y="1189175"/>
            <a:ext cx="5378548" cy="5072671"/>
          </a:xfrm>
        </p:spPr>
        <p:txBody>
          <a:bodyPr>
            <a:normAutofit/>
          </a:bodyPr>
          <a:lstStyle/>
          <a:p>
            <a:r>
              <a:rPr lang="en-US" sz="2400" dirty="0"/>
              <a:t>Call </a:t>
            </a:r>
            <a:r>
              <a:rPr lang="en-US" sz="2400" dirty="0" err="1"/>
              <a:t>GetTocken</a:t>
            </a:r>
            <a:r>
              <a:rPr lang="en-US" sz="2400" dirty="0"/>
              <a:t> REST API with header and body</a:t>
            </a:r>
            <a:endParaRPr lang="en-US" sz="2400" dirty="0">
              <a:solidFill>
                <a:schemeClr val="tx1"/>
              </a:solidFill>
            </a:endParaRPr>
          </a:p>
          <a:p>
            <a:r>
              <a:rPr lang="en-US" sz="2400" u="sng" dirty="0">
                <a:solidFill>
                  <a:schemeClr val="tx1"/>
                </a:solidFill>
                <a:hlinkClick r:id="rId2">
                  <a:extLst>
                    <a:ext uri="{A12FA001-AC4F-418D-AE19-62706E023703}">
                      <ahyp:hlinkClr xmlns:ahyp="http://schemas.microsoft.com/office/drawing/2018/hyperlinkcolor" val="tx"/>
                    </a:ext>
                  </a:extLst>
                </a:hlinkClick>
              </a:rPr>
              <a:t>https://login.microsoftonline.com/common/oauth2/token</a:t>
            </a:r>
            <a:endParaRPr lang="en-US" sz="2400" dirty="0">
              <a:solidFill>
                <a:schemeClr val="tx1"/>
              </a:solidFill>
            </a:endParaRPr>
          </a:p>
          <a:p>
            <a:r>
              <a:rPr lang="en-US" sz="2400" dirty="0"/>
              <a:t>Header</a:t>
            </a:r>
          </a:p>
          <a:p>
            <a:r>
              <a:rPr lang="en-US" sz="2400" dirty="0"/>
              <a:t>Content-Type = application/x-www-form-</a:t>
            </a:r>
            <a:r>
              <a:rPr lang="en-US" sz="2400" dirty="0" err="1"/>
              <a:t>urlencoded</a:t>
            </a:r>
            <a:endParaRPr lang="en-US" sz="2400" dirty="0"/>
          </a:p>
          <a:p>
            <a:r>
              <a:rPr lang="en-US" sz="2400" dirty="0"/>
              <a:t>Remember Access Token from result</a:t>
            </a:r>
          </a:p>
        </p:txBody>
      </p:sp>
      <p:sp>
        <p:nvSpPr>
          <p:cNvPr id="4" name="Text Placeholder 3">
            <a:extLst>
              <a:ext uri="{FF2B5EF4-FFF2-40B4-BE49-F238E27FC236}">
                <a16:creationId xmlns:a16="http://schemas.microsoft.com/office/drawing/2014/main" id="{5707BAC3-04F2-49E6-ABAB-73742432C433}"/>
              </a:ext>
            </a:extLst>
          </p:cNvPr>
          <p:cNvSpPr>
            <a:spLocks noGrp="1"/>
          </p:cNvSpPr>
          <p:nvPr>
            <p:ph type="body" sz="quarter" idx="11"/>
          </p:nvPr>
        </p:nvSpPr>
        <p:spPr/>
        <p:txBody>
          <a:bodyPr/>
          <a:lstStyle/>
          <a:p>
            <a:endParaRPr lang="en-US"/>
          </a:p>
        </p:txBody>
      </p:sp>
      <p:pic>
        <p:nvPicPr>
          <p:cNvPr id="2050" name="Picture 2"/>
          <p:cNvPicPr>
            <a:picLocks noChangeAspect="1" noChangeArrowheads="1"/>
          </p:cNvPicPr>
          <p:nvPr/>
        </p:nvPicPr>
        <p:blipFill>
          <a:blip r:embed="rId3" cstate="print"/>
          <a:srcRect/>
          <a:stretch>
            <a:fillRect/>
          </a:stretch>
        </p:blipFill>
        <p:spPr bwMode="auto">
          <a:xfrm>
            <a:off x="6541896" y="1151965"/>
            <a:ext cx="5486400" cy="3197994"/>
          </a:xfrm>
          <a:prstGeom prst="rect">
            <a:avLst/>
          </a:prstGeom>
          <a:noFill/>
          <a:ln w="9525">
            <a:noFill/>
            <a:miter lim="800000"/>
            <a:headEnd/>
            <a:tailEnd/>
          </a:ln>
          <a:effectLst/>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REST API Part</a:t>
            </a:r>
          </a:p>
        </p:txBody>
      </p:sp>
      <p:sp>
        <p:nvSpPr>
          <p:cNvPr id="3" name="Subtitle 2"/>
          <p:cNvSpPr>
            <a:spLocks noGrp="1"/>
          </p:cNvSpPr>
          <p:nvPr>
            <p:ph type="body" sz="quarter" idx="10"/>
          </p:nvPr>
        </p:nvSpPr>
        <p:spPr>
          <a:xfrm>
            <a:off x="269241" y="1189176"/>
            <a:ext cx="5378548" cy="5157836"/>
          </a:xfrm>
        </p:spPr>
        <p:txBody>
          <a:bodyPr>
            <a:noAutofit/>
          </a:bodyPr>
          <a:lstStyle/>
          <a:p>
            <a:r>
              <a:rPr lang="en-US" sz="2400" dirty="0"/>
              <a:t>Generate embed token using below REST API</a:t>
            </a:r>
            <a:endParaRPr lang="en-US" sz="2400" dirty="0">
              <a:solidFill>
                <a:schemeClr val="tx1"/>
              </a:solidFill>
            </a:endParaRPr>
          </a:p>
          <a:p>
            <a:pPr lvl="1"/>
            <a:r>
              <a:rPr lang="en-US" sz="1616" u="sng" dirty="0">
                <a:solidFill>
                  <a:schemeClr val="tx1"/>
                </a:solidFill>
                <a:hlinkClick r:id="rId2">
                  <a:extLst>
                    <a:ext uri="{A12FA001-AC4F-418D-AE19-62706E023703}">
                      <ahyp:hlinkClr xmlns:ahyp="http://schemas.microsoft.com/office/drawing/2018/hyperlinkcolor" val="tx"/>
                    </a:ext>
                  </a:extLst>
                </a:hlinkClick>
              </a:rPr>
              <a:t>https://api.powerbi.com/v1.0/myorg/groups/&lt;&lt;GROUP ID&gt;&gt;/reports/&lt;&lt;REPORT ID&gt;&gt;/</a:t>
            </a:r>
            <a:r>
              <a:rPr lang="en-US" sz="1616" u="sng" dirty="0" err="1">
                <a:solidFill>
                  <a:schemeClr val="tx1"/>
                </a:solidFill>
                <a:hlinkClick r:id="rId2">
                  <a:extLst>
                    <a:ext uri="{A12FA001-AC4F-418D-AE19-62706E023703}">
                      <ahyp:hlinkClr xmlns:ahyp="http://schemas.microsoft.com/office/drawing/2018/hyperlinkcolor" val="tx"/>
                    </a:ext>
                  </a:extLst>
                </a:hlinkClick>
              </a:rPr>
              <a:t>GenerateToken</a:t>
            </a:r>
            <a:endParaRPr lang="en-US" sz="1616" dirty="0">
              <a:solidFill>
                <a:schemeClr val="tx1"/>
              </a:solidFill>
            </a:endParaRPr>
          </a:p>
          <a:p>
            <a:pPr lvl="1"/>
            <a:r>
              <a:rPr lang="en-US" sz="1616" dirty="0"/>
              <a:t>Header</a:t>
            </a:r>
          </a:p>
          <a:p>
            <a:pPr lvl="1"/>
            <a:r>
              <a:rPr lang="en-US" sz="1616" dirty="0"/>
              <a:t>Authorization = Bearer </a:t>
            </a:r>
            <a:r>
              <a:rPr lang="en-US" sz="1616" dirty="0">
                <a:solidFill>
                  <a:srgbClr val="FF0000"/>
                </a:solidFill>
              </a:rPr>
              <a:t>&lt;&lt;Access </a:t>
            </a:r>
            <a:r>
              <a:rPr lang="en-US" sz="1616" dirty="0" err="1">
                <a:solidFill>
                  <a:srgbClr val="FF0000"/>
                </a:solidFill>
              </a:rPr>
              <a:t>Tocken</a:t>
            </a:r>
            <a:r>
              <a:rPr lang="en-US" sz="1616" dirty="0">
                <a:solidFill>
                  <a:srgbClr val="FF0000"/>
                </a:solidFill>
              </a:rPr>
              <a:t>&gt;&gt;</a:t>
            </a:r>
          </a:p>
          <a:p>
            <a:pPr lvl="1"/>
            <a:r>
              <a:rPr lang="en-US" sz="1616" dirty="0"/>
              <a:t>Content-Type = application/x-www-form-</a:t>
            </a:r>
            <a:r>
              <a:rPr lang="en-US" sz="1616" dirty="0" err="1"/>
              <a:t>urlencoded</a:t>
            </a:r>
            <a:endParaRPr lang="en-US" sz="1616" dirty="0"/>
          </a:p>
          <a:p>
            <a:pPr lvl="1"/>
            <a:r>
              <a:rPr lang="en-US" sz="1616" dirty="0"/>
              <a:t>Accept=application/</a:t>
            </a:r>
            <a:r>
              <a:rPr lang="en-US" sz="1616" dirty="0" err="1"/>
              <a:t>json</a:t>
            </a:r>
            <a:endParaRPr lang="en-US" sz="1616" dirty="0"/>
          </a:p>
          <a:p>
            <a:pPr lvl="1"/>
            <a:r>
              <a:rPr lang="en-US" sz="1616" dirty="0"/>
              <a:t>BODY</a:t>
            </a:r>
          </a:p>
          <a:p>
            <a:pPr lvl="1"/>
            <a:r>
              <a:rPr lang="en-US" sz="1616" dirty="0" err="1"/>
              <a:t>accessLevel</a:t>
            </a:r>
            <a:r>
              <a:rPr lang="en-US" sz="1616" dirty="0"/>
              <a:t> = View</a:t>
            </a:r>
          </a:p>
          <a:p>
            <a:pPr lvl="1"/>
            <a:r>
              <a:rPr lang="en-US" sz="1616" dirty="0" err="1"/>
              <a:t>allowSaveAs</a:t>
            </a:r>
            <a:r>
              <a:rPr lang="en-US" sz="1616" dirty="0"/>
              <a:t>=false</a:t>
            </a:r>
            <a:endParaRPr lang="en-US" sz="2400" dirty="0"/>
          </a:p>
          <a:p>
            <a:r>
              <a:rPr lang="en-US" sz="2400" dirty="0"/>
              <a:t>Remember Token from result [it is embed token]</a:t>
            </a:r>
          </a:p>
          <a:p>
            <a:endParaRPr lang="en-US" sz="2400" dirty="0"/>
          </a:p>
        </p:txBody>
      </p:sp>
      <p:sp>
        <p:nvSpPr>
          <p:cNvPr id="4" name="Text Placeholder 3">
            <a:extLst>
              <a:ext uri="{FF2B5EF4-FFF2-40B4-BE49-F238E27FC236}">
                <a16:creationId xmlns:a16="http://schemas.microsoft.com/office/drawing/2014/main" id="{A7066960-022F-4024-8403-5E24FE6F66B1}"/>
              </a:ext>
            </a:extLst>
          </p:cNvPr>
          <p:cNvSpPr>
            <a:spLocks noGrp="1"/>
          </p:cNvSpPr>
          <p:nvPr>
            <p:ph type="body" sz="quarter" idx="11"/>
          </p:nvPr>
        </p:nvSpPr>
        <p:spPr/>
        <p:txBody>
          <a:bodyPr/>
          <a:lstStyle/>
          <a:p>
            <a:endParaRPr lang="en-US"/>
          </a:p>
        </p:txBody>
      </p:sp>
      <p:pic>
        <p:nvPicPr>
          <p:cNvPr id="3074" name="Picture 2"/>
          <p:cNvPicPr>
            <a:picLocks noChangeAspect="1" noChangeArrowheads="1"/>
          </p:cNvPicPr>
          <p:nvPr/>
        </p:nvPicPr>
        <p:blipFill>
          <a:blip r:embed="rId3" cstate="print"/>
          <a:srcRect/>
          <a:stretch>
            <a:fillRect/>
          </a:stretch>
        </p:blipFill>
        <p:spPr bwMode="auto">
          <a:xfrm>
            <a:off x="6284584" y="1246094"/>
            <a:ext cx="5638175" cy="2590800"/>
          </a:xfrm>
          <a:prstGeom prst="rect">
            <a:avLst/>
          </a:prstGeom>
          <a:noFill/>
          <a:ln w="9525">
            <a:noFill/>
            <a:miter lim="800000"/>
            <a:headEnd/>
            <a:tailEnd/>
          </a:ln>
          <a:effectLst/>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Attached Power BI Report in App</a:t>
            </a:r>
          </a:p>
        </p:txBody>
      </p:sp>
      <p:sp>
        <p:nvSpPr>
          <p:cNvPr id="3" name="Subtitle 2"/>
          <p:cNvSpPr>
            <a:spLocks noGrp="1"/>
          </p:cNvSpPr>
          <p:nvPr>
            <p:ph type="body" sz="quarter" idx="10"/>
          </p:nvPr>
        </p:nvSpPr>
        <p:spPr>
          <a:xfrm>
            <a:off x="269241" y="1189175"/>
            <a:ext cx="5378548" cy="4740977"/>
          </a:xfrm>
        </p:spPr>
        <p:txBody>
          <a:bodyPr>
            <a:normAutofit/>
          </a:bodyPr>
          <a:lstStyle/>
          <a:p>
            <a:r>
              <a:rPr lang="en-US" sz="2400" dirty="0"/>
              <a:t>We have following items</a:t>
            </a:r>
          </a:p>
          <a:p>
            <a:pPr marL="800100" lvl="1" indent="-342900"/>
            <a:r>
              <a:rPr lang="en-US" sz="2400" dirty="0"/>
              <a:t>Embed Token</a:t>
            </a:r>
          </a:p>
          <a:p>
            <a:pPr marL="800100" lvl="1" indent="-342900"/>
            <a:r>
              <a:rPr lang="en-US" sz="2400" dirty="0">
                <a:solidFill>
                  <a:schemeClr val="tx1"/>
                </a:solidFill>
              </a:rPr>
              <a:t>Report Id</a:t>
            </a:r>
          </a:p>
          <a:p>
            <a:pPr marL="800100" lvl="1" indent="-342900"/>
            <a:r>
              <a:rPr lang="en-US" sz="2400" dirty="0">
                <a:solidFill>
                  <a:schemeClr val="tx1"/>
                </a:solidFill>
              </a:rPr>
              <a:t>Group Id</a:t>
            </a:r>
          </a:p>
          <a:p>
            <a:r>
              <a:rPr lang="en-US" sz="2400" dirty="0">
                <a:solidFill>
                  <a:schemeClr val="tx1"/>
                </a:solidFill>
              </a:rPr>
              <a:t>Call Power BI Report using Microsoft Utilities</a:t>
            </a:r>
          </a:p>
          <a:p>
            <a:r>
              <a:rPr lang="en-US" sz="2400" dirty="0">
                <a:solidFill>
                  <a:schemeClr val="tx1"/>
                </a:solidFill>
                <a:hlinkClick r:id="rId2">
                  <a:extLst>
                    <a:ext uri="{A12FA001-AC4F-418D-AE19-62706E023703}">
                      <ahyp:hlinkClr xmlns:ahyp="http://schemas.microsoft.com/office/drawing/2018/hyperlinkcolor" val="tx"/>
                    </a:ext>
                  </a:extLst>
                </a:hlinkClick>
              </a:rPr>
              <a:t>https://microsoft.github.io/PowerBI-JavaScript/demo/v2-demo/index.html</a:t>
            </a:r>
            <a:endParaRPr lang="en-US" sz="2400" dirty="0">
              <a:solidFill>
                <a:schemeClr val="tx1"/>
              </a:solidFill>
            </a:endParaRPr>
          </a:p>
        </p:txBody>
      </p:sp>
      <p:sp>
        <p:nvSpPr>
          <p:cNvPr id="4" name="Text Placeholder 3">
            <a:extLst>
              <a:ext uri="{FF2B5EF4-FFF2-40B4-BE49-F238E27FC236}">
                <a16:creationId xmlns:a16="http://schemas.microsoft.com/office/drawing/2014/main" id="{A908AF30-71AE-41AC-856E-87EEF9ACBF7C}"/>
              </a:ext>
            </a:extLst>
          </p:cNvPr>
          <p:cNvSpPr>
            <a:spLocks noGrp="1"/>
          </p:cNvSpPr>
          <p:nvPr>
            <p:ph type="body" sz="quarter" idx="11"/>
          </p:nvPr>
        </p:nvSpPr>
        <p:spPr/>
        <p:txBody>
          <a:bodyPr/>
          <a:lstStyle/>
          <a:p>
            <a:endParaRPr lang="en-US"/>
          </a:p>
        </p:txBody>
      </p:sp>
      <p:pic>
        <p:nvPicPr>
          <p:cNvPr id="4098" name="Picture 2"/>
          <p:cNvPicPr>
            <a:picLocks noChangeAspect="1" noChangeArrowheads="1"/>
          </p:cNvPicPr>
          <p:nvPr/>
        </p:nvPicPr>
        <p:blipFill>
          <a:blip r:embed="rId3" cstate="print"/>
          <a:srcRect/>
          <a:stretch>
            <a:fillRect/>
          </a:stretch>
        </p:blipFill>
        <p:spPr bwMode="auto">
          <a:xfrm>
            <a:off x="6096000" y="1149909"/>
            <a:ext cx="5943600" cy="3153150"/>
          </a:xfrm>
          <a:prstGeom prst="rect">
            <a:avLst/>
          </a:prstGeom>
          <a:noFill/>
          <a:ln w="9525">
            <a:noFill/>
            <a:miter lim="800000"/>
            <a:headEnd/>
            <a:tailEnd/>
          </a:ln>
          <a:effectLst/>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2387192"/>
          </a:xfrm>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a:p>
            <a:pPr lvl="2"/>
            <a:endParaRPr lang="en-US" dirty="0">
              <a:solidFill>
                <a:schemeClr val="tx1"/>
              </a:solidFill>
            </a:endParaRPr>
          </a:p>
        </p:txBody>
      </p:sp>
      <p:sp>
        <p:nvSpPr>
          <p:cNvPr id="17" name="Title 16"/>
          <p:cNvSpPr>
            <a:spLocks noGrp="1"/>
          </p:cNvSpPr>
          <p:nvPr>
            <p:ph type="title"/>
          </p:nvPr>
        </p:nvSpPr>
        <p:spPr/>
        <p:txBody>
          <a:bodyPr/>
          <a:lstStyle/>
          <a:p>
            <a:r>
              <a:rPr lang="en-US" dirty="0">
                <a:solidFill>
                  <a:schemeClr val="tx1"/>
                </a:solidFill>
              </a:rPr>
              <a:t>Text layout (without bullet points)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p:txBody>
      </p:sp>
      <p:sp>
        <p:nvSpPr>
          <p:cNvPr id="17" name="Title 16"/>
          <p:cNvSpPr>
            <a:spLocks noGrp="1"/>
          </p:cNvSpPr>
          <p:nvPr>
            <p:ph type="title"/>
          </p:nvPr>
        </p:nvSpPr>
        <p:spPr/>
        <p:txBody>
          <a:bodyPr/>
          <a:lstStyle/>
          <a:p>
            <a:r>
              <a:rPr lang="en-US" dirty="0">
                <a:solidFill>
                  <a:schemeClr val="tx1"/>
                </a:solidFill>
              </a:rPr>
              <a:t>Text with bullet points - adjusting list levels</a:t>
            </a:r>
          </a:p>
        </p:txBody>
      </p:sp>
      <p:sp>
        <p:nvSpPr>
          <p:cNvPr id="7" name="Rectangle 6"/>
          <p:cNvSpPr/>
          <p:nvPr/>
        </p:nvSpPr>
        <p:spPr bwMode="auto">
          <a:xfrm>
            <a:off x="8333951" y="2711868"/>
            <a:ext cx="3591130" cy="3863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372" dirty="0">
                <a:solidFill>
                  <a:schemeClr val="tx1"/>
                </a:solidFill>
                <a:ea typeface="Segoe UI" pitchFamily="34" charset="0"/>
                <a:cs typeface="Segoe UI" pitchFamily="34" charset="0"/>
              </a:rPr>
              <a:t>Use the “Decrease List Level” and “Increase List Level” tools on the Home Menu to change text levels.</a:t>
            </a:r>
          </a:p>
          <a:p>
            <a:pPr defTabSz="914102" fontAlgn="base">
              <a:spcBef>
                <a:spcPts val="600"/>
              </a:spcBef>
              <a:spcAft>
                <a:spcPct val="0"/>
              </a:spcAft>
            </a:pPr>
            <a:r>
              <a:rPr lang="en-US" sz="1372" dirty="0">
                <a:solidFill>
                  <a:schemeClr val="tx1"/>
                </a:solidFill>
                <a:ea typeface="Segoe UI" pitchFamily="34" charset="0"/>
                <a:cs typeface="Segoe UI" pitchFamily="34" charset="0"/>
              </a:rPr>
              <a:t>Try this:  </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Place your cursor in any row of text to the left that says “Size 20pt for subtopics”</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Next click the Home tab, and then on the “</a:t>
            </a:r>
            <a:r>
              <a:rPr lang="en-US" sz="1372" u="sng" dirty="0">
                <a:solidFill>
                  <a:schemeClr val="tx1"/>
                </a:solidFill>
                <a:ea typeface="Segoe UI" pitchFamily="34" charset="0"/>
                <a:cs typeface="Segoe UI" pitchFamily="34" charset="0"/>
              </a:rPr>
              <a:t>Decrease List level</a:t>
            </a:r>
            <a:r>
              <a:rPr lang="en-US" sz="1372" dirty="0">
                <a:solidFill>
                  <a:schemeClr val="tx1"/>
                </a:solidFill>
                <a:ea typeface="Segoe UI" pitchFamily="34" charset="0"/>
                <a:cs typeface="Segoe UI" pitchFamily="34" charset="0"/>
              </a:rPr>
              <a:t>” tool. Notice how the line moves up one level.</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Now try placing your cursor in one of the  “Main topic…” lines of text. Click the “</a:t>
            </a:r>
            <a:r>
              <a:rPr lang="en-US" sz="1372" u="sng" dirty="0">
                <a:solidFill>
                  <a:schemeClr val="tx1"/>
                </a:solidFill>
                <a:ea typeface="Segoe UI" pitchFamily="34" charset="0"/>
                <a:cs typeface="Segoe UI" pitchFamily="34" charset="0"/>
              </a:rPr>
              <a:t>Increase List Level</a:t>
            </a:r>
            <a:r>
              <a:rPr lang="en-US" sz="1372" dirty="0">
                <a:solidFill>
                  <a:schemeClr val="tx1"/>
                </a:solidFill>
                <a:ea typeface="Segoe UI" pitchFamily="34" charset="0"/>
                <a:cs typeface="Segoe UI" pitchFamily="34" charset="0"/>
              </a:rPr>
              <a:t>” tool and see how the text is pushed in one level</a:t>
            </a:r>
          </a:p>
          <a:p>
            <a:pPr defTabSz="914102" fontAlgn="base">
              <a:spcBef>
                <a:spcPts val="600"/>
              </a:spcBef>
              <a:spcAft>
                <a:spcPct val="0"/>
              </a:spcAft>
            </a:pPr>
            <a:r>
              <a:rPr lang="en-US" sz="1372" dirty="0">
                <a:solidFill>
                  <a:schemeClr val="tx1"/>
                </a:solidFill>
                <a:ea typeface="Segoe UI" pitchFamily="34" charset="0"/>
                <a:cs typeface="Segoe UI" pitchFamily="34" charset="0"/>
              </a:rPr>
              <a:t>Use these 2 tools to adjust your text levels as you work</a:t>
            </a:r>
          </a:p>
        </p:txBody>
      </p:sp>
      <p:pic>
        <p:nvPicPr>
          <p:cNvPr id="8"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1972491" y="5206132"/>
            <a:ext cx="6140977" cy="136884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793875"/>
            <a:ext cx="11652250" cy="2586157"/>
          </a:xfrm>
        </p:spPr>
        <p:txBody>
          <a:bodyPr/>
          <a:lstStyle/>
          <a:p>
            <a:r>
              <a:rPr lang="en-US" dirty="0">
                <a:solidFill>
                  <a:schemeClr val="tx1"/>
                </a:solidFill>
              </a:rPr>
              <a:t>Example of a bulleted slide with a subhead</a:t>
            </a:r>
          </a:p>
          <a:p>
            <a:pPr lvl="1"/>
            <a:r>
              <a:rPr lang="en-US" dirty="0">
                <a:solidFill>
                  <a:schemeClr val="tx1"/>
                </a:solidFill>
              </a:rPr>
              <a:t>Set the slide title to “Sentence case”</a:t>
            </a:r>
          </a:p>
          <a:p>
            <a:pPr lvl="1"/>
            <a:r>
              <a:rPr lang="en-US" dirty="0">
                <a:solidFill>
                  <a:schemeClr val="tx1"/>
                </a:solidFill>
              </a:rPr>
              <a:t>Set subheads to “Sentence case”</a:t>
            </a:r>
          </a:p>
          <a:p>
            <a:pPr lvl="0"/>
            <a:r>
              <a:rPr lang="en-US" dirty="0">
                <a:solidFill>
                  <a:schemeClr val="tx1"/>
                </a:solidFill>
              </a:rPr>
              <a:t>Hyperlink style</a:t>
            </a:r>
          </a:p>
          <a:p>
            <a:pPr lvl="1"/>
            <a:r>
              <a:rPr lang="en-US" dirty="0">
                <a:solidFill>
                  <a:schemeClr val="tx1"/>
                </a:solidFill>
                <a:hlinkClick r:id="rId3"/>
              </a:rPr>
              <a:t>www.microsoft.com</a:t>
            </a:r>
            <a:r>
              <a:rPr lang="en-US" dirty="0">
                <a:solidFill>
                  <a:schemeClr val="tx1"/>
                </a:solidFill>
              </a:rPr>
              <a:t> </a:t>
            </a:r>
          </a:p>
        </p:txBody>
      </p:sp>
      <p:sp>
        <p:nvSpPr>
          <p:cNvPr id="2" name="Title 1"/>
          <p:cNvSpPr>
            <a:spLocks noGrp="1"/>
          </p:cNvSpPr>
          <p:nvPr>
            <p:ph type="title" idx="4294967295"/>
          </p:nvPr>
        </p:nvSpPr>
        <p:spPr>
          <a:xfrm>
            <a:off x="534988" y="290513"/>
            <a:ext cx="11657012" cy="900112"/>
          </a:xfrm>
        </p:spPr>
        <p:txBody>
          <a:bodyPr/>
          <a:lstStyle/>
          <a:p>
            <a:r>
              <a:rPr lang="en-US" dirty="0">
                <a:solidFill>
                  <a:schemeClr val="tx1"/>
                </a:solidFill>
              </a:rPr>
              <a:t>Bullet points layout with subtitle</a:t>
            </a:r>
            <a:br>
              <a:rPr lang="en-US" dirty="0">
                <a:solidFill>
                  <a:schemeClr val="tx1"/>
                </a:solidFill>
              </a:rPr>
            </a:br>
            <a:r>
              <a:rPr lang="en-US" sz="3529" dirty="0">
                <a:solidFill>
                  <a:schemeClr val="tx1"/>
                </a:solidFill>
              </a:rPr>
              <a:t>Subtitle is smaller in the same text block</a:t>
            </a:r>
            <a:endParaRPr lang="en-US" sz="3921" dirty="0">
              <a:solidFill>
                <a:schemeClr val="tx1"/>
              </a:soli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10840"/>
            <a:ext cx="4795873" cy="836319"/>
          </a:xfrm>
        </p:spPr>
        <p:txBody>
          <a:bodyPr/>
          <a:lstStyle/>
          <a:p>
            <a:r>
              <a:rPr lang="en-US" dirty="0">
                <a:solidFill>
                  <a:schemeClr val="tx1"/>
                </a:solidFill>
              </a:rPr>
              <a:t>Photo layout 1</a:t>
            </a:r>
          </a:p>
        </p:txBody>
      </p:sp>
      <p:sp>
        <p:nvSpPr>
          <p:cNvPr id="3" name="Picture Placeholder 2">
            <a:extLst>
              <a:ext uri="{FF2B5EF4-FFF2-40B4-BE49-F238E27FC236}">
                <a16:creationId xmlns:a16="http://schemas.microsoft.com/office/drawing/2014/main" id="{1C1F0CEC-E709-49D5-9437-71B581E4C3E3}"/>
              </a:ext>
            </a:extLst>
          </p:cNvPr>
          <p:cNvSpPr>
            <a:spLocks noGrp="1"/>
          </p:cNvSpPr>
          <p:nvPr>
            <p:ph type="pic" sz="quarter" idx="10"/>
          </p:nvPr>
        </p:nvSpPr>
        <p:spPr/>
      </p:sp>
    </p:spTree>
    <p:extLst>
      <p:ext uri="{BB962C8B-B14F-4D97-AF65-F5344CB8AC3E}">
        <p14:creationId xmlns:p14="http://schemas.microsoft.com/office/powerpoint/2010/main" val="49148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Demo</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Embedding Functionalities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3542688197"/>
              </p:ext>
            </p:extLst>
          </p:nvPr>
        </p:nvGraphicFramePr>
        <p:xfrm>
          <a:off x="1466895" y="2731015"/>
          <a:ext cx="9258211" cy="1395970"/>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Embedding Power BI Content</a:t>
                      </a:r>
                    </a:p>
                    <a:p>
                      <a:endParaRPr lang="en-US" sz="1800" dirty="0"/>
                    </a:p>
                  </a:txBody>
                  <a:tcPr marL="90647" marR="90647" marT="45324" marB="45324" anchor="ctr"/>
                </a:tc>
                <a:tc>
                  <a:txBody>
                    <a:bodyPr/>
                    <a:lstStyle/>
                    <a:p>
                      <a:r>
                        <a:rPr lang="en-US" sz="1200" dirty="0"/>
                        <a:t>The Power BI service (SaaS) and the Power BI Embedded service in Azure (PaaS) have APIs for embedding your dashboards and reports. This feature means you can access the latest Power BI features – such as dashboards, gateways, and app workspaces – when embedding your content.</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70266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AE7EB2-BF6D-4DD8-BF8D-3CCC6F0D5A2F}"/>
              </a:ext>
            </a:extLst>
          </p:cNvPr>
          <p:cNvSpPr>
            <a:spLocks noGrp="1"/>
          </p:cNvSpPr>
          <p:nvPr>
            <p:ph type="body" sz="quarter" idx="10"/>
          </p:nvPr>
        </p:nvSpPr>
        <p:spPr>
          <a:xfrm>
            <a:off x="269239" y="1189177"/>
            <a:ext cx="11653523" cy="4749942"/>
          </a:xfrm>
        </p:spPr>
        <p:txBody>
          <a:bodyPr anchor="ctr">
            <a:normAutofit/>
          </a:bodyPr>
          <a:lstStyle/>
          <a:p>
            <a:pPr marL="342900" indent="-342900">
              <a:spcBef>
                <a:spcPts val="1200"/>
              </a:spcBef>
              <a:spcAft>
                <a:spcPts val="200"/>
              </a:spcAft>
              <a:buClr>
                <a:schemeClr val="accent1"/>
              </a:buClr>
              <a:buSzPct val="100000"/>
            </a:pPr>
            <a:r>
              <a:rPr lang="en-US" sz="2400" spc="200" dirty="0">
                <a:solidFill>
                  <a:schemeClr val="tx1">
                    <a:lumMod val="95000"/>
                  </a:schemeClr>
                </a:solidFill>
              </a:rPr>
              <a:t>Provides cloud-based foundation for power BI platform</a:t>
            </a:r>
          </a:p>
          <a:p>
            <a:pPr marL="342900" lvl="1" indent="-342900">
              <a:spcBef>
                <a:spcPts val="1200"/>
              </a:spcBef>
              <a:spcAft>
                <a:spcPts val="200"/>
              </a:spcAft>
              <a:buClr>
                <a:schemeClr val="accent1"/>
              </a:buClr>
              <a:buSzPct val="100000"/>
            </a:pPr>
            <a:r>
              <a:rPr lang="en-US" spc="200" dirty="0">
                <a:solidFill>
                  <a:schemeClr val="tx1">
                    <a:lumMod val="95000"/>
                  </a:schemeClr>
                </a:solidFill>
              </a:rPr>
              <a:t>Accessible with browser through </a:t>
            </a:r>
            <a:r>
              <a:rPr lang="en-US" spc="200" dirty="0">
                <a:solidFill>
                  <a:schemeClr val="tx1">
                    <a:lumMod val="95000"/>
                  </a:schemeClr>
                </a:solidFill>
                <a:hlinkClick r:id="rId2">
                  <a:extLst>
                    <a:ext uri="{A12FA001-AC4F-418D-AE19-62706E023703}">
                      <ahyp:hlinkClr xmlns:ahyp="http://schemas.microsoft.com/office/drawing/2018/hyperlinkcolor" val="tx"/>
                    </a:ext>
                  </a:extLst>
                </a:hlinkClick>
              </a:rPr>
              <a:t>https://app.Powerbi.Com</a:t>
            </a:r>
            <a:endParaRPr lang="en-US" spc="200" dirty="0">
              <a:solidFill>
                <a:schemeClr val="tx1">
                  <a:lumMod val="95000"/>
                </a:schemeClr>
              </a:solidFill>
            </a:endParaRPr>
          </a:p>
          <a:p>
            <a:pPr marL="342900" lvl="1" indent="-342900">
              <a:spcBef>
                <a:spcPts val="1200"/>
              </a:spcBef>
              <a:spcAft>
                <a:spcPts val="200"/>
              </a:spcAft>
              <a:buClr>
                <a:schemeClr val="accent1"/>
              </a:buClr>
              <a:buSzPct val="100000"/>
            </a:pPr>
            <a:r>
              <a:rPr lang="en-US" spc="200" dirty="0">
                <a:solidFill>
                  <a:schemeClr val="tx1">
                    <a:lumMod val="95000"/>
                  </a:schemeClr>
                </a:solidFill>
              </a:rPr>
              <a:t>Accessible through power BI mobile apps</a:t>
            </a:r>
          </a:p>
          <a:p>
            <a:pPr marL="342900" lvl="1" indent="-342900">
              <a:spcBef>
                <a:spcPts val="1200"/>
              </a:spcBef>
              <a:spcAft>
                <a:spcPts val="200"/>
              </a:spcAft>
              <a:buClr>
                <a:schemeClr val="accent1"/>
              </a:buClr>
              <a:buSzPct val="100000"/>
            </a:pPr>
            <a:r>
              <a:rPr lang="en-US" spc="200" dirty="0">
                <a:solidFill>
                  <a:schemeClr val="tx1">
                    <a:lumMod val="95000"/>
                  </a:schemeClr>
                </a:solidFill>
              </a:rPr>
              <a:t>Accessible to developers through power BI service API</a:t>
            </a:r>
          </a:p>
          <a:p>
            <a:endParaRPr lang="en-US" sz="2400" dirty="0">
              <a:solidFill>
                <a:schemeClr val="tx1">
                  <a:lumMod val="95000"/>
                </a:schemeClr>
              </a:solidFill>
            </a:endParaRPr>
          </a:p>
        </p:txBody>
      </p:sp>
      <p:sp>
        <p:nvSpPr>
          <p:cNvPr id="2" name="Title 1">
            <a:extLst>
              <a:ext uri="{FF2B5EF4-FFF2-40B4-BE49-F238E27FC236}">
                <a16:creationId xmlns:a16="http://schemas.microsoft.com/office/drawing/2014/main" id="{3844FE22-1C03-402F-A3BA-F7E245079CE3}"/>
              </a:ext>
            </a:extLst>
          </p:cNvPr>
          <p:cNvSpPr>
            <a:spLocks noGrp="1"/>
          </p:cNvSpPr>
          <p:nvPr>
            <p:ph type="title"/>
          </p:nvPr>
        </p:nvSpPr>
        <p:spPr/>
        <p:txBody>
          <a:bodyPr>
            <a:normAutofit/>
          </a:bodyPr>
          <a:lstStyle/>
          <a:p>
            <a:r>
              <a:rPr lang="en-US" dirty="0">
                <a:solidFill>
                  <a:schemeClr val="accent1"/>
                </a:solidFill>
                <a:latin typeface="+mn-lt"/>
              </a:rPr>
              <a:t>Power BI Service</a:t>
            </a:r>
          </a:p>
        </p:txBody>
      </p:sp>
    </p:spTree>
    <p:extLst>
      <p:ext uri="{BB962C8B-B14F-4D97-AF65-F5344CB8AC3E}">
        <p14:creationId xmlns:p14="http://schemas.microsoft.com/office/powerpoint/2010/main" val="5541322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a:xfrm>
            <a:off x="648929" y="629266"/>
            <a:ext cx="4595422" cy="1622321"/>
          </a:xfrm>
        </p:spPr>
        <p:txBody>
          <a:bodyPr vert="horz" lIns="91440" tIns="45720" rIns="91440" bIns="45720" rtlCol="0" anchor="ctr">
            <a:normAutofit/>
          </a:bodyPr>
          <a:lstStyle/>
          <a:p>
            <a:r>
              <a:rPr lang="en-US" b="1" dirty="0">
                <a:latin typeface="+mn-lt"/>
              </a:rPr>
              <a:t>Using the Power BI Service API</a:t>
            </a:r>
            <a:endParaRPr lang="en-US" sz="4400" kern="1200" dirty="0">
              <a:solidFill>
                <a:schemeClr val="tx1"/>
              </a:solidFill>
              <a:latin typeface="+mn-lt"/>
              <a:ea typeface="+mj-ea"/>
              <a:cs typeface="+mj-cs"/>
            </a:endParaRPr>
          </a:p>
        </p:txBody>
      </p:sp>
      <p:sp>
        <p:nvSpPr>
          <p:cNvPr id="4" name="Content Placeholder 3">
            <a:extLst>
              <a:ext uri="{FF2B5EF4-FFF2-40B4-BE49-F238E27FC236}">
                <a16:creationId xmlns:a16="http://schemas.microsoft.com/office/drawing/2014/main" id="{AF2C42A9-88FA-4F65-A5E5-04393337A5BD}"/>
              </a:ext>
            </a:extLst>
          </p:cNvPr>
          <p:cNvSpPr>
            <a:spLocks noGrp="1"/>
          </p:cNvSpPr>
          <p:nvPr>
            <p:ph sz="half" idx="2"/>
          </p:nvPr>
        </p:nvSpPr>
        <p:spPr>
          <a:xfrm>
            <a:off x="648931" y="2438400"/>
            <a:ext cx="4595422" cy="3785419"/>
          </a:xfrm>
        </p:spPr>
        <p:txBody>
          <a:bodyPr vert="horz" lIns="91440" tIns="45720" rIns="91440" bIns="45720" rtlCol="0">
            <a:normAutofit/>
          </a:bodyPr>
          <a:lstStyle/>
          <a:p>
            <a:pPr marL="285750"/>
            <a:r>
              <a:rPr lang="en-US" sz="1800" spc="200" dirty="0"/>
              <a:t>Accessible by making direct REST calls against service</a:t>
            </a:r>
          </a:p>
          <a:p>
            <a:pPr marL="285750"/>
            <a:r>
              <a:rPr lang="en-US" sz="1800" spc="200" dirty="0"/>
              <a:t>Accessible by using assembly DLL that abstracts away REST calls</a:t>
            </a:r>
          </a:p>
          <a:p>
            <a:pPr marL="285750"/>
            <a:r>
              <a:rPr lang="en-US" sz="1800" spc="200" dirty="0"/>
              <a:t>Assembly DLL is named </a:t>
            </a:r>
            <a:r>
              <a:rPr lang="en-US" sz="1800" spc="200" dirty="0" err="1"/>
              <a:t>microsoft.Powerbi.Api.Dll</a:t>
            </a:r>
            <a:endParaRPr lang="en-US" sz="1800" spc="200" dirty="0"/>
          </a:p>
          <a:p>
            <a:pPr marL="285750"/>
            <a:r>
              <a:rPr lang="en-US" sz="1800" spc="200" dirty="0"/>
              <a:t>Assembly DLL part of </a:t>
            </a:r>
            <a:r>
              <a:rPr lang="en-US" sz="1800" spc="200" dirty="0" err="1"/>
              <a:t>nuget</a:t>
            </a:r>
            <a:r>
              <a:rPr lang="en-US" sz="1800" spc="200" dirty="0"/>
              <a:t> package (</a:t>
            </a:r>
            <a:r>
              <a:rPr lang="en-US" sz="1800" b="1" spc="200" dirty="0" err="1"/>
              <a:t>microsoft.Powerbi.Api</a:t>
            </a:r>
            <a:r>
              <a:rPr lang="en-US" sz="1800" spc="200" dirty="0"/>
              <a:t>)</a:t>
            </a:r>
          </a:p>
          <a:p>
            <a:pPr marL="285750"/>
            <a:r>
              <a:rPr lang="en-US" sz="1800" spc="200" dirty="0"/>
              <a:t>Calling service requires authentication with azure active directory</a:t>
            </a:r>
          </a:p>
          <a:p>
            <a:endParaRPr lang="en-US" sz="1400" dirty="0"/>
          </a:p>
        </p:txBody>
      </p:sp>
      <p:pic>
        <p:nvPicPr>
          <p:cNvPr id="10" name="Content Placeholder 9">
            <a:extLst>
              <a:ext uri="{FF2B5EF4-FFF2-40B4-BE49-F238E27FC236}">
                <a16:creationId xmlns:a16="http://schemas.microsoft.com/office/drawing/2014/main" id="{4431905D-18A2-4DEC-A291-3A106A2194A2}"/>
              </a:ext>
            </a:extLst>
          </p:cNvPr>
          <p:cNvPicPr>
            <a:picLocks noGrp="1" noChangeAspect="1"/>
          </p:cNvPicPr>
          <p:nvPr>
            <p:ph sz="half" idx="1"/>
          </p:nvPr>
        </p:nvPicPr>
        <p:blipFill>
          <a:blip r:embed="rId2"/>
          <a:stretch>
            <a:fillRect/>
          </a:stretch>
        </p:blipFill>
        <p:spPr>
          <a:xfrm>
            <a:off x="5608319" y="2928504"/>
            <a:ext cx="5614835" cy="847773"/>
          </a:xfrm>
          <a:prstGeom prst="rect">
            <a:avLst/>
          </a:prstGeom>
          <a:effectLst/>
        </p:spPr>
      </p:pic>
    </p:spTree>
    <p:extLst>
      <p:ext uri="{BB962C8B-B14F-4D97-AF65-F5344CB8AC3E}">
        <p14:creationId xmlns:p14="http://schemas.microsoft.com/office/powerpoint/2010/main" val="53812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8477-F3D5-4A1E-AA14-3942F2AA5A9D}"/>
              </a:ext>
            </a:extLst>
          </p:cNvPr>
          <p:cNvSpPr>
            <a:spLocks noGrp="1"/>
          </p:cNvSpPr>
          <p:nvPr>
            <p:ph type="title"/>
          </p:nvPr>
        </p:nvSpPr>
        <p:spPr>
          <a:xfrm>
            <a:off x="648928" y="629266"/>
            <a:ext cx="4599432" cy="1622321"/>
          </a:xfrm>
        </p:spPr>
        <p:txBody>
          <a:bodyPr>
            <a:normAutofit/>
          </a:bodyPr>
          <a:lstStyle/>
          <a:p>
            <a:r>
              <a:rPr lang="en-US" sz="3700" dirty="0">
                <a:latin typeface="+mn-lt"/>
              </a:rPr>
              <a:t>Power BI Embedding The Big Picture</a:t>
            </a:r>
          </a:p>
        </p:txBody>
      </p:sp>
      <p:sp>
        <p:nvSpPr>
          <p:cNvPr id="13" name="Content Placeholder 12">
            <a:extLst>
              <a:ext uri="{FF2B5EF4-FFF2-40B4-BE49-F238E27FC236}">
                <a16:creationId xmlns:a16="http://schemas.microsoft.com/office/drawing/2014/main" id="{8CDB77AE-C3E3-466C-9F51-854CCCAF56FE}"/>
              </a:ext>
            </a:extLst>
          </p:cNvPr>
          <p:cNvSpPr>
            <a:spLocks noGrp="1"/>
          </p:cNvSpPr>
          <p:nvPr>
            <p:ph idx="1"/>
          </p:nvPr>
        </p:nvSpPr>
        <p:spPr>
          <a:xfrm>
            <a:off x="648930" y="2438400"/>
            <a:ext cx="4599429" cy="3785419"/>
          </a:xfrm>
        </p:spPr>
        <p:txBody>
          <a:bodyPr>
            <a:normAutofit fontScale="92500" lnSpcReduction="10000"/>
          </a:bodyPr>
          <a:lstStyle/>
          <a:p>
            <a:pPr marL="457200" indent="-514350">
              <a:spcBef>
                <a:spcPts val="400"/>
              </a:spcBef>
              <a:buFont typeface="+mj-lt"/>
              <a:buAutoNum type="arabicPeriod"/>
            </a:pPr>
            <a:r>
              <a:rPr lang="en-US" sz="2000" dirty="0"/>
              <a:t>User launches your app using a browser</a:t>
            </a:r>
          </a:p>
          <a:p>
            <a:pPr marL="514350" indent="-514350">
              <a:spcBef>
                <a:spcPts val="400"/>
              </a:spcBef>
              <a:buFont typeface="+mj-lt"/>
              <a:buAutoNum type="arabicPeriod"/>
            </a:pPr>
            <a:r>
              <a:rPr lang="en-US" sz="2000" dirty="0"/>
              <a:t>App authenticates with azure active directory and obtains access token </a:t>
            </a:r>
          </a:p>
          <a:p>
            <a:pPr marL="514350" indent="-514350">
              <a:spcBef>
                <a:spcPts val="400"/>
              </a:spcBef>
              <a:buFont typeface="+mj-lt"/>
              <a:buAutoNum type="arabicPeriod"/>
            </a:pPr>
            <a:r>
              <a:rPr lang="en-US" sz="2000" dirty="0"/>
              <a:t>App uses access token to call to power BI service API</a:t>
            </a:r>
          </a:p>
          <a:p>
            <a:pPr marL="514350" indent="-514350">
              <a:spcBef>
                <a:spcPts val="400"/>
              </a:spcBef>
              <a:buFont typeface="+mj-lt"/>
              <a:buAutoNum type="arabicPeriod"/>
            </a:pPr>
            <a:r>
              <a:rPr lang="en-US" sz="2000" dirty="0"/>
              <a:t>App retrieves data for embedded resource and passes it to browser.</a:t>
            </a:r>
          </a:p>
          <a:p>
            <a:pPr marL="514350" indent="-514350">
              <a:spcBef>
                <a:spcPts val="400"/>
              </a:spcBef>
              <a:buFont typeface="+mj-lt"/>
              <a:buAutoNum type="arabicPeriod"/>
            </a:pPr>
            <a:r>
              <a:rPr lang="en-US" sz="2000" dirty="0"/>
              <a:t>Client-side code uses power bi </a:t>
            </a:r>
            <a:r>
              <a:rPr lang="en-US" sz="2000" dirty="0" err="1"/>
              <a:t>javascript</a:t>
            </a:r>
            <a:r>
              <a:rPr lang="en-US" sz="2000" dirty="0"/>
              <a:t> </a:t>
            </a:r>
            <a:r>
              <a:rPr lang="en-US" sz="2000" dirty="0" err="1"/>
              <a:t>api</a:t>
            </a:r>
            <a:r>
              <a:rPr lang="en-US" sz="2000" dirty="0"/>
              <a:t> to create embedded resource</a:t>
            </a:r>
          </a:p>
          <a:p>
            <a:pPr marL="514350" indent="-514350">
              <a:spcBef>
                <a:spcPts val="400"/>
              </a:spcBef>
              <a:buFont typeface="+mj-lt"/>
              <a:buAutoNum type="arabicPeriod"/>
            </a:pPr>
            <a:r>
              <a:rPr lang="en-US" sz="2000" dirty="0"/>
              <a:t>Embedded resource session created between browser and power BI service</a:t>
            </a:r>
          </a:p>
        </p:txBody>
      </p:sp>
      <p:pic>
        <p:nvPicPr>
          <p:cNvPr id="11" name="Content Placeholder 7">
            <a:extLst>
              <a:ext uri="{FF2B5EF4-FFF2-40B4-BE49-F238E27FC236}">
                <a16:creationId xmlns:a16="http://schemas.microsoft.com/office/drawing/2014/main" id="{48A200A6-5BD3-489F-A0F4-7EF19324883A}"/>
              </a:ext>
            </a:extLst>
          </p:cNvPr>
          <p:cNvPicPr>
            <a:picLocks noChangeAspect="1"/>
          </p:cNvPicPr>
          <p:nvPr/>
        </p:nvPicPr>
        <p:blipFill>
          <a:blip r:embed="rId3"/>
          <a:stretch>
            <a:fillRect/>
          </a:stretch>
        </p:blipFill>
        <p:spPr>
          <a:xfrm>
            <a:off x="5608319" y="2145201"/>
            <a:ext cx="5614835" cy="2414379"/>
          </a:xfrm>
          <a:prstGeom prst="rect">
            <a:avLst/>
          </a:prstGeom>
          <a:effectLst/>
        </p:spPr>
      </p:pic>
    </p:spTree>
    <p:extLst>
      <p:ext uri="{BB962C8B-B14F-4D97-AF65-F5344CB8AC3E}">
        <p14:creationId xmlns:p14="http://schemas.microsoft.com/office/powerpoint/2010/main" val="342133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B4607-1367-4235-B68C-EEDBBAD1064A}"/>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a:solidFill>
                  <a:schemeClr val="tx1"/>
                </a:solidFill>
                <a:latin typeface="+mn-lt"/>
                <a:ea typeface="+mj-ea"/>
                <a:cs typeface="+mj-cs"/>
              </a:rPr>
              <a:t>Power BI Embedding – The Big Picture</a:t>
            </a:r>
          </a:p>
        </p:txBody>
      </p:sp>
      <p:sp>
        <p:nvSpPr>
          <p:cNvPr id="3" name="Content Placeholder 2">
            <a:extLst>
              <a:ext uri="{FF2B5EF4-FFF2-40B4-BE49-F238E27FC236}">
                <a16:creationId xmlns:a16="http://schemas.microsoft.com/office/drawing/2014/main" id="{168AE756-B1D4-4A83-AFF1-7055DEF22C9C}"/>
              </a:ext>
            </a:extLst>
          </p:cNvPr>
          <p:cNvSpPr>
            <a:spLocks noGrp="1"/>
          </p:cNvSpPr>
          <p:nvPr>
            <p:ph sz="half" idx="1"/>
          </p:nvPr>
        </p:nvSpPr>
        <p:spPr>
          <a:xfrm>
            <a:off x="648931" y="2438400"/>
            <a:ext cx="3505494" cy="3785419"/>
          </a:xfrm>
        </p:spPr>
        <p:txBody>
          <a:bodyPr vert="horz" lIns="91440" tIns="45720" rIns="91440" bIns="45720" rtlCol="0">
            <a:normAutofit lnSpcReduction="10000"/>
          </a:bodyPr>
          <a:lstStyle/>
          <a:p>
            <a:pPr marL="457200">
              <a:spcBef>
                <a:spcPts val="400"/>
              </a:spcBef>
            </a:pPr>
            <a:r>
              <a:rPr lang="en-US" sz="1600"/>
              <a:t>User launches your app using a browser</a:t>
            </a:r>
          </a:p>
          <a:p>
            <a:pPr marL="514350">
              <a:spcBef>
                <a:spcPts val="400"/>
              </a:spcBef>
            </a:pPr>
            <a:r>
              <a:rPr lang="en-US" sz="1600"/>
              <a:t>App authenticates with azure active directory and obtains access token </a:t>
            </a:r>
          </a:p>
          <a:p>
            <a:pPr marL="514350">
              <a:spcBef>
                <a:spcPts val="400"/>
              </a:spcBef>
            </a:pPr>
            <a:r>
              <a:rPr lang="en-US" sz="1600"/>
              <a:t>App uses access token to call to power BI service API</a:t>
            </a:r>
          </a:p>
          <a:p>
            <a:pPr marL="514350">
              <a:spcBef>
                <a:spcPts val="400"/>
              </a:spcBef>
            </a:pPr>
            <a:r>
              <a:rPr lang="en-US" sz="1600"/>
              <a:t>App retrieves data for embedded resource and passes it to browser.</a:t>
            </a:r>
          </a:p>
          <a:p>
            <a:pPr marL="514350">
              <a:spcBef>
                <a:spcPts val="400"/>
              </a:spcBef>
            </a:pPr>
            <a:r>
              <a:rPr lang="en-US" sz="1600"/>
              <a:t>Client-side code uses power bi javascript api to create embedded resource</a:t>
            </a:r>
          </a:p>
          <a:p>
            <a:pPr marL="514350">
              <a:spcBef>
                <a:spcPts val="400"/>
              </a:spcBef>
            </a:pPr>
            <a:r>
              <a:rPr lang="en-US" sz="1600"/>
              <a:t>Embedded resource session created between browser and power BI service</a:t>
            </a:r>
          </a:p>
          <a:p>
            <a:endParaRPr lang="en-US" sz="1600"/>
          </a:p>
        </p:txBody>
      </p:sp>
      <p:pic>
        <p:nvPicPr>
          <p:cNvPr id="5" name="Content Placeholder 4">
            <a:extLst>
              <a:ext uri="{FF2B5EF4-FFF2-40B4-BE49-F238E27FC236}">
                <a16:creationId xmlns:a16="http://schemas.microsoft.com/office/drawing/2014/main" id="{C5C0C6D6-9388-4167-B74C-5A2342C4A3C9}"/>
              </a:ext>
            </a:extLst>
          </p:cNvPr>
          <p:cNvPicPr>
            <a:picLocks noGrp="1" noChangeAspect="1"/>
          </p:cNvPicPr>
          <p:nvPr>
            <p:ph sz="half" idx="2"/>
          </p:nvPr>
        </p:nvPicPr>
        <p:blipFill>
          <a:blip r:embed="rId2"/>
          <a:stretch>
            <a:fillRect/>
          </a:stretch>
        </p:blipFill>
        <p:spPr>
          <a:xfrm>
            <a:off x="5672294" y="965595"/>
            <a:ext cx="5486885" cy="4773591"/>
          </a:xfrm>
          <a:prstGeom prst="rect">
            <a:avLst/>
          </a:prstGeom>
          <a:effectLst/>
        </p:spPr>
      </p:pic>
    </p:spTree>
    <p:extLst>
      <p:ext uri="{BB962C8B-B14F-4D97-AF65-F5344CB8AC3E}">
        <p14:creationId xmlns:p14="http://schemas.microsoft.com/office/powerpoint/2010/main" val="3903180212"/>
      </p:ext>
    </p:extLst>
  </p:cSld>
  <p:clrMapOvr>
    <a:masterClrMapping/>
  </p:clrMapOvr>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4656</TotalTime>
  <Words>1684</Words>
  <Application>Microsoft Office PowerPoint</Application>
  <PresentationFormat>Widescreen</PresentationFormat>
  <Paragraphs>255</Paragraphs>
  <Slides>41</Slides>
  <Notes>22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Calibri</vt:lpstr>
      <vt:lpstr>Consolas</vt:lpstr>
      <vt:lpstr>Segoe UI</vt:lpstr>
      <vt:lpstr>Segoe UI Light</vt:lpstr>
      <vt:lpstr>Segoe UI Semilight</vt:lpstr>
      <vt:lpstr>Wingdings</vt:lpstr>
      <vt:lpstr>2_Server and Cloud 2013</vt:lpstr>
      <vt:lpstr>C+E Readiness Template</vt:lpstr>
      <vt:lpstr>Power BI Embedded</vt:lpstr>
      <vt:lpstr>Abstract and learning objectives</vt:lpstr>
      <vt:lpstr>Preferred target audience </vt:lpstr>
      <vt:lpstr>Embedding Functionalities</vt:lpstr>
      <vt:lpstr>Introduction</vt:lpstr>
      <vt:lpstr>Power BI Service</vt:lpstr>
      <vt:lpstr>Using the Power BI Service API</vt:lpstr>
      <vt:lpstr>Power BI Embedding The Big Picture</vt:lpstr>
      <vt:lpstr>Power BI Embedding – The Big Picture</vt:lpstr>
      <vt:lpstr>First Party Embedding</vt:lpstr>
      <vt:lpstr>Third Party Embedding</vt:lpstr>
      <vt:lpstr>First Party vs Third Party Embedding</vt:lpstr>
      <vt:lpstr>First Party vs Third Party Embedding Cont…</vt:lpstr>
      <vt:lpstr>Use Cases</vt:lpstr>
      <vt:lpstr>Step 1: Review the customer case study</vt:lpstr>
      <vt:lpstr>Customer situation </vt:lpstr>
      <vt:lpstr>Customer needs </vt:lpstr>
      <vt:lpstr>Customer objections </vt:lpstr>
      <vt:lpstr>Common scenarios </vt:lpstr>
      <vt:lpstr>Hands-On Module</vt:lpstr>
      <vt:lpstr>Registered your app for Power BI</vt:lpstr>
      <vt:lpstr>Registered your app for Power BI</vt:lpstr>
      <vt:lpstr>Registered your app for Power BI</vt:lpstr>
      <vt:lpstr>Power BI</vt:lpstr>
      <vt:lpstr>Power BI</vt:lpstr>
      <vt:lpstr>Power BI</vt:lpstr>
      <vt:lpstr>Power BI</vt:lpstr>
      <vt:lpstr>REST API</vt:lpstr>
      <vt:lpstr>REST API Part</vt:lpstr>
      <vt:lpstr>REST API Part</vt:lpstr>
      <vt:lpstr>Attached Power BI Report in App</vt:lpstr>
      <vt:lpstr>Wrap Up</vt:lpstr>
      <vt:lpstr>Wrap-up</vt:lpstr>
      <vt:lpstr>PowerPoint Presentation</vt:lpstr>
      <vt:lpstr>Text layout (without bullet points)</vt:lpstr>
      <vt:lpstr>Text with bullet points - adjusting list levels</vt:lpstr>
      <vt:lpstr>Bullet points layout with subtitle Subtitle is smaller in the same text block</vt:lpstr>
      <vt:lpstr>Photo layout 1</vt:lpstr>
      <vt:lpstr>Demo</vt:lpstr>
      <vt:lpstr>Video</vt:lpstr>
      <vt:lpstr>Software code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79</cp:revision>
  <dcterms:created xsi:type="dcterms:W3CDTF">2016-01-21T23:17:09Z</dcterms:created>
  <dcterms:modified xsi:type="dcterms:W3CDTF">2019-02-21T04:20:45Z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