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3"/>
  </p:notesMasterIdLst>
  <p:sldIdLst>
    <p:sldId id="300" r:id="rId6"/>
    <p:sldId id="312" r:id="rId7"/>
    <p:sldId id="323" r:id="rId8"/>
    <p:sldId id="324" r:id="rId9"/>
    <p:sldId id="337" r:id="rId10"/>
    <p:sldId id="336" r:id="rId11"/>
    <p:sldId id="338" r:id="rId12"/>
    <p:sldId id="339" r:id="rId13"/>
    <p:sldId id="340" r:id="rId14"/>
    <p:sldId id="341" r:id="rId15"/>
    <p:sldId id="334" r:id="rId16"/>
    <p:sldId id="342" r:id="rId17"/>
    <p:sldId id="343" r:id="rId18"/>
    <p:sldId id="344" r:id="rId19"/>
    <p:sldId id="335" r:id="rId20"/>
    <p:sldId id="333" r:id="rId21"/>
    <p:sldId id="31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112" d="100"/>
          <a:sy n="112" d="100"/>
        </p:scale>
        <p:origin x="106" y="355"/>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2/26/2019 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https://docs.microsoft.com/en-us/power-bi/developer/embed-sample-for-your-organization</a:t>
            </a:r>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2065486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https://docs.microsoft.com/en-us/power-bi/developer/embed-sample-for-customers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904042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2/26/2019 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2/26/2019 1:02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2/26/2019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7295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C163-A24E-444F-BC9B-9DCE109AACE0}"/>
              </a:ext>
            </a:extLst>
          </p:cNvPr>
          <p:cNvSpPr>
            <a:spLocks noGrp="1"/>
          </p:cNvSpPr>
          <p:nvPr>
            <p:ph type="title"/>
          </p:nvPr>
        </p:nvSpPr>
        <p:spPr/>
        <p:txBody>
          <a:bodyPr/>
          <a:lstStyle/>
          <a:p>
            <a:r>
              <a:rPr lang="en-US" dirty="0"/>
              <a:t>Create the embed token </a:t>
            </a:r>
          </a:p>
        </p:txBody>
      </p:sp>
      <p:sp>
        <p:nvSpPr>
          <p:cNvPr id="3" name="Text Placeholder 2">
            <a:extLst>
              <a:ext uri="{FF2B5EF4-FFF2-40B4-BE49-F238E27FC236}">
                <a16:creationId xmlns:a16="http://schemas.microsoft.com/office/drawing/2014/main" id="{139429FE-AF1A-4023-81F1-4D7E7A7FEDA3}"/>
              </a:ext>
            </a:extLst>
          </p:cNvPr>
          <p:cNvSpPr>
            <a:spLocks noGrp="1"/>
          </p:cNvSpPr>
          <p:nvPr>
            <p:ph type="body" sz="quarter" idx="10"/>
          </p:nvPr>
        </p:nvSpPr>
        <p:spPr>
          <a:xfrm>
            <a:off x="269241" y="1189176"/>
            <a:ext cx="5378548" cy="5324535"/>
          </a:xfrm>
        </p:spPr>
        <p:txBody>
          <a:bodyPr/>
          <a:lstStyle/>
          <a:p>
            <a:r>
              <a:rPr lang="en-US" sz="2400" dirty="0"/>
              <a:t>Generated an embed token, which can be used from the JavaScript API. The embed token is specific to the item you’re embedding. So at any time you embed a piece of Power BI content, you need to create a new embed token for it. For more information, including which </a:t>
            </a:r>
            <a:r>
              <a:rPr lang="en-US" sz="2400" dirty="0" err="1"/>
              <a:t>accessLevel</a:t>
            </a:r>
            <a:r>
              <a:rPr lang="en-US" sz="2400" dirty="0"/>
              <a:t> to use, see </a:t>
            </a:r>
            <a:r>
              <a:rPr lang="en-US" sz="2400" dirty="0" err="1"/>
              <a:t>GenerateToken</a:t>
            </a:r>
            <a:r>
              <a:rPr lang="en-US" sz="2400" dirty="0"/>
              <a:t> API. </a:t>
            </a:r>
          </a:p>
          <a:p>
            <a:r>
              <a:rPr lang="en-US" sz="2400" dirty="0"/>
              <a:t>A sample of creating an embed token for a report, dashboard, or tile want to embed is available within the Services\</a:t>
            </a:r>
            <a:r>
              <a:rPr lang="en-US" sz="2400" dirty="0" err="1"/>
              <a:t>EmbedService.cs</a:t>
            </a:r>
            <a:r>
              <a:rPr lang="en-US" sz="2400" dirty="0"/>
              <a:t> file in the sample application. </a:t>
            </a:r>
          </a:p>
        </p:txBody>
      </p:sp>
      <p:sp>
        <p:nvSpPr>
          <p:cNvPr id="4" name="Text Placeholder 3">
            <a:extLst>
              <a:ext uri="{FF2B5EF4-FFF2-40B4-BE49-F238E27FC236}">
                <a16:creationId xmlns:a16="http://schemas.microsoft.com/office/drawing/2014/main" id="{62EEAC5E-F300-4A3F-A2DF-712DBB62697D}"/>
              </a:ext>
            </a:extLst>
          </p:cNvPr>
          <p:cNvSpPr>
            <a:spLocks noGrp="1"/>
          </p:cNvSpPr>
          <p:nvPr>
            <p:ph type="body" sz="quarter" idx="11"/>
          </p:nvPr>
        </p:nvSpPr>
        <p:spPr>
          <a:xfrm>
            <a:off x="6544214" y="1189176"/>
            <a:ext cx="5378548" cy="5367623"/>
          </a:xfrm>
          <a:solidFill>
            <a:schemeClr val="tx1"/>
          </a:solidFill>
        </p:spPr>
        <p:txBody>
          <a:bodyPr vert="horz" wrap="square" lIns="146304" tIns="91440" rIns="146304" bIns="91440" rtlCol="0">
            <a:spAutoFit/>
          </a:bodyPr>
          <a:lstStyle/>
          <a:p>
            <a:r>
              <a:rPr lang="en-US" sz="2200" dirty="0">
                <a:solidFill>
                  <a:schemeClr val="bg1"/>
                </a:solidFill>
              </a:rPr>
              <a:t>Code Snippet</a:t>
            </a:r>
          </a:p>
          <a:p>
            <a:endParaRPr lang="en-US" sz="2200" dirty="0">
              <a:solidFill>
                <a:schemeClr val="bg1"/>
              </a:solidFill>
            </a:endParaRPr>
          </a:p>
          <a:p>
            <a:r>
              <a:rPr lang="en-US" sz="2200" dirty="0">
                <a:solidFill>
                  <a:schemeClr val="bg1"/>
                </a:solidFill>
              </a:rPr>
              <a:t>using Microsoft.PowerBI.Api.V2; using Microsoft.PowerBI.Api.V2.Models; // Generate Embed Token. var </a:t>
            </a:r>
            <a:r>
              <a:rPr lang="en-US" sz="2200" dirty="0" err="1">
                <a:solidFill>
                  <a:schemeClr val="bg1"/>
                </a:solidFill>
              </a:rPr>
              <a:t>generateTokenRequestParameters</a:t>
            </a:r>
            <a:r>
              <a:rPr lang="en-US" sz="2200" dirty="0">
                <a:solidFill>
                  <a:schemeClr val="bg1"/>
                </a:solidFill>
              </a:rPr>
              <a:t> = new </a:t>
            </a:r>
            <a:r>
              <a:rPr lang="en-US" sz="2200" dirty="0" err="1">
                <a:solidFill>
                  <a:schemeClr val="bg1"/>
                </a:solidFill>
              </a:rPr>
              <a:t>GenerateTokenRequest</a:t>
            </a:r>
            <a:r>
              <a:rPr lang="en-US" sz="2200" dirty="0">
                <a:solidFill>
                  <a:schemeClr val="bg1"/>
                </a:solidFill>
              </a:rPr>
              <a:t>(</a:t>
            </a:r>
            <a:r>
              <a:rPr lang="en-US" sz="2200" dirty="0" err="1">
                <a:solidFill>
                  <a:schemeClr val="bg1"/>
                </a:solidFill>
              </a:rPr>
              <a:t>accessLevel</a:t>
            </a:r>
            <a:r>
              <a:rPr lang="en-US" sz="2200" dirty="0">
                <a:solidFill>
                  <a:schemeClr val="bg1"/>
                </a:solidFill>
              </a:rPr>
              <a:t>: "view"); </a:t>
            </a:r>
            <a:r>
              <a:rPr lang="en-US" sz="2200" dirty="0" err="1">
                <a:solidFill>
                  <a:schemeClr val="bg1"/>
                </a:solidFill>
              </a:rPr>
              <a:t>EmbedToken</a:t>
            </a:r>
            <a:r>
              <a:rPr lang="en-US" sz="2200" dirty="0">
                <a:solidFill>
                  <a:schemeClr val="bg1"/>
                </a:solidFill>
              </a:rPr>
              <a:t> </a:t>
            </a:r>
            <a:r>
              <a:rPr lang="en-US" sz="2200" dirty="0" err="1">
                <a:solidFill>
                  <a:schemeClr val="bg1"/>
                </a:solidFill>
              </a:rPr>
              <a:t>tokenResponse</a:t>
            </a:r>
            <a:r>
              <a:rPr lang="en-US" sz="2200" dirty="0">
                <a:solidFill>
                  <a:schemeClr val="bg1"/>
                </a:solidFill>
              </a:rPr>
              <a:t> = </a:t>
            </a:r>
            <a:r>
              <a:rPr lang="en-US" sz="2200" dirty="0" err="1">
                <a:solidFill>
                  <a:schemeClr val="bg1"/>
                </a:solidFill>
              </a:rPr>
              <a:t>client.Reports.GenerateTokenInGroup</a:t>
            </a:r>
            <a:r>
              <a:rPr lang="en-US" sz="2200" dirty="0">
                <a:solidFill>
                  <a:schemeClr val="bg1"/>
                </a:solidFill>
              </a:rPr>
              <a:t>(</a:t>
            </a:r>
            <a:r>
              <a:rPr lang="en-US" sz="2200" dirty="0" err="1">
                <a:solidFill>
                  <a:schemeClr val="bg1"/>
                </a:solidFill>
              </a:rPr>
              <a:t>workspaceId</a:t>
            </a:r>
            <a:r>
              <a:rPr lang="en-US" sz="2200" dirty="0">
                <a:solidFill>
                  <a:schemeClr val="bg1"/>
                </a:solidFill>
              </a:rPr>
              <a:t>, </a:t>
            </a:r>
            <a:r>
              <a:rPr lang="en-US" sz="2200" dirty="0" err="1">
                <a:solidFill>
                  <a:schemeClr val="bg1"/>
                </a:solidFill>
              </a:rPr>
              <a:t>report.Id</a:t>
            </a:r>
            <a:r>
              <a:rPr lang="en-US" sz="2200" dirty="0">
                <a:solidFill>
                  <a:schemeClr val="bg1"/>
                </a:solidFill>
              </a:rPr>
              <a:t>, </a:t>
            </a:r>
            <a:r>
              <a:rPr lang="en-US" sz="2200" dirty="0" err="1">
                <a:solidFill>
                  <a:schemeClr val="bg1"/>
                </a:solidFill>
              </a:rPr>
              <a:t>generateTokenRequestParameters</a:t>
            </a:r>
            <a:r>
              <a:rPr lang="en-US" sz="2200" dirty="0">
                <a:solidFill>
                  <a:schemeClr val="bg1"/>
                </a:solidFill>
              </a:rPr>
              <a:t>); // Generate Embed Configuration. var </a:t>
            </a:r>
            <a:r>
              <a:rPr lang="en-US" sz="2200" dirty="0" err="1">
                <a:solidFill>
                  <a:schemeClr val="bg1"/>
                </a:solidFill>
              </a:rPr>
              <a:t>embedConfig</a:t>
            </a:r>
            <a:r>
              <a:rPr lang="en-US" sz="2200" dirty="0">
                <a:solidFill>
                  <a:schemeClr val="bg1"/>
                </a:solidFill>
              </a:rPr>
              <a:t> = new </a:t>
            </a:r>
            <a:r>
              <a:rPr lang="en-US" sz="2200" dirty="0" err="1">
                <a:solidFill>
                  <a:schemeClr val="bg1"/>
                </a:solidFill>
              </a:rPr>
              <a:t>EmbedConfig</a:t>
            </a:r>
            <a:r>
              <a:rPr lang="en-US" sz="2200" dirty="0">
                <a:solidFill>
                  <a:schemeClr val="bg1"/>
                </a:solidFill>
              </a:rPr>
              <a:t>() { </a:t>
            </a:r>
            <a:r>
              <a:rPr lang="en-US" sz="2200" dirty="0" err="1">
                <a:solidFill>
                  <a:schemeClr val="bg1"/>
                </a:solidFill>
              </a:rPr>
              <a:t>EmbedToken</a:t>
            </a:r>
            <a:r>
              <a:rPr lang="en-US" sz="2200" dirty="0">
                <a:solidFill>
                  <a:schemeClr val="bg1"/>
                </a:solidFill>
              </a:rPr>
              <a:t> = </a:t>
            </a:r>
            <a:r>
              <a:rPr lang="en-US" sz="2200" dirty="0" err="1">
                <a:solidFill>
                  <a:schemeClr val="bg1"/>
                </a:solidFill>
              </a:rPr>
              <a:t>tokenResponse</a:t>
            </a:r>
            <a:r>
              <a:rPr lang="en-US" sz="2200" dirty="0">
                <a:solidFill>
                  <a:schemeClr val="bg1"/>
                </a:solidFill>
              </a:rPr>
              <a:t>, </a:t>
            </a:r>
            <a:r>
              <a:rPr lang="en-US" sz="2200" dirty="0" err="1">
                <a:solidFill>
                  <a:schemeClr val="bg1"/>
                </a:solidFill>
              </a:rPr>
              <a:t>EmbedUrl</a:t>
            </a:r>
            <a:r>
              <a:rPr lang="en-US" sz="2200" dirty="0">
                <a:solidFill>
                  <a:schemeClr val="bg1"/>
                </a:solidFill>
              </a:rPr>
              <a:t> = </a:t>
            </a:r>
            <a:r>
              <a:rPr lang="en-US" sz="2200" dirty="0" err="1">
                <a:solidFill>
                  <a:schemeClr val="bg1"/>
                </a:solidFill>
              </a:rPr>
              <a:t>report.EmbedUrl</a:t>
            </a:r>
            <a:r>
              <a:rPr lang="en-US" sz="2200" dirty="0">
                <a:solidFill>
                  <a:schemeClr val="bg1"/>
                </a:solidFill>
              </a:rPr>
              <a:t>, Id = </a:t>
            </a:r>
            <a:r>
              <a:rPr lang="en-US" sz="2200" dirty="0" err="1">
                <a:solidFill>
                  <a:schemeClr val="bg1"/>
                </a:solidFill>
              </a:rPr>
              <a:t>report.Id</a:t>
            </a:r>
            <a:r>
              <a:rPr lang="en-US" sz="2200" dirty="0">
                <a:solidFill>
                  <a:schemeClr val="bg1"/>
                </a:solidFill>
              </a:rPr>
              <a:t> }; </a:t>
            </a:r>
          </a:p>
        </p:txBody>
      </p:sp>
    </p:spTree>
    <p:extLst>
      <p:ext uri="{BB962C8B-B14F-4D97-AF65-F5344CB8AC3E}">
        <p14:creationId xmlns:p14="http://schemas.microsoft.com/office/powerpoint/2010/main" val="17159121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E647-F27A-4877-BB33-A3A602BFD96A}"/>
              </a:ext>
            </a:extLst>
          </p:cNvPr>
          <p:cNvSpPr>
            <a:spLocks noGrp="1"/>
          </p:cNvSpPr>
          <p:nvPr>
            <p:ph type="title"/>
          </p:nvPr>
        </p:nvSpPr>
        <p:spPr/>
        <p:txBody>
          <a:bodyPr/>
          <a:lstStyle/>
          <a:p>
            <a:r>
              <a:rPr lang="en-US" dirty="0"/>
              <a:t>Embed for Customers</a:t>
            </a:r>
          </a:p>
        </p:txBody>
      </p:sp>
    </p:spTree>
    <p:extLst>
      <p:ext uri="{BB962C8B-B14F-4D97-AF65-F5344CB8AC3E}">
        <p14:creationId xmlns:p14="http://schemas.microsoft.com/office/powerpoint/2010/main" val="3543313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945485-FEC4-43D1-9A0A-C1C4205C5A44}"/>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93550D93-0EB0-4FBB-8BD2-ABB7B1BEEC58}"/>
              </a:ext>
            </a:extLst>
          </p:cNvPr>
          <p:cNvSpPr>
            <a:spLocks noGrp="1"/>
          </p:cNvSpPr>
          <p:nvPr>
            <p:ph type="body" sz="quarter" idx="10"/>
          </p:nvPr>
        </p:nvSpPr>
        <p:spPr>
          <a:xfrm>
            <a:off x="269241" y="1189176"/>
            <a:ext cx="5378548" cy="4963923"/>
          </a:xfrm>
        </p:spPr>
        <p:txBody>
          <a:bodyPr/>
          <a:lstStyle/>
          <a:p>
            <a:r>
              <a:rPr lang="en-US" dirty="0"/>
              <a:t>To create the Power BI Client with your access token, you want to create your Power BI client object, which allows you to interact with the Power BI REST APIs. You create the Power BI client object by wrapping the </a:t>
            </a:r>
            <a:r>
              <a:rPr lang="en-US" dirty="0" err="1"/>
              <a:t>AccessToken</a:t>
            </a:r>
            <a:r>
              <a:rPr lang="en-US" dirty="0"/>
              <a:t> with a </a:t>
            </a:r>
            <a:r>
              <a:rPr lang="en-US" dirty="0" err="1"/>
              <a:t>Microsoft.Rest.TokenCredentials</a:t>
            </a:r>
            <a:r>
              <a:rPr lang="en-US" dirty="0"/>
              <a:t> object. </a:t>
            </a:r>
          </a:p>
        </p:txBody>
      </p:sp>
      <p:sp>
        <p:nvSpPr>
          <p:cNvPr id="6" name="Text Placeholder 5">
            <a:extLst>
              <a:ext uri="{FF2B5EF4-FFF2-40B4-BE49-F238E27FC236}">
                <a16:creationId xmlns:a16="http://schemas.microsoft.com/office/drawing/2014/main" id="{DA623A67-42DB-4A0B-8D5A-ED06557ABB06}"/>
              </a:ext>
            </a:extLst>
          </p:cNvPr>
          <p:cNvSpPr>
            <a:spLocks noGrp="1"/>
          </p:cNvSpPr>
          <p:nvPr>
            <p:ph type="body" sz="quarter" idx="11"/>
          </p:nvPr>
        </p:nvSpPr>
        <p:spPr>
          <a:xfrm>
            <a:off x="6544214" y="1189176"/>
            <a:ext cx="5378548" cy="2874633"/>
          </a:xfrm>
          <a:solidFill>
            <a:schemeClr val="tx1"/>
          </a:solidFill>
        </p:spPr>
        <p:txBody>
          <a:bodyPr/>
          <a:lstStyle/>
          <a:p>
            <a:r>
              <a:rPr lang="en-US" sz="2200" dirty="0">
                <a:solidFill>
                  <a:schemeClr val="bg1"/>
                </a:solidFill>
              </a:rPr>
              <a:t>Code Snippet</a:t>
            </a:r>
          </a:p>
          <a:p>
            <a:endParaRPr lang="en-US" sz="2200" dirty="0">
              <a:solidFill>
                <a:schemeClr val="bg1"/>
              </a:solidFill>
            </a:endParaRPr>
          </a:p>
          <a:p>
            <a:r>
              <a:rPr lang="en-US" sz="1600" dirty="0">
                <a:solidFill>
                  <a:schemeClr val="bg1"/>
                </a:solidFill>
              </a:rPr>
              <a:t>using </a:t>
            </a:r>
            <a:r>
              <a:rPr lang="en-US" sz="1600" dirty="0" err="1">
                <a:solidFill>
                  <a:schemeClr val="bg1"/>
                </a:solidFill>
              </a:rPr>
              <a:t>Microsoft.IdentityModel.Clients.ActiveDirectory</a:t>
            </a:r>
            <a:r>
              <a:rPr lang="en-US" sz="1600" dirty="0">
                <a:solidFill>
                  <a:schemeClr val="bg1"/>
                </a:solidFill>
              </a:rPr>
              <a:t>; using </a:t>
            </a:r>
            <a:r>
              <a:rPr lang="en-US" sz="1600" dirty="0" err="1">
                <a:solidFill>
                  <a:schemeClr val="bg1"/>
                </a:solidFill>
              </a:rPr>
              <a:t>Microsoft.Rest</a:t>
            </a:r>
            <a:r>
              <a:rPr lang="en-US" sz="1600" dirty="0">
                <a:solidFill>
                  <a:schemeClr val="bg1"/>
                </a:solidFill>
              </a:rPr>
              <a:t>; using Microsoft.PowerBI.Api.V2; var </a:t>
            </a:r>
            <a:r>
              <a:rPr lang="en-US" sz="1600" dirty="0" err="1">
                <a:solidFill>
                  <a:schemeClr val="bg1"/>
                </a:solidFill>
              </a:rPr>
              <a:t>tokenCredentials</a:t>
            </a:r>
            <a:r>
              <a:rPr lang="en-US" sz="1600" dirty="0">
                <a:solidFill>
                  <a:schemeClr val="bg1"/>
                </a:solidFill>
              </a:rPr>
              <a:t> = new </a:t>
            </a:r>
            <a:r>
              <a:rPr lang="en-US" sz="1600" dirty="0" err="1">
                <a:solidFill>
                  <a:schemeClr val="bg1"/>
                </a:solidFill>
              </a:rPr>
              <a:t>TokenCredentials</a:t>
            </a:r>
            <a:r>
              <a:rPr lang="en-US" sz="1600" dirty="0">
                <a:solidFill>
                  <a:schemeClr val="bg1"/>
                </a:solidFill>
              </a:rPr>
              <a:t>(</a:t>
            </a:r>
            <a:r>
              <a:rPr lang="en-US" sz="1600" dirty="0" err="1">
                <a:solidFill>
                  <a:schemeClr val="bg1"/>
                </a:solidFill>
              </a:rPr>
              <a:t>authenticationResult.AccessToken</a:t>
            </a:r>
            <a:r>
              <a:rPr lang="en-US" sz="1600" dirty="0">
                <a:solidFill>
                  <a:schemeClr val="bg1"/>
                </a:solidFill>
              </a:rPr>
              <a:t>, "Bearer"); // Create a Power BI Client object. it's used to call Power BI APIs. using (var client = new </a:t>
            </a:r>
            <a:r>
              <a:rPr lang="en-US" sz="1600" dirty="0" err="1">
                <a:solidFill>
                  <a:schemeClr val="bg1"/>
                </a:solidFill>
              </a:rPr>
              <a:t>PowerBIClient</a:t>
            </a:r>
            <a:r>
              <a:rPr lang="en-US" sz="1600" dirty="0">
                <a:solidFill>
                  <a:schemeClr val="bg1"/>
                </a:solidFill>
              </a:rPr>
              <a:t>(new Uri(</a:t>
            </a:r>
            <a:r>
              <a:rPr lang="en-US" sz="1600" dirty="0" err="1">
                <a:solidFill>
                  <a:schemeClr val="bg1"/>
                </a:solidFill>
              </a:rPr>
              <a:t>ApiUrl</a:t>
            </a:r>
            <a:r>
              <a:rPr lang="en-US" sz="1600" dirty="0">
                <a:solidFill>
                  <a:schemeClr val="bg1"/>
                </a:solidFill>
              </a:rPr>
              <a:t>), </a:t>
            </a:r>
            <a:r>
              <a:rPr lang="en-US" sz="1600" dirty="0" err="1">
                <a:solidFill>
                  <a:schemeClr val="bg1"/>
                </a:solidFill>
              </a:rPr>
              <a:t>tokenCredentials</a:t>
            </a:r>
            <a:r>
              <a:rPr lang="en-US" sz="1600" dirty="0">
                <a:solidFill>
                  <a:schemeClr val="bg1"/>
                </a:solidFill>
              </a:rPr>
              <a:t>)) { // Your code to embed items. } </a:t>
            </a:r>
          </a:p>
        </p:txBody>
      </p:sp>
    </p:spTree>
    <p:extLst>
      <p:ext uri="{BB962C8B-B14F-4D97-AF65-F5344CB8AC3E}">
        <p14:creationId xmlns:p14="http://schemas.microsoft.com/office/powerpoint/2010/main" val="2159639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3E55-3BDC-4EE6-93B9-0BB14986C0C5}"/>
              </a:ext>
            </a:extLst>
          </p:cNvPr>
          <p:cNvSpPr>
            <a:spLocks noGrp="1"/>
          </p:cNvSpPr>
          <p:nvPr>
            <p:ph type="title"/>
          </p:nvPr>
        </p:nvSpPr>
        <p:spPr/>
        <p:txBody>
          <a:bodyPr/>
          <a:lstStyle/>
          <a:p>
            <a:r>
              <a:rPr lang="en-US" dirty="0"/>
              <a:t>Get the content item you want to embed </a:t>
            </a:r>
          </a:p>
        </p:txBody>
      </p:sp>
      <p:sp>
        <p:nvSpPr>
          <p:cNvPr id="3" name="Text Placeholder 2">
            <a:extLst>
              <a:ext uri="{FF2B5EF4-FFF2-40B4-BE49-F238E27FC236}">
                <a16:creationId xmlns:a16="http://schemas.microsoft.com/office/drawing/2014/main" id="{45945038-B1CD-47F4-BDE1-F8EAA6442E90}"/>
              </a:ext>
            </a:extLst>
          </p:cNvPr>
          <p:cNvSpPr>
            <a:spLocks noGrp="1"/>
          </p:cNvSpPr>
          <p:nvPr>
            <p:ph type="body" sz="quarter" idx="10"/>
          </p:nvPr>
        </p:nvSpPr>
        <p:spPr>
          <a:xfrm>
            <a:off x="269241" y="1189176"/>
            <a:ext cx="5378548" cy="3994940"/>
          </a:xfrm>
        </p:spPr>
        <p:txBody>
          <a:bodyPr/>
          <a:lstStyle/>
          <a:p>
            <a:r>
              <a:rPr lang="en-US" sz="2400" dirty="0"/>
              <a:t>You can use the Power BI client object to retrieve a reference to the item you want to embed. Here is a code sample of how to retrieve the first report from a given workspace. </a:t>
            </a:r>
          </a:p>
          <a:p>
            <a:r>
              <a:rPr lang="en-US" sz="2400" dirty="0"/>
              <a:t>A sample of getting a content item whether it's a report, dashboard, or tile that you want to embed is available within the Services\</a:t>
            </a:r>
            <a:r>
              <a:rPr lang="en-US" sz="2400" dirty="0" err="1"/>
              <a:t>EmbedService.cs</a:t>
            </a:r>
            <a:r>
              <a:rPr lang="en-US" sz="2400" dirty="0"/>
              <a:t> file in the sample application</a:t>
            </a:r>
          </a:p>
        </p:txBody>
      </p:sp>
      <p:sp>
        <p:nvSpPr>
          <p:cNvPr id="4" name="Text Placeholder 3">
            <a:extLst>
              <a:ext uri="{FF2B5EF4-FFF2-40B4-BE49-F238E27FC236}">
                <a16:creationId xmlns:a16="http://schemas.microsoft.com/office/drawing/2014/main" id="{CE08A38B-7A4D-4DB9-80A3-2E9C3BD8EBED}"/>
              </a:ext>
            </a:extLst>
          </p:cNvPr>
          <p:cNvSpPr>
            <a:spLocks noGrp="1"/>
          </p:cNvSpPr>
          <p:nvPr>
            <p:ph type="body" sz="quarter" idx="11"/>
          </p:nvPr>
        </p:nvSpPr>
        <p:spPr>
          <a:xfrm>
            <a:off x="6544214" y="1189176"/>
            <a:ext cx="5378548" cy="4148828"/>
          </a:xfrm>
          <a:solidFill>
            <a:schemeClr val="tx1"/>
          </a:solidFill>
        </p:spPr>
        <p:txBody>
          <a:bodyPr vert="horz" wrap="square" lIns="146304" tIns="91440" rIns="146304" bIns="91440" rtlCol="0">
            <a:spAutoFit/>
          </a:bodyPr>
          <a:lstStyle/>
          <a:p>
            <a:r>
              <a:rPr lang="en-US" sz="2200" dirty="0">
                <a:solidFill>
                  <a:schemeClr val="bg1"/>
                </a:solidFill>
              </a:rPr>
              <a:t>Code Snippet</a:t>
            </a:r>
          </a:p>
          <a:p>
            <a:endParaRPr lang="en-US" sz="2200" dirty="0">
              <a:solidFill>
                <a:schemeClr val="bg1"/>
              </a:solidFill>
            </a:endParaRPr>
          </a:p>
          <a:p>
            <a:r>
              <a:rPr lang="en-US" sz="2200" dirty="0">
                <a:solidFill>
                  <a:schemeClr val="bg1"/>
                </a:solidFill>
              </a:rPr>
              <a:t>using Microsoft.PowerBI.Api.V2; using Microsoft.PowerBI.Api.V2.Models; // You need to provide the </a:t>
            </a:r>
            <a:r>
              <a:rPr lang="en-US" sz="2200" dirty="0" err="1">
                <a:solidFill>
                  <a:schemeClr val="bg1"/>
                </a:solidFill>
              </a:rPr>
              <a:t>workspaceId</a:t>
            </a:r>
            <a:r>
              <a:rPr lang="en-US" sz="2200" dirty="0">
                <a:solidFill>
                  <a:schemeClr val="bg1"/>
                </a:solidFill>
              </a:rPr>
              <a:t> where the dashboard resides. </a:t>
            </a:r>
            <a:r>
              <a:rPr lang="en-US" sz="2200" dirty="0" err="1">
                <a:solidFill>
                  <a:schemeClr val="bg1"/>
                </a:solidFill>
              </a:rPr>
              <a:t>ODataResponseListReport</a:t>
            </a:r>
            <a:r>
              <a:rPr lang="en-US" sz="2200" dirty="0">
                <a:solidFill>
                  <a:schemeClr val="bg1"/>
                </a:solidFill>
              </a:rPr>
              <a:t> reports = await </a:t>
            </a:r>
            <a:r>
              <a:rPr lang="en-US" sz="2200" dirty="0" err="1">
                <a:solidFill>
                  <a:schemeClr val="bg1"/>
                </a:solidFill>
              </a:rPr>
              <a:t>client.Reports.GetReportsInGroupAsync</a:t>
            </a:r>
            <a:r>
              <a:rPr lang="en-US" sz="2200" dirty="0">
                <a:solidFill>
                  <a:schemeClr val="bg1"/>
                </a:solidFill>
              </a:rPr>
              <a:t>(</a:t>
            </a:r>
            <a:r>
              <a:rPr lang="en-US" sz="2200" dirty="0" err="1">
                <a:solidFill>
                  <a:schemeClr val="bg1"/>
                </a:solidFill>
              </a:rPr>
              <a:t>workspaceId</a:t>
            </a:r>
            <a:r>
              <a:rPr lang="en-US" sz="2200" dirty="0">
                <a:solidFill>
                  <a:schemeClr val="bg1"/>
                </a:solidFill>
              </a:rPr>
              <a:t>); // Get the first report in the group. Report </a:t>
            </a:r>
            <a:r>
              <a:rPr lang="en-US" sz="2200" dirty="0" err="1">
                <a:solidFill>
                  <a:schemeClr val="bg1"/>
                </a:solidFill>
              </a:rPr>
              <a:t>report</a:t>
            </a:r>
            <a:r>
              <a:rPr lang="en-US" sz="2200" dirty="0">
                <a:solidFill>
                  <a:schemeClr val="bg1"/>
                </a:solidFill>
              </a:rPr>
              <a:t> = </a:t>
            </a:r>
            <a:r>
              <a:rPr lang="en-US" sz="2200" dirty="0" err="1">
                <a:solidFill>
                  <a:schemeClr val="bg1"/>
                </a:solidFill>
              </a:rPr>
              <a:t>reports.Value.FirstOrDefault</a:t>
            </a:r>
            <a:r>
              <a:rPr lang="en-US" sz="2200" dirty="0">
                <a:solidFill>
                  <a:schemeClr val="bg1"/>
                </a:solidFill>
              </a:rPr>
              <a:t>(); </a:t>
            </a:r>
          </a:p>
        </p:txBody>
      </p:sp>
    </p:spTree>
    <p:extLst>
      <p:ext uri="{BB962C8B-B14F-4D97-AF65-F5344CB8AC3E}">
        <p14:creationId xmlns:p14="http://schemas.microsoft.com/office/powerpoint/2010/main" val="40499506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C163-A24E-444F-BC9B-9DCE109AACE0}"/>
              </a:ext>
            </a:extLst>
          </p:cNvPr>
          <p:cNvSpPr>
            <a:spLocks noGrp="1"/>
          </p:cNvSpPr>
          <p:nvPr>
            <p:ph type="title"/>
          </p:nvPr>
        </p:nvSpPr>
        <p:spPr/>
        <p:txBody>
          <a:bodyPr/>
          <a:lstStyle/>
          <a:p>
            <a:r>
              <a:rPr lang="en-US" dirty="0"/>
              <a:t>Create the embed token </a:t>
            </a:r>
          </a:p>
        </p:txBody>
      </p:sp>
      <p:sp>
        <p:nvSpPr>
          <p:cNvPr id="3" name="Text Placeholder 2">
            <a:extLst>
              <a:ext uri="{FF2B5EF4-FFF2-40B4-BE49-F238E27FC236}">
                <a16:creationId xmlns:a16="http://schemas.microsoft.com/office/drawing/2014/main" id="{139429FE-AF1A-4023-81F1-4D7E7A7FEDA3}"/>
              </a:ext>
            </a:extLst>
          </p:cNvPr>
          <p:cNvSpPr>
            <a:spLocks noGrp="1"/>
          </p:cNvSpPr>
          <p:nvPr>
            <p:ph type="body" sz="quarter" idx="10"/>
          </p:nvPr>
        </p:nvSpPr>
        <p:spPr>
          <a:xfrm>
            <a:off x="269241" y="1189176"/>
            <a:ext cx="5378548" cy="5324535"/>
          </a:xfrm>
        </p:spPr>
        <p:txBody>
          <a:bodyPr/>
          <a:lstStyle/>
          <a:p>
            <a:r>
              <a:rPr lang="en-US" sz="2400" dirty="0"/>
              <a:t>Generated an embed token, which can be used from the JavaScript API. The embed token is specific to the item you’re embedding. So at any time you embed a piece of Power BI content, you need to create a new embed token for it. For more information, including which </a:t>
            </a:r>
            <a:r>
              <a:rPr lang="en-US" sz="2400" dirty="0" err="1"/>
              <a:t>accessLevel</a:t>
            </a:r>
            <a:r>
              <a:rPr lang="en-US" sz="2400" dirty="0"/>
              <a:t> to use, see </a:t>
            </a:r>
            <a:r>
              <a:rPr lang="en-US" sz="2400" dirty="0" err="1"/>
              <a:t>GenerateToken</a:t>
            </a:r>
            <a:r>
              <a:rPr lang="en-US" sz="2400" dirty="0"/>
              <a:t> API. </a:t>
            </a:r>
          </a:p>
          <a:p>
            <a:r>
              <a:rPr lang="en-US" sz="2400" dirty="0"/>
              <a:t>A sample of creating an embed token for a report, dashboard, or tile want to embed is available within the Services\</a:t>
            </a:r>
            <a:r>
              <a:rPr lang="en-US" sz="2400" dirty="0" err="1"/>
              <a:t>EmbedService.cs</a:t>
            </a:r>
            <a:r>
              <a:rPr lang="en-US" sz="2400" dirty="0"/>
              <a:t> file in the sample application. </a:t>
            </a:r>
          </a:p>
        </p:txBody>
      </p:sp>
      <p:sp>
        <p:nvSpPr>
          <p:cNvPr id="4" name="Text Placeholder 3">
            <a:extLst>
              <a:ext uri="{FF2B5EF4-FFF2-40B4-BE49-F238E27FC236}">
                <a16:creationId xmlns:a16="http://schemas.microsoft.com/office/drawing/2014/main" id="{62EEAC5E-F300-4A3F-A2DF-712DBB62697D}"/>
              </a:ext>
            </a:extLst>
          </p:cNvPr>
          <p:cNvSpPr>
            <a:spLocks noGrp="1"/>
          </p:cNvSpPr>
          <p:nvPr>
            <p:ph type="body" sz="quarter" idx="11"/>
          </p:nvPr>
        </p:nvSpPr>
        <p:spPr>
          <a:xfrm>
            <a:off x="6544214" y="1189176"/>
            <a:ext cx="5378548" cy="5367623"/>
          </a:xfrm>
          <a:solidFill>
            <a:schemeClr val="tx1"/>
          </a:solidFill>
        </p:spPr>
        <p:txBody>
          <a:bodyPr vert="horz" wrap="square" lIns="146304" tIns="91440" rIns="146304" bIns="91440" rtlCol="0">
            <a:spAutoFit/>
          </a:bodyPr>
          <a:lstStyle/>
          <a:p>
            <a:r>
              <a:rPr lang="en-US" sz="2200" dirty="0">
                <a:solidFill>
                  <a:schemeClr val="bg1"/>
                </a:solidFill>
              </a:rPr>
              <a:t>Code Snippet</a:t>
            </a:r>
          </a:p>
          <a:p>
            <a:endParaRPr lang="en-US" sz="2200" dirty="0">
              <a:solidFill>
                <a:schemeClr val="bg1"/>
              </a:solidFill>
            </a:endParaRPr>
          </a:p>
          <a:p>
            <a:r>
              <a:rPr lang="en-US" sz="2200" dirty="0">
                <a:solidFill>
                  <a:schemeClr val="bg1"/>
                </a:solidFill>
              </a:rPr>
              <a:t>using Microsoft.PowerBI.Api.V2; using Microsoft.PowerBI.Api.V2.Models; // Generate Embed Token. var </a:t>
            </a:r>
            <a:r>
              <a:rPr lang="en-US" sz="2200" dirty="0" err="1">
                <a:solidFill>
                  <a:schemeClr val="bg1"/>
                </a:solidFill>
              </a:rPr>
              <a:t>generateTokenRequestParameters</a:t>
            </a:r>
            <a:r>
              <a:rPr lang="en-US" sz="2200" dirty="0">
                <a:solidFill>
                  <a:schemeClr val="bg1"/>
                </a:solidFill>
              </a:rPr>
              <a:t> = new </a:t>
            </a:r>
            <a:r>
              <a:rPr lang="en-US" sz="2200" dirty="0" err="1">
                <a:solidFill>
                  <a:schemeClr val="bg1"/>
                </a:solidFill>
              </a:rPr>
              <a:t>GenerateTokenRequest</a:t>
            </a:r>
            <a:r>
              <a:rPr lang="en-US" sz="2200" dirty="0">
                <a:solidFill>
                  <a:schemeClr val="bg1"/>
                </a:solidFill>
              </a:rPr>
              <a:t>(</a:t>
            </a:r>
            <a:r>
              <a:rPr lang="en-US" sz="2200" dirty="0" err="1">
                <a:solidFill>
                  <a:schemeClr val="bg1"/>
                </a:solidFill>
              </a:rPr>
              <a:t>accessLevel</a:t>
            </a:r>
            <a:r>
              <a:rPr lang="en-US" sz="2200" dirty="0">
                <a:solidFill>
                  <a:schemeClr val="bg1"/>
                </a:solidFill>
              </a:rPr>
              <a:t>: "view"); </a:t>
            </a:r>
            <a:r>
              <a:rPr lang="en-US" sz="2200" dirty="0" err="1">
                <a:solidFill>
                  <a:schemeClr val="bg1"/>
                </a:solidFill>
              </a:rPr>
              <a:t>EmbedToken</a:t>
            </a:r>
            <a:r>
              <a:rPr lang="en-US" sz="2200" dirty="0">
                <a:solidFill>
                  <a:schemeClr val="bg1"/>
                </a:solidFill>
              </a:rPr>
              <a:t> </a:t>
            </a:r>
            <a:r>
              <a:rPr lang="en-US" sz="2200" dirty="0" err="1">
                <a:solidFill>
                  <a:schemeClr val="bg1"/>
                </a:solidFill>
              </a:rPr>
              <a:t>tokenResponse</a:t>
            </a:r>
            <a:r>
              <a:rPr lang="en-US" sz="2200" dirty="0">
                <a:solidFill>
                  <a:schemeClr val="bg1"/>
                </a:solidFill>
              </a:rPr>
              <a:t> = </a:t>
            </a:r>
            <a:r>
              <a:rPr lang="en-US" sz="2200" dirty="0" err="1">
                <a:solidFill>
                  <a:schemeClr val="bg1"/>
                </a:solidFill>
              </a:rPr>
              <a:t>client.Reports.GenerateTokenInGroup</a:t>
            </a:r>
            <a:r>
              <a:rPr lang="en-US" sz="2200" dirty="0">
                <a:solidFill>
                  <a:schemeClr val="bg1"/>
                </a:solidFill>
              </a:rPr>
              <a:t>(</a:t>
            </a:r>
            <a:r>
              <a:rPr lang="en-US" sz="2200" dirty="0" err="1">
                <a:solidFill>
                  <a:schemeClr val="bg1"/>
                </a:solidFill>
              </a:rPr>
              <a:t>workspaceId</a:t>
            </a:r>
            <a:r>
              <a:rPr lang="en-US" sz="2200" dirty="0">
                <a:solidFill>
                  <a:schemeClr val="bg1"/>
                </a:solidFill>
              </a:rPr>
              <a:t>, </a:t>
            </a:r>
            <a:r>
              <a:rPr lang="en-US" sz="2200" dirty="0" err="1">
                <a:solidFill>
                  <a:schemeClr val="bg1"/>
                </a:solidFill>
              </a:rPr>
              <a:t>report.Id</a:t>
            </a:r>
            <a:r>
              <a:rPr lang="en-US" sz="2200" dirty="0">
                <a:solidFill>
                  <a:schemeClr val="bg1"/>
                </a:solidFill>
              </a:rPr>
              <a:t>, </a:t>
            </a:r>
            <a:r>
              <a:rPr lang="en-US" sz="2200" dirty="0" err="1">
                <a:solidFill>
                  <a:schemeClr val="bg1"/>
                </a:solidFill>
              </a:rPr>
              <a:t>generateTokenRequestParameters</a:t>
            </a:r>
            <a:r>
              <a:rPr lang="en-US" sz="2200" dirty="0">
                <a:solidFill>
                  <a:schemeClr val="bg1"/>
                </a:solidFill>
              </a:rPr>
              <a:t>); // Generate Embed Configuration. var </a:t>
            </a:r>
            <a:r>
              <a:rPr lang="en-US" sz="2200" dirty="0" err="1">
                <a:solidFill>
                  <a:schemeClr val="bg1"/>
                </a:solidFill>
              </a:rPr>
              <a:t>embedConfig</a:t>
            </a:r>
            <a:r>
              <a:rPr lang="en-US" sz="2200" dirty="0">
                <a:solidFill>
                  <a:schemeClr val="bg1"/>
                </a:solidFill>
              </a:rPr>
              <a:t> = new </a:t>
            </a:r>
            <a:r>
              <a:rPr lang="en-US" sz="2200" dirty="0" err="1">
                <a:solidFill>
                  <a:schemeClr val="bg1"/>
                </a:solidFill>
              </a:rPr>
              <a:t>EmbedConfig</a:t>
            </a:r>
            <a:r>
              <a:rPr lang="en-US" sz="2200" dirty="0">
                <a:solidFill>
                  <a:schemeClr val="bg1"/>
                </a:solidFill>
              </a:rPr>
              <a:t>() { </a:t>
            </a:r>
            <a:r>
              <a:rPr lang="en-US" sz="2200" dirty="0" err="1">
                <a:solidFill>
                  <a:schemeClr val="bg1"/>
                </a:solidFill>
              </a:rPr>
              <a:t>EmbedToken</a:t>
            </a:r>
            <a:r>
              <a:rPr lang="en-US" sz="2200" dirty="0">
                <a:solidFill>
                  <a:schemeClr val="bg1"/>
                </a:solidFill>
              </a:rPr>
              <a:t> = </a:t>
            </a:r>
            <a:r>
              <a:rPr lang="en-US" sz="2200" dirty="0" err="1">
                <a:solidFill>
                  <a:schemeClr val="bg1"/>
                </a:solidFill>
              </a:rPr>
              <a:t>tokenResponse</a:t>
            </a:r>
            <a:r>
              <a:rPr lang="en-US" sz="2200" dirty="0">
                <a:solidFill>
                  <a:schemeClr val="bg1"/>
                </a:solidFill>
              </a:rPr>
              <a:t>, </a:t>
            </a:r>
            <a:r>
              <a:rPr lang="en-US" sz="2200" dirty="0" err="1">
                <a:solidFill>
                  <a:schemeClr val="bg1"/>
                </a:solidFill>
              </a:rPr>
              <a:t>EmbedUrl</a:t>
            </a:r>
            <a:r>
              <a:rPr lang="en-US" sz="2200" dirty="0">
                <a:solidFill>
                  <a:schemeClr val="bg1"/>
                </a:solidFill>
              </a:rPr>
              <a:t> = </a:t>
            </a:r>
            <a:r>
              <a:rPr lang="en-US" sz="2200" dirty="0" err="1">
                <a:solidFill>
                  <a:schemeClr val="bg1"/>
                </a:solidFill>
              </a:rPr>
              <a:t>report.EmbedUrl</a:t>
            </a:r>
            <a:r>
              <a:rPr lang="en-US" sz="2200" dirty="0">
                <a:solidFill>
                  <a:schemeClr val="bg1"/>
                </a:solidFill>
              </a:rPr>
              <a:t>, Id = </a:t>
            </a:r>
            <a:r>
              <a:rPr lang="en-US" sz="2200" dirty="0" err="1">
                <a:solidFill>
                  <a:schemeClr val="bg1"/>
                </a:solidFill>
              </a:rPr>
              <a:t>report.Id</a:t>
            </a:r>
            <a:r>
              <a:rPr lang="en-US" sz="2200" dirty="0">
                <a:solidFill>
                  <a:schemeClr val="bg1"/>
                </a:solidFill>
              </a:rPr>
              <a:t> }; </a:t>
            </a:r>
          </a:p>
        </p:txBody>
      </p:sp>
    </p:spTree>
    <p:extLst>
      <p:ext uri="{BB962C8B-B14F-4D97-AF65-F5344CB8AC3E}">
        <p14:creationId xmlns:p14="http://schemas.microsoft.com/office/powerpoint/2010/main" val="36424543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631C48-9C4F-4C8A-ABFD-07E18F223478}"/>
              </a:ext>
            </a:extLst>
          </p:cNvPr>
          <p:cNvSpPr>
            <a:spLocks noGrp="1"/>
          </p:cNvSpPr>
          <p:nvPr>
            <p:ph type="body" sz="quarter" idx="10"/>
          </p:nvPr>
        </p:nvSpPr>
        <p:spPr>
          <a:xfrm>
            <a:off x="269239" y="1189177"/>
            <a:ext cx="11653523" cy="2345257"/>
          </a:xfrm>
        </p:spPr>
        <p:txBody>
          <a:bodyPr/>
          <a:lstStyle/>
          <a:p>
            <a:r>
              <a:rPr lang="en-US" sz="2400" dirty="0"/>
              <a:t>Power BI supports sovereign (private) clouds, such as:</a:t>
            </a:r>
          </a:p>
          <a:p>
            <a:endParaRPr lang="en-US" sz="2400" dirty="0"/>
          </a:p>
          <a:p>
            <a:pPr lvl="1"/>
            <a:r>
              <a:rPr lang="en-US" sz="1400" dirty="0"/>
              <a:t>The different sovereign clouds are:</a:t>
            </a:r>
          </a:p>
          <a:p>
            <a:pPr lvl="1"/>
            <a:r>
              <a:rPr lang="en-US" sz="1400" dirty="0"/>
              <a:t>U.S. Government Community Cloud (GCC)</a:t>
            </a:r>
          </a:p>
          <a:p>
            <a:pPr lvl="1"/>
            <a:r>
              <a:rPr lang="en-US" sz="1400" dirty="0"/>
              <a:t>U. S. Military Contractors (</a:t>
            </a:r>
            <a:r>
              <a:rPr lang="en-US" sz="1400" dirty="0" err="1"/>
              <a:t>DoDCON</a:t>
            </a:r>
            <a:r>
              <a:rPr lang="en-US" sz="1400" dirty="0"/>
              <a:t>)</a:t>
            </a:r>
          </a:p>
          <a:p>
            <a:pPr lvl="1"/>
            <a:r>
              <a:rPr lang="en-US" sz="1400" dirty="0"/>
              <a:t>U. S. Military (DoD)</a:t>
            </a:r>
          </a:p>
          <a:p>
            <a:pPr lvl="1"/>
            <a:r>
              <a:rPr lang="en-US" sz="1400" dirty="0"/>
              <a:t>Power BI for Germany cloud</a:t>
            </a:r>
          </a:p>
          <a:p>
            <a:pPr lvl="1"/>
            <a:r>
              <a:rPr lang="en-US" sz="1400" dirty="0"/>
              <a:t>Power BI for China cloud</a:t>
            </a:r>
          </a:p>
        </p:txBody>
      </p:sp>
      <p:sp>
        <p:nvSpPr>
          <p:cNvPr id="2" name="Title 1">
            <a:extLst>
              <a:ext uri="{FF2B5EF4-FFF2-40B4-BE49-F238E27FC236}">
                <a16:creationId xmlns:a16="http://schemas.microsoft.com/office/drawing/2014/main" id="{6718E647-F27A-4877-BB33-A3A602BFD96A}"/>
              </a:ext>
            </a:extLst>
          </p:cNvPr>
          <p:cNvSpPr>
            <a:spLocks noGrp="1"/>
          </p:cNvSpPr>
          <p:nvPr>
            <p:ph type="title"/>
          </p:nvPr>
        </p:nvSpPr>
        <p:spPr/>
        <p:txBody>
          <a:bodyPr/>
          <a:lstStyle/>
          <a:p>
            <a:r>
              <a:rPr lang="en-US" dirty="0"/>
              <a:t>Embed for Sovereign Clouds</a:t>
            </a:r>
          </a:p>
        </p:txBody>
      </p:sp>
    </p:spTree>
    <p:extLst>
      <p:ext uri="{BB962C8B-B14F-4D97-AF65-F5344CB8AC3E}">
        <p14:creationId xmlns:p14="http://schemas.microsoft.com/office/powerpoint/2010/main" val="387310889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Segoe UI Semilight" panose="020B0402040204020203" pitchFamily="34" charset="0"/>
                <a:cs typeface="Segoe UI Semilight" panose="020B0402040204020203" pitchFamily="34" charset="0"/>
              </a:rPr>
              <a:t>Learn the ways to Embed Power BI objects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Ways to Embed Power BI</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123201295"/>
              </p:ext>
            </p:extLst>
          </p:nvPr>
        </p:nvGraphicFramePr>
        <p:xfrm>
          <a:off x="1466895" y="2731015"/>
          <a:ext cx="9258211" cy="1824045"/>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Embedded</a:t>
                      </a:r>
                    </a:p>
                  </a:txBody>
                  <a:tcPr marL="90647" marR="90647" marT="45324" marB="45324" anchor="ctr"/>
                </a:tc>
                <a:tc>
                  <a:txBody>
                    <a:bodyPr/>
                    <a:lstStyle/>
                    <a:p>
                      <a:r>
                        <a:rPr lang="en-US" sz="1200" dirty="0"/>
                        <a:t>With Power BI Embedded in Azure, you can embed reports, dashboards, or tiles into an application using app owns data. App owns data is about having an application that uses Power BI as its embedded analytics platform. As an ISV developer, you can create Power BI content that displays reports, dashboards, or tiles in an application that is fully integrated and interactive, without requiring users to have Power BI license. This tutorial demonstrates how to integrate a report into an application using the Power BI .NET SDK with the Power BI JavaScript API using Power BI Embedded in Azure for your customers</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7628D4-62F8-4328-9FB8-9842B28A0837}"/>
              </a:ext>
            </a:extLst>
          </p:cNvPr>
          <p:cNvSpPr>
            <a:spLocks noGrp="1"/>
          </p:cNvSpPr>
          <p:nvPr>
            <p:ph type="body" sz="quarter" idx="10"/>
          </p:nvPr>
        </p:nvSpPr>
        <p:spPr>
          <a:xfrm>
            <a:off x="269239" y="1189177"/>
            <a:ext cx="11653523" cy="1524200"/>
          </a:xfrm>
        </p:spPr>
        <p:txBody>
          <a:bodyPr/>
          <a:lstStyle/>
          <a:p>
            <a:r>
              <a:rPr lang="en-US" dirty="0"/>
              <a:t>Ensure you have completed the following Modules:</a:t>
            </a:r>
          </a:p>
          <a:p>
            <a:pPr lvl="1"/>
            <a:r>
              <a:rPr lang="en-US" dirty="0"/>
              <a:t>Pre-Lab</a:t>
            </a:r>
          </a:p>
          <a:p>
            <a:pPr lvl="1"/>
            <a:r>
              <a:rPr lang="en-US" dirty="0"/>
              <a:t>Getting Started</a:t>
            </a:r>
          </a:p>
        </p:txBody>
      </p:sp>
      <p:sp>
        <p:nvSpPr>
          <p:cNvPr id="3" name="Title 2">
            <a:extLst>
              <a:ext uri="{FF2B5EF4-FFF2-40B4-BE49-F238E27FC236}">
                <a16:creationId xmlns:a16="http://schemas.microsoft.com/office/drawing/2014/main" id="{626079CB-1741-4264-B729-E78E71C01609}"/>
              </a:ext>
            </a:extLst>
          </p:cNvPr>
          <p:cNvSpPr>
            <a:spLocks noGrp="1"/>
          </p:cNvSpPr>
          <p:nvPr>
            <p:ph type="title"/>
          </p:nvPr>
        </p:nvSpPr>
        <p:spPr/>
        <p:txBody>
          <a:bodyPr/>
          <a:lstStyle/>
          <a:p>
            <a:r>
              <a:rPr lang="en-US" dirty="0"/>
              <a:t>Prerequisites</a:t>
            </a:r>
          </a:p>
        </p:txBody>
      </p:sp>
    </p:spTree>
    <p:extLst>
      <p:ext uri="{BB962C8B-B14F-4D97-AF65-F5344CB8AC3E}">
        <p14:creationId xmlns:p14="http://schemas.microsoft.com/office/powerpoint/2010/main" val="15401726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E647-F27A-4877-BB33-A3A602BFD96A}"/>
              </a:ext>
            </a:extLst>
          </p:cNvPr>
          <p:cNvSpPr>
            <a:spLocks noGrp="1"/>
          </p:cNvSpPr>
          <p:nvPr>
            <p:ph type="title"/>
          </p:nvPr>
        </p:nvSpPr>
        <p:spPr/>
        <p:txBody>
          <a:bodyPr/>
          <a:lstStyle/>
          <a:p>
            <a:r>
              <a:rPr lang="en-US" dirty="0"/>
              <a:t>Embed for Organization</a:t>
            </a:r>
          </a:p>
        </p:txBody>
      </p:sp>
    </p:spTree>
    <p:extLst>
      <p:ext uri="{BB962C8B-B14F-4D97-AF65-F5344CB8AC3E}">
        <p14:creationId xmlns:p14="http://schemas.microsoft.com/office/powerpoint/2010/main" val="31400850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EFE8E8-EB59-4D8D-9D71-7AAF3927DF90}"/>
              </a:ext>
            </a:extLst>
          </p:cNvPr>
          <p:cNvSpPr>
            <a:spLocks noGrp="1"/>
          </p:cNvSpPr>
          <p:nvPr>
            <p:ph type="body" sz="quarter" idx="10"/>
          </p:nvPr>
        </p:nvSpPr>
        <p:spPr>
          <a:xfrm>
            <a:off x="269239" y="1189177"/>
            <a:ext cx="11653523" cy="3442866"/>
          </a:xfrm>
        </p:spPr>
        <p:txBody>
          <a:bodyPr/>
          <a:lstStyle/>
          <a:p>
            <a:r>
              <a:rPr lang="en-US" dirty="0"/>
              <a:t>Embedding for your customers within your application requires you to get an access token for your master account or service principal from Azure AD. You're required to get an Azure AD access token for your Power BI application before you make calls to the Power BI REST APIs. </a:t>
            </a:r>
          </a:p>
        </p:txBody>
      </p:sp>
      <p:sp>
        <p:nvSpPr>
          <p:cNvPr id="5" name="Title 4">
            <a:extLst>
              <a:ext uri="{FF2B5EF4-FFF2-40B4-BE49-F238E27FC236}">
                <a16:creationId xmlns:a16="http://schemas.microsoft.com/office/drawing/2014/main" id="{314BF156-F336-4A9A-A4CD-B99D334A7E02}"/>
              </a:ext>
            </a:extLst>
          </p:cNvPr>
          <p:cNvSpPr>
            <a:spLocks noGrp="1"/>
          </p:cNvSpPr>
          <p:nvPr>
            <p:ph type="title"/>
          </p:nvPr>
        </p:nvSpPr>
        <p:spPr/>
        <p:txBody>
          <a:bodyPr/>
          <a:lstStyle/>
          <a:p>
            <a:r>
              <a:rPr lang="en-US" dirty="0"/>
              <a:t>Embed for Organization</a:t>
            </a:r>
          </a:p>
        </p:txBody>
      </p:sp>
    </p:spTree>
    <p:extLst>
      <p:ext uri="{BB962C8B-B14F-4D97-AF65-F5344CB8AC3E}">
        <p14:creationId xmlns:p14="http://schemas.microsoft.com/office/powerpoint/2010/main" val="15481960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945485-FEC4-43D1-9A0A-C1C4205C5A44}"/>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93550D93-0EB0-4FBB-8BD2-ABB7B1BEEC58}"/>
              </a:ext>
            </a:extLst>
          </p:cNvPr>
          <p:cNvSpPr>
            <a:spLocks noGrp="1"/>
          </p:cNvSpPr>
          <p:nvPr>
            <p:ph type="body" sz="quarter" idx="10"/>
          </p:nvPr>
        </p:nvSpPr>
        <p:spPr>
          <a:xfrm>
            <a:off x="269241" y="1189176"/>
            <a:ext cx="5378548" cy="4963923"/>
          </a:xfrm>
        </p:spPr>
        <p:txBody>
          <a:bodyPr/>
          <a:lstStyle/>
          <a:p>
            <a:r>
              <a:rPr lang="en-US" dirty="0"/>
              <a:t>To create the Power BI Client with your access token, you want to create your Power BI client object, which allows you to interact with the Power BI REST APIs. You create the Power BI client object by wrapping the </a:t>
            </a:r>
            <a:r>
              <a:rPr lang="en-US" dirty="0" err="1"/>
              <a:t>AccessToken</a:t>
            </a:r>
            <a:r>
              <a:rPr lang="en-US" dirty="0"/>
              <a:t> with a </a:t>
            </a:r>
            <a:r>
              <a:rPr lang="en-US" dirty="0" err="1"/>
              <a:t>Microsoft.Rest.TokenCredentials</a:t>
            </a:r>
            <a:r>
              <a:rPr lang="en-US" dirty="0"/>
              <a:t> object. </a:t>
            </a:r>
          </a:p>
        </p:txBody>
      </p:sp>
      <p:sp>
        <p:nvSpPr>
          <p:cNvPr id="6" name="Text Placeholder 5">
            <a:extLst>
              <a:ext uri="{FF2B5EF4-FFF2-40B4-BE49-F238E27FC236}">
                <a16:creationId xmlns:a16="http://schemas.microsoft.com/office/drawing/2014/main" id="{DA623A67-42DB-4A0B-8D5A-ED06557ABB06}"/>
              </a:ext>
            </a:extLst>
          </p:cNvPr>
          <p:cNvSpPr>
            <a:spLocks noGrp="1"/>
          </p:cNvSpPr>
          <p:nvPr>
            <p:ph type="body" sz="quarter" idx="11"/>
          </p:nvPr>
        </p:nvSpPr>
        <p:spPr>
          <a:xfrm>
            <a:off x="6544214" y="1189176"/>
            <a:ext cx="5378548" cy="2874633"/>
          </a:xfrm>
          <a:solidFill>
            <a:schemeClr val="tx1"/>
          </a:solidFill>
        </p:spPr>
        <p:txBody>
          <a:bodyPr/>
          <a:lstStyle/>
          <a:p>
            <a:r>
              <a:rPr lang="en-US" sz="2200" dirty="0">
                <a:solidFill>
                  <a:schemeClr val="bg1"/>
                </a:solidFill>
              </a:rPr>
              <a:t>Code Snippet</a:t>
            </a:r>
          </a:p>
          <a:p>
            <a:endParaRPr lang="en-US" sz="2200" dirty="0">
              <a:solidFill>
                <a:schemeClr val="bg1"/>
              </a:solidFill>
            </a:endParaRPr>
          </a:p>
          <a:p>
            <a:r>
              <a:rPr lang="en-US" sz="1600" dirty="0">
                <a:solidFill>
                  <a:schemeClr val="bg1"/>
                </a:solidFill>
              </a:rPr>
              <a:t>using </a:t>
            </a:r>
            <a:r>
              <a:rPr lang="en-US" sz="1600" dirty="0" err="1">
                <a:solidFill>
                  <a:schemeClr val="bg1"/>
                </a:solidFill>
              </a:rPr>
              <a:t>Microsoft.IdentityModel.Clients.ActiveDirectory</a:t>
            </a:r>
            <a:r>
              <a:rPr lang="en-US" sz="1600" dirty="0">
                <a:solidFill>
                  <a:schemeClr val="bg1"/>
                </a:solidFill>
              </a:rPr>
              <a:t>; using </a:t>
            </a:r>
            <a:r>
              <a:rPr lang="en-US" sz="1600" dirty="0" err="1">
                <a:solidFill>
                  <a:schemeClr val="bg1"/>
                </a:solidFill>
              </a:rPr>
              <a:t>Microsoft.Rest</a:t>
            </a:r>
            <a:r>
              <a:rPr lang="en-US" sz="1600" dirty="0">
                <a:solidFill>
                  <a:schemeClr val="bg1"/>
                </a:solidFill>
              </a:rPr>
              <a:t>; using Microsoft.PowerBI.Api.V2; var </a:t>
            </a:r>
            <a:r>
              <a:rPr lang="en-US" sz="1600" dirty="0" err="1">
                <a:solidFill>
                  <a:schemeClr val="bg1"/>
                </a:solidFill>
              </a:rPr>
              <a:t>tokenCredentials</a:t>
            </a:r>
            <a:r>
              <a:rPr lang="en-US" sz="1600" dirty="0">
                <a:solidFill>
                  <a:schemeClr val="bg1"/>
                </a:solidFill>
              </a:rPr>
              <a:t> = new </a:t>
            </a:r>
            <a:r>
              <a:rPr lang="en-US" sz="1600" dirty="0" err="1">
                <a:solidFill>
                  <a:schemeClr val="bg1"/>
                </a:solidFill>
              </a:rPr>
              <a:t>TokenCredentials</a:t>
            </a:r>
            <a:r>
              <a:rPr lang="en-US" sz="1600" dirty="0">
                <a:solidFill>
                  <a:schemeClr val="bg1"/>
                </a:solidFill>
              </a:rPr>
              <a:t>(</a:t>
            </a:r>
            <a:r>
              <a:rPr lang="en-US" sz="1600" dirty="0" err="1">
                <a:solidFill>
                  <a:schemeClr val="bg1"/>
                </a:solidFill>
              </a:rPr>
              <a:t>authenticationResult.AccessToken</a:t>
            </a:r>
            <a:r>
              <a:rPr lang="en-US" sz="1600" dirty="0">
                <a:solidFill>
                  <a:schemeClr val="bg1"/>
                </a:solidFill>
              </a:rPr>
              <a:t>, "Bearer"); // Create a Power BI Client object. it's used to call Power BI APIs. using (var client = new </a:t>
            </a:r>
            <a:r>
              <a:rPr lang="en-US" sz="1600" dirty="0" err="1">
                <a:solidFill>
                  <a:schemeClr val="bg1"/>
                </a:solidFill>
              </a:rPr>
              <a:t>PowerBIClient</a:t>
            </a:r>
            <a:r>
              <a:rPr lang="en-US" sz="1600" dirty="0">
                <a:solidFill>
                  <a:schemeClr val="bg1"/>
                </a:solidFill>
              </a:rPr>
              <a:t>(new Uri(</a:t>
            </a:r>
            <a:r>
              <a:rPr lang="en-US" sz="1600" dirty="0" err="1">
                <a:solidFill>
                  <a:schemeClr val="bg1"/>
                </a:solidFill>
              </a:rPr>
              <a:t>ApiUrl</a:t>
            </a:r>
            <a:r>
              <a:rPr lang="en-US" sz="1600" dirty="0">
                <a:solidFill>
                  <a:schemeClr val="bg1"/>
                </a:solidFill>
              </a:rPr>
              <a:t>), </a:t>
            </a:r>
            <a:r>
              <a:rPr lang="en-US" sz="1600" dirty="0" err="1">
                <a:solidFill>
                  <a:schemeClr val="bg1"/>
                </a:solidFill>
              </a:rPr>
              <a:t>tokenCredentials</a:t>
            </a:r>
            <a:r>
              <a:rPr lang="en-US" sz="1600" dirty="0">
                <a:solidFill>
                  <a:schemeClr val="bg1"/>
                </a:solidFill>
              </a:rPr>
              <a:t>)) { // Your code to embed items. } </a:t>
            </a:r>
          </a:p>
        </p:txBody>
      </p:sp>
    </p:spTree>
    <p:extLst>
      <p:ext uri="{BB962C8B-B14F-4D97-AF65-F5344CB8AC3E}">
        <p14:creationId xmlns:p14="http://schemas.microsoft.com/office/powerpoint/2010/main" val="15868174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3E55-3BDC-4EE6-93B9-0BB14986C0C5}"/>
              </a:ext>
            </a:extLst>
          </p:cNvPr>
          <p:cNvSpPr>
            <a:spLocks noGrp="1"/>
          </p:cNvSpPr>
          <p:nvPr>
            <p:ph type="title"/>
          </p:nvPr>
        </p:nvSpPr>
        <p:spPr/>
        <p:txBody>
          <a:bodyPr/>
          <a:lstStyle/>
          <a:p>
            <a:r>
              <a:rPr lang="en-US" dirty="0"/>
              <a:t>Get the content item you want to embed </a:t>
            </a:r>
          </a:p>
        </p:txBody>
      </p:sp>
      <p:sp>
        <p:nvSpPr>
          <p:cNvPr id="3" name="Text Placeholder 2">
            <a:extLst>
              <a:ext uri="{FF2B5EF4-FFF2-40B4-BE49-F238E27FC236}">
                <a16:creationId xmlns:a16="http://schemas.microsoft.com/office/drawing/2014/main" id="{45945038-B1CD-47F4-BDE1-F8EAA6442E90}"/>
              </a:ext>
            </a:extLst>
          </p:cNvPr>
          <p:cNvSpPr>
            <a:spLocks noGrp="1"/>
          </p:cNvSpPr>
          <p:nvPr>
            <p:ph type="body" sz="quarter" idx="10"/>
          </p:nvPr>
        </p:nvSpPr>
        <p:spPr>
          <a:xfrm>
            <a:off x="269241" y="1189176"/>
            <a:ext cx="5378548" cy="3994940"/>
          </a:xfrm>
        </p:spPr>
        <p:txBody>
          <a:bodyPr/>
          <a:lstStyle/>
          <a:p>
            <a:r>
              <a:rPr lang="en-US" sz="2400" dirty="0"/>
              <a:t>You can use the Power BI client object to retrieve a reference to the item you want to embed. Here is a code sample of how to retrieve the first report from a given workspace. </a:t>
            </a:r>
          </a:p>
          <a:p>
            <a:r>
              <a:rPr lang="en-US" sz="2400" dirty="0"/>
              <a:t>A sample of getting a content item whether it's a report, dashboard, or tile that you want to embed is available within the Services\</a:t>
            </a:r>
            <a:r>
              <a:rPr lang="en-US" sz="2400" dirty="0" err="1"/>
              <a:t>EmbedService.cs</a:t>
            </a:r>
            <a:r>
              <a:rPr lang="en-US" sz="2400" dirty="0"/>
              <a:t> file in the sample application</a:t>
            </a:r>
          </a:p>
        </p:txBody>
      </p:sp>
      <p:sp>
        <p:nvSpPr>
          <p:cNvPr id="4" name="Text Placeholder 3">
            <a:extLst>
              <a:ext uri="{FF2B5EF4-FFF2-40B4-BE49-F238E27FC236}">
                <a16:creationId xmlns:a16="http://schemas.microsoft.com/office/drawing/2014/main" id="{CE08A38B-7A4D-4DB9-80A3-2E9C3BD8EBED}"/>
              </a:ext>
            </a:extLst>
          </p:cNvPr>
          <p:cNvSpPr>
            <a:spLocks noGrp="1"/>
          </p:cNvSpPr>
          <p:nvPr>
            <p:ph type="body" sz="quarter" idx="11"/>
          </p:nvPr>
        </p:nvSpPr>
        <p:spPr>
          <a:xfrm>
            <a:off x="6544214" y="1189176"/>
            <a:ext cx="5378548" cy="4148828"/>
          </a:xfrm>
          <a:solidFill>
            <a:schemeClr val="tx1"/>
          </a:solidFill>
        </p:spPr>
        <p:txBody>
          <a:bodyPr vert="horz" wrap="square" lIns="146304" tIns="91440" rIns="146304" bIns="91440" rtlCol="0">
            <a:spAutoFit/>
          </a:bodyPr>
          <a:lstStyle/>
          <a:p>
            <a:r>
              <a:rPr lang="en-US" sz="2200" dirty="0">
                <a:solidFill>
                  <a:schemeClr val="bg1"/>
                </a:solidFill>
              </a:rPr>
              <a:t>Code Snippet</a:t>
            </a:r>
          </a:p>
          <a:p>
            <a:endParaRPr lang="en-US" sz="2200" dirty="0">
              <a:solidFill>
                <a:schemeClr val="bg1"/>
              </a:solidFill>
            </a:endParaRPr>
          </a:p>
          <a:p>
            <a:r>
              <a:rPr lang="en-US" sz="2200" dirty="0">
                <a:solidFill>
                  <a:schemeClr val="bg1"/>
                </a:solidFill>
              </a:rPr>
              <a:t>using Microsoft.PowerBI.Api.V2; using Microsoft.PowerBI.Api.V2.Models; // You need to provide the </a:t>
            </a:r>
            <a:r>
              <a:rPr lang="en-US" sz="2200" dirty="0" err="1">
                <a:solidFill>
                  <a:schemeClr val="bg1"/>
                </a:solidFill>
              </a:rPr>
              <a:t>workspaceId</a:t>
            </a:r>
            <a:r>
              <a:rPr lang="en-US" sz="2200" dirty="0">
                <a:solidFill>
                  <a:schemeClr val="bg1"/>
                </a:solidFill>
              </a:rPr>
              <a:t> where the dashboard resides. </a:t>
            </a:r>
            <a:r>
              <a:rPr lang="en-US" sz="2200" dirty="0" err="1">
                <a:solidFill>
                  <a:schemeClr val="bg1"/>
                </a:solidFill>
              </a:rPr>
              <a:t>ODataResponseListReport</a:t>
            </a:r>
            <a:r>
              <a:rPr lang="en-US" sz="2200" dirty="0">
                <a:solidFill>
                  <a:schemeClr val="bg1"/>
                </a:solidFill>
              </a:rPr>
              <a:t> reports = await </a:t>
            </a:r>
            <a:r>
              <a:rPr lang="en-US" sz="2200" dirty="0" err="1">
                <a:solidFill>
                  <a:schemeClr val="bg1"/>
                </a:solidFill>
              </a:rPr>
              <a:t>client.Reports.GetReportsInGroupAsync</a:t>
            </a:r>
            <a:r>
              <a:rPr lang="en-US" sz="2200" dirty="0">
                <a:solidFill>
                  <a:schemeClr val="bg1"/>
                </a:solidFill>
              </a:rPr>
              <a:t>(</a:t>
            </a:r>
            <a:r>
              <a:rPr lang="en-US" sz="2200" dirty="0" err="1">
                <a:solidFill>
                  <a:schemeClr val="bg1"/>
                </a:solidFill>
              </a:rPr>
              <a:t>workspaceId</a:t>
            </a:r>
            <a:r>
              <a:rPr lang="en-US" sz="2200" dirty="0">
                <a:solidFill>
                  <a:schemeClr val="bg1"/>
                </a:solidFill>
              </a:rPr>
              <a:t>); // Get the first report in the group. Report </a:t>
            </a:r>
            <a:r>
              <a:rPr lang="en-US" sz="2200" dirty="0" err="1">
                <a:solidFill>
                  <a:schemeClr val="bg1"/>
                </a:solidFill>
              </a:rPr>
              <a:t>report</a:t>
            </a:r>
            <a:r>
              <a:rPr lang="en-US" sz="2200" dirty="0">
                <a:solidFill>
                  <a:schemeClr val="bg1"/>
                </a:solidFill>
              </a:rPr>
              <a:t> = </a:t>
            </a:r>
            <a:r>
              <a:rPr lang="en-US" sz="2200" dirty="0" err="1">
                <a:solidFill>
                  <a:schemeClr val="bg1"/>
                </a:solidFill>
              </a:rPr>
              <a:t>reports.Value.FirstOrDefault</a:t>
            </a:r>
            <a:r>
              <a:rPr lang="en-US" sz="2200" dirty="0">
                <a:solidFill>
                  <a:schemeClr val="bg1"/>
                </a:solidFill>
              </a:rPr>
              <a:t>(); </a:t>
            </a:r>
          </a:p>
        </p:txBody>
      </p:sp>
    </p:spTree>
    <p:extLst>
      <p:ext uri="{BB962C8B-B14F-4D97-AF65-F5344CB8AC3E}">
        <p14:creationId xmlns:p14="http://schemas.microsoft.com/office/powerpoint/2010/main" val="3920462824"/>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4823</TotalTime>
  <Words>1307</Words>
  <Application>Microsoft Office PowerPoint</Application>
  <PresentationFormat>Widescreen</PresentationFormat>
  <Paragraphs>73</Paragraphs>
  <Slides>17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Introduction</vt:lpstr>
      <vt:lpstr>Abstract and learning objectives</vt:lpstr>
      <vt:lpstr>Ways to Embed Power BI</vt:lpstr>
      <vt:lpstr>Prerequisites</vt:lpstr>
      <vt:lpstr>Embed for Organization</vt:lpstr>
      <vt:lpstr>Embed for Organization</vt:lpstr>
      <vt:lpstr>PowerPoint Presentation</vt:lpstr>
      <vt:lpstr>Get the content item you want to embed </vt:lpstr>
      <vt:lpstr>Create the embed token </vt:lpstr>
      <vt:lpstr>Embed for Customers</vt:lpstr>
      <vt:lpstr>PowerPoint Presentation</vt:lpstr>
      <vt:lpstr>Get the content item you want to embed </vt:lpstr>
      <vt:lpstr>Create the embed token </vt:lpstr>
      <vt:lpstr>Embed for Sovereign Clouds</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87</cp:revision>
  <dcterms:created xsi:type="dcterms:W3CDTF">2016-01-21T23:17:09Z</dcterms:created>
  <dcterms:modified xsi:type="dcterms:W3CDTF">2019-02-26T19:04:49Z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