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8"/>
  </p:notesMasterIdLst>
  <p:sldIdLst>
    <p:sldId id="300" r:id="rId6"/>
    <p:sldId id="301" r:id="rId7"/>
    <p:sldId id="323" r:id="rId8"/>
    <p:sldId id="324" r:id="rId9"/>
    <p:sldId id="325" r:id="rId10"/>
    <p:sldId id="263" r:id="rId11"/>
    <p:sldId id="265" r:id="rId12"/>
    <p:sldId id="302" r:id="rId13"/>
    <p:sldId id="259" r:id="rId14"/>
    <p:sldId id="303" r:id="rId15"/>
    <p:sldId id="304" r:id="rId16"/>
    <p:sldId id="258" r:id="rId17"/>
    <p:sldId id="260" r:id="rId18"/>
    <p:sldId id="261" r:id="rId19"/>
    <p:sldId id="305" r:id="rId20"/>
    <p:sldId id="320" r:id="rId21"/>
    <p:sldId id="322" r:id="rId22"/>
    <p:sldId id="321" r:id="rId23"/>
    <p:sldId id="317" r:id="rId24"/>
    <p:sldId id="316" r:id="rId25"/>
    <p:sldId id="319" r:id="rId26"/>
    <p:sldId id="318" r:id="rId27"/>
    <p:sldId id="315" r:id="rId28"/>
    <p:sldId id="306" r:id="rId29"/>
    <p:sldId id="307" r:id="rId30"/>
    <p:sldId id="308" r:id="rId31"/>
    <p:sldId id="309" r:id="rId32"/>
    <p:sldId id="310" r:id="rId33"/>
    <p:sldId id="311" r:id="rId34"/>
    <p:sldId id="312" r:id="rId35"/>
    <p:sldId id="313" r:id="rId36"/>
    <p:sldId id="31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170" d="100"/>
          <a:sy n="170" d="100"/>
        </p:scale>
        <p:origin x="101" y="2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2/19/2019 10:02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2/19/2019 10:02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2/19/2019 10:02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2/19/2019 10:02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2/19/2019 10:02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2/19/2019 10:02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2/19/2019 10:02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2/19/2019 10:02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2/19/2019 10:02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D16B1EF-9462-406A-AECC-672A87EF37F1}" type="datetime8">
              <a:rPr lang="en-US" smtClean="0">
                <a:solidFill>
                  <a:prstClr val="black"/>
                </a:solidFill>
              </a:rPr>
              <a:t>2/19/2019 10:02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098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3229744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2111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2/19/2019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2/19/2019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23879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5"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hyperlink" Target="https://app.powerbi.com/" TargetMode="Externa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Registered your app for Power BI</a:t>
            </a:r>
          </a:p>
        </p:txBody>
      </p:sp>
      <p:sp>
        <p:nvSpPr>
          <p:cNvPr id="3" name="Subtitle 2"/>
          <p:cNvSpPr>
            <a:spLocks noGrp="1"/>
          </p:cNvSpPr>
          <p:nvPr>
            <p:ph type="body" sz="quarter" idx="10"/>
          </p:nvPr>
        </p:nvSpPr>
        <p:spPr/>
        <p:txBody>
          <a:bodyPr/>
          <a:lstStyle/>
          <a:p>
            <a:pPr algn="l"/>
            <a:r>
              <a:rPr lang="en-US" dirty="0"/>
              <a:t>Open below URL and Sign-in using Power BI Pro credentials</a:t>
            </a:r>
          </a:p>
          <a:p>
            <a:pPr algn="l"/>
            <a:r>
              <a:rPr lang="en-US" u="sng" dirty="0"/>
              <a:t>https://dev.powerbi.com/apps</a:t>
            </a:r>
          </a:p>
        </p:txBody>
      </p:sp>
      <p:sp>
        <p:nvSpPr>
          <p:cNvPr id="5" name="Text Placeholder 4">
            <a:extLst>
              <a:ext uri="{FF2B5EF4-FFF2-40B4-BE49-F238E27FC236}">
                <a16:creationId xmlns:a16="http://schemas.microsoft.com/office/drawing/2014/main" id="{9F52AF5C-7618-468A-8726-4A8AA7CC94AF}"/>
              </a:ext>
            </a:extLst>
          </p:cNvPr>
          <p:cNvSpPr>
            <a:spLocks noGrp="1"/>
          </p:cNvSpPr>
          <p:nvPr>
            <p:ph type="body" sz="quarter" idx="11"/>
          </p:nvPr>
        </p:nvSpPr>
        <p:spPr/>
        <p:txBody>
          <a:bodyPr/>
          <a:lstStyle/>
          <a:p>
            <a:endParaRPr lang="en-US"/>
          </a:p>
        </p:txBody>
      </p:sp>
      <p:pic>
        <p:nvPicPr>
          <p:cNvPr id="4" name="Picture 3"/>
          <p:cNvPicPr/>
          <p:nvPr/>
        </p:nvPicPr>
        <p:blipFill>
          <a:blip r:embed="rId2" cstate="print"/>
          <a:srcRect/>
          <a:stretch>
            <a:fillRect/>
          </a:stretch>
        </p:blipFill>
        <p:spPr bwMode="auto">
          <a:xfrm>
            <a:off x="2684929" y="3339353"/>
            <a:ext cx="5943600" cy="3053520"/>
          </a:xfrm>
          <a:prstGeom prst="rect">
            <a:avLst/>
          </a:prstGeom>
          <a:noFill/>
          <a:ln w="9525">
            <a:noFill/>
            <a:miter lim="800000"/>
            <a:headEnd/>
            <a:tailEnd/>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Registered your app for Power BI</a:t>
            </a:r>
          </a:p>
        </p:txBody>
      </p:sp>
      <p:sp>
        <p:nvSpPr>
          <p:cNvPr id="3" name="Subtitle 2"/>
          <p:cNvSpPr>
            <a:spLocks noGrp="1"/>
          </p:cNvSpPr>
          <p:nvPr>
            <p:ph type="body" sz="quarter" idx="10"/>
          </p:nvPr>
        </p:nvSpPr>
        <p:spPr/>
        <p:txBody>
          <a:bodyPr>
            <a:normAutofit lnSpcReduction="10000"/>
          </a:bodyPr>
          <a:lstStyle/>
          <a:p>
            <a:r>
              <a:rPr lang="en-US" dirty="0"/>
              <a:t>Registered App (Step 2) </a:t>
            </a:r>
          </a:p>
          <a:p>
            <a:r>
              <a:rPr lang="en-US" dirty="0"/>
              <a:t>Please remember Application name, Client Id</a:t>
            </a:r>
          </a:p>
          <a:p>
            <a:r>
              <a:rPr lang="en-US" sz="1900" dirty="0"/>
              <a:t>Example Client ID : 7114bf2f-8aad-49ad-8a7c-2e80e9b6fbba</a:t>
            </a:r>
            <a:r>
              <a:rPr lang="en-US" dirty="0"/>
              <a:t> </a:t>
            </a:r>
          </a:p>
          <a:p>
            <a:pPr marL="0" indent="0" algn="l">
              <a:buNone/>
            </a:pPr>
            <a:endParaRPr lang="en-US" u="sng" dirty="0"/>
          </a:p>
          <a:p>
            <a:pPr algn="l"/>
            <a:endParaRPr lang="en-US" dirty="0"/>
          </a:p>
          <a:p>
            <a:pPr algn="l"/>
            <a:endParaRPr lang="en-US" dirty="0"/>
          </a:p>
        </p:txBody>
      </p:sp>
      <p:sp>
        <p:nvSpPr>
          <p:cNvPr id="4" name="Text Placeholder 3">
            <a:extLst>
              <a:ext uri="{FF2B5EF4-FFF2-40B4-BE49-F238E27FC236}">
                <a16:creationId xmlns:a16="http://schemas.microsoft.com/office/drawing/2014/main" id="{C5F84763-954F-4C47-AEC5-DB700855F7AD}"/>
              </a:ext>
            </a:extLst>
          </p:cNvPr>
          <p:cNvSpPr>
            <a:spLocks noGrp="1"/>
          </p:cNvSpPr>
          <p:nvPr>
            <p:ph type="body" sz="quarter" idx="11"/>
          </p:nvPr>
        </p:nvSpPr>
        <p:spPr/>
        <p:txBody>
          <a:bodyPr/>
          <a:lstStyle/>
          <a:p>
            <a:endParaRPr lang="en-US"/>
          </a:p>
        </p:txBody>
      </p:sp>
      <p:pic>
        <p:nvPicPr>
          <p:cNvPr id="5" name="Picture 4"/>
          <p:cNvPicPr/>
          <p:nvPr/>
        </p:nvPicPr>
        <p:blipFill>
          <a:blip r:embed="rId2" cstate="print"/>
          <a:srcRect/>
          <a:stretch>
            <a:fillRect/>
          </a:stretch>
        </p:blipFill>
        <p:spPr bwMode="auto">
          <a:xfrm>
            <a:off x="4482352" y="3106271"/>
            <a:ext cx="6019800" cy="3657600"/>
          </a:xfrm>
          <a:prstGeom prst="rect">
            <a:avLst/>
          </a:prstGeom>
          <a:noFill/>
          <a:ln w="9525">
            <a:noFill/>
            <a:miter lim="800000"/>
            <a:headEnd/>
            <a:tailEnd/>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Registered your app for Power BI</a:t>
            </a:r>
          </a:p>
        </p:txBody>
      </p:sp>
      <p:sp>
        <p:nvSpPr>
          <p:cNvPr id="3" name="Subtitle 2"/>
          <p:cNvSpPr>
            <a:spLocks noGrp="1"/>
          </p:cNvSpPr>
          <p:nvPr>
            <p:ph type="body" sz="quarter" idx="10"/>
          </p:nvPr>
        </p:nvSpPr>
        <p:spPr/>
        <p:txBody>
          <a:bodyPr>
            <a:normAutofit/>
          </a:bodyPr>
          <a:lstStyle/>
          <a:p>
            <a:pPr algn="l">
              <a:buFont typeface="Wingdings" pitchFamily="2" charset="2"/>
              <a:buChar char="v"/>
            </a:pPr>
            <a:r>
              <a:rPr lang="en-US" sz="2400" dirty="0"/>
              <a:t> Open Azure portal using the same Power BI Pro account and registered your app (Azure Active Directory)</a:t>
            </a:r>
            <a:endParaRPr lang="en-US" dirty="0"/>
          </a:p>
          <a:p>
            <a:pPr algn="l"/>
            <a:r>
              <a:rPr lang="en-US" sz="2000" dirty="0" err="1"/>
              <a:t>Goto</a:t>
            </a:r>
            <a:r>
              <a:rPr lang="en-US" sz="2000" dirty="0"/>
              <a:t>  Setting -&gt; Required Permission -&gt; Grant Permission (select All)</a:t>
            </a:r>
          </a:p>
          <a:p>
            <a:pPr algn="l"/>
            <a:endParaRPr lang="en-US" u="sng" dirty="0"/>
          </a:p>
          <a:p>
            <a:pPr algn="l"/>
            <a:endParaRPr lang="en-US" dirty="0"/>
          </a:p>
          <a:p>
            <a:pPr algn="l"/>
            <a:endParaRPr lang="en-US" dirty="0"/>
          </a:p>
        </p:txBody>
      </p:sp>
      <p:sp>
        <p:nvSpPr>
          <p:cNvPr id="4" name="Text Placeholder 3">
            <a:extLst>
              <a:ext uri="{FF2B5EF4-FFF2-40B4-BE49-F238E27FC236}">
                <a16:creationId xmlns:a16="http://schemas.microsoft.com/office/drawing/2014/main" id="{42377493-F0E2-4093-9C5D-7BE2E0972146}"/>
              </a:ext>
            </a:extLst>
          </p:cNvPr>
          <p:cNvSpPr>
            <a:spLocks noGrp="1"/>
          </p:cNvSpPr>
          <p:nvPr>
            <p:ph type="body" sz="quarter" idx="11"/>
          </p:nvPr>
        </p:nvSpPr>
        <p:spPr/>
        <p:txBody>
          <a:bodyPr/>
          <a:lstStyle/>
          <a:p>
            <a:endParaRPr lang="en-US"/>
          </a:p>
        </p:txBody>
      </p:sp>
      <p:pic>
        <p:nvPicPr>
          <p:cNvPr id="6" name="Picture 5"/>
          <p:cNvPicPr/>
          <p:nvPr/>
        </p:nvPicPr>
        <p:blipFill>
          <a:blip r:embed="rId2" cstate="print"/>
          <a:srcRect/>
          <a:stretch>
            <a:fillRect/>
          </a:stretch>
        </p:blipFill>
        <p:spPr bwMode="auto">
          <a:xfrm>
            <a:off x="3913094" y="3240741"/>
            <a:ext cx="6629400" cy="3429000"/>
          </a:xfrm>
          <a:prstGeom prst="rect">
            <a:avLst/>
          </a:prstGeom>
          <a:noFill/>
          <a:ln w="9525">
            <a:noFill/>
            <a:miter lim="800000"/>
            <a:headEnd/>
            <a:tailEnd/>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61274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 and learning objectives</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Embed Power BI objects within applications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Section title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759649"/>
          </a:xfrm>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72692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Embedding Functionalities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542688197"/>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Embedding Power BI Content</a:t>
                      </a:r>
                    </a:p>
                    <a:p>
                      <a:endParaRPr lang="en-US" sz="1800" dirty="0"/>
                    </a:p>
                  </a:txBody>
                  <a:tcPr marL="90647" marR="90647" marT="45324" marB="45324" anchor="ctr"/>
                </a:tc>
                <a:tc>
                  <a:txBody>
                    <a:bodyPr/>
                    <a:lstStyle/>
                    <a:p>
                      <a:r>
                        <a:rPr lang="en-US" sz="1200" dirty="0"/>
                        <a:t>The Power BI service (SaaS) and the Power BI Embedded service in Azure (PaaS) have APIs for embedding your dashboards and reports. This feature means you can access the latest Power BI features – such as dashboards, gateways, and app workspaces – when embedding your content.</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Custom Visuals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871245521"/>
              </p:ext>
            </p:extLst>
          </p:nvPr>
        </p:nvGraphicFramePr>
        <p:xfrm>
          <a:off x="1466895" y="2776339"/>
          <a:ext cx="9258211" cy="1305323"/>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852086">
                <a:tc>
                  <a:txBody>
                    <a:bodyPr/>
                    <a:lstStyle/>
                    <a:p>
                      <a:r>
                        <a:rPr lang="en-US" sz="1800" dirty="0"/>
                        <a:t>Developing Custom visuals</a:t>
                      </a:r>
                    </a:p>
                    <a:p>
                      <a:endParaRPr lang="en-US" sz="1800" dirty="0"/>
                    </a:p>
                  </a:txBody>
                  <a:tcPr marL="90647" marR="90647" marT="45324" marB="45324"/>
                </a:tc>
                <a:tc>
                  <a:txBody>
                    <a:bodyPr/>
                    <a:lstStyle/>
                    <a:p>
                      <a:r>
                        <a:rPr lang="en-US" sz="1200" dirty="0"/>
                        <a:t>You can use custom visuals with Power BI to create a unique type of visual that’s tailored to you or your company. Often these custom visuals are created by developers. They're built when the multitude of visuals that are included with Power BI don’t quite meet your needs.</a:t>
                      </a:r>
                    </a:p>
                  </a:txBody>
                  <a:tcPr marL="90647" marR="90647" marT="45324" marB="45324"/>
                </a:tc>
                <a:extLst>
                  <a:ext uri="{0D108BD9-81ED-4DB2-BD59-A6C34878D82A}">
                    <a16:rowId xmlns:a16="http://schemas.microsoft.com/office/drawing/2014/main" val="733018573"/>
                  </a:ext>
                </a:extLst>
              </a:tr>
            </a:tbl>
          </a:graphicData>
        </a:graphic>
      </p:graphicFrame>
    </p:spTree>
    <p:extLst>
      <p:ext uri="{BB962C8B-B14F-4D97-AF65-F5344CB8AC3E}">
        <p14:creationId xmlns:p14="http://schemas.microsoft.com/office/powerpoint/2010/main" val="296840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E7EB2-BF6D-4DD8-BF8D-3CCC6F0D5A2F}"/>
              </a:ext>
            </a:extLst>
          </p:cNvPr>
          <p:cNvSpPr>
            <a:spLocks noGrp="1"/>
          </p:cNvSpPr>
          <p:nvPr>
            <p:ph type="body" sz="quarter" idx="10"/>
          </p:nvPr>
        </p:nvSpPr>
        <p:spPr>
          <a:xfrm>
            <a:off x="269239" y="1189177"/>
            <a:ext cx="11653523" cy="4749942"/>
          </a:xfrm>
        </p:spPr>
        <p:txBody>
          <a:bodyPr anchor="ctr">
            <a:normAutofit/>
          </a:bodyPr>
          <a:lstStyle/>
          <a:p>
            <a:pPr marL="342900" indent="-342900">
              <a:spcBef>
                <a:spcPts val="1200"/>
              </a:spcBef>
              <a:spcAft>
                <a:spcPts val="200"/>
              </a:spcAft>
              <a:buClr>
                <a:schemeClr val="accent1"/>
              </a:buClr>
              <a:buSzPct val="100000"/>
            </a:pPr>
            <a:r>
              <a:rPr lang="en-US" sz="2400" spc="200" dirty="0"/>
              <a:t>Provides cloud-based foundation for power BI platform</a:t>
            </a:r>
          </a:p>
          <a:p>
            <a:pPr marL="342900" lvl="1" indent="-342900">
              <a:spcBef>
                <a:spcPts val="1200"/>
              </a:spcBef>
              <a:spcAft>
                <a:spcPts val="200"/>
              </a:spcAft>
              <a:buClr>
                <a:schemeClr val="accent1"/>
              </a:buClr>
              <a:buSzPct val="100000"/>
            </a:pPr>
            <a:r>
              <a:rPr lang="en-US" spc="200" dirty="0"/>
              <a:t>Accessible with browser through </a:t>
            </a:r>
            <a:r>
              <a:rPr lang="en-US" spc="200" dirty="0">
                <a:hlinkClick r:id="rId2"/>
              </a:rPr>
              <a:t>https://app.Powerbi.Com</a:t>
            </a:r>
            <a:endParaRPr lang="en-US" spc="200" dirty="0"/>
          </a:p>
          <a:p>
            <a:pPr marL="342900" lvl="1" indent="-342900">
              <a:spcBef>
                <a:spcPts val="1200"/>
              </a:spcBef>
              <a:spcAft>
                <a:spcPts val="200"/>
              </a:spcAft>
              <a:buClr>
                <a:schemeClr val="accent1"/>
              </a:buClr>
              <a:buSzPct val="100000"/>
            </a:pPr>
            <a:r>
              <a:rPr lang="en-US" spc="200" dirty="0"/>
              <a:t>Accessible through power BI mobile apps</a:t>
            </a:r>
          </a:p>
          <a:p>
            <a:pPr marL="342900" lvl="1" indent="-342900">
              <a:spcBef>
                <a:spcPts val="1200"/>
              </a:spcBef>
              <a:spcAft>
                <a:spcPts val="200"/>
              </a:spcAft>
              <a:buClr>
                <a:schemeClr val="accent1"/>
              </a:buClr>
              <a:buSzPct val="100000"/>
            </a:pPr>
            <a:r>
              <a:rPr lang="en-US" spc="200" dirty="0"/>
              <a:t>Accessible to developers through power BI service API</a:t>
            </a:r>
          </a:p>
          <a:p>
            <a:endParaRPr lang="en-US" sz="2400" dirty="0"/>
          </a:p>
        </p:txBody>
      </p:sp>
      <p:sp>
        <p:nvSpPr>
          <p:cNvPr id="2" name="Title 1">
            <a:extLst>
              <a:ext uri="{FF2B5EF4-FFF2-40B4-BE49-F238E27FC236}">
                <a16:creationId xmlns:a16="http://schemas.microsoft.com/office/drawing/2014/main" id="{3844FE22-1C03-402F-A3BA-F7E245079CE3}"/>
              </a:ext>
            </a:extLst>
          </p:cNvPr>
          <p:cNvSpPr>
            <a:spLocks noGrp="1"/>
          </p:cNvSpPr>
          <p:nvPr>
            <p:ph type="title"/>
          </p:nvPr>
        </p:nvSpPr>
        <p:spPr/>
        <p:txBody>
          <a:bodyPr>
            <a:normAutofit/>
          </a:bodyPr>
          <a:lstStyle/>
          <a:p>
            <a:r>
              <a:rPr lang="en-US" dirty="0">
                <a:solidFill>
                  <a:schemeClr val="accent1"/>
                </a:solidFill>
                <a:latin typeface="+mn-lt"/>
              </a:rPr>
              <a:t>Power BI Service</a:t>
            </a:r>
          </a:p>
        </p:txBody>
      </p:sp>
    </p:spTree>
    <p:extLst>
      <p:ext uri="{BB962C8B-B14F-4D97-AF65-F5344CB8AC3E}">
        <p14:creationId xmlns:p14="http://schemas.microsoft.com/office/powerpoint/2010/main" val="5541322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a:xfrm>
            <a:off x="648929" y="629266"/>
            <a:ext cx="4595422" cy="1622321"/>
          </a:xfrm>
        </p:spPr>
        <p:txBody>
          <a:bodyPr vert="horz" lIns="91440" tIns="45720" rIns="91440" bIns="45720" rtlCol="0" anchor="ctr">
            <a:normAutofit/>
          </a:bodyPr>
          <a:lstStyle/>
          <a:p>
            <a:r>
              <a:rPr lang="en-US" b="1" dirty="0">
                <a:latin typeface="+mn-lt"/>
              </a:rPr>
              <a:t>Using the Power BI Service API</a:t>
            </a:r>
            <a:endParaRPr lang="en-US" sz="4400" kern="1200" dirty="0">
              <a:solidFill>
                <a:schemeClr val="tx1"/>
              </a:solidFill>
              <a:latin typeface="+mn-lt"/>
              <a:ea typeface="+mj-ea"/>
              <a:cs typeface="+mj-cs"/>
            </a:endParaRPr>
          </a:p>
        </p:txBody>
      </p:sp>
      <p:sp>
        <p:nvSpPr>
          <p:cNvPr id="4" name="Content Placeholder 3">
            <a:extLst>
              <a:ext uri="{FF2B5EF4-FFF2-40B4-BE49-F238E27FC236}">
                <a16:creationId xmlns:a16="http://schemas.microsoft.com/office/drawing/2014/main" id="{AF2C42A9-88FA-4F65-A5E5-04393337A5BD}"/>
              </a:ext>
            </a:extLst>
          </p:cNvPr>
          <p:cNvSpPr>
            <a:spLocks noGrp="1"/>
          </p:cNvSpPr>
          <p:nvPr>
            <p:ph sz="half" idx="2"/>
          </p:nvPr>
        </p:nvSpPr>
        <p:spPr>
          <a:xfrm>
            <a:off x="648931" y="2438400"/>
            <a:ext cx="4595422" cy="3785419"/>
          </a:xfrm>
        </p:spPr>
        <p:txBody>
          <a:bodyPr vert="horz" lIns="91440" tIns="45720" rIns="91440" bIns="45720" rtlCol="0">
            <a:normAutofit/>
          </a:bodyPr>
          <a:lstStyle/>
          <a:p>
            <a:pPr marL="285750"/>
            <a:r>
              <a:rPr lang="en-US" sz="1800" spc="200" dirty="0"/>
              <a:t>Accessible by making direct REST calls against service</a:t>
            </a:r>
          </a:p>
          <a:p>
            <a:pPr marL="285750"/>
            <a:r>
              <a:rPr lang="en-US" sz="1800" spc="200" dirty="0"/>
              <a:t>Accessible by using assembly DLL that abstracts away REST calls</a:t>
            </a:r>
          </a:p>
          <a:p>
            <a:pPr marL="285750"/>
            <a:r>
              <a:rPr lang="en-US" sz="1800" spc="200" dirty="0"/>
              <a:t>Assembly DLL is named </a:t>
            </a:r>
            <a:r>
              <a:rPr lang="en-US" sz="1800" spc="200" dirty="0" err="1"/>
              <a:t>microsoft.Powerbi.Api.Dll</a:t>
            </a:r>
            <a:endParaRPr lang="en-US" sz="1800" spc="200" dirty="0"/>
          </a:p>
          <a:p>
            <a:pPr marL="285750"/>
            <a:r>
              <a:rPr lang="en-US" sz="1800" spc="200" dirty="0"/>
              <a:t>Assembly DLL part of </a:t>
            </a:r>
            <a:r>
              <a:rPr lang="en-US" sz="1800" spc="200" dirty="0" err="1"/>
              <a:t>nuget</a:t>
            </a:r>
            <a:r>
              <a:rPr lang="en-US" sz="1800" spc="200" dirty="0"/>
              <a:t> package (</a:t>
            </a:r>
            <a:r>
              <a:rPr lang="en-US" sz="1800" b="1" spc="200" dirty="0" err="1"/>
              <a:t>microsoft.Powerbi.Api</a:t>
            </a:r>
            <a:r>
              <a:rPr lang="en-US" sz="1800" spc="200" dirty="0"/>
              <a:t>)</a:t>
            </a:r>
          </a:p>
          <a:p>
            <a:pPr marL="285750"/>
            <a:r>
              <a:rPr lang="en-US" sz="1800" spc="200" dirty="0"/>
              <a:t>Calling service requires authentication with azure active directory</a:t>
            </a:r>
          </a:p>
          <a:p>
            <a:endParaRPr lang="en-US" sz="1400" dirty="0"/>
          </a:p>
        </p:txBody>
      </p:sp>
      <p:pic>
        <p:nvPicPr>
          <p:cNvPr id="10" name="Content Placeholder 9">
            <a:extLst>
              <a:ext uri="{FF2B5EF4-FFF2-40B4-BE49-F238E27FC236}">
                <a16:creationId xmlns:a16="http://schemas.microsoft.com/office/drawing/2014/main" id="{4431905D-18A2-4DEC-A291-3A106A2194A2}"/>
              </a:ext>
            </a:extLst>
          </p:cNvPr>
          <p:cNvPicPr>
            <a:picLocks noGrp="1" noChangeAspect="1"/>
          </p:cNvPicPr>
          <p:nvPr>
            <p:ph sz="half" idx="1"/>
          </p:nvPr>
        </p:nvPicPr>
        <p:blipFill>
          <a:blip r:embed="rId2"/>
          <a:stretch>
            <a:fillRect/>
          </a:stretch>
        </p:blipFill>
        <p:spPr>
          <a:xfrm>
            <a:off x="5608319" y="2928504"/>
            <a:ext cx="5614835" cy="847773"/>
          </a:xfrm>
          <a:prstGeom prst="rect">
            <a:avLst/>
          </a:prstGeom>
          <a:effectLst/>
        </p:spPr>
      </p:pic>
    </p:spTree>
    <p:extLst>
      <p:ext uri="{BB962C8B-B14F-4D97-AF65-F5344CB8AC3E}">
        <p14:creationId xmlns:p14="http://schemas.microsoft.com/office/powerpoint/2010/main" val="53812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2023ac63-7b75-4916-a9ee-591457758ee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d9c797ad-d7c3-4982-82b7-81352a75e4a5"/>
    <ds:schemaRef ds:uri="http://schemas.microsoft.com/sharepoint/v3"/>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4513</TotalTime>
  <Words>1675</Words>
  <Application>Microsoft Office PowerPoint</Application>
  <PresentationFormat>Widescreen</PresentationFormat>
  <Paragraphs>253</Paragraphs>
  <Slides>32</Slides>
  <Notes>25</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Power BI Embedded</vt:lpstr>
      <vt:lpstr>Creating accessible content</vt:lpstr>
      <vt:lpstr>Abstract and learning objectives</vt:lpstr>
      <vt:lpstr>Embedding Functionalities</vt:lpstr>
      <vt:lpstr>Custom Visuals</vt:lpstr>
      <vt:lpstr>Power BI Service</vt:lpstr>
      <vt:lpstr>Using the Power BI Service API</vt:lpstr>
      <vt:lpstr>Step 1: Review the customer case study</vt:lpstr>
      <vt:lpstr>Customer situation </vt:lpstr>
      <vt:lpstr>Customer needs </vt:lpstr>
      <vt:lpstr>Customer objections </vt:lpstr>
      <vt:lpstr>Registered your app for Power BI</vt:lpstr>
      <vt:lpstr>Registered your app for Power BI</vt:lpstr>
      <vt:lpstr>Registered your app for Power BI</vt:lpstr>
      <vt:lpstr>Common scenarios </vt:lpstr>
      <vt:lpstr>Step 2: Design the solution</vt:lpstr>
      <vt:lpstr>Step 3: Present the solution</vt:lpstr>
      <vt:lpstr>Wrap-up</vt:lpstr>
      <vt:lpstr>Preferred target audience </vt:lpstr>
      <vt:lpstr>Preferred solution </vt:lpstr>
      <vt:lpstr>Preferred objections handling </vt:lpstr>
      <vt:lpstr>Customer quote </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Section title</vt:lpstr>
      <vt:lpstr>Software code slide</vt:lpstr>
      <vt:lpstr>Notes (hidden)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74</cp:revision>
  <dcterms:created xsi:type="dcterms:W3CDTF">2016-01-21T23:17:09Z</dcterms:created>
  <dcterms:modified xsi:type="dcterms:W3CDTF">2019-02-20T04:26:23Z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