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0" r:id="rId2"/>
    <p:sldId id="332" r:id="rId3"/>
    <p:sldId id="258" r:id="rId4"/>
    <p:sldId id="260" r:id="rId5"/>
    <p:sldId id="261" r:id="rId6"/>
    <p:sldId id="262" r:id="rId7"/>
    <p:sldId id="326" r:id="rId8"/>
    <p:sldId id="264" r:id="rId9"/>
    <p:sldId id="327" r:id="rId10"/>
    <p:sldId id="328" r:id="rId11"/>
    <p:sldId id="329" r:id="rId12"/>
    <p:sldId id="33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>
        <p:scale>
          <a:sx n="158" d="100"/>
          <a:sy n="158" d="100"/>
        </p:scale>
        <p:origin x="11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98B92-C0B5-4678-86B5-68F423B12508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FBD75-432B-46C8-940F-92B87A6F1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6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194323-46EB-47FD-802B-1151F9FD2B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27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2D088-BDBD-41A5-ADCE-5C6A4DC08057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2/22/2019 3:20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87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Microsoft Cloud Worksh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752004" y="456225"/>
            <a:ext cx="526378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Cloud Workshop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717133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8568F7-4F45-4989-B2E3-FDB6E8B130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42" y="2470958"/>
            <a:ext cx="2774430" cy="27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66459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93647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714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142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21434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2723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276337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6870794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5388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727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9A50-B28D-413A-915D-87F91E5248C6}" type="datetimeFigureOut">
              <a:rPr lang="en-US" smtClean="0"/>
              <a:pPr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CC5F-7296-4130-AC39-FC6089B7A0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0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26995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8255-A010-4DD6-922E-0BEC27D9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38C8-E566-4C48-AB10-4F321040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D3E6-A087-4807-A462-9C5AACE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86CE-D5BF-43EC-8F71-EF28F5D3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D5B51-7161-4A20-B3FC-57E5A962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16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E751-FF32-4C0E-B23D-E8A85016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D823-4ACC-4FFC-8058-F5FA9B046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4F94A-38F4-4D34-9DF4-1919343A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21F6F-98C6-412B-8131-6DDD97AD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4D6B-FA1C-48DE-8CF1-3C1A80D7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A5F98-14B2-417B-82A7-965AB53F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8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5982-4128-4C74-A82F-6F0BF058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F7815-6F55-41D9-974B-EE38A502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98FC6-D6EB-4E66-9E44-3C23F16FB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2DB83-BA9E-4755-9DAE-5D714297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C0E1F-988F-49C2-BADE-8A6C0F94A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937FE-B24B-43F8-AA79-6E6EEA68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9C872-40C5-4778-A459-913B2790679C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27D29-E907-475D-95CD-8A4ECF08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2C0BF-BBC3-41FF-9520-E5229089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0100-3570-4DE3-A91F-E57EAF767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5008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7126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5267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6778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74624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6540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0797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228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login.microsoftonline.com/common/oauth2/token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i.powerbi.com/v1.0/myorg/groups/9058b449-c0eb-47c3-a063-659b67b3221a/reports/%3c%3cREPORT%20ID%3e%3e/GenerateToken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icrosoft.github.io/PowerBI-JavaScript/demo/v2-demo/index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portal.azure.com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reportEmbed?reportId=ab6a6425-723b-4eb1-8a35-a51453a4a10f&amp;groupId=e9611f8e-ba94-44c6-8117-31e30d860187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E8E-FE6F-46C1-BE6F-3BD84218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7171335" cy="899336"/>
          </a:xfrm>
        </p:spPr>
        <p:txBody>
          <a:bodyPr/>
          <a:lstStyle/>
          <a:p>
            <a:r>
              <a:rPr lang="en-US" dirty="0"/>
              <a:t>Power BI Embedded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C502-2B62-4F9B-A8B3-D2EF25BCD0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301" y="3878574"/>
            <a:ext cx="7171337" cy="1792326"/>
          </a:xfrm>
        </p:spPr>
        <p:txBody>
          <a:bodyPr/>
          <a:lstStyle/>
          <a:p>
            <a:r>
              <a:rPr lang="en-US" dirty="0"/>
              <a:t>FSI CSU SWARM</a:t>
            </a:r>
          </a:p>
        </p:txBody>
      </p:sp>
    </p:spTree>
    <p:extLst>
      <p:ext uri="{BB962C8B-B14F-4D97-AF65-F5344CB8AC3E}">
        <p14:creationId xmlns:p14="http://schemas.microsoft.com/office/powerpoint/2010/main" val="1379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REST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/>
            <a:endParaRPr lang="en-US" sz="4800" dirty="0"/>
          </a:p>
          <a:p>
            <a:pPr marL="742950" indent="-742950"/>
            <a:endParaRPr lang="en-US" sz="4800" dirty="0"/>
          </a:p>
          <a:p>
            <a:pPr marL="742950" indent="-742950"/>
            <a:r>
              <a:rPr lang="en-US" sz="4800" dirty="0"/>
              <a:t>Call REST API to open Power BI report securely</a:t>
            </a:r>
          </a:p>
          <a:p>
            <a:pPr marL="742950" indent="-742950" algn="l"/>
            <a:endParaRPr lang="en-US" sz="4400" dirty="0"/>
          </a:p>
          <a:p>
            <a:pPr marL="742950" indent="-742950" algn="l"/>
            <a:endParaRPr lang="en-US" sz="4400" dirty="0"/>
          </a:p>
          <a:p>
            <a:pPr marL="742950" indent="-742950" algn="l"/>
            <a:endParaRPr lang="en-US" sz="4400" dirty="0"/>
          </a:p>
          <a:p>
            <a:pPr marL="742950" indent="-742950" algn="l"/>
            <a:endParaRPr lang="en-US" sz="440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REST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5072671"/>
          </a:xfrm>
        </p:spPr>
        <p:txBody>
          <a:bodyPr>
            <a:normAutofit/>
          </a:bodyPr>
          <a:lstStyle/>
          <a:p>
            <a:r>
              <a:rPr lang="en-US" sz="2400" dirty="0"/>
              <a:t>Call </a:t>
            </a:r>
            <a:r>
              <a:rPr lang="en-US" sz="2400" dirty="0" err="1"/>
              <a:t>GetToken</a:t>
            </a:r>
            <a:r>
              <a:rPr lang="en-US" sz="2400" dirty="0"/>
              <a:t> REST API with header and body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https://login.microsoftonline.com/common/oauth2/token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Header</a:t>
            </a:r>
          </a:p>
          <a:p>
            <a:r>
              <a:rPr lang="en-US" sz="2400" dirty="0"/>
              <a:t>Content-Type = application/x-www-form-</a:t>
            </a:r>
            <a:r>
              <a:rPr lang="en-US" sz="2400" dirty="0" err="1"/>
              <a:t>urlencoded</a:t>
            </a:r>
            <a:endParaRPr lang="en-US" sz="2400" dirty="0"/>
          </a:p>
          <a:p>
            <a:r>
              <a:rPr lang="en-US" sz="2400" dirty="0"/>
              <a:t>Remember the values for Access Token from 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7BAC3-04F2-49E6-ABAB-73742432C4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1896" y="1151965"/>
            <a:ext cx="5486400" cy="319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REST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5157836"/>
          </a:xfrm>
        </p:spPr>
        <p:txBody>
          <a:bodyPr>
            <a:noAutofit/>
          </a:bodyPr>
          <a:lstStyle/>
          <a:p>
            <a:r>
              <a:rPr lang="en-US" sz="2400" dirty="0"/>
              <a:t>Generate embed token using below REST API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616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https://api.powerbi.com/v1.0/myorg/groups/&lt;&lt;GROUP ID&gt;&gt;/reports/&lt;&lt;REPORT ID&gt;&gt;/</a:t>
            </a:r>
            <a:r>
              <a:rPr lang="en-US" sz="1616" u="sng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GenerateToken</a:t>
            </a:r>
            <a:endParaRPr lang="en-US" sz="1616" dirty="0">
              <a:solidFill>
                <a:schemeClr val="tx1"/>
              </a:solidFill>
            </a:endParaRPr>
          </a:p>
          <a:p>
            <a:pPr lvl="1"/>
            <a:r>
              <a:rPr lang="en-US" sz="1616" dirty="0"/>
              <a:t>Header</a:t>
            </a:r>
          </a:p>
          <a:p>
            <a:pPr lvl="1"/>
            <a:r>
              <a:rPr lang="en-US" sz="1616" dirty="0"/>
              <a:t>Authorization = Bearer </a:t>
            </a:r>
            <a:r>
              <a:rPr lang="en-US" sz="1616" dirty="0">
                <a:solidFill>
                  <a:srgbClr val="FF0000"/>
                </a:solidFill>
              </a:rPr>
              <a:t>&lt;&lt;Access </a:t>
            </a:r>
            <a:r>
              <a:rPr lang="en-US" sz="1616" dirty="0" err="1">
                <a:solidFill>
                  <a:srgbClr val="FF0000"/>
                </a:solidFill>
              </a:rPr>
              <a:t>Tocken</a:t>
            </a:r>
            <a:r>
              <a:rPr lang="en-US" sz="1616" dirty="0">
                <a:solidFill>
                  <a:srgbClr val="FF0000"/>
                </a:solidFill>
              </a:rPr>
              <a:t>&gt;&gt;</a:t>
            </a:r>
          </a:p>
          <a:p>
            <a:pPr lvl="1"/>
            <a:r>
              <a:rPr lang="en-US" sz="1616" dirty="0"/>
              <a:t>Content-Type = application/x-www-form-</a:t>
            </a:r>
            <a:r>
              <a:rPr lang="en-US" sz="1616" dirty="0" err="1"/>
              <a:t>urlencoded</a:t>
            </a:r>
            <a:endParaRPr lang="en-US" sz="1616" dirty="0"/>
          </a:p>
          <a:p>
            <a:pPr lvl="1"/>
            <a:r>
              <a:rPr lang="en-US" sz="1616" dirty="0"/>
              <a:t>Accept=application/</a:t>
            </a:r>
            <a:r>
              <a:rPr lang="en-US" sz="1616" dirty="0" err="1"/>
              <a:t>json</a:t>
            </a:r>
            <a:endParaRPr lang="en-US" sz="1616" dirty="0"/>
          </a:p>
          <a:p>
            <a:pPr lvl="1"/>
            <a:r>
              <a:rPr lang="en-US" sz="1616" dirty="0"/>
              <a:t>BODY</a:t>
            </a:r>
          </a:p>
          <a:p>
            <a:pPr lvl="1"/>
            <a:r>
              <a:rPr lang="en-US" sz="1616" dirty="0" err="1"/>
              <a:t>accessLevel</a:t>
            </a:r>
            <a:r>
              <a:rPr lang="en-US" sz="1616" dirty="0"/>
              <a:t> = View</a:t>
            </a:r>
          </a:p>
          <a:p>
            <a:pPr lvl="1"/>
            <a:r>
              <a:rPr lang="en-US" sz="1616" dirty="0" err="1"/>
              <a:t>allowSaveAs</a:t>
            </a:r>
            <a:r>
              <a:rPr lang="en-US" sz="1616" dirty="0"/>
              <a:t>=false</a:t>
            </a:r>
            <a:endParaRPr lang="en-US" sz="2400" dirty="0"/>
          </a:p>
          <a:p>
            <a:r>
              <a:rPr lang="en-US" sz="2400" dirty="0"/>
              <a:t>Remember Token from the result </a:t>
            </a:r>
          </a:p>
          <a:p>
            <a:pPr lvl="1"/>
            <a:r>
              <a:rPr lang="en-US" sz="1616" dirty="0"/>
              <a:t>Embed token</a:t>
            </a:r>
          </a:p>
          <a:p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66960-022F-4024-8403-5E24FE6F66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4584" y="1246094"/>
            <a:ext cx="56381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Attached Power BI Report in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4740977"/>
          </a:xfrm>
        </p:spPr>
        <p:txBody>
          <a:bodyPr>
            <a:normAutofit/>
          </a:bodyPr>
          <a:lstStyle/>
          <a:p>
            <a:r>
              <a:rPr lang="en-US" sz="2400" dirty="0"/>
              <a:t>We have following items</a:t>
            </a:r>
          </a:p>
          <a:p>
            <a:pPr marL="800100" lvl="1" indent="-342900"/>
            <a:r>
              <a:rPr lang="en-US" sz="2400" dirty="0"/>
              <a:t>Embed Token</a:t>
            </a:r>
          </a:p>
          <a:p>
            <a:pPr marL="800100" lvl="1" indent="-342900"/>
            <a:r>
              <a:rPr lang="en-US" sz="2400" dirty="0">
                <a:solidFill>
                  <a:schemeClr val="tx1"/>
                </a:solidFill>
              </a:rPr>
              <a:t>Report ID</a:t>
            </a:r>
          </a:p>
          <a:p>
            <a:pPr marL="800100" lvl="1" indent="-342900"/>
            <a:r>
              <a:rPr lang="en-US" sz="2400">
                <a:solidFill>
                  <a:schemeClr val="tx1"/>
                </a:solidFill>
              </a:rPr>
              <a:t>Group ID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Call Power BI Report using Microsoft Utilities</a:t>
            </a:r>
          </a:p>
          <a:p>
            <a:r>
              <a:rPr lang="en-US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https://microsoft.github.io/PowerBI-JavaScript/demo/v2-demo/index.html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8AF30-71AE-41AC-856E-87EEF9ACBF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1149909"/>
            <a:ext cx="5943600" cy="3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Hands-On Module</a:t>
            </a:r>
          </a:p>
        </p:txBody>
      </p:sp>
    </p:spTree>
    <p:extLst>
      <p:ext uri="{BB962C8B-B14F-4D97-AF65-F5344CB8AC3E}">
        <p14:creationId xmlns:p14="http://schemas.microsoft.com/office/powerpoint/2010/main" val="305200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 Registration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22037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/>
              <a:t>Step 1: Sign in to Power BI’s developer portal to register your application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u="sng" dirty="0"/>
              <a:t>https://dev.powerbi.com/apps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2AF5C-7618-468A-8726-4A8AA7CC94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4283" y="1232647"/>
            <a:ext cx="5943600" cy="305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 Registration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2: Register your app by filling in the required fields</a:t>
            </a:r>
          </a:p>
          <a:p>
            <a:pPr marL="0" indent="0">
              <a:buNone/>
            </a:pPr>
            <a:r>
              <a:rPr lang="en-US" sz="2400" dirty="0"/>
              <a:t>Remember the values for Application Name and Client ID</a:t>
            </a:r>
          </a:p>
          <a:p>
            <a:pPr marL="239025" lvl="1" indent="0">
              <a:buNone/>
            </a:pPr>
            <a:r>
              <a:rPr lang="en-US" sz="1616" dirty="0"/>
              <a:t>Example Client ID : 7114bf2f-8aad-49ad-8a7c-2e80e9b6fbba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84763-954F-4C47-AEC5-DB700855F7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6352" y="1189176"/>
            <a:ext cx="6019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Grant Permission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0" y="1189175"/>
            <a:ext cx="5933197" cy="463105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Open the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Portal </a:t>
            </a:r>
            <a:r>
              <a:rPr lang="en-US" sz="2400" dirty="0"/>
              <a:t>using the same Power BI Pro account used to register the application</a:t>
            </a:r>
          </a:p>
          <a:p>
            <a:pPr algn="l"/>
            <a:r>
              <a:rPr lang="en-US" sz="2400" dirty="0"/>
              <a:t>Navigate to: Azure Active Directory</a:t>
            </a:r>
          </a:p>
          <a:p>
            <a:pPr algn="l"/>
            <a:r>
              <a:rPr lang="en-US" sz="2400" dirty="0"/>
              <a:t>Setting -&gt; </a:t>
            </a:r>
          </a:p>
          <a:p>
            <a:pPr algn="l"/>
            <a:r>
              <a:rPr lang="en-US" sz="2400" dirty="0"/>
              <a:t>	Required Permission -&gt; </a:t>
            </a:r>
          </a:p>
          <a:p>
            <a:pPr algn="l"/>
            <a:r>
              <a:rPr lang="en-US" sz="2400" dirty="0"/>
              <a:t>		Grant Permission (select All)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77493-F0E2-4093-9C5D-7BE2E09721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9502" y="1044030"/>
            <a:ext cx="466797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endParaRPr lang="en-US" sz="3600" dirty="0"/>
          </a:p>
          <a:p>
            <a:r>
              <a:rPr lang="en-US" sz="3600" dirty="0"/>
              <a:t>Go to Power BI App (app.powerbi.com)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Workspace</a:t>
            </a:r>
          </a:p>
          <a:p>
            <a:r>
              <a:rPr lang="en-US" sz="2400" dirty="0"/>
              <a:t>Note : Workspace name should match with application name we defined in azure portal.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686021-AEA6-4C39-83D7-4B7E7BD125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4213" y="1189176"/>
            <a:ext cx="5453063" cy="364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12F43-C9AE-4B2F-81C3-9DF3466BB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548"/>
          </a:xfrm>
        </p:spPr>
        <p:txBody>
          <a:bodyPr/>
          <a:lstStyle/>
          <a:p>
            <a:r>
              <a:rPr lang="en-US" sz="2400" dirty="0"/>
              <a:t>Published the Power BI report in workspace we just created in above steps.</a:t>
            </a:r>
          </a:p>
          <a:p>
            <a:r>
              <a:rPr lang="en-US" sz="2400" dirty="0"/>
              <a:t>Open Power BI Report and click on File-&gt;Embed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763557-4CBD-4CBF-8839-07156C7372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4545B5-9145-4333-BBF2-0EC76B5E45FE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8507" y="1189176"/>
            <a:ext cx="5183187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269241" y="1193658"/>
            <a:ext cx="5378548" cy="5090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Copy the URL from the popup window.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616" dirty="0">
                <a:solidFill>
                  <a:schemeClr val="tx1"/>
                </a:solidFill>
              </a:rPr>
              <a:t>Embed URL : </a:t>
            </a:r>
            <a:r>
              <a:rPr lang="en-US" sz="1616" u="sng" dirty="0">
                <a:solidFill>
                  <a:schemeClr val="tx1"/>
                </a:solidFill>
              </a:rPr>
              <a:t>https://app.powerbi.com/reportEmbed?reportId=ab6a6425-723b-4eb1-8a35-a51453a4a10f&amp;groupId=e9611f8e-ba94-44c6-8117-31e30d860187</a:t>
            </a:r>
            <a:endParaRPr lang="en-US" sz="1616" dirty="0">
              <a:solidFill>
                <a:schemeClr val="tx1"/>
              </a:solidFill>
            </a:endParaRPr>
          </a:p>
          <a:p>
            <a:pPr lvl="1"/>
            <a:r>
              <a:rPr lang="en-US" sz="1616" dirty="0">
                <a:solidFill>
                  <a:srgbClr val="FFFF00"/>
                </a:solidFill>
              </a:rPr>
              <a:t>Report ID </a:t>
            </a:r>
            <a:r>
              <a:rPr lang="en-US" sz="1616" dirty="0">
                <a:solidFill>
                  <a:schemeClr val="tx1"/>
                </a:solidFill>
              </a:rPr>
              <a:t>= </a:t>
            </a:r>
            <a:r>
              <a:rPr lang="en-US" sz="1616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ab6a6425-723b-4eb1-8a35-a51453a4a10f</a:t>
            </a:r>
            <a:endParaRPr lang="en-US" sz="1616" dirty="0">
              <a:solidFill>
                <a:schemeClr val="tx1"/>
              </a:solidFill>
            </a:endParaRPr>
          </a:p>
          <a:p>
            <a:pPr lvl="1"/>
            <a:r>
              <a:rPr lang="en-US" sz="1616" dirty="0">
                <a:solidFill>
                  <a:srgbClr val="FFFF00"/>
                </a:solidFill>
              </a:rPr>
              <a:t>Group ID </a:t>
            </a:r>
            <a:r>
              <a:rPr lang="en-US" sz="1616" dirty="0">
                <a:solidFill>
                  <a:schemeClr val="tx1"/>
                </a:solidFill>
              </a:rPr>
              <a:t>= </a:t>
            </a:r>
            <a:r>
              <a:rPr lang="en-US" sz="1616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e9611f8e-ba94-44c6-8117-31e30d860187</a:t>
            </a:r>
            <a:endParaRPr lang="en-US" sz="1616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Remember the values for </a:t>
            </a:r>
          </a:p>
          <a:p>
            <a:pPr lvl="1"/>
            <a:r>
              <a:rPr lang="en-US" sz="1616" dirty="0">
                <a:solidFill>
                  <a:schemeClr val="tx1"/>
                </a:solidFill>
              </a:rPr>
              <a:t>Embed URL</a:t>
            </a:r>
          </a:p>
          <a:p>
            <a:pPr lvl="1"/>
            <a:r>
              <a:rPr lang="en-US" sz="1616" dirty="0">
                <a:solidFill>
                  <a:schemeClr val="tx1"/>
                </a:solidFill>
              </a:rPr>
              <a:t>Group ID</a:t>
            </a:r>
          </a:p>
          <a:p>
            <a:pPr lvl="1"/>
            <a:r>
              <a:rPr lang="en-US" sz="1616" dirty="0">
                <a:solidFill>
                  <a:schemeClr val="tx1"/>
                </a:solidFill>
              </a:rPr>
              <a:t>Report ID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E743F-9E22-4EA2-A533-FD296E57B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+E Readiness Template">
  <a:themeElements>
    <a:clrScheme name="Custom 2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378</Words>
  <Application>Microsoft Office PowerPoint</Application>
  <PresentationFormat>Widescreen</PresentationFormat>
  <Paragraphs>74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C+E Readiness Template</vt:lpstr>
      <vt:lpstr>Power BI Embedded</vt:lpstr>
      <vt:lpstr>Hands-On Module</vt:lpstr>
      <vt:lpstr>App Registration Tool</vt:lpstr>
      <vt:lpstr>App Registration Tool</vt:lpstr>
      <vt:lpstr>Grant Permission</vt:lpstr>
      <vt:lpstr>Power BI</vt:lpstr>
      <vt:lpstr>Power BI</vt:lpstr>
      <vt:lpstr>Power BI</vt:lpstr>
      <vt:lpstr>Power BI</vt:lpstr>
      <vt:lpstr>REST API</vt:lpstr>
      <vt:lpstr>REST API</vt:lpstr>
      <vt:lpstr>REST API</vt:lpstr>
      <vt:lpstr>Attached Power BI Report in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Haroon Chaudhary</dc:creator>
  <cp:lastModifiedBy>Haroon Chaudhary</cp:lastModifiedBy>
  <cp:revision>7</cp:revision>
  <dcterms:created xsi:type="dcterms:W3CDTF">2019-02-22T04:26:37Z</dcterms:created>
  <dcterms:modified xsi:type="dcterms:W3CDTF">2019-02-22T10:11:03Z</dcterms:modified>
</cp:coreProperties>
</file>