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1"/>
  </p:notesMasterIdLst>
  <p:sldIdLst>
    <p:sldId id="300" r:id="rId6"/>
    <p:sldId id="312" r:id="rId7"/>
    <p:sldId id="323" r:id="rId8"/>
    <p:sldId id="324" r:id="rId9"/>
    <p:sldId id="263" r:id="rId10"/>
    <p:sldId id="265" r:id="rId11"/>
    <p:sldId id="325" r:id="rId12"/>
    <p:sldId id="266" r:id="rId13"/>
    <p:sldId id="267" r:id="rId14"/>
    <p:sldId id="268" r:id="rId15"/>
    <p:sldId id="275" r:id="rId16"/>
    <p:sldId id="276" r:id="rId17"/>
    <p:sldId id="333" r:id="rId18"/>
    <p:sldId id="321" r:id="rId19"/>
    <p:sldId id="31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2/21/2019 10:22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https://docs.microsoft.com/en-us/power-bi/developer/embedding</a:t>
            </a:r>
          </a:p>
        </p:txBody>
      </p:sp>
      <p:sp>
        <p:nvSpPr>
          <p:cNvPr id="4" name="Slide Number Placeholder 3"/>
          <p:cNvSpPr>
            <a:spLocks noGrp="1"/>
          </p:cNvSpPr>
          <p:nvPr>
            <p:ph type="sldNum" sz="quarter" idx="5"/>
          </p:nvPr>
        </p:nvSpPr>
        <p:spPr/>
        <p:txBody>
          <a:bodyPr/>
          <a:lstStyle/>
          <a:p>
            <a:fld id="{E6761AD9-DA11-4F49-B2E9-E9A671D97C71}" type="slidenum">
              <a:rPr lang="en-US" smtClean="0"/>
              <a:t>7</a:t>
            </a:fld>
            <a:endParaRPr lang="en-US"/>
          </a:p>
        </p:txBody>
      </p:sp>
    </p:spTree>
    <p:extLst>
      <p:ext uri="{BB962C8B-B14F-4D97-AF65-F5344CB8AC3E}">
        <p14:creationId xmlns:p14="http://schemas.microsoft.com/office/powerpoint/2010/main" val="230984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2/21/2019 10:22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2/21/2019 10:22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2/21/2019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2/21/2019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2/21/2019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07189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hyperlink" Target="https://app.powerbi.com/"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n-lt"/>
                <a:ea typeface="+mj-ea"/>
                <a:cs typeface="+mj-cs"/>
              </a:rPr>
              <a:t>Third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1700" b="1"/>
              <a:t>App authenticates using Master User Account</a:t>
            </a:r>
          </a:p>
          <a:p>
            <a:pPr marL="800100" lvl="1"/>
            <a:r>
              <a:rPr lang="en-US" sz="1700" spc="200"/>
              <a:t>Your code accesses Power BI Service as master user</a:t>
            </a:r>
          </a:p>
          <a:p>
            <a:pPr marL="800100" lvl="1"/>
            <a:r>
              <a:rPr lang="en-US" sz="1700" spc="200"/>
              <a:t>Embedding uses embed token instead of access token</a:t>
            </a:r>
          </a:p>
          <a:p>
            <a:pPr marL="800100" lvl="1"/>
            <a:r>
              <a:rPr lang="en-US" sz="1700" spc="200"/>
              <a:t>Users don’t need AAD accounts and Power BI licenses</a:t>
            </a:r>
          </a:p>
          <a:p>
            <a:pPr marL="800100" lvl="1"/>
            <a:r>
              <a:rPr lang="en-US" sz="1700" spc="200"/>
              <a:t>Your code has access to whatever master has access to</a:t>
            </a:r>
          </a:p>
        </p:txBody>
      </p:sp>
      <p:pic>
        <p:nvPicPr>
          <p:cNvPr id="7" name="Content Placeholder 6">
            <a:extLst>
              <a:ext uri="{FF2B5EF4-FFF2-40B4-BE49-F238E27FC236}">
                <a16:creationId xmlns:a16="http://schemas.microsoft.com/office/drawing/2014/main" id="{9B8DF230-80D9-427B-B0C9-30FFC1C23C0B}"/>
              </a:ext>
            </a:extLst>
          </p:cNvPr>
          <p:cNvPicPr>
            <a:picLocks noGrp="1" noChangeAspect="1"/>
          </p:cNvPicPr>
          <p:nvPr>
            <p:ph sz="half" idx="2"/>
          </p:nvPr>
        </p:nvPicPr>
        <p:blipFill>
          <a:blip r:embed="rId2"/>
          <a:stretch>
            <a:fillRect/>
          </a:stretch>
        </p:blipFill>
        <p:spPr>
          <a:xfrm>
            <a:off x="5608319" y="2393602"/>
            <a:ext cx="5614835" cy="1917576"/>
          </a:xfrm>
          <a:prstGeom prst="rect">
            <a:avLst/>
          </a:prstGeom>
          <a:effectLst/>
        </p:spPr>
      </p:pic>
    </p:spTree>
    <p:extLst>
      <p:ext uri="{BB962C8B-B14F-4D97-AF65-F5344CB8AC3E}">
        <p14:creationId xmlns:p14="http://schemas.microsoft.com/office/powerpoint/2010/main" val="89346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6BCE-0FF3-4CAA-B503-44F614D48538}"/>
              </a:ext>
            </a:extLst>
          </p:cNvPr>
          <p:cNvSpPr>
            <a:spLocks noGrp="1"/>
          </p:cNvSpPr>
          <p:nvPr>
            <p:ph type="title"/>
          </p:nvPr>
        </p:nvSpPr>
        <p:spPr/>
        <p:txBody>
          <a:bodyPr/>
          <a:lstStyle/>
          <a:p>
            <a:r>
              <a:rPr lang="en-US" dirty="0">
                <a:latin typeface="+mn-lt"/>
              </a:rPr>
              <a:t>First Party vs Third Party Embedding</a:t>
            </a:r>
          </a:p>
        </p:txBody>
      </p:sp>
      <p:sp>
        <p:nvSpPr>
          <p:cNvPr id="3" name="Text Placeholder 2">
            <a:extLst>
              <a:ext uri="{FF2B5EF4-FFF2-40B4-BE49-F238E27FC236}">
                <a16:creationId xmlns:a16="http://schemas.microsoft.com/office/drawing/2014/main" id="{8E61C59B-7135-44A5-BDA5-915623729B3F}"/>
              </a:ext>
            </a:extLst>
          </p:cNvPr>
          <p:cNvSpPr>
            <a:spLocks noGrp="1"/>
          </p:cNvSpPr>
          <p:nvPr>
            <p:ph type="body" idx="1"/>
          </p:nvPr>
        </p:nvSpPr>
        <p:spPr/>
        <p:txBody>
          <a:bodyPr/>
          <a:lstStyle/>
          <a:p>
            <a:r>
              <a:rPr lang="en-US" dirty="0"/>
              <a:t>What scenarios use first party embedding?</a:t>
            </a:r>
          </a:p>
        </p:txBody>
      </p:sp>
      <p:sp>
        <p:nvSpPr>
          <p:cNvPr id="4" name="Content Placeholder 3">
            <a:extLst>
              <a:ext uri="{FF2B5EF4-FFF2-40B4-BE49-F238E27FC236}">
                <a16:creationId xmlns:a16="http://schemas.microsoft.com/office/drawing/2014/main" id="{BFC68C1C-0B2A-440E-962D-C5C0F542E8EB}"/>
              </a:ext>
            </a:extLst>
          </p:cNvPr>
          <p:cNvSpPr>
            <a:spLocks noGrp="1"/>
          </p:cNvSpPr>
          <p:nvPr>
            <p:ph sz="half" idx="2"/>
          </p:nvPr>
        </p:nvSpPr>
        <p:spPr/>
        <p:txBody>
          <a:bodyPr/>
          <a:lstStyle/>
          <a:p>
            <a:pPr marL="384048" lvl="1" indent="-182880">
              <a:buFont typeface="Calibri" pitchFamily="34" charset="0"/>
              <a:buChar char="◦"/>
            </a:pPr>
            <a:r>
              <a:rPr lang="en-US" sz="2000" dirty="0">
                <a:solidFill>
                  <a:schemeClr val="tx2"/>
                </a:solidFill>
              </a:rPr>
              <a:t>Organizations where users have Power BI licenses</a:t>
            </a:r>
          </a:p>
          <a:p>
            <a:pPr marL="384048" lvl="1" indent="-182880">
              <a:buFont typeface="Calibri" pitchFamily="34" charset="0"/>
              <a:buChar char="◦"/>
            </a:pPr>
            <a:r>
              <a:rPr lang="en-US" sz="2000" dirty="0">
                <a:solidFill>
                  <a:schemeClr val="tx2"/>
                </a:solidFill>
              </a:rPr>
              <a:t>Embedding Power BI reports in SharePoint and Teams</a:t>
            </a:r>
          </a:p>
          <a:p>
            <a:pPr marL="384048" lvl="1" indent="-182880">
              <a:buFont typeface="Calibri" pitchFamily="34" charset="0"/>
              <a:buChar char="◦"/>
            </a:pPr>
            <a:r>
              <a:rPr lang="en-US" sz="2000" dirty="0">
                <a:solidFill>
                  <a:schemeClr val="tx2"/>
                </a:solidFill>
              </a:rPr>
              <a:t>Development should go beyond out-of-box experience</a:t>
            </a:r>
          </a:p>
          <a:p>
            <a:endParaRPr lang="en-US" dirty="0"/>
          </a:p>
        </p:txBody>
      </p:sp>
      <p:sp>
        <p:nvSpPr>
          <p:cNvPr id="5" name="Text Placeholder 4">
            <a:extLst>
              <a:ext uri="{FF2B5EF4-FFF2-40B4-BE49-F238E27FC236}">
                <a16:creationId xmlns:a16="http://schemas.microsoft.com/office/drawing/2014/main" id="{D4636895-B908-49D1-9DFF-A2841D9A409D}"/>
              </a:ext>
            </a:extLst>
          </p:cNvPr>
          <p:cNvSpPr>
            <a:spLocks noGrp="1"/>
          </p:cNvSpPr>
          <p:nvPr>
            <p:ph type="body" sz="quarter" idx="3"/>
          </p:nvPr>
        </p:nvSpPr>
        <p:spPr/>
        <p:txBody>
          <a:bodyPr/>
          <a:lstStyle/>
          <a:p>
            <a:r>
              <a:rPr lang="en-US" dirty="0">
                <a:solidFill>
                  <a:schemeClr val="tx2"/>
                </a:solidFill>
              </a:rPr>
              <a:t>What scenarios use third party embedding?</a:t>
            </a:r>
          </a:p>
        </p:txBody>
      </p:sp>
      <p:sp>
        <p:nvSpPr>
          <p:cNvPr id="6" name="Content Placeholder 5">
            <a:extLst>
              <a:ext uri="{FF2B5EF4-FFF2-40B4-BE49-F238E27FC236}">
                <a16:creationId xmlns:a16="http://schemas.microsoft.com/office/drawing/2014/main" id="{976746D2-A84C-4140-86F3-48477DBF59B3}"/>
              </a:ext>
            </a:extLst>
          </p:cNvPr>
          <p:cNvSpPr>
            <a:spLocks noGrp="1"/>
          </p:cNvSpPr>
          <p:nvPr>
            <p:ph sz="quarter" idx="4"/>
          </p:nvPr>
        </p:nvSpPr>
        <p:spPr/>
        <p:txBody>
          <a:bodyPr/>
          <a:lstStyle/>
          <a:p>
            <a:pPr marL="384048" lvl="1" indent="-182880">
              <a:buFont typeface="Calibri" pitchFamily="34" charset="0"/>
              <a:buChar char="◦"/>
            </a:pPr>
            <a:r>
              <a:rPr lang="en-US" sz="2000" dirty="0">
                <a:solidFill>
                  <a:schemeClr val="tx2"/>
                </a:solidFill>
              </a:rPr>
              <a:t>Scenarios where users don’t have Power BI licenses</a:t>
            </a:r>
          </a:p>
          <a:p>
            <a:pPr marL="384048" lvl="1" indent="-182880">
              <a:buFont typeface="Calibri" pitchFamily="34" charset="0"/>
              <a:buChar char="◦"/>
            </a:pPr>
            <a:r>
              <a:rPr lang="en-US" sz="2000" dirty="0">
                <a:solidFill>
                  <a:schemeClr val="tx2"/>
                </a:solidFill>
              </a:rPr>
              <a:t>Applications which have custom identity providers</a:t>
            </a:r>
          </a:p>
          <a:p>
            <a:pPr marL="384048" lvl="1" indent="-182880">
              <a:buFont typeface="Calibri" pitchFamily="34" charset="0"/>
              <a:buChar char="◦"/>
            </a:pPr>
            <a:r>
              <a:rPr lang="en-US" sz="2000" dirty="0">
                <a:solidFill>
                  <a:schemeClr val="tx2"/>
                </a:solidFill>
              </a:rPr>
              <a:t>Applications which use identity provider other than AAD</a:t>
            </a:r>
          </a:p>
        </p:txBody>
      </p:sp>
    </p:spTree>
    <p:extLst>
      <p:ext uri="{BB962C8B-B14F-4D97-AF65-F5344CB8AC3E}">
        <p14:creationId xmlns:p14="http://schemas.microsoft.com/office/powerpoint/2010/main" val="99805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40589E-7C49-40CE-8F0B-E88E616A5339}"/>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r>
              <a:rPr lang="en-US" kern="1200">
                <a:solidFill>
                  <a:schemeClr val="tx1"/>
                </a:solidFill>
                <a:latin typeface="+mn-lt"/>
                <a:ea typeface="+mj-ea"/>
                <a:cs typeface="+mj-cs"/>
              </a:rPr>
              <a:t>First Party vs Third Party Embedding Cont…</a:t>
            </a:r>
          </a:p>
        </p:txBody>
      </p:sp>
      <p:graphicFrame>
        <p:nvGraphicFramePr>
          <p:cNvPr id="11" name="Table Placeholder 4">
            <a:extLst>
              <a:ext uri="{FF2B5EF4-FFF2-40B4-BE49-F238E27FC236}">
                <a16:creationId xmlns:a16="http://schemas.microsoft.com/office/drawing/2014/main" id="{D2F57F2A-CB73-43D6-AC45-5B4661F367D9}"/>
              </a:ext>
            </a:extLst>
          </p:cNvPr>
          <p:cNvGraphicFramePr>
            <a:graphicFrameLocks/>
          </p:cNvGraphicFramePr>
          <p:nvPr>
            <p:extLst/>
          </p:nvPr>
        </p:nvGraphicFramePr>
        <p:xfrm>
          <a:off x="1158240" y="2467758"/>
          <a:ext cx="9875521" cy="3084539"/>
        </p:xfrm>
        <a:graphic>
          <a:graphicData uri="http://schemas.openxmlformats.org/drawingml/2006/table">
            <a:tbl>
              <a:tblPr firstRow="1" bandRow="1">
                <a:tableStyleId>{9D7B26C5-4107-4FEC-AEDC-1716B250A1EF}</a:tableStyleId>
              </a:tblPr>
              <a:tblGrid>
                <a:gridCol w="3964077">
                  <a:extLst>
                    <a:ext uri="{9D8B030D-6E8A-4147-A177-3AD203B41FA5}">
                      <a16:colId xmlns:a16="http://schemas.microsoft.com/office/drawing/2014/main" val="3869438709"/>
                    </a:ext>
                  </a:extLst>
                </a:gridCol>
                <a:gridCol w="3395981">
                  <a:extLst>
                    <a:ext uri="{9D8B030D-6E8A-4147-A177-3AD203B41FA5}">
                      <a16:colId xmlns:a16="http://schemas.microsoft.com/office/drawing/2014/main" val="403614566"/>
                    </a:ext>
                  </a:extLst>
                </a:gridCol>
                <a:gridCol w="2515463">
                  <a:extLst>
                    <a:ext uri="{9D8B030D-6E8A-4147-A177-3AD203B41FA5}">
                      <a16:colId xmlns:a16="http://schemas.microsoft.com/office/drawing/2014/main" val="1164080302"/>
                    </a:ext>
                  </a:extLst>
                </a:gridCol>
              </a:tblGrid>
              <a:tr h="403837">
                <a:tc>
                  <a:txBody>
                    <a:bodyPr/>
                    <a:lstStyle/>
                    <a:p>
                      <a:endParaRPr lang="en-US" sz="1700"/>
                    </a:p>
                  </a:txBody>
                  <a:tcPr marL="111799" marR="111799" marT="55899" marB="55899"/>
                </a:tc>
                <a:tc>
                  <a:txBody>
                    <a:bodyPr/>
                    <a:lstStyle/>
                    <a:p>
                      <a:r>
                        <a:rPr lang="en-US" sz="1700"/>
                        <a:t>1st Part Embedding</a:t>
                      </a:r>
                    </a:p>
                  </a:txBody>
                  <a:tcPr marL="111799" marR="111799" marT="55899" marB="55899"/>
                </a:tc>
                <a:tc>
                  <a:txBody>
                    <a:bodyPr/>
                    <a:lstStyle/>
                    <a:p>
                      <a:r>
                        <a:rPr lang="en-US" sz="1700"/>
                        <a:t>3rd Party Embedding</a:t>
                      </a:r>
                    </a:p>
                  </a:txBody>
                  <a:tcPr marL="111799" marR="111799" marT="55899" marB="55899"/>
                </a:tc>
                <a:extLst>
                  <a:ext uri="{0D108BD9-81ED-4DB2-BD59-A6C34878D82A}">
                    <a16:rowId xmlns:a16="http://schemas.microsoft.com/office/drawing/2014/main" val="3304265721"/>
                  </a:ext>
                </a:extLst>
              </a:tr>
              <a:tr h="661517">
                <a:tc>
                  <a:txBody>
                    <a:bodyPr/>
                    <a:lstStyle/>
                    <a:p>
                      <a:r>
                        <a:rPr lang="en-US" sz="1700" dirty="0"/>
                        <a:t>Authentication flow</a:t>
                      </a:r>
                    </a:p>
                  </a:txBody>
                  <a:tcPr marL="111799" marR="111799" marT="55899" marB="55899"/>
                </a:tc>
                <a:tc>
                  <a:txBody>
                    <a:bodyPr/>
                    <a:lstStyle/>
                    <a:p>
                      <a:r>
                        <a:rPr lang="en-US" sz="1700"/>
                        <a:t>Authentication Code Grant Flow or Implicit Flow</a:t>
                      </a:r>
                    </a:p>
                  </a:txBody>
                  <a:tcPr marL="111799" marR="111799" marT="55899" marB="55899"/>
                </a:tc>
                <a:tc>
                  <a:txBody>
                    <a:bodyPr/>
                    <a:lstStyle/>
                    <a:p>
                      <a:r>
                        <a:rPr lang="en-US" sz="1700"/>
                        <a:t>Direct User Credentials</a:t>
                      </a:r>
                    </a:p>
                  </a:txBody>
                  <a:tcPr marL="111799" marR="111799" marT="55899" marB="55899"/>
                </a:tc>
                <a:extLst>
                  <a:ext uri="{0D108BD9-81ED-4DB2-BD59-A6C34878D82A}">
                    <a16:rowId xmlns:a16="http://schemas.microsoft.com/office/drawing/2014/main" val="2858219577"/>
                  </a:ext>
                </a:extLst>
              </a:tr>
              <a:tr h="403837">
                <a:tc>
                  <a:txBody>
                    <a:bodyPr/>
                    <a:lstStyle/>
                    <a:p>
                      <a:r>
                        <a:rPr lang="en-US" sz="1700"/>
                        <a:t>I</a:t>
                      </a:r>
                      <a:r>
                        <a:rPr lang="en-US" sz="1700" baseline="0"/>
                        <a:t>dentity used to call Power BI</a:t>
                      </a:r>
                      <a:endParaRPr lang="en-US" sz="1700"/>
                    </a:p>
                  </a:txBody>
                  <a:tcPr marL="111799" marR="111799" marT="55899" marB="55899"/>
                </a:tc>
                <a:tc>
                  <a:txBody>
                    <a:bodyPr/>
                    <a:lstStyle/>
                    <a:p>
                      <a:r>
                        <a:rPr lang="en-US" sz="1700"/>
                        <a:t>Current User</a:t>
                      </a:r>
                    </a:p>
                  </a:txBody>
                  <a:tcPr marL="111799" marR="111799" marT="55899" marB="55899"/>
                </a:tc>
                <a:tc>
                  <a:txBody>
                    <a:bodyPr/>
                    <a:lstStyle/>
                    <a:p>
                      <a:r>
                        <a:rPr lang="en-US" sz="1700"/>
                        <a:t>Master User Account</a:t>
                      </a:r>
                    </a:p>
                  </a:txBody>
                  <a:tcPr marL="111799" marR="111799" marT="55899" marB="55899"/>
                </a:tc>
                <a:extLst>
                  <a:ext uri="{0D108BD9-81ED-4DB2-BD59-A6C34878D82A}">
                    <a16:rowId xmlns:a16="http://schemas.microsoft.com/office/drawing/2014/main" val="476220358"/>
                  </a:ext>
                </a:extLst>
              </a:tr>
              <a:tr h="403837">
                <a:tc>
                  <a:txBody>
                    <a:bodyPr/>
                    <a:lstStyle/>
                    <a:p>
                      <a:r>
                        <a:rPr lang="en-US" sz="1700"/>
                        <a:t>Access to personal workspace</a:t>
                      </a:r>
                    </a:p>
                  </a:txBody>
                  <a:tcPr marL="111799" marR="111799" marT="55899" marB="55899"/>
                </a:tc>
                <a:tc>
                  <a:txBody>
                    <a:bodyPr/>
                    <a:lstStyle/>
                    <a:p>
                      <a:r>
                        <a:rPr lang="en-US" sz="1700"/>
                        <a:t>Yes</a:t>
                      </a:r>
                    </a:p>
                  </a:txBody>
                  <a:tcPr marL="111799" marR="111799" marT="55899" marB="55899"/>
                </a:tc>
                <a:tc>
                  <a:txBody>
                    <a:bodyPr/>
                    <a:lstStyle/>
                    <a:p>
                      <a:r>
                        <a:rPr lang="en-US" sz="1700"/>
                        <a:t>No</a:t>
                      </a:r>
                    </a:p>
                  </a:txBody>
                  <a:tcPr marL="111799" marR="111799" marT="55899" marB="55899"/>
                </a:tc>
                <a:extLst>
                  <a:ext uri="{0D108BD9-81ED-4DB2-BD59-A6C34878D82A}">
                    <a16:rowId xmlns:a16="http://schemas.microsoft.com/office/drawing/2014/main" val="988078112"/>
                  </a:ext>
                </a:extLst>
              </a:tr>
              <a:tr h="403837">
                <a:tc>
                  <a:txBody>
                    <a:bodyPr/>
                    <a:lstStyle/>
                    <a:p>
                      <a:r>
                        <a:rPr lang="en-US" sz="1700"/>
                        <a:t>Access to app workspaces</a:t>
                      </a:r>
                    </a:p>
                  </a:txBody>
                  <a:tcPr marL="111799" marR="111799" marT="55899" marB="55899"/>
                </a:tc>
                <a:tc>
                  <a:txBody>
                    <a:bodyPr/>
                    <a:lstStyle/>
                    <a:p>
                      <a:r>
                        <a:rPr lang="en-US" sz="1700"/>
                        <a:t>Yes</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213715270"/>
                  </a:ext>
                </a:extLst>
              </a:tr>
              <a:tr h="403837">
                <a:tc>
                  <a:txBody>
                    <a:bodyPr/>
                    <a:lstStyle/>
                    <a:p>
                      <a:r>
                        <a:rPr lang="en-US" sz="1700"/>
                        <a:t>Ability</a:t>
                      </a:r>
                      <a:r>
                        <a:rPr lang="en-US" sz="1700" baseline="0"/>
                        <a:t> to reach non-licensed users</a:t>
                      </a:r>
                      <a:endParaRPr lang="en-US" sz="1700"/>
                    </a:p>
                  </a:txBody>
                  <a:tcPr marL="111799" marR="111799" marT="55899" marB="55899"/>
                </a:tc>
                <a:tc>
                  <a:txBody>
                    <a:bodyPr/>
                    <a:lstStyle/>
                    <a:p>
                      <a:r>
                        <a:rPr lang="en-US" sz="1700"/>
                        <a:t>No</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883782575"/>
                  </a:ext>
                </a:extLst>
              </a:tr>
              <a:tr h="403837">
                <a:tc>
                  <a:txBody>
                    <a:bodyPr/>
                    <a:lstStyle/>
                    <a:p>
                      <a:r>
                        <a:rPr lang="en-US" sz="1700"/>
                        <a:t>Supported Power BI Capacity SKUs</a:t>
                      </a:r>
                    </a:p>
                  </a:txBody>
                  <a:tcPr marL="111799" marR="111799" marT="55899" marB="55899"/>
                </a:tc>
                <a:tc>
                  <a:txBody>
                    <a:bodyPr/>
                    <a:lstStyle/>
                    <a:p>
                      <a:r>
                        <a:rPr lang="en-US" sz="1700"/>
                        <a:t>P* and EM* SKUs</a:t>
                      </a:r>
                    </a:p>
                  </a:txBody>
                  <a:tcPr marL="111799" marR="111799" marT="55899" marB="55899"/>
                </a:tc>
                <a:tc>
                  <a:txBody>
                    <a:bodyPr/>
                    <a:lstStyle/>
                    <a:p>
                      <a:r>
                        <a:rPr lang="en-US" sz="1700" dirty="0"/>
                        <a:t>P*, EM* and A* SKUs</a:t>
                      </a:r>
                    </a:p>
                  </a:txBody>
                  <a:tcPr marL="111799" marR="111799" marT="55899" marB="55899"/>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1477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61274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Embed Power BI objects within applications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Embedding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E7EB2-BF6D-4DD8-BF8D-3CCC6F0D5A2F}"/>
              </a:ext>
            </a:extLst>
          </p:cNvPr>
          <p:cNvSpPr>
            <a:spLocks noGrp="1"/>
          </p:cNvSpPr>
          <p:nvPr>
            <p:ph type="body" sz="quarter" idx="10"/>
          </p:nvPr>
        </p:nvSpPr>
        <p:spPr>
          <a:xfrm>
            <a:off x="269239" y="1189177"/>
            <a:ext cx="11653523" cy="4749942"/>
          </a:xfrm>
        </p:spPr>
        <p:txBody>
          <a:bodyPr anchor="ctr">
            <a:normAutofit/>
          </a:bodyPr>
          <a:lstStyle/>
          <a:p>
            <a:pPr marL="342900" indent="-342900">
              <a:spcBef>
                <a:spcPts val="1200"/>
              </a:spcBef>
              <a:spcAft>
                <a:spcPts val="200"/>
              </a:spcAft>
              <a:buClr>
                <a:schemeClr val="accent1"/>
              </a:buClr>
              <a:buSzPct val="100000"/>
            </a:pPr>
            <a:r>
              <a:rPr lang="en-US" sz="2400" spc="200" dirty="0">
                <a:solidFill>
                  <a:schemeClr val="tx1">
                    <a:lumMod val="95000"/>
                  </a:schemeClr>
                </a:solidFill>
              </a:rPr>
              <a:t>Provides cloud-based foundation for power BI platform</a:t>
            </a:r>
          </a:p>
          <a:p>
            <a:pPr marL="342900" lvl="1" indent="-342900">
              <a:spcBef>
                <a:spcPts val="1200"/>
              </a:spcBef>
              <a:spcAft>
                <a:spcPts val="200"/>
              </a:spcAft>
              <a:buClr>
                <a:schemeClr val="accent1"/>
              </a:buClr>
              <a:buSzPct val="100000"/>
            </a:pPr>
            <a:r>
              <a:rPr lang="en-US" spc="200" dirty="0">
                <a:solidFill>
                  <a:schemeClr val="tx1">
                    <a:lumMod val="95000"/>
                  </a:schemeClr>
                </a:solidFill>
              </a:rPr>
              <a:t>Accessible with browser through </a:t>
            </a:r>
            <a:r>
              <a:rPr lang="en-US" spc="200" dirty="0">
                <a:solidFill>
                  <a:schemeClr val="tx1">
                    <a:lumMod val="95000"/>
                  </a:schemeClr>
                </a:solidFill>
                <a:hlinkClick r:id="rId2">
                  <a:extLst>
                    <a:ext uri="{A12FA001-AC4F-418D-AE19-62706E023703}">
                      <ahyp:hlinkClr xmlns:ahyp="http://schemas.microsoft.com/office/drawing/2018/hyperlinkcolor" val="tx"/>
                    </a:ext>
                  </a:extLst>
                </a:hlinkClick>
              </a:rPr>
              <a:t>https://app.Powerbi.Com</a:t>
            </a:r>
            <a:endParaRPr lang="en-US" spc="200" dirty="0">
              <a:solidFill>
                <a:schemeClr val="tx1">
                  <a:lumMod val="95000"/>
                </a:schemeClr>
              </a:solidFill>
            </a:endParaRPr>
          </a:p>
          <a:p>
            <a:pPr marL="342900" lvl="1" indent="-342900">
              <a:spcBef>
                <a:spcPts val="1200"/>
              </a:spcBef>
              <a:spcAft>
                <a:spcPts val="200"/>
              </a:spcAft>
              <a:buClr>
                <a:schemeClr val="accent1"/>
              </a:buClr>
              <a:buSzPct val="100000"/>
            </a:pPr>
            <a:r>
              <a:rPr lang="en-US" spc="200" dirty="0">
                <a:solidFill>
                  <a:schemeClr val="tx1">
                    <a:lumMod val="95000"/>
                  </a:schemeClr>
                </a:solidFill>
              </a:rPr>
              <a:t>Accessible through power BI mobile apps</a:t>
            </a:r>
          </a:p>
          <a:p>
            <a:pPr marL="342900" lvl="1" indent="-342900">
              <a:spcBef>
                <a:spcPts val="1200"/>
              </a:spcBef>
              <a:spcAft>
                <a:spcPts val="200"/>
              </a:spcAft>
              <a:buClr>
                <a:schemeClr val="accent1"/>
              </a:buClr>
              <a:buSzPct val="100000"/>
            </a:pPr>
            <a:r>
              <a:rPr lang="en-US" spc="200" dirty="0">
                <a:solidFill>
                  <a:schemeClr val="tx1">
                    <a:lumMod val="95000"/>
                  </a:schemeClr>
                </a:solidFill>
              </a:rPr>
              <a:t>Accessible to developers through power BI service API</a:t>
            </a:r>
          </a:p>
          <a:p>
            <a:endParaRPr lang="en-US" sz="2400" dirty="0">
              <a:solidFill>
                <a:schemeClr val="tx1">
                  <a:lumMod val="95000"/>
                </a:schemeClr>
              </a:solidFill>
            </a:endParaRPr>
          </a:p>
        </p:txBody>
      </p:sp>
      <p:sp>
        <p:nvSpPr>
          <p:cNvPr id="2" name="Title 1">
            <a:extLst>
              <a:ext uri="{FF2B5EF4-FFF2-40B4-BE49-F238E27FC236}">
                <a16:creationId xmlns:a16="http://schemas.microsoft.com/office/drawing/2014/main" id="{3844FE22-1C03-402F-A3BA-F7E245079CE3}"/>
              </a:ext>
            </a:extLst>
          </p:cNvPr>
          <p:cNvSpPr>
            <a:spLocks noGrp="1"/>
          </p:cNvSpPr>
          <p:nvPr>
            <p:ph type="title"/>
          </p:nvPr>
        </p:nvSpPr>
        <p:spPr/>
        <p:txBody>
          <a:bodyPr>
            <a:normAutofit/>
          </a:bodyPr>
          <a:lstStyle/>
          <a:p>
            <a:r>
              <a:rPr lang="en-US" dirty="0">
                <a:solidFill>
                  <a:schemeClr val="accent1"/>
                </a:solidFill>
                <a:latin typeface="+mn-lt"/>
              </a:rPr>
              <a:t>Power BI Service</a:t>
            </a:r>
          </a:p>
        </p:txBody>
      </p:sp>
    </p:spTree>
    <p:extLst>
      <p:ext uri="{BB962C8B-B14F-4D97-AF65-F5344CB8AC3E}">
        <p14:creationId xmlns:p14="http://schemas.microsoft.com/office/powerpoint/2010/main" val="5541322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a:xfrm>
            <a:off x="648929" y="629266"/>
            <a:ext cx="4595422" cy="1622321"/>
          </a:xfrm>
        </p:spPr>
        <p:txBody>
          <a:bodyPr vert="horz" lIns="91440" tIns="45720" rIns="91440" bIns="45720" rtlCol="0" anchor="ctr">
            <a:normAutofit/>
          </a:bodyPr>
          <a:lstStyle/>
          <a:p>
            <a:r>
              <a:rPr lang="en-US" b="1" dirty="0">
                <a:latin typeface="+mn-lt"/>
              </a:rPr>
              <a:t>Using the Power BI Service API</a:t>
            </a:r>
            <a:endParaRPr lang="en-US" sz="4400" kern="1200" dirty="0">
              <a:solidFill>
                <a:schemeClr val="tx1"/>
              </a:solidFill>
              <a:latin typeface="+mn-lt"/>
              <a:ea typeface="+mj-ea"/>
              <a:cs typeface="+mj-cs"/>
            </a:endParaRPr>
          </a:p>
        </p:txBody>
      </p:sp>
      <p:sp>
        <p:nvSpPr>
          <p:cNvPr id="4" name="Content Placeholder 3">
            <a:extLst>
              <a:ext uri="{FF2B5EF4-FFF2-40B4-BE49-F238E27FC236}">
                <a16:creationId xmlns:a16="http://schemas.microsoft.com/office/drawing/2014/main" id="{AF2C42A9-88FA-4F65-A5E5-04393337A5BD}"/>
              </a:ext>
            </a:extLst>
          </p:cNvPr>
          <p:cNvSpPr>
            <a:spLocks noGrp="1"/>
          </p:cNvSpPr>
          <p:nvPr>
            <p:ph sz="half" idx="2"/>
          </p:nvPr>
        </p:nvSpPr>
        <p:spPr>
          <a:xfrm>
            <a:off x="648931" y="2438400"/>
            <a:ext cx="4595422" cy="3785419"/>
          </a:xfrm>
        </p:spPr>
        <p:txBody>
          <a:bodyPr vert="horz" lIns="91440" tIns="45720" rIns="91440" bIns="45720" rtlCol="0">
            <a:normAutofit/>
          </a:bodyPr>
          <a:lstStyle/>
          <a:p>
            <a:pPr marL="285750"/>
            <a:r>
              <a:rPr lang="en-US" sz="1800" spc="200" dirty="0"/>
              <a:t>Accessible by making direct REST calls against service</a:t>
            </a:r>
          </a:p>
          <a:p>
            <a:pPr marL="285750"/>
            <a:r>
              <a:rPr lang="en-US" sz="1800" spc="200" dirty="0"/>
              <a:t>Accessible by using assembly DLL that abstracts away REST calls</a:t>
            </a:r>
          </a:p>
          <a:p>
            <a:pPr marL="285750"/>
            <a:r>
              <a:rPr lang="en-US" sz="1800" spc="200" dirty="0"/>
              <a:t>Assembly DLL is named </a:t>
            </a:r>
            <a:r>
              <a:rPr lang="en-US" sz="1800" spc="200" dirty="0" err="1"/>
              <a:t>microsoft.Powerbi.Api.Dll</a:t>
            </a:r>
            <a:endParaRPr lang="en-US" sz="1800" spc="200" dirty="0"/>
          </a:p>
          <a:p>
            <a:pPr marL="285750"/>
            <a:r>
              <a:rPr lang="en-US" sz="1800" spc="200" dirty="0"/>
              <a:t>Assembly DLL part of </a:t>
            </a:r>
            <a:r>
              <a:rPr lang="en-US" sz="1800" spc="200" dirty="0" err="1"/>
              <a:t>nuget</a:t>
            </a:r>
            <a:r>
              <a:rPr lang="en-US" sz="1800" spc="200" dirty="0"/>
              <a:t> package (</a:t>
            </a:r>
            <a:r>
              <a:rPr lang="en-US" sz="1800" b="1" spc="200" dirty="0" err="1"/>
              <a:t>microsoft.Powerbi.Api</a:t>
            </a:r>
            <a:r>
              <a:rPr lang="en-US" sz="1800" spc="200" dirty="0"/>
              <a:t>)</a:t>
            </a:r>
          </a:p>
          <a:p>
            <a:pPr marL="285750"/>
            <a:r>
              <a:rPr lang="en-US" sz="1800" spc="200" dirty="0"/>
              <a:t>Calling service requires authentication with azure active directory</a:t>
            </a:r>
          </a:p>
          <a:p>
            <a:endParaRPr lang="en-US" sz="1400" dirty="0"/>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1"/>
          </p:nvPr>
        </p:nvPicPr>
        <p:blipFill>
          <a:blip r:embed="rId2"/>
          <a:stretch>
            <a:fillRect/>
          </a:stretch>
        </p:blipFill>
        <p:spPr>
          <a:xfrm>
            <a:off x="5608319" y="2928504"/>
            <a:ext cx="5614835" cy="847773"/>
          </a:xfrm>
          <a:prstGeom prst="rect">
            <a:avLst/>
          </a:prstGeom>
          <a:effectLst/>
        </p:spPr>
      </p:pic>
    </p:spTree>
    <p:extLst>
      <p:ext uri="{BB962C8B-B14F-4D97-AF65-F5344CB8AC3E}">
        <p14:creationId xmlns:p14="http://schemas.microsoft.com/office/powerpoint/2010/main" val="53812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8477-F3D5-4A1E-AA14-3942F2AA5A9D}"/>
              </a:ext>
            </a:extLst>
          </p:cNvPr>
          <p:cNvSpPr>
            <a:spLocks noGrp="1"/>
          </p:cNvSpPr>
          <p:nvPr>
            <p:ph type="title"/>
          </p:nvPr>
        </p:nvSpPr>
        <p:spPr>
          <a:xfrm>
            <a:off x="648928" y="629266"/>
            <a:ext cx="4599432" cy="1622321"/>
          </a:xfrm>
        </p:spPr>
        <p:txBody>
          <a:bodyPr>
            <a:normAutofit/>
          </a:bodyPr>
          <a:lstStyle/>
          <a:p>
            <a:r>
              <a:rPr lang="en-US" sz="3700" dirty="0">
                <a:latin typeface="+mn-lt"/>
              </a:rPr>
              <a:t>Power BI Embedding The Big Picture</a:t>
            </a:r>
          </a:p>
        </p:txBody>
      </p:sp>
      <p:sp>
        <p:nvSpPr>
          <p:cNvPr id="13" name="Content Placeholder 12">
            <a:extLst>
              <a:ext uri="{FF2B5EF4-FFF2-40B4-BE49-F238E27FC236}">
                <a16:creationId xmlns:a16="http://schemas.microsoft.com/office/drawing/2014/main" id="{8CDB77AE-C3E3-466C-9F51-854CCCAF56FE}"/>
              </a:ext>
            </a:extLst>
          </p:cNvPr>
          <p:cNvSpPr>
            <a:spLocks noGrp="1"/>
          </p:cNvSpPr>
          <p:nvPr>
            <p:ph idx="1"/>
          </p:nvPr>
        </p:nvSpPr>
        <p:spPr>
          <a:xfrm>
            <a:off x="648930" y="2438400"/>
            <a:ext cx="4599429" cy="3785419"/>
          </a:xfrm>
        </p:spPr>
        <p:txBody>
          <a:bodyPr>
            <a:normAutofit fontScale="92500" lnSpcReduction="10000"/>
          </a:bodyPr>
          <a:lstStyle/>
          <a:p>
            <a:pPr marL="457200" indent="-514350">
              <a:spcBef>
                <a:spcPts val="400"/>
              </a:spcBef>
              <a:buFont typeface="+mj-lt"/>
              <a:buAutoNum type="arabicPeriod"/>
            </a:pPr>
            <a:r>
              <a:rPr lang="en-US" sz="2000" dirty="0"/>
              <a:t>User launches your app using a browser</a:t>
            </a:r>
          </a:p>
          <a:p>
            <a:pPr marL="514350" indent="-514350">
              <a:spcBef>
                <a:spcPts val="400"/>
              </a:spcBef>
              <a:buFont typeface="+mj-lt"/>
              <a:buAutoNum type="arabicPeriod"/>
            </a:pPr>
            <a:r>
              <a:rPr lang="en-US" sz="2000" dirty="0"/>
              <a:t>App authenticates with azure active directory and obtains access token </a:t>
            </a:r>
          </a:p>
          <a:p>
            <a:pPr marL="514350" indent="-514350">
              <a:spcBef>
                <a:spcPts val="400"/>
              </a:spcBef>
              <a:buFont typeface="+mj-lt"/>
              <a:buAutoNum type="arabicPeriod"/>
            </a:pPr>
            <a:r>
              <a:rPr lang="en-US" sz="2000" dirty="0"/>
              <a:t>App uses access token to call to power BI service API</a:t>
            </a:r>
          </a:p>
          <a:p>
            <a:pPr marL="514350" indent="-514350">
              <a:spcBef>
                <a:spcPts val="400"/>
              </a:spcBef>
              <a:buFont typeface="+mj-lt"/>
              <a:buAutoNum type="arabicPeriod"/>
            </a:pPr>
            <a:r>
              <a:rPr lang="en-US" sz="2000" dirty="0"/>
              <a:t>App retrieves data for embedded resource and passes it to browser.</a:t>
            </a:r>
          </a:p>
          <a:p>
            <a:pPr marL="514350" indent="-514350">
              <a:spcBef>
                <a:spcPts val="400"/>
              </a:spcBef>
              <a:buFont typeface="+mj-lt"/>
              <a:buAutoNum type="arabicPeriod"/>
            </a:pPr>
            <a:r>
              <a:rPr lang="en-US" sz="2000" dirty="0"/>
              <a:t>Client-side code uses power bi </a:t>
            </a:r>
            <a:r>
              <a:rPr lang="en-US" sz="2000" dirty="0" err="1"/>
              <a:t>javascript</a:t>
            </a:r>
            <a:r>
              <a:rPr lang="en-US" sz="2000" dirty="0"/>
              <a:t> </a:t>
            </a:r>
            <a:r>
              <a:rPr lang="en-US" sz="2000" dirty="0" err="1"/>
              <a:t>api</a:t>
            </a:r>
            <a:r>
              <a:rPr lang="en-US" sz="2000" dirty="0"/>
              <a:t> to create embedded resource</a:t>
            </a:r>
          </a:p>
          <a:p>
            <a:pPr marL="514350" indent="-514350">
              <a:spcBef>
                <a:spcPts val="400"/>
              </a:spcBef>
              <a:buFont typeface="+mj-lt"/>
              <a:buAutoNum type="arabicPeriod"/>
            </a:pPr>
            <a:r>
              <a:rPr lang="en-US" sz="2000" dirty="0"/>
              <a:t>Embedded resource session created between browser and power BI service</a:t>
            </a:r>
          </a:p>
        </p:txBody>
      </p:sp>
      <p:pic>
        <p:nvPicPr>
          <p:cNvPr id="11" name="Content Placeholder 7">
            <a:extLst>
              <a:ext uri="{FF2B5EF4-FFF2-40B4-BE49-F238E27FC236}">
                <a16:creationId xmlns:a16="http://schemas.microsoft.com/office/drawing/2014/main" id="{48A200A6-5BD3-489F-A0F4-7EF19324883A}"/>
              </a:ext>
            </a:extLst>
          </p:cNvPr>
          <p:cNvPicPr>
            <a:picLocks noChangeAspect="1"/>
          </p:cNvPicPr>
          <p:nvPr/>
        </p:nvPicPr>
        <p:blipFill>
          <a:blip r:embed="rId3"/>
          <a:stretch>
            <a:fillRect/>
          </a:stretch>
        </p:blipFill>
        <p:spPr>
          <a:xfrm>
            <a:off x="5608319" y="2145201"/>
            <a:ext cx="5614835" cy="2414379"/>
          </a:xfrm>
          <a:prstGeom prst="rect">
            <a:avLst/>
          </a:prstGeom>
          <a:effectLst/>
        </p:spPr>
      </p:pic>
    </p:spTree>
    <p:extLst>
      <p:ext uri="{BB962C8B-B14F-4D97-AF65-F5344CB8AC3E}">
        <p14:creationId xmlns:p14="http://schemas.microsoft.com/office/powerpoint/2010/main" val="342133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4607-1367-4235-B68C-EEDBBAD1064A}"/>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n-lt"/>
                <a:ea typeface="+mj-ea"/>
                <a:cs typeface="+mj-cs"/>
              </a:rPr>
              <a:t>Power BI Embedding – The Big Picture</a:t>
            </a:r>
          </a:p>
        </p:txBody>
      </p:sp>
      <p:sp>
        <p:nvSpPr>
          <p:cNvPr id="3" name="Content Placeholder 2">
            <a:extLst>
              <a:ext uri="{FF2B5EF4-FFF2-40B4-BE49-F238E27FC236}">
                <a16:creationId xmlns:a16="http://schemas.microsoft.com/office/drawing/2014/main" id="{168AE756-B1D4-4A83-AFF1-7055DEF22C9C}"/>
              </a:ext>
            </a:extLst>
          </p:cNvPr>
          <p:cNvSpPr>
            <a:spLocks noGrp="1"/>
          </p:cNvSpPr>
          <p:nvPr>
            <p:ph sz="half" idx="1"/>
          </p:nvPr>
        </p:nvSpPr>
        <p:spPr>
          <a:xfrm>
            <a:off x="648931" y="2438400"/>
            <a:ext cx="3505494" cy="3785419"/>
          </a:xfrm>
        </p:spPr>
        <p:txBody>
          <a:bodyPr vert="horz" lIns="91440" tIns="45720" rIns="91440" bIns="45720" rtlCol="0">
            <a:normAutofit lnSpcReduction="10000"/>
          </a:bodyPr>
          <a:lstStyle/>
          <a:p>
            <a:pPr marL="457200">
              <a:spcBef>
                <a:spcPts val="400"/>
              </a:spcBef>
            </a:pPr>
            <a:r>
              <a:rPr lang="en-US" sz="1600"/>
              <a:t>User launches your app using a browser</a:t>
            </a:r>
          </a:p>
          <a:p>
            <a:pPr marL="514350">
              <a:spcBef>
                <a:spcPts val="400"/>
              </a:spcBef>
            </a:pPr>
            <a:r>
              <a:rPr lang="en-US" sz="1600"/>
              <a:t>App authenticates with azure active directory and obtains access token </a:t>
            </a:r>
          </a:p>
          <a:p>
            <a:pPr marL="514350">
              <a:spcBef>
                <a:spcPts val="400"/>
              </a:spcBef>
            </a:pPr>
            <a:r>
              <a:rPr lang="en-US" sz="1600"/>
              <a:t>App uses access token to call to power BI service API</a:t>
            </a:r>
          </a:p>
          <a:p>
            <a:pPr marL="514350">
              <a:spcBef>
                <a:spcPts val="400"/>
              </a:spcBef>
            </a:pPr>
            <a:r>
              <a:rPr lang="en-US" sz="1600"/>
              <a:t>App retrieves data for embedded resource and passes it to browser.</a:t>
            </a:r>
          </a:p>
          <a:p>
            <a:pPr marL="514350">
              <a:spcBef>
                <a:spcPts val="400"/>
              </a:spcBef>
            </a:pPr>
            <a:r>
              <a:rPr lang="en-US" sz="1600"/>
              <a:t>Client-side code uses power bi javascript api to create embedded resource</a:t>
            </a:r>
          </a:p>
          <a:p>
            <a:pPr marL="514350">
              <a:spcBef>
                <a:spcPts val="400"/>
              </a:spcBef>
            </a:pPr>
            <a:r>
              <a:rPr lang="en-US" sz="1600"/>
              <a:t>Embedded resource session created between browser and power BI service</a:t>
            </a:r>
          </a:p>
          <a:p>
            <a:endParaRPr lang="en-US" sz="1600"/>
          </a:p>
        </p:txBody>
      </p:sp>
      <p:pic>
        <p:nvPicPr>
          <p:cNvPr id="5" name="Content Placeholder 4">
            <a:extLst>
              <a:ext uri="{FF2B5EF4-FFF2-40B4-BE49-F238E27FC236}">
                <a16:creationId xmlns:a16="http://schemas.microsoft.com/office/drawing/2014/main" id="{C5C0C6D6-9388-4167-B74C-5A2342C4A3C9}"/>
              </a:ext>
            </a:extLst>
          </p:cNvPr>
          <p:cNvPicPr>
            <a:picLocks noGrp="1" noChangeAspect="1"/>
          </p:cNvPicPr>
          <p:nvPr>
            <p:ph sz="half" idx="2"/>
          </p:nvPr>
        </p:nvPicPr>
        <p:blipFill>
          <a:blip r:embed="rId2"/>
          <a:stretch>
            <a:fillRect/>
          </a:stretch>
        </p:blipFill>
        <p:spPr>
          <a:xfrm>
            <a:off x="5672294" y="965595"/>
            <a:ext cx="5486885" cy="4773591"/>
          </a:xfrm>
          <a:prstGeom prst="rect">
            <a:avLst/>
          </a:prstGeom>
          <a:effectLst/>
        </p:spPr>
      </p:pic>
    </p:spTree>
    <p:extLst>
      <p:ext uri="{BB962C8B-B14F-4D97-AF65-F5344CB8AC3E}">
        <p14:creationId xmlns:p14="http://schemas.microsoft.com/office/powerpoint/2010/main" val="390318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n-lt"/>
                <a:ea typeface="+mj-ea"/>
                <a:cs typeface="+mj-cs"/>
              </a:rPr>
              <a:t>First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2000"/>
              <a:t>App authenticates current user with Azure AD</a:t>
            </a:r>
          </a:p>
          <a:p>
            <a:r>
              <a:rPr lang="en-US" sz="2000"/>
              <a:t>Your code accesses Power BI Service as current user</a:t>
            </a:r>
          </a:p>
          <a:p>
            <a:r>
              <a:rPr lang="en-US" sz="2000"/>
              <a:t>Embedding requires Azure AD access token for user</a:t>
            </a:r>
          </a:p>
          <a:p>
            <a:r>
              <a:rPr lang="en-US" sz="2000"/>
              <a:t>User requires Azure AD account and Power BI license</a:t>
            </a:r>
          </a:p>
          <a:p>
            <a:r>
              <a:rPr lang="en-US" sz="2000"/>
              <a:t>Your code has access to whatever user has access to</a:t>
            </a:r>
          </a:p>
          <a:p>
            <a:endParaRPr lang="en-US" sz="2000"/>
          </a:p>
        </p:txBody>
      </p:sp>
      <p:pic>
        <p:nvPicPr>
          <p:cNvPr id="5" name="Content Placeholder 4">
            <a:extLst>
              <a:ext uri="{FF2B5EF4-FFF2-40B4-BE49-F238E27FC236}">
                <a16:creationId xmlns:a16="http://schemas.microsoft.com/office/drawing/2014/main" id="{5395AC01-85B1-49F5-B8AB-C0F7BB0CDA3E}"/>
              </a:ext>
            </a:extLst>
          </p:cNvPr>
          <p:cNvPicPr>
            <a:picLocks noGrp="1" noChangeAspect="1"/>
          </p:cNvPicPr>
          <p:nvPr>
            <p:ph sz="half" idx="2"/>
          </p:nvPr>
        </p:nvPicPr>
        <p:blipFill>
          <a:blip r:embed="rId2"/>
          <a:stretch>
            <a:fillRect/>
          </a:stretch>
        </p:blipFill>
        <p:spPr>
          <a:xfrm>
            <a:off x="5608319" y="2393602"/>
            <a:ext cx="5614835" cy="1917576"/>
          </a:xfrm>
          <a:prstGeom prst="rect">
            <a:avLst/>
          </a:prstGeom>
          <a:effectLst/>
        </p:spPr>
      </p:pic>
    </p:spTree>
    <p:extLst>
      <p:ext uri="{BB962C8B-B14F-4D97-AF65-F5344CB8AC3E}">
        <p14:creationId xmlns:p14="http://schemas.microsoft.com/office/powerpoint/2010/main" val="878665244"/>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4661</TotalTime>
  <Words>663</Words>
  <Application>Microsoft Office PowerPoint</Application>
  <PresentationFormat>Widescreen</PresentationFormat>
  <Paragraphs>98</Paragraphs>
  <Slides>15</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Introduction</vt:lpstr>
      <vt:lpstr>Abstract and learning objectives</vt:lpstr>
      <vt:lpstr>Embedding Functionalities</vt:lpstr>
      <vt:lpstr>Power BI Service</vt:lpstr>
      <vt:lpstr>Using the Power BI Service API</vt:lpstr>
      <vt:lpstr>Power BI Embedding The Big Picture</vt:lpstr>
      <vt:lpstr>Power BI Embedding – The Big Picture</vt:lpstr>
      <vt:lpstr>First Party Embedding</vt:lpstr>
      <vt:lpstr>Third Party Embedding</vt:lpstr>
      <vt:lpstr>First Party vs Third Party Embedding</vt:lpstr>
      <vt:lpstr>First Party vs Third Party Embedding Cont…</vt:lpstr>
      <vt:lpstr>Wrap Up</vt:lpstr>
      <vt:lpstr>Wrap-up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80</cp:revision>
  <dcterms:created xsi:type="dcterms:W3CDTF">2016-01-21T23:17:09Z</dcterms:created>
  <dcterms:modified xsi:type="dcterms:W3CDTF">2019-02-22T04:28:08Z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