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8"/>
  </p:notesMasterIdLst>
  <p:sldIdLst>
    <p:sldId id="300" r:id="rId6"/>
    <p:sldId id="312" r:id="rId7"/>
    <p:sldId id="323" r:id="rId8"/>
    <p:sldId id="324" r:id="rId9"/>
    <p:sldId id="265" r:id="rId10"/>
    <p:sldId id="325" r:id="rId11"/>
    <p:sldId id="267" r:id="rId12"/>
    <p:sldId id="268" r:id="rId13"/>
    <p:sldId id="275" r:id="rId14"/>
    <p:sldId id="276" r:id="rId15"/>
    <p:sldId id="339" r:id="rId16"/>
    <p:sldId id="335" r:id="rId17"/>
    <p:sldId id="337" r:id="rId18"/>
    <p:sldId id="338" r:id="rId19"/>
    <p:sldId id="336" r:id="rId20"/>
    <p:sldId id="344" r:id="rId21"/>
    <p:sldId id="340" r:id="rId22"/>
    <p:sldId id="341" r:id="rId23"/>
    <p:sldId id="342" r:id="rId24"/>
    <p:sldId id="343" r:id="rId25"/>
    <p:sldId id="333"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852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10:02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 </a:t>
            </a:r>
            <a:r>
              <a:rPr lang="en-US" sz="4400" kern="1200" dirty="0" err="1">
                <a:solidFill>
                  <a:schemeClr val="tx1"/>
                </a:solidFill>
                <a:latin typeface="+mn-lt"/>
                <a:ea typeface="+mj-ea"/>
                <a:cs typeface="+mj-cs"/>
              </a:rPr>
              <a:t>Cont</a:t>
            </a:r>
            <a:r>
              <a:rPr lang="en-US" sz="4400" kern="1200" dirty="0">
                <a:solidFill>
                  <a:schemeClr val="tx1"/>
                </a:solidFill>
                <a:latin typeface="+mn-lt"/>
                <a:ea typeface="+mj-ea"/>
                <a:cs typeface="+mj-cs"/>
              </a:rPr>
              <a: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927229"/>
          </a:xfrm>
        </p:spPr>
        <p:txBody>
          <a:bodyPr/>
          <a:lstStyle/>
          <a:p>
            <a:r>
              <a:rPr lang="en-US" sz="1600" dirty="0"/>
              <a:t>Australia Southeast, </a:t>
            </a:r>
          </a:p>
          <a:p>
            <a:r>
              <a:rPr lang="en-US" sz="1600" dirty="0"/>
              <a:t>Brazil South, </a:t>
            </a:r>
          </a:p>
          <a:p>
            <a:r>
              <a:rPr lang="en-US" sz="1600" dirty="0"/>
              <a:t>Canada Central, </a:t>
            </a:r>
          </a:p>
          <a:p>
            <a:r>
              <a:rPr lang="en-US" sz="1600" dirty="0"/>
              <a:t>East US 2, </a:t>
            </a:r>
          </a:p>
          <a:p>
            <a:r>
              <a:rPr lang="en-US" sz="1600" dirty="0"/>
              <a:t>India West, </a:t>
            </a:r>
          </a:p>
          <a:p>
            <a:r>
              <a:rPr lang="en-US" sz="1600" dirty="0"/>
              <a:t>Japan East, </a:t>
            </a:r>
          </a:p>
          <a:p>
            <a:r>
              <a:rPr lang="en-US" sz="1600" dirty="0"/>
              <a:t>North Central US, </a:t>
            </a:r>
          </a:p>
          <a:p>
            <a:r>
              <a:rPr lang="en-US" sz="1600" dirty="0"/>
              <a:t>North Europe, </a:t>
            </a:r>
          </a:p>
          <a:p>
            <a:r>
              <a:rPr lang="en-US" sz="1600" dirty="0"/>
              <a:t>South Central US, </a:t>
            </a:r>
          </a:p>
          <a:p>
            <a:r>
              <a:rPr lang="en-US" sz="1600" dirty="0"/>
              <a:t>Southeast Asia, </a:t>
            </a:r>
          </a:p>
          <a:p>
            <a:r>
              <a:rPr lang="en-US" sz="1600" dirty="0"/>
              <a:t>UK South, </a:t>
            </a:r>
          </a:p>
          <a:p>
            <a:r>
              <a:rPr lang="en-US" sz="1600" dirty="0"/>
              <a:t>West Europe, </a:t>
            </a:r>
          </a:p>
          <a:p>
            <a:r>
              <a:rPr lang="en-US" sz="1600" dirty="0"/>
              <a:t>West US,</a:t>
            </a:r>
          </a:p>
          <a:p>
            <a:r>
              <a:rPr lang="en-US" sz="1600" dirty="0"/>
              <a:t>West US 2</a:t>
            </a:r>
          </a:p>
        </p:txBody>
      </p:sp>
    </p:spTree>
    <p:extLst>
      <p:ext uri="{BB962C8B-B14F-4D97-AF65-F5344CB8AC3E}">
        <p14:creationId xmlns:p14="http://schemas.microsoft.com/office/powerpoint/2010/main" val="283507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877211"/>
            <a:ext cx="5157787" cy="627864"/>
          </a:xfrm>
        </p:spPr>
        <p:txBody>
          <a:bodyPr/>
          <a:lstStyle/>
          <a:p>
            <a:r>
              <a:rPr lang="en-US" sz="1600"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947952"/>
          </a:xfrm>
        </p:spPr>
        <p:txBody>
          <a:bodyPr/>
          <a:lstStyle/>
          <a:p>
            <a:r>
              <a:rPr lang="en-US" sz="1600" dirty="0">
                <a:solidFill>
                  <a:schemeClr val="tx1"/>
                </a:solidFill>
              </a:rPr>
              <a:t>Using the </a:t>
            </a:r>
            <a:r>
              <a:rPr lang="en-US" sz="16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1600" dirty="0">
                <a:solidFill>
                  <a:schemeClr val="tx1"/>
                </a:solidFill>
              </a:rPr>
              <a:t>.</a:t>
            </a:r>
          </a:p>
          <a:p>
            <a:r>
              <a:rPr lang="en-US" sz="1600" dirty="0">
                <a:solidFill>
                  <a:schemeClr val="tx1"/>
                </a:solidFill>
              </a:rPr>
              <a:t>Downloading the </a:t>
            </a:r>
            <a:r>
              <a:rPr lang="en-US" sz="1600" u="sng" dirty="0">
                <a:solidFill>
                  <a:schemeClr val="tx1"/>
                </a:solidFill>
                <a:hlinkClick r:id="rId3">
                  <a:extLst>
                    <a:ext uri="{A12FA001-AC4F-418D-AE19-62706E023703}">
                      <ahyp:hlinkClr xmlns:ahyp="http://schemas.microsoft.com/office/drawing/2018/hyperlinkcolor" val="tx"/>
                    </a:ext>
                  </a:extLst>
                </a:hlinkClick>
              </a:rPr>
              <a:t>metric app</a:t>
            </a:r>
            <a:r>
              <a:rPr lang="en-US" sz="1600" dirty="0">
                <a:solidFill>
                  <a:schemeClr val="tx1"/>
                </a:solidFill>
              </a:rPr>
              <a:t> in Power BI.</a:t>
            </a:r>
          </a:p>
          <a:p>
            <a:r>
              <a:rPr lang="en-US" sz="1600" dirty="0">
                <a:solidFill>
                  <a:schemeClr val="tx1"/>
                </a:solidFill>
              </a:rPr>
              <a:t>Using </a:t>
            </a:r>
            <a:r>
              <a:rPr lang="en-US" sz="16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16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69024" y="1877211"/>
            <a:ext cx="5183188" cy="406265"/>
          </a:xfrm>
        </p:spPr>
        <p:txBody>
          <a:bodyPr anchor="t"/>
          <a:lstStyle/>
          <a:p>
            <a:r>
              <a:rPr lang="en-US" sz="1600"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1883593"/>
          </a:xfrm>
        </p:spPr>
        <p:txBody>
          <a:bodyPr/>
          <a:lstStyle/>
          <a:p>
            <a:r>
              <a:rPr lang="en-US" sz="1600" dirty="0">
                <a:solidFill>
                  <a:schemeClr val="tx1"/>
                </a:solidFill>
              </a:rPr>
              <a:t>Provides cloud-based foundation for power BI platform</a:t>
            </a:r>
          </a:p>
          <a:p>
            <a:r>
              <a:rPr lang="en-US" sz="1600" dirty="0">
                <a:solidFill>
                  <a:schemeClr val="tx1"/>
                </a:solidFill>
              </a:rPr>
              <a:t>Accessible with browser through https://app.Powerbi.Com</a:t>
            </a:r>
          </a:p>
          <a:p>
            <a:r>
              <a:rPr lang="en-US" sz="1600" dirty="0">
                <a:solidFill>
                  <a:schemeClr val="tx1"/>
                </a:solidFill>
              </a:rPr>
              <a:t>Accessible through power BI mobile apps</a:t>
            </a:r>
          </a:p>
          <a:p>
            <a:r>
              <a:rPr lang="en-US" sz="16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877211"/>
            <a:ext cx="5157787" cy="627864"/>
          </a:xfrm>
        </p:spPr>
        <p:txBody>
          <a:bodyPr/>
          <a:lstStyle/>
          <a:p>
            <a:r>
              <a:rPr lang="en-US" sz="16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1071062"/>
          </a:xfrm>
        </p:spPr>
        <p:txBody>
          <a:bodyPr/>
          <a:lstStyle/>
          <a:p>
            <a:r>
              <a:rPr lang="en-US" sz="1600" dirty="0">
                <a:solidFill>
                  <a:schemeClr val="tx1"/>
                </a:solidFill>
              </a:rPr>
              <a:t>To </a:t>
            </a:r>
            <a:r>
              <a:rPr lang="en-US" sz="16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16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69024" y="1877211"/>
            <a:ext cx="5183188" cy="406265"/>
          </a:xfrm>
        </p:spPr>
        <p:txBody>
          <a:bodyPr/>
          <a:lstStyle/>
          <a:p>
            <a:r>
              <a:rPr lang="en-US" sz="1600"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Tree>
    <p:extLst>
      <p:ext uri="{BB962C8B-B14F-4D97-AF65-F5344CB8AC3E}">
        <p14:creationId xmlns:p14="http://schemas.microsoft.com/office/powerpoint/2010/main" val="317116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877211"/>
            <a:ext cx="5157787" cy="627864"/>
          </a:xfrm>
        </p:spPr>
        <p:txBody>
          <a:bodyPr/>
          <a:lstStyle/>
          <a:p>
            <a:r>
              <a:rPr lang="en-US" sz="1600"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
        <p:nvSpPr>
          <p:cNvPr id="8" name="Content Placeholder 7">
            <a:extLst>
              <a:ext uri="{FF2B5EF4-FFF2-40B4-BE49-F238E27FC236}">
                <a16:creationId xmlns:a16="http://schemas.microsoft.com/office/drawing/2014/main" id="{D2047C62-C4AA-4ED4-A2CC-9B33FC6067FC}"/>
              </a:ext>
            </a:extLst>
          </p:cNvPr>
          <p:cNvSpPr>
            <a:spLocks noGrp="1"/>
          </p:cNvSpPr>
          <p:nvPr>
            <p:ph sz="quarter" idx="4"/>
          </p:nvPr>
        </p:nvSpPr>
        <p:spPr/>
        <p:txBody>
          <a:bodyPr/>
          <a:lstStyle/>
          <a:p>
            <a:endParaRPr lang="en-US"/>
          </a:p>
        </p:txBody>
      </p:sp>
      <p:sp>
        <p:nvSpPr>
          <p:cNvPr id="9" name="Text Placeholder 8">
            <a:extLst>
              <a:ext uri="{FF2B5EF4-FFF2-40B4-BE49-F238E27FC236}">
                <a16:creationId xmlns:a16="http://schemas.microsoft.com/office/drawing/2014/main" id="{6F6531E7-035A-46F9-8D87-227C2573839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3198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Appendix</a:t>
            </a:r>
          </a:p>
        </p:txBody>
      </p:sp>
    </p:spTree>
    <p:extLst>
      <p:ext uri="{BB962C8B-B14F-4D97-AF65-F5344CB8AC3E}">
        <p14:creationId xmlns:p14="http://schemas.microsoft.com/office/powerpoint/2010/main" val="19101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6612" y="1655612"/>
            <a:ext cx="5157787" cy="406265"/>
          </a:xfrm>
        </p:spPr>
        <p:txBody>
          <a:bodyPr/>
          <a:lstStyle/>
          <a:p>
            <a:r>
              <a:rPr lang="en-US" sz="1600"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406265"/>
          </a:xfrm>
        </p:spPr>
        <p:txBody>
          <a:bodyPr/>
          <a:lstStyle/>
          <a:p>
            <a:r>
              <a:rPr lang="en-US" sz="16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1071062"/>
          </a:xfrm>
        </p:spPr>
        <p:txBody>
          <a:bodyPr/>
          <a:lstStyle/>
          <a:p>
            <a:r>
              <a:rPr lang="en-US" sz="16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877211"/>
            <a:ext cx="5157787" cy="627864"/>
          </a:xfrm>
        </p:spPr>
        <p:txBody>
          <a:bodyPr/>
          <a:lstStyle/>
          <a:p>
            <a:r>
              <a:rPr lang="en-US" sz="16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849463"/>
          </a:xfrm>
        </p:spPr>
        <p:txBody>
          <a:bodyPr/>
          <a:lstStyle/>
          <a:p>
            <a:r>
              <a:rPr lang="en-US" sz="16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877211"/>
            <a:ext cx="5183188" cy="627864"/>
          </a:xfrm>
        </p:spPr>
        <p:txBody>
          <a:bodyPr/>
          <a:lstStyle/>
          <a:p>
            <a:r>
              <a:rPr lang="en-US" sz="1600"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849463"/>
          </a:xfrm>
        </p:spPr>
        <p:txBody>
          <a:bodyPr/>
          <a:lstStyle/>
          <a:p>
            <a:r>
              <a:rPr lang="en-US" sz="16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877211"/>
            <a:ext cx="5157787" cy="627864"/>
          </a:xfrm>
        </p:spPr>
        <p:txBody>
          <a:bodyPr/>
          <a:lstStyle/>
          <a:p>
            <a:r>
              <a:rPr lang="en-US" sz="1600"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1292662"/>
          </a:xfrm>
        </p:spPr>
        <p:txBody>
          <a:bodyPr/>
          <a:lstStyle/>
          <a:p>
            <a:r>
              <a:rPr lang="en-US" sz="16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877211"/>
            <a:ext cx="5183188" cy="627864"/>
          </a:xfrm>
        </p:spPr>
        <p:txBody>
          <a:bodyPr/>
          <a:lstStyle/>
          <a:p>
            <a:r>
              <a:rPr lang="en-US" sz="1600"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2000" spc="200" dirty="0"/>
              <a:t>Accessible by making direct REST calls against service</a:t>
            </a:r>
          </a:p>
          <a:p>
            <a:pPr marL="285750"/>
            <a:r>
              <a:rPr lang="en-US" sz="2000" spc="200" dirty="0"/>
              <a:t>Accessible by using assembly DLL that abstracts away REST calls</a:t>
            </a:r>
          </a:p>
          <a:p>
            <a:pPr marL="285750"/>
            <a:r>
              <a:rPr lang="en-US" sz="2000" spc="200" dirty="0"/>
              <a:t>Assembly DLL is named </a:t>
            </a:r>
            <a:r>
              <a:rPr lang="en-US" sz="2000" spc="200" dirty="0" err="1"/>
              <a:t>microsoft.Powerbi.Api.Dll</a:t>
            </a:r>
            <a:endParaRPr lang="en-US" sz="2000" spc="200" dirty="0"/>
          </a:p>
          <a:p>
            <a:pPr marL="285750"/>
            <a:r>
              <a:rPr lang="en-US" sz="2000" spc="200" dirty="0"/>
              <a:t>Assembly DLL part of </a:t>
            </a:r>
            <a:r>
              <a:rPr lang="en-US" sz="2000" spc="200" dirty="0" err="1"/>
              <a:t>nuget</a:t>
            </a:r>
            <a:r>
              <a:rPr lang="en-US" sz="2000" spc="200" dirty="0"/>
              <a:t> package (</a:t>
            </a:r>
            <a:r>
              <a:rPr lang="en-US" sz="2000" b="1" spc="200" dirty="0" err="1"/>
              <a:t>microsoft.Powerbi.Api</a:t>
            </a:r>
            <a:r>
              <a:rPr lang="en-US" sz="2000" spc="200" dirty="0"/>
              <a:t>)</a:t>
            </a:r>
          </a:p>
          <a:p>
            <a:pPr marL="285750"/>
            <a:r>
              <a:rPr lang="en-US" sz="2000" spc="200" dirty="0"/>
              <a:t>Calling service requires authentication with azure active directory</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latin typeface="+mn-lt"/>
              </a:rPr>
              <a:t>Using the Power BI Service API</a:t>
            </a:r>
            <a:endParaRPr lang="en-US" sz="4400" kern="1200" dirty="0">
              <a:solidFill>
                <a:schemeClr val="tx1"/>
              </a:solidFill>
              <a:latin typeface="+mn-lt"/>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7"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JavaScript API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vert="horz" wrap="square" lIns="91440" tIns="45720" rIns="91440" bIns="45720" rtlCol="0" anchor="ctr">
            <a:normAutofit/>
          </a:bodyPr>
          <a:lstStyle/>
          <a:p>
            <a:r>
              <a:rPr lang="en-US" sz="4400" dirty="0">
                <a:solidFill>
                  <a:schemeClr val="tx1"/>
                </a:solidFill>
                <a:latin typeface="+mn-lt"/>
                <a:ea typeface="+mj-ea"/>
                <a:cs typeface="+mj-cs"/>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588029" y="3569978"/>
            <a:ext cx="5614835" cy="2414379"/>
          </a:xfrm>
          <a:prstGeom prst="rect">
            <a:avLst/>
          </a:prstGeom>
          <a:effectLst/>
        </p:spPr>
      </p:pic>
      <p:pic>
        <p:nvPicPr>
          <p:cNvPr id="5" name="Content Placeholder 4">
            <a:extLst>
              <a:ext uri="{FF2B5EF4-FFF2-40B4-BE49-F238E27FC236}">
                <a16:creationId xmlns:a16="http://schemas.microsoft.com/office/drawing/2014/main" id="{FA82D964-9870-4331-A240-7B79B6718155}"/>
              </a:ext>
            </a:extLst>
          </p:cNvPr>
          <p:cNvPicPr>
            <a:picLocks noChangeAspect="1"/>
          </p:cNvPicPr>
          <p:nvPr/>
        </p:nvPicPr>
        <p:blipFill>
          <a:blip r:embed="rId4"/>
          <a:stretch>
            <a:fillRect/>
          </a:stretch>
        </p:blipFill>
        <p:spPr>
          <a:xfrm>
            <a:off x="887506" y="3209364"/>
            <a:ext cx="3603812" cy="313560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sz="4400" kern="1200" dirty="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pPr marL="342900" indent="-338328">
              <a:buFont typeface="Arial" panose="020B0604020202020204" pitchFamily="34" charset="0"/>
              <a:buChar char="•"/>
            </a:pPr>
            <a:r>
              <a:rPr lang="en-US" sz="2000" dirty="0"/>
              <a:t>App authenticates current user with Azure AD</a:t>
            </a:r>
          </a:p>
          <a:p>
            <a:pPr marL="342900" indent="-338328">
              <a:buFont typeface="Arial" panose="020B0604020202020204" pitchFamily="34" charset="0"/>
              <a:buChar char="•"/>
            </a:pPr>
            <a:r>
              <a:rPr lang="en-US" sz="2000" dirty="0"/>
              <a:t>Your code accesses Power BI Service as current user</a:t>
            </a:r>
          </a:p>
          <a:p>
            <a:pPr marL="342900" indent="-338328">
              <a:buFont typeface="Arial" panose="020B0604020202020204" pitchFamily="34" charset="0"/>
              <a:buChar char="•"/>
            </a:pPr>
            <a:r>
              <a:rPr lang="en-US" sz="2000" dirty="0"/>
              <a:t>Embedding requires Azure AD access token for user</a:t>
            </a:r>
          </a:p>
          <a:p>
            <a:pPr marL="342900" indent="-338328">
              <a:buFont typeface="Arial" panose="020B0604020202020204" pitchFamily="34" charset="0"/>
              <a:buChar char="•"/>
            </a:pPr>
            <a:r>
              <a:rPr lang="en-US" sz="2000" dirty="0"/>
              <a:t>User requires Azure AD account and Power BI license</a:t>
            </a:r>
          </a:p>
          <a:p>
            <a:pPr marL="342900" indent="-338328">
              <a:buFont typeface="Arial" panose="020B0604020202020204" pitchFamily="34" charset="0"/>
              <a:buChar char="•"/>
            </a:pPr>
            <a:r>
              <a:rPr lang="en-US" sz="2000" dirty="0"/>
              <a:t>Your code has access to whatever user has access to</a:t>
            </a:r>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269240" y="296335"/>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Third Party Embedding</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505200" y="3733358"/>
            <a:ext cx="5181600" cy="1769617"/>
          </a:xfrm>
          <a:prstGeom prst="rect">
            <a:avLst/>
          </a:prstGeom>
          <a:effectLst/>
        </p:spPr>
      </p:pic>
      <p:sp>
        <p:nvSpPr>
          <p:cNvPr id="5" name="Content Placeholder 3">
            <a:extLst>
              <a:ext uri="{FF2B5EF4-FFF2-40B4-BE49-F238E27FC236}">
                <a16:creationId xmlns:a16="http://schemas.microsoft.com/office/drawing/2014/main" id="{C4F2A7AB-91F2-4614-A5A7-551B2AC9B7C3}"/>
              </a:ext>
            </a:extLst>
          </p:cNvPr>
          <p:cNvSpPr txBox="1">
            <a:spLocks/>
          </p:cNvSpPr>
          <p:nvPr/>
        </p:nvSpPr>
        <p:spPr>
          <a:xfrm>
            <a:off x="269239" y="1189177"/>
            <a:ext cx="11653523" cy="2052030"/>
          </a:xfrm>
        </p:spPr>
        <p:txBody>
          <a:bodyPr vert="horz" wrap="square" lIns="91440" tIns="45720" rIns="91440" bIns="45720" rtlCol="0">
            <a:normAutofit/>
          </a:bodyPr>
          <a:lstStyle>
            <a:defPPr>
              <a:defRPr lang="en-US"/>
            </a:defPPr>
            <a:lvl1pPr marL="285750" marR="0" indent="-336145" defTabSz="914367" fontAlgn="auto">
              <a:lnSpc>
                <a:spcPct val="90000"/>
              </a:lnSpc>
              <a:spcBef>
                <a:spcPct val="20000"/>
              </a:spcBef>
              <a:spcAft>
                <a:spcPts val="0"/>
              </a:spcAft>
              <a:buClrTx/>
              <a:buSzPct val="90000"/>
              <a:buFont typeface="Arial" pitchFamily="34" charset="0"/>
              <a:buChar char="•"/>
              <a:tabLst/>
              <a:defRPr sz="2000" spc="200" baseline="0">
                <a:gradFill>
                  <a:gsLst>
                    <a:gs pos="1250">
                      <a:schemeClr val="tx1"/>
                    </a:gs>
                    <a:gs pos="100000">
                      <a:schemeClr val="tx1"/>
                    </a:gs>
                  </a:gsLst>
                  <a:lin ang="5400000" scaled="0"/>
                </a:gradFill>
                <a:latin typeface="+mj-lt"/>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gradFill>
                  <a:gsLst>
                    <a:gs pos="1250">
                      <a:schemeClr val="tx1"/>
                    </a:gs>
                    <a:gs pos="100000">
                      <a:schemeClr val="tx1"/>
                    </a:gs>
                  </a:gsLst>
                  <a:lin ang="5400000" scaled="0"/>
                </a:gradFill>
              </a:defRPr>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gradFill>
                  <a:gsLst>
                    <a:gs pos="1250">
                      <a:schemeClr val="tx1"/>
                    </a:gs>
                    <a:gs pos="100000">
                      <a:schemeClr val="tx1"/>
                    </a:gs>
                  </a:gsLst>
                  <a:lin ang="5400000" scaled="0"/>
                </a:gradFill>
              </a:defRPr>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indent="-237744">
              <a:spcBef>
                <a:spcPts val="0"/>
              </a:spcBef>
            </a:pPr>
            <a:r>
              <a:rPr lang="en-US" spc="0" dirty="0"/>
              <a:t>App authenticates using Master User Account</a:t>
            </a:r>
          </a:p>
          <a:p>
            <a:pPr marL="0" lvl="1"/>
            <a:r>
              <a:rPr lang="en-US" sz="2000" dirty="0">
                <a:latin typeface="+mj-lt"/>
              </a:rPr>
              <a:t>Your code accesses Power BI Service as master user</a:t>
            </a:r>
          </a:p>
          <a:p>
            <a:pPr marL="0" lvl="1"/>
            <a:r>
              <a:rPr lang="en-US" sz="2000" dirty="0">
                <a:latin typeface="+mj-lt"/>
              </a:rPr>
              <a:t>Embedding uses embed token instead of access token</a:t>
            </a:r>
          </a:p>
          <a:p>
            <a:pPr marL="0" lvl="1"/>
            <a:r>
              <a:rPr lang="en-US" sz="2000" dirty="0">
                <a:latin typeface="+mj-lt"/>
              </a:rPr>
              <a:t>Users don’t need AAD accounts and Power BI licenses</a:t>
            </a:r>
          </a:p>
          <a:p>
            <a:pPr marL="0" lvl="1"/>
            <a:r>
              <a:rPr lang="en-US" sz="2000" dirty="0">
                <a:latin typeface="+mj-lt"/>
              </a:rPr>
              <a:t>Your code has access to whatever master has access to</a:t>
            </a:r>
          </a:p>
        </p:txBody>
      </p:sp>
    </p:spTree>
    <p:extLst>
      <p:ext uri="{BB962C8B-B14F-4D97-AF65-F5344CB8AC3E}">
        <p14:creationId xmlns:p14="http://schemas.microsoft.com/office/powerpoint/2010/main" val="8934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a:xfrm>
            <a:off x="269240" y="1681163"/>
            <a:ext cx="5728335" cy="823912"/>
          </a:xfrm>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a:xfrm>
            <a:off x="269240" y="2505075"/>
            <a:ext cx="5728335" cy="3684588"/>
          </a:xfrm>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a:xfrm>
            <a:off x="6172200" y="1681163"/>
            <a:ext cx="5750560" cy="823912"/>
          </a:xfrm>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a:xfrm>
            <a:off x="6172200" y="2505075"/>
            <a:ext cx="5750560" cy="3684588"/>
          </a:xfrm>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
        <p:nvSpPr>
          <p:cNvPr id="9" name="Title 1">
            <a:extLst>
              <a:ext uri="{FF2B5EF4-FFF2-40B4-BE49-F238E27FC236}">
                <a16:creationId xmlns:a16="http://schemas.microsoft.com/office/drawing/2014/main" id="{ADAA064D-A17E-4D21-9705-AF7F5C9D58A9}"/>
              </a:ext>
            </a:extLst>
          </p:cNvPr>
          <p:cNvSpPr>
            <a:spLocks noGrp="1"/>
          </p:cNvSpPr>
          <p:nvPr>
            <p:ph type="title"/>
          </p:nvPr>
        </p:nvSpPr>
        <p:spPr>
          <a:xfrm>
            <a:off x="269240" y="289511"/>
            <a:ext cx="11655840" cy="899665"/>
          </a:xfrm>
        </p:spPr>
        <p:txBody>
          <a:bodyPr vert="horz" lIns="91440" tIns="45720" rIns="91440" bIns="45720" rtlCol="0" anchor="ctr">
            <a:normAutofit/>
          </a:bodyPr>
          <a:lstStyle/>
          <a:p>
            <a:r>
              <a:rPr lang="en-US" sz="4400" kern="1200" dirty="0">
                <a:solidFill>
                  <a:schemeClr val="tx1"/>
                </a:solidFill>
                <a:latin typeface="+mn-lt"/>
                <a:ea typeface="+mj-ea"/>
                <a:cs typeface="+mj-cs"/>
              </a:rPr>
              <a:t>First Party vs Third Party Embedding</a:t>
            </a:r>
          </a:p>
        </p:txBody>
      </p:sp>
    </p:spTree>
    <p:extLst>
      <p:ext uri="{BB962C8B-B14F-4D97-AF65-F5344CB8AC3E}">
        <p14:creationId xmlns:p14="http://schemas.microsoft.com/office/powerpoint/2010/main" val="998052266"/>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4878</TotalTime>
  <Words>989</Words>
  <Application>Microsoft Office PowerPoint</Application>
  <PresentationFormat>Widescreen</PresentationFormat>
  <Paragraphs>139</Paragraphs>
  <Slides>22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First Party Embedding</vt:lpstr>
      <vt:lpstr>Third Party Embedding</vt:lpstr>
      <vt:lpstr>First Party vs Third Party Embedding</vt:lpstr>
      <vt:lpstr>First Party vs Third Party Embedding Cont…</vt:lpstr>
      <vt:lpstr>FAQs</vt:lpstr>
      <vt:lpstr>FAQs</vt:lpstr>
      <vt:lpstr>FAQs</vt:lpstr>
      <vt:lpstr>FAQs</vt:lpstr>
      <vt:lpstr>FAQs</vt:lpstr>
      <vt:lpstr>Appendix</vt:lpstr>
      <vt:lpstr>Licensing</vt:lpstr>
      <vt:lpstr>Licensing</vt:lpstr>
      <vt:lpstr>Licensing</vt:lpstr>
      <vt:lpstr>Licensing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95</cp:revision>
  <dcterms:created xsi:type="dcterms:W3CDTF">2016-01-21T23:17:09Z</dcterms:created>
  <dcterms:modified xsi:type="dcterms:W3CDTF">2019-02-28T04:14:14Z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