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00" r:id="rId2"/>
    <p:sldId id="332" r:id="rId3"/>
    <p:sldId id="262" r:id="rId4"/>
    <p:sldId id="326" r:id="rId5"/>
    <p:sldId id="264" r:id="rId6"/>
    <p:sldId id="327" r:id="rId7"/>
    <p:sldId id="328" r:id="rId8"/>
    <p:sldId id="329" r:id="rId9"/>
    <p:sldId id="330" r:id="rId10"/>
    <p:sldId id="269" r:id="rId11"/>
    <p:sldId id="333" r:id="rId12"/>
    <p:sldId id="334" r:id="rId13"/>
    <p:sldId id="335" r:id="rId14"/>
    <p:sldId id="336" r:id="rId15"/>
    <p:sldId id="337" r:id="rId16"/>
    <p:sldId id="338" r:id="rId17"/>
    <p:sldId id="341" r:id="rId18"/>
    <p:sldId id="339" r:id="rId19"/>
    <p:sldId id="34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6" autoAdjust="0"/>
    <p:restoredTop sz="94660"/>
  </p:normalViewPr>
  <p:slideViewPr>
    <p:cSldViewPr snapToGrid="0">
      <p:cViewPr varScale="1">
        <p:scale>
          <a:sx n="158" d="100"/>
          <a:sy n="158" d="100"/>
        </p:scale>
        <p:origin x="91"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98B92-C0B5-4678-86B5-68F423B12508}" type="datetimeFigureOut">
              <a:rPr lang="en-US" smtClean="0"/>
              <a:t>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FBD75-432B-46C8-940F-92B87A6F1928}" type="slidenum">
              <a:rPr lang="en-US" smtClean="0"/>
              <a:t>‹#›</a:t>
            </a:fld>
            <a:endParaRPr lang="en-US"/>
          </a:p>
        </p:txBody>
      </p:sp>
    </p:spTree>
    <p:extLst>
      <p:ext uri="{BB962C8B-B14F-4D97-AF65-F5344CB8AC3E}">
        <p14:creationId xmlns:p14="http://schemas.microsoft.com/office/powerpoint/2010/main" val="3879161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2/26/2019 2:32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875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3492823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6459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493647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82457140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66261422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21434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27233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27633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66870794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0145388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121790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2699519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2/26/2019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3248616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2/26/2019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803388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2/26/2019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76607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285008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37126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0252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36778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974624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54048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07977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22850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icrosoft.github.io/PowerBI-JavaScript/demo/v2-demo/index.html"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rest/api/power-bi/groups/addgroupuser"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rest/api/power-bi-embedded/capacities/getdetails" TargetMode="Externa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power-bi/developer/azure-pbie-create-capacity" TargetMode="External"/><Relationship Id="rId2" Type="http://schemas.openxmlformats.org/officeDocument/2006/relationships/hyperlink" Target="https://docs.microsoft.com/en-us/power-bi/developer/embedded-multi-geo" TargetMode="External"/><Relationship Id="rId1" Type="http://schemas.openxmlformats.org/officeDocument/2006/relationships/slideLayout" Target="../slideLayouts/slideLayout22.xml"/><Relationship Id="rId5" Type="http://schemas.openxmlformats.org/officeDocument/2006/relationships/image" Target="../media/image11.png"/><Relationship Id="rId4" Type="http://schemas.openxmlformats.org/officeDocument/2006/relationships/hyperlink" Target="https://app.powerbi.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powershell/module/azurerm.powerbiembedded/" TargetMode="External"/><Relationship Id="rId2" Type="http://schemas.openxmlformats.org/officeDocument/2006/relationships/hyperlink" Target="https://docs.microsoft.com/rest/api/power-bi-embedded/" TargetMode="External"/><Relationship Id="rId1" Type="http://schemas.openxmlformats.org/officeDocument/2006/relationships/slideLayout" Target="../slideLayouts/slideLayout22.xml"/><Relationship Id="rId4" Type="http://schemas.openxmlformats.org/officeDocument/2006/relationships/hyperlink" Target="https://docs.microsoft.com/en-us/power-bi/developer/embedded-row-level-security#using-rls-vs-javascript-filter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power-bi/developer/embed-service-principal#how-to-get-the-service-principal-object-id" TargetMode="External"/><Relationship Id="rId2" Type="http://schemas.openxmlformats.org/officeDocument/2006/relationships/hyperlink" Target="https://docs.microsoft.com/en-us/power-bi/developer/embed-sample-for-customers#application-id" TargetMode="External"/><Relationship Id="rId1" Type="http://schemas.openxmlformats.org/officeDocument/2006/relationships/slideLayout" Target="../slideLayouts/slideLayout22.xml"/><Relationship Id="rId5" Type="http://schemas.openxmlformats.org/officeDocument/2006/relationships/hyperlink" Target="https://docs.microsoft.com/en-us/power-bi/developer/embedded-row-level-security#on-premises-data-gateway-with-service-principal-preview" TargetMode="External"/><Relationship Id="rId4" Type="http://schemas.openxmlformats.org/officeDocument/2006/relationships/hyperlink" Target="https://docs.microsoft.com/en-us/power-bi/developer/embed-service-principal"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ecosystemmanager.azurewebsites.net/home" TargetMode="Externa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azure/active-directory/develop/active-directory-authentication-scenarios#web-application-to-web-api" TargetMode="Externa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app.powerbi.com/reportEmbed?reportId=ab6a6425-723b-4eb1-8a35-a51453a4a10f&amp;groupId=e9611f8e-ba94-44c6-8117-31e30d860187"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ogin.microsoftonline.com/common/oauth2/token"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pi.powerbi.com/v1.0/myorg/groups/9058b449-c0eb-47c3-a063-659b67b3221a/reports/%3c%3cREPORT%20ID%3e%3e/GenerateToken"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Attached Power BI Report in App</a:t>
            </a:r>
          </a:p>
        </p:txBody>
      </p:sp>
      <p:sp>
        <p:nvSpPr>
          <p:cNvPr id="3" name="Subtitle 2"/>
          <p:cNvSpPr>
            <a:spLocks noGrp="1"/>
          </p:cNvSpPr>
          <p:nvPr>
            <p:ph type="body" sz="quarter" idx="10"/>
          </p:nvPr>
        </p:nvSpPr>
        <p:spPr>
          <a:xfrm>
            <a:off x="269241" y="1189175"/>
            <a:ext cx="5378548" cy="4740977"/>
          </a:xfrm>
        </p:spPr>
        <p:txBody>
          <a:bodyPr>
            <a:normAutofit/>
          </a:bodyPr>
          <a:lstStyle/>
          <a:p>
            <a:r>
              <a:rPr lang="en-US" sz="2400" dirty="0"/>
              <a:t>We have following items</a:t>
            </a:r>
          </a:p>
          <a:p>
            <a:pPr marL="800100" lvl="1" indent="-342900"/>
            <a:r>
              <a:rPr lang="en-US" sz="2400" dirty="0"/>
              <a:t>Embed Token</a:t>
            </a:r>
          </a:p>
          <a:p>
            <a:pPr marL="800100" lvl="1" indent="-342900"/>
            <a:r>
              <a:rPr lang="en-US" sz="2400" dirty="0">
                <a:solidFill>
                  <a:schemeClr val="tx1"/>
                </a:solidFill>
              </a:rPr>
              <a:t>Report ID</a:t>
            </a:r>
          </a:p>
          <a:p>
            <a:pPr marL="800100" lvl="1" indent="-342900"/>
            <a:r>
              <a:rPr lang="en-US" sz="2400">
                <a:solidFill>
                  <a:schemeClr val="tx1"/>
                </a:solidFill>
              </a:rPr>
              <a:t>Group ID</a:t>
            </a:r>
            <a:endParaRPr lang="en-US" sz="2400" dirty="0">
              <a:solidFill>
                <a:schemeClr val="tx1"/>
              </a:solidFill>
            </a:endParaRPr>
          </a:p>
          <a:p>
            <a:r>
              <a:rPr lang="en-US" sz="2400" dirty="0">
                <a:solidFill>
                  <a:schemeClr val="tx1"/>
                </a:solidFill>
              </a:rPr>
              <a:t>Call Power BI Report using Microsoft Utilities</a:t>
            </a:r>
          </a:p>
          <a:p>
            <a:r>
              <a:rPr lang="en-US" sz="2400" dirty="0">
                <a:solidFill>
                  <a:schemeClr val="tx1"/>
                </a:solidFill>
                <a:hlinkClick r:id="rId2">
                  <a:extLst>
                    <a:ext uri="{A12FA001-AC4F-418D-AE19-62706E023703}">
                      <ahyp:hlinkClr xmlns:ahyp="http://schemas.microsoft.com/office/drawing/2018/hyperlinkcolor" val="tx"/>
                    </a:ext>
                  </a:extLst>
                </a:hlinkClick>
              </a:rPr>
              <a:t>https://microsoft.github.io/PowerBI-JavaScript/demo/v2-demo/index.html</a:t>
            </a:r>
            <a:endParaRPr lang="en-US" sz="2400" dirty="0">
              <a:solidFill>
                <a:schemeClr val="tx1"/>
              </a:solidFill>
            </a:endParaRPr>
          </a:p>
        </p:txBody>
      </p:sp>
      <p:sp>
        <p:nvSpPr>
          <p:cNvPr id="4" name="Text Placeholder 3">
            <a:extLst>
              <a:ext uri="{FF2B5EF4-FFF2-40B4-BE49-F238E27FC236}">
                <a16:creationId xmlns:a16="http://schemas.microsoft.com/office/drawing/2014/main" id="{A908AF30-71AE-41AC-856E-87EEF9ACBF7C}"/>
              </a:ext>
            </a:extLst>
          </p:cNvPr>
          <p:cNvSpPr>
            <a:spLocks noGrp="1"/>
          </p:cNvSpPr>
          <p:nvPr>
            <p:ph type="body" sz="quarter" idx="11"/>
          </p:nvPr>
        </p:nvSpPr>
        <p:spPr/>
        <p:txBody>
          <a:bodyPr/>
          <a:lstStyle/>
          <a:p>
            <a:endParaRPr lang="en-US"/>
          </a:p>
        </p:txBody>
      </p:sp>
      <p:pic>
        <p:nvPicPr>
          <p:cNvPr id="4098" name="Picture 2"/>
          <p:cNvPicPr>
            <a:picLocks noChangeAspect="1" noChangeArrowheads="1"/>
          </p:cNvPicPr>
          <p:nvPr/>
        </p:nvPicPr>
        <p:blipFill>
          <a:blip r:embed="rId3" cstate="print"/>
          <a:srcRect/>
          <a:stretch>
            <a:fillRect/>
          </a:stretch>
        </p:blipFill>
        <p:spPr bwMode="auto">
          <a:xfrm>
            <a:off x="6096000" y="1149909"/>
            <a:ext cx="5943600" cy="3153150"/>
          </a:xfrm>
          <a:prstGeom prst="rect">
            <a:avLst/>
          </a:prstGeom>
          <a:noFill/>
          <a:ln w="9525">
            <a:noFill/>
            <a:miter lim="800000"/>
            <a:headEnd/>
            <a:tailEnd/>
          </a:ln>
          <a:effec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DDE4-2F49-4E9B-9E06-45C9BD82FC95}"/>
              </a:ext>
            </a:extLst>
          </p:cNvPr>
          <p:cNvSpPr>
            <a:spLocks noGrp="1"/>
          </p:cNvSpPr>
          <p:nvPr>
            <p:ph type="title"/>
          </p:nvPr>
        </p:nvSpPr>
        <p:spPr/>
        <p:txBody>
          <a:bodyPr/>
          <a:lstStyle/>
          <a:p>
            <a:r>
              <a:rPr lang="en-US" dirty="0"/>
              <a:t>FAQs - Technical</a:t>
            </a:r>
          </a:p>
        </p:txBody>
      </p:sp>
    </p:spTree>
    <p:extLst>
      <p:ext uri="{BB962C8B-B14F-4D97-AF65-F5344CB8AC3E}">
        <p14:creationId xmlns:p14="http://schemas.microsoft.com/office/powerpoint/2010/main" val="3836888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604281-1379-41C8-8F62-B6A453B8DF12}"/>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6755848A-B95D-4DD9-BB42-F8F14427555E}"/>
              </a:ext>
            </a:extLst>
          </p:cNvPr>
          <p:cNvSpPr>
            <a:spLocks noGrp="1"/>
          </p:cNvSpPr>
          <p:nvPr>
            <p:ph type="body" idx="1"/>
          </p:nvPr>
        </p:nvSpPr>
        <p:spPr>
          <a:xfrm>
            <a:off x="839788" y="1655612"/>
            <a:ext cx="5157787" cy="849463"/>
          </a:xfrm>
        </p:spPr>
        <p:txBody>
          <a:bodyPr/>
          <a:lstStyle/>
          <a:p>
            <a:r>
              <a:rPr lang="en-US" dirty="0"/>
              <a:t>What are the prerequisites to create a PBIE capacity in Azure?</a:t>
            </a:r>
          </a:p>
        </p:txBody>
      </p:sp>
      <p:sp>
        <p:nvSpPr>
          <p:cNvPr id="6" name="Content Placeholder 5">
            <a:extLst>
              <a:ext uri="{FF2B5EF4-FFF2-40B4-BE49-F238E27FC236}">
                <a16:creationId xmlns:a16="http://schemas.microsoft.com/office/drawing/2014/main" id="{4C38ED99-8475-4492-B62C-D98E7DA57BC5}"/>
              </a:ext>
            </a:extLst>
          </p:cNvPr>
          <p:cNvSpPr>
            <a:spLocks noGrp="1"/>
          </p:cNvSpPr>
          <p:nvPr>
            <p:ph sz="half" idx="2"/>
          </p:nvPr>
        </p:nvSpPr>
        <p:spPr>
          <a:xfrm>
            <a:off x="839788" y="2505075"/>
            <a:ext cx="5157787" cy="3656386"/>
          </a:xfrm>
        </p:spPr>
        <p:txBody>
          <a:bodyPr/>
          <a:lstStyle/>
          <a:p>
            <a:r>
              <a:rPr lang="en-US" sz="2400" dirty="0"/>
              <a:t>Sign in to your organizational directory (MSA accounts are not supported).</a:t>
            </a:r>
          </a:p>
          <a:p>
            <a:r>
              <a:rPr lang="en-US" sz="2400" dirty="0"/>
              <a:t>You need to have a Power BI tenant, that is, at least one user in your directory has signed up to Power BI.</a:t>
            </a:r>
          </a:p>
          <a:p>
            <a:r>
              <a:rPr lang="en-US" sz="2400" dirty="0"/>
              <a:t>You need to have an Azure subscription in your organizational directory.</a:t>
            </a:r>
          </a:p>
        </p:txBody>
      </p:sp>
      <p:sp>
        <p:nvSpPr>
          <p:cNvPr id="7" name="Text Placeholder 6">
            <a:extLst>
              <a:ext uri="{FF2B5EF4-FFF2-40B4-BE49-F238E27FC236}">
                <a16:creationId xmlns:a16="http://schemas.microsoft.com/office/drawing/2014/main" id="{AC91689F-45D4-4EC5-8221-1E9C3943A948}"/>
              </a:ext>
            </a:extLst>
          </p:cNvPr>
          <p:cNvSpPr>
            <a:spLocks noGrp="1"/>
          </p:cNvSpPr>
          <p:nvPr>
            <p:ph type="body" sz="quarter" idx="3"/>
          </p:nvPr>
        </p:nvSpPr>
        <p:spPr>
          <a:xfrm>
            <a:off x="6172200" y="1655612"/>
            <a:ext cx="5183188" cy="849463"/>
          </a:xfrm>
        </p:spPr>
        <p:txBody>
          <a:bodyPr/>
          <a:lstStyle/>
          <a:p>
            <a:r>
              <a:rPr lang="en-US" dirty="0"/>
              <a:t>How do I manage permissions for service principals with Power BI?</a:t>
            </a:r>
          </a:p>
        </p:txBody>
      </p:sp>
      <p:sp>
        <p:nvSpPr>
          <p:cNvPr id="8" name="Content Placeholder 7">
            <a:extLst>
              <a:ext uri="{FF2B5EF4-FFF2-40B4-BE49-F238E27FC236}">
                <a16:creationId xmlns:a16="http://schemas.microsoft.com/office/drawing/2014/main" id="{FB9E7A62-4A52-4258-9051-8A853B5F94BB}"/>
              </a:ext>
            </a:extLst>
          </p:cNvPr>
          <p:cNvSpPr>
            <a:spLocks noGrp="1"/>
          </p:cNvSpPr>
          <p:nvPr>
            <p:ph sz="quarter" idx="4"/>
          </p:nvPr>
        </p:nvSpPr>
        <p:spPr>
          <a:xfrm>
            <a:off x="6172200" y="2505075"/>
            <a:ext cx="5183188" cy="3385542"/>
          </a:xfrm>
        </p:spPr>
        <p:txBody>
          <a:bodyPr/>
          <a:lstStyle/>
          <a:p>
            <a:r>
              <a:rPr lang="en-US" sz="1600" dirty="0">
                <a:solidFill>
                  <a:schemeClr val="tx1"/>
                </a:solidFill>
              </a:rPr>
              <a:t>Once you enable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to be used with Power BI, the application's AD permissions don't take effect anymore. The application's permissions are then managed through the Power BI admin portal.</a:t>
            </a:r>
          </a:p>
          <a:p>
            <a:r>
              <a:rPr lang="en-US" sz="1600" dirty="0">
                <a:solidFill>
                  <a:schemeClr val="tx1"/>
                </a:solidFill>
              </a:rPr>
              <a:t>Service principals inherit the permissions for all Power BI tenant settings from their security group. To restrict permissions, create a dedicated security group for service principals and add it to the 'Except specific security groups' list for the relevant, enabled Power BI settings.</a:t>
            </a:r>
          </a:p>
          <a:p>
            <a:r>
              <a:rPr lang="en-US" sz="1600" dirty="0">
                <a:solidFill>
                  <a:schemeClr val="tx1"/>
                </a:solidFill>
              </a:rPr>
              <a:t>This situation matters when you add the service principal as an </a:t>
            </a:r>
            <a:r>
              <a:rPr lang="en-US" sz="1600" b="1" dirty="0">
                <a:solidFill>
                  <a:schemeClr val="tx1"/>
                </a:solidFill>
              </a:rPr>
              <a:t>admin</a:t>
            </a:r>
            <a:r>
              <a:rPr lang="en-US" sz="1600" dirty="0">
                <a:solidFill>
                  <a:schemeClr val="tx1"/>
                </a:solidFill>
              </a:rPr>
              <a:t> to the new workspace. You can manage this task through the </a:t>
            </a:r>
            <a:r>
              <a:rPr lang="en-US" sz="1600" u="sng" dirty="0">
                <a:solidFill>
                  <a:schemeClr val="tx1"/>
                </a:solidFill>
                <a:hlinkClick r:id="rId3">
                  <a:extLst>
                    <a:ext uri="{A12FA001-AC4F-418D-AE19-62706E023703}">
                      <ahyp:hlinkClr xmlns:ahyp="http://schemas.microsoft.com/office/drawing/2018/hyperlinkcolor" val="tx"/>
                    </a:ext>
                  </a:extLst>
                </a:hlinkClick>
              </a:rPr>
              <a:t>APIs</a:t>
            </a:r>
            <a:r>
              <a:rPr lang="en-US" sz="1600" dirty="0">
                <a:solidFill>
                  <a:schemeClr val="tx1"/>
                </a:solidFill>
              </a:rPr>
              <a:t> or with the Power BI service.</a:t>
            </a:r>
          </a:p>
        </p:txBody>
      </p:sp>
    </p:spTree>
    <p:extLst>
      <p:ext uri="{BB962C8B-B14F-4D97-AF65-F5344CB8AC3E}">
        <p14:creationId xmlns:p14="http://schemas.microsoft.com/office/powerpoint/2010/main" val="35217668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8FB0-B9D9-495F-BC32-CAC38B615388}"/>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0633A304-1DBB-49AC-B9C6-3ED9ABC567F7}"/>
              </a:ext>
            </a:extLst>
          </p:cNvPr>
          <p:cNvSpPr>
            <a:spLocks noGrp="1"/>
          </p:cNvSpPr>
          <p:nvPr>
            <p:ph type="body" idx="1"/>
          </p:nvPr>
        </p:nvSpPr>
        <p:spPr>
          <a:xfrm>
            <a:off x="839788" y="1766411"/>
            <a:ext cx="5157787" cy="738664"/>
          </a:xfrm>
        </p:spPr>
        <p:txBody>
          <a:bodyPr/>
          <a:lstStyle/>
          <a:p>
            <a:r>
              <a:rPr lang="en-US" sz="2000" dirty="0"/>
              <a:t>Can my capacity scale automatically to adjust to the consumption of my app?</a:t>
            </a:r>
          </a:p>
        </p:txBody>
      </p:sp>
      <p:sp>
        <p:nvSpPr>
          <p:cNvPr id="4" name="Content Placeholder 3">
            <a:extLst>
              <a:ext uri="{FF2B5EF4-FFF2-40B4-BE49-F238E27FC236}">
                <a16:creationId xmlns:a16="http://schemas.microsoft.com/office/drawing/2014/main" id="{03F8A53D-8A11-4A1E-B8C1-E260B38E3D3E}"/>
              </a:ext>
            </a:extLst>
          </p:cNvPr>
          <p:cNvSpPr>
            <a:spLocks noGrp="1"/>
          </p:cNvSpPr>
          <p:nvPr>
            <p:ph sz="half" idx="2"/>
          </p:nvPr>
        </p:nvSpPr>
        <p:spPr>
          <a:xfrm>
            <a:off x="839788" y="2505075"/>
            <a:ext cx="5157787" cy="1181862"/>
          </a:xfrm>
        </p:spPr>
        <p:txBody>
          <a:bodyPr/>
          <a:lstStyle/>
          <a:p>
            <a:r>
              <a:rPr lang="en-US" sz="2400" dirty="0"/>
              <a:t>While there is no automatic scaling now, all the APIs are available to scale at any time.</a:t>
            </a:r>
          </a:p>
        </p:txBody>
      </p:sp>
      <p:sp>
        <p:nvSpPr>
          <p:cNvPr id="5" name="Text Placeholder 4">
            <a:extLst>
              <a:ext uri="{FF2B5EF4-FFF2-40B4-BE49-F238E27FC236}">
                <a16:creationId xmlns:a16="http://schemas.microsoft.com/office/drawing/2014/main" id="{B99BAC29-3C16-494C-A7C3-D84EFC8E439A}"/>
              </a:ext>
            </a:extLst>
          </p:cNvPr>
          <p:cNvSpPr>
            <a:spLocks noGrp="1"/>
          </p:cNvSpPr>
          <p:nvPr>
            <p:ph type="body" sz="quarter" idx="3"/>
          </p:nvPr>
        </p:nvSpPr>
        <p:spPr>
          <a:xfrm>
            <a:off x="6172200" y="1821811"/>
            <a:ext cx="5183188" cy="683264"/>
          </a:xfrm>
        </p:spPr>
        <p:txBody>
          <a:bodyPr/>
          <a:lstStyle/>
          <a:p>
            <a:r>
              <a:rPr lang="en-US" sz="1800" dirty="0"/>
              <a:t>Why creating/scaling/resuming a capacity results in putting the capacity into a suspended state?</a:t>
            </a:r>
          </a:p>
        </p:txBody>
      </p:sp>
      <p:sp>
        <p:nvSpPr>
          <p:cNvPr id="6" name="Content Placeholder 5">
            <a:extLst>
              <a:ext uri="{FF2B5EF4-FFF2-40B4-BE49-F238E27FC236}">
                <a16:creationId xmlns:a16="http://schemas.microsoft.com/office/drawing/2014/main" id="{414A8A90-6B3E-4638-AF81-F55AD56E5137}"/>
              </a:ext>
            </a:extLst>
          </p:cNvPr>
          <p:cNvSpPr>
            <a:spLocks noGrp="1"/>
          </p:cNvSpPr>
          <p:nvPr>
            <p:ph sz="quarter" idx="4"/>
          </p:nvPr>
        </p:nvSpPr>
        <p:spPr>
          <a:xfrm>
            <a:off x="6172200" y="2505075"/>
            <a:ext cx="5183188" cy="2179058"/>
          </a:xfrm>
        </p:spPr>
        <p:txBody>
          <a:bodyPr/>
          <a:lstStyle/>
          <a:p>
            <a:r>
              <a:rPr lang="en-US" sz="2400" dirty="0"/>
              <a:t>The provisioning of a capacity (scale/resume/create) may fail. The caller of the provisioning call should check the </a:t>
            </a:r>
            <a:r>
              <a:rPr lang="en-US" sz="2400" dirty="0" err="1"/>
              <a:t>ProvisioningState</a:t>
            </a:r>
            <a:r>
              <a:rPr lang="en-US" sz="2400" dirty="0"/>
              <a:t> of a capacity using Get Details API: </a:t>
            </a:r>
            <a:r>
              <a:rPr lang="en-US" sz="2400" u="sng" dirty="0">
                <a:hlinkClick r:id="rId2"/>
              </a:rPr>
              <a:t>Capacities - Get Details</a:t>
            </a:r>
            <a:r>
              <a:rPr lang="en-US" sz="2400" dirty="0"/>
              <a:t>.</a:t>
            </a:r>
          </a:p>
        </p:txBody>
      </p:sp>
    </p:spTree>
    <p:extLst>
      <p:ext uri="{BB962C8B-B14F-4D97-AF65-F5344CB8AC3E}">
        <p14:creationId xmlns:p14="http://schemas.microsoft.com/office/powerpoint/2010/main" val="410738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782E-6DAC-4556-99EA-F8E38826AA3B}"/>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99F9221C-89D5-4175-830D-C8AFA39019C5}"/>
              </a:ext>
            </a:extLst>
          </p:cNvPr>
          <p:cNvSpPr>
            <a:spLocks noGrp="1"/>
          </p:cNvSpPr>
          <p:nvPr>
            <p:ph type="body" idx="1"/>
          </p:nvPr>
        </p:nvSpPr>
        <p:spPr>
          <a:xfrm>
            <a:off x="839788" y="1655612"/>
            <a:ext cx="5157787" cy="849463"/>
          </a:xfrm>
        </p:spPr>
        <p:txBody>
          <a:bodyPr/>
          <a:lstStyle/>
          <a:p>
            <a:r>
              <a:rPr lang="en-US" dirty="0"/>
              <a:t>Can I only create Power BI Embedded capacities in a specific region?</a:t>
            </a:r>
          </a:p>
        </p:txBody>
      </p:sp>
      <p:sp>
        <p:nvSpPr>
          <p:cNvPr id="4" name="Content Placeholder 3">
            <a:extLst>
              <a:ext uri="{FF2B5EF4-FFF2-40B4-BE49-F238E27FC236}">
                <a16:creationId xmlns:a16="http://schemas.microsoft.com/office/drawing/2014/main" id="{BAF1F0B4-0A77-4C14-B467-20AA9CDA8BEC}"/>
              </a:ext>
            </a:extLst>
          </p:cNvPr>
          <p:cNvSpPr>
            <a:spLocks noGrp="1"/>
          </p:cNvSpPr>
          <p:nvPr>
            <p:ph sz="half" idx="2"/>
          </p:nvPr>
        </p:nvSpPr>
        <p:spPr>
          <a:xfrm>
            <a:off x="839788" y="2505075"/>
            <a:ext cx="5157787" cy="1846659"/>
          </a:xfrm>
        </p:spPr>
        <p:txBody>
          <a:bodyPr/>
          <a:lstStyle/>
          <a:p>
            <a:r>
              <a:rPr lang="en-US" sz="2400" dirty="0">
                <a:solidFill>
                  <a:schemeClr val="tx1"/>
                </a:solidFill>
              </a:rPr>
              <a:t>With the </a:t>
            </a:r>
            <a:r>
              <a:rPr lang="en-US" sz="2400" u="sng" dirty="0">
                <a:solidFill>
                  <a:schemeClr val="tx1"/>
                </a:solidFill>
                <a:hlinkClick r:id="rId2">
                  <a:extLst>
                    <a:ext uri="{A12FA001-AC4F-418D-AE19-62706E023703}">
                      <ahyp:hlinkClr xmlns:ahyp="http://schemas.microsoft.com/office/drawing/2018/hyperlinkcolor" val="tx"/>
                    </a:ext>
                  </a:extLst>
                </a:hlinkClick>
              </a:rPr>
              <a:t>Multi-geo (Preview)</a:t>
            </a:r>
            <a:r>
              <a:rPr lang="en-US" sz="2400" dirty="0">
                <a:solidFill>
                  <a:schemeClr val="tx1"/>
                </a:solidFill>
              </a:rPr>
              <a:t> feature, you can purchase a </a:t>
            </a:r>
            <a:r>
              <a:rPr lang="en-US" sz="2400" u="sng" dirty="0">
                <a:solidFill>
                  <a:schemeClr val="tx1"/>
                </a:solidFill>
                <a:hlinkClick r:id="rId3">
                  <a:extLst>
                    <a:ext uri="{A12FA001-AC4F-418D-AE19-62706E023703}">
                      <ahyp:hlinkClr xmlns:ahyp="http://schemas.microsoft.com/office/drawing/2018/hyperlinkcolor" val="tx"/>
                    </a:ext>
                  </a:extLst>
                </a:hlinkClick>
              </a:rPr>
              <a:t>Power BI Embedded capacity</a:t>
            </a:r>
            <a:r>
              <a:rPr lang="en-US" sz="2400" dirty="0">
                <a:solidFill>
                  <a:schemeClr val="tx1"/>
                </a:solidFill>
              </a:rPr>
              <a:t> in a different region than your Power BI home tenant location</a:t>
            </a:r>
          </a:p>
        </p:txBody>
      </p:sp>
      <p:sp>
        <p:nvSpPr>
          <p:cNvPr id="5" name="Text Placeholder 4">
            <a:extLst>
              <a:ext uri="{FF2B5EF4-FFF2-40B4-BE49-F238E27FC236}">
                <a16:creationId xmlns:a16="http://schemas.microsoft.com/office/drawing/2014/main" id="{463C2CDF-1085-4446-8E82-98CDE79A5AE2}"/>
              </a:ext>
            </a:extLst>
          </p:cNvPr>
          <p:cNvSpPr>
            <a:spLocks noGrp="1"/>
          </p:cNvSpPr>
          <p:nvPr>
            <p:ph type="body" sz="quarter" idx="3"/>
          </p:nvPr>
        </p:nvSpPr>
        <p:spPr>
          <a:xfrm>
            <a:off x="6172200" y="1655612"/>
            <a:ext cx="5183188" cy="849463"/>
          </a:xfrm>
        </p:spPr>
        <p:txBody>
          <a:bodyPr/>
          <a:lstStyle/>
          <a:p>
            <a:r>
              <a:rPr lang="en-US" dirty="0"/>
              <a:t>How can I find what is my PBI tenant region?</a:t>
            </a:r>
          </a:p>
        </p:txBody>
      </p:sp>
      <p:sp>
        <p:nvSpPr>
          <p:cNvPr id="6" name="Content Placeholder 5">
            <a:extLst>
              <a:ext uri="{FF2B5EF4-FFF2-40B4-BE49-F238E27FC236}">
                <a16:creationId xmlns:a16="http://schemas.microsoft.com/office/drawing/2014/main" id="{C263C2B0-9F80-43F5-91A7-5B701ED6757D}"/>
              </a:ext>
            </a:extLst>
          </p:cNvPr>
          <p:cNvSpPr>
            <a:spLocks noGrp="1"/>
          </p:cNvSpPr>
          <p:nvPr>
            <p:ph sz="quarter" idx="4"/>
          </p:nvPr>
        </p:nvSpPr>
        <p:spPr>
          <a:xfrm>
            <a:off x="6172200" y="2505075"/>
            <a:ext cx="5183188" cy="2326791"/>
          </a:xfrm>
        </p:spPr>
        <p:txBody>
          <a:bodyPr/>
          <a:lstStyle/>
          <a:p>
            <a:r>
              <a:rPr lang="en-US" sz="2400" dirty="0">
                <a:solidFill>
                  <a:schemeClr val="tx1"/>
                </a:solidFill>
              </a:rPr>
              <a:t>You can use the PBI portal to understand what is your PBI Tenant region.</a:t>
            </a:r>
          </a:p>
          <a:p>
            <a:r>
              <a:rPr lang="en-US" sz="2400" u="sng" dirty="0">
                <a:solidFill>
                  <a:schemeClr val="tx1"/>
                </a:solidFill>
                <a:hlinkClick r:id="rId4">
                  <a:extLst>
                    <a:ext uri="{A12FA001-AC4F-418D-AE19-62706E023703}">
                      <ahyp:hlinkClr xmlns:ahyp="http://schemas.microsoft.com/office/drawing/2018/hyperlinkcolor" val="tx"/>
                    </a:ext>
                  </a:extLst>
                </a:hlinkClick>
              </a:rPr>
              <a:t>https://app.powerbi.com/</a:t>
            </a:r>
            <a:r>
              <a:rPr lang="en-US" sz="2400" dirty="0">
                <a:solidFill>
                  <a:schemeClr val="tx1"/>
                </a:solidFill>
              </a:rPr>
              <a:t> &gt; ? &gt; About Power BI</a:t>
            </a:r>
          </a:p>
          <a:p>
            <a:endParaRPr lang="en-US" sz="2400" dirty="0">
              <a:solidFill>
                <a:schemeClr val="tx1"/>
              </a:solidFill>
            </a:endParaRPr>
          </a:p>
        </p:txBody>
      </p:sp>
      <p:pic>
        <p:nvPicPr>
          <p:cNvPr id="1026" name="Picture 2" descr="Tenant region">
            <a:extLst>
              <a:ext uri="{FF2B5EF4-FFF2-40B4-BE49-F238E27FC236}">
                <a16:creationId xmlns:a16="http://schemas.microsoft.com/office/drawing/2014/main" id="{7608869F-ECCE-4716-83BB-C236B3A5F2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534052"/>
            <a:ext cx="5259387" cy="1706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56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4814-B2D1-4CB3-A8FF-6414E77AE444}"/>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D028B526-342D-468F-AF82-E176FE37FC04}"/>
              </a:ext>
            </a:extLst>
          </p:cNvPr>
          <p:cNvSpPr>
            <a:spLocks noGrp="1"/>
          </p:cNvSpPr>
          <p:nvPr>
            <p:ph type="body" idx="1"/>
          </p:nvPr>
        </p:nvSpPr>
        <p:spPr>
          <a:xfrm>
            <a:off x="839788" y="1655612"/>
            <a:ext cx="5157787" cy="849463"/>
          </a:xfrm>
        </p:spPr>
        <p:txBody>
          <a:bodyPr/>
          <a:lstStyle/>
          <a:p>
            <a:r>
              <a:rPr lang="en-US" dirty="0"/>
              <a:t>What is supported by the Cloud Solution Provider (CSP) channel?</a:t>
            </a:r>
          </a:p>
        </p:txBody>
      </p:sp>
      <p:sp>
        <p:nvSpPr>
          <p:cNvPr id="4" name="Content Placeholder 3">
            <a:extLst>
              <a:ext uri="{FF2B5EF4-FFF2-40B4-BE49-F238E27FC236}">
                <a16:creationId xmlns:a16="http://schemas.microsoft.com/office/drawing/2014/main" id="{0539BDF0-2CFB-44E4-A068-C840169FBD4C}"/>
              </a:ext>
            </a:extLst>
          </p:cNvPr>
          <p:cNvSpPr>
            <a:spLocks noGrp="1"/>
          </p:cNvSpPr>
          <p:nvPr>
            <p:ph sz="half" idx="2"/>
          </p:nvPr>
        </p:nvSpPr>
        <p:spPr>
          <a:xfrm>
            <a:off x="839788" y="2505075"/>
            <a:ext cx="5157787" cy="2585323"/>
          </a:xfrm>
        </p:spPr>
        <p:txBody>
          <a:bodyPr/>
          <a:lstStyle/>
          <a:p>
            <a:r>
              <a:rPr lang="en-US" sz="2400" dirty="0"/>
              <a:t>You can create PBIE for your tenant with subscription type CSP</a:t>
            </a:r>
          </a:p>
          <a:p>
            <a:r>
              <a:rPr lang="en-US" sz="2400" dirty="0"/>
              <a:t>Partner account can sign in to customer tenant and purchase PBIE for customer tenant, specify customer tenant user as Power BI capacity admin</a:t>
            </a:r>
          </a:p>
        </p:txBody>
      </p:sp>
      <p:sp>
        <p:nvSpPr>
          <p:cNvPr id="5" name="Text Placeholder 4">
            <a:extLst>
              <a:ext uri="{FF2B5EF4-FFF2-40B4-BE49-F238E27FC236}">
                <a16:creationId xmlns:a16="http://schemas.microsoft.com/office/drawing/2014/main" id="{E072808D-48BA-4D4D-BD46-108973979949}"/>
              </a:ext>
            </a:extLst>
          </p:cNvPr>
          <p:cNvSpPr>
            <a:spLocks noGrp="1"/>
          </p:cNvSpPr>
          <p:nvPr>
            <p:ph type="body" sz="quarter" idx="3"/>
          </p:nvPr>
        </p:nvSpPr>
        <p:spPr>
          <a:xfrm>
            <a:off x="6172200" y="1655612"/>
            <a:ext cx="5183188" cy="849463"/>
          </a:xfrm>
        </p:spPr>
        <p:txBody>
          <a:bodyPr/>
          <a:lstStyle/>
          <a:p>
            <a:r>
              <a:rPr lang="en-US" dirty="0"/>
              <a:t>Why do I get an unsupported account message?</a:t>
            </a:r>
          </a:p>
        </p:txBody>
      </p:sp>
      <p:sp>
        <p:nvSpPr>
          <p:cNvPr id="6" name="Content Placeholder 5">
            <a:extLst>
              <a:ext uri="{FF2B5EF4-FFF2-40B4-BE49-F238E27FC236}">
                <a16:creationId xmlns:a16="http://schemas.microsoft.com/office/drawing/2014/main" id="{211A6E36-FB24-46B0-86E3-7E8A0F0B2B48}"/>
              </a:ext>
            </a:extLst>
          </p:cNvPr>
          <p:cNvSpPr>
            <a:spLocks noGrp="1"/>
          </p:cNvSpPr>
          <p:nvPr>
            <p:ph sz="quarter" idx="4"/>
          </p:nvPr>
        </p:nvSpPr>
        <p:spPr>
          <a:xfrm>
            <a:off x="6172200" y="2505075"/>
            <a:ext cx="5183188" cy="1846659"/>
          </a:xfrm>
        </p:spPr>
        <p:txBody>
          <a:bodyPr/>
          <a:lstStyle/>
          <a:p>
            <a:r>
              <a:rPr lang="en-US" sz="2400" dirty="0"/>
              <a:t>Power BI requires you to sign up with an organizational account. Trying to sign up for Power BI using an MSA (Microsoft account) isn't supported.</a:t>
            </a:r>
          </a:p>
        </p:txBody>
      </p:sp>
    </p:spTree>
    <p:extLst>
      <p:ext uri="{BB962C8B-B14F-4D97-AF65-F5344CB8AC3E}">
        <p14:creationId xmlns:p14="http://schemas.microsoft.com/office/powerpoint/2010/main" val="1464000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9550-5D53-4584-91DE-76F08B85DE22}"/>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919B353D-2D7C-41DB-91AC-625BD222F774}"/>
              </a:ext>
            </a:extLst>
          </p:cNvPr>
          <p:cNvSpPr>
            <a:spLocks noGrp="1"/>
          </p:cNvSpPr>
          <p:nvPr>
            <p:ph type="body" idx="1"/>
          </p:nvPr>
        </p:nvSpPr>
        <p:spPr>
          <a:xfrm>
            <a:off x="839788" y="1655612"/>
            <a:ext cx="5157787" cy="849463"/>
          </a:xfrm>
        </p:spPr>
        <p:txBody>
          <a:bodyPr/>
          <a:lstStyle/>
          <a:p>
            <a:r>
              <a:rPr lang="en-US" dirty="0"/>
              <a:t>Can I use APIs to create &amp; manage Azure capacities?</a:t>
            </a:r>
          </a:p>
        </p:txBody>
      </p:sp>
      <p:sp>
        <p:nvSpPr>
          <p:cNvPr id="4" name="Content Placeholder 3">
            <a:extLst>
              <a:ext uri="{FF2B5EF4-FFF2-40B4-BE49-F238E27FC236}">
                <a16:creationId xmlns:a16="http://schemas.microsoft.com/office/drawing/2014/main" id="{EFBFFF5B-3D20-4211-8738-02CC44C524E1}"/>
              </a:ext>
            </a:extLst>
          </p:cNvPr>
          <p:cNvSpPr>
            <a:spLocks noGrp="1"/>
          </p:cNvSpPr>
          <p:nvPr>
            <p:ph sz="half" idx="2"/>
          </p:nvPr>
        </p:nvSpPr>
        <p:spPr>
          <a:xfrm>
            <a:off x="839788" y="2505075"/>
            <a:ext cx="5157787" cy="2682273"/>
          </a:xfrm>
        </p:spPr>
        <p:txBody>
          <a:bodyPr/>
          <a:lstStyle/>
          <a:p>
            <a:r>
              <a:rPr lang="en-US" sz="2400" dirty="0">
                <a:solidFill>
                  <a:schemeClr val="tx1"/>
                </a:solidFill>
              </a:rPr>
              <a:t>Yes, there are </a:t>
            </a:r>
            <a:r>
              <a:rPr lang="en-US" sz="2400" dirty="0" err="1">
                <a:solidFill>
                  <a:schemeClr val="tx1"/>
                </a:solidFill>
              </a:rPr>
              <a:t>Powershell</a:t>
            </a:r>
            <a:r>
              <a:rPr lang="en-US" sz="2400" dirty="0">
                <a:solidFill>
                  <a:schemeClr val="tx1"/>
                </a:solidFill>
              </a:rPr>
              <a:t> cmdlets and Azure Resource Manager APIs you can use to create &amp; manage PBIE resources.</a:t>
            </a:r>
          </a:p>
          <a:p>
            <a:pPr lvl="1"/>
            <a:r>
              <a:rPr lang="en-US" sz="1600" dirty="0">
                <a:solidFill>
                  <a:schemeClr val="tx1"/>
                </a:solidFill>
              </a:rPr>
              <a:t>Rest APIs </a:t>
            </a:r>
          </a:p>
          <a:p>
            <a:pPr lvl="2"/>
            <a:r>
              <a:rPr lang="en-US" sz="1050" dirty="0">
                <a:solidFill>
                  <a:schemeClr val="tx1"/>
                </a:solidFill>
                <a:hlinkClick r:id="rId2">
                  <a:extLst>
                    <a:ext uri="{A12FA001-AC4F-418D-AE19-62706E023703}">
                      <ahyp:hlinkClr xmlns:ahyp="http://schemas.microsoft.com/office/drawing/2018/hyperlinkcolor" val="tx"/>
                    </a:ext>
                  </a:extLst>
                </a:hlinkClick>
              </a:rPr>
              <a:t>https://docs.microsoft.com/rest/api/power-bi-embedded/</a:t>
            </a:r>
            <a:endParaRPr lang="en-US" sz="1600" dirty="0">
              <a:solidFill>
                <a:schemeClr val="tx1"/>
              </a:solidFill>
            </a:endParaRPr>
          </a:p>
          <a:p>
            <a:pPr lvl="1"/>
            <a:r>
              <a:rPr lang="en-US" sz="1600" dirty="0" err="1">
                <a:solidFill>
                  <a:schemeClr val="tx1"/>
                </a:solidFill>
              </a:rPr>
              <a:t>Powershell</a:t>
            </a:r>
            <a:r>
              <a:rPr lang="en-US" sz="1600" dirty="0">
                <a:solidFill>
                  <a:schemeClr val="tx1"/>
                </a:solidFill>
              </a:rPr>
              <a:t> cmdlet</a:t>
            </a:r>
          </a:p>
          <a:p>
            <a:pPr lvl="2"/>
            <a:r>
              <a:rPr lang="en-US" sz="1050" dirty="0">
                <a:solidFill>
                  <a:schemeClr val="tx1"/>
                </a:solidFill>
                <a:hlinkClick r:id="rId3">
                  <a:extLst>
                    <a:ext uri="{A12FA001-AC4F-418D-AE19-62706E023703}">
                      <ahyp:hlinkClr xmlns:ahyp="http://schemas.microsoft.com/office/drawing/2018/hyperlinkcolor" val="tx"/>
                    </a:ext>
                  </a:extLst>
                </a:hlinkClick>
              </a:rPr>
              <a:t>https://docs.microsoft.com/powershell/module/azurerm.powerbiembedded/</a:t>
            </a:r>
            <a:endParaRPr lang="en-US" sz="1050" dirty="0">
              <a:solidFill>
                <a:schemeClr val="tx1"/>
              </a:solidFill>
            </a:endParaRPr>
          </a:p>
          <a:p>
            <a:pPr lvl="1"/>
            <a:endParaRPr lang="en-US" sz="832" dirty="0"/>
          </a:p>
        </p:txBody>
      </p:sp>
      <p:sp>
        <p:nvSpPr>
          <p:cNvPr id="5" name="Text Placeholder 4">
            <a:extLst>
              <a:ext uri="{FF2B5EF4-FFF2-40B4-BE49-F238E27FC236}">
                <a16:creationId xmlns:a16="http://schemas.microsoft.com/office/drawing/2014/main" id="{D5EDDEEA-FA66-446A-8797-B066D6FF890A}"/>
              </a:ext>
            </a:extLst>
          </p:cNvPr>
          <p:cNvSpPr>
            <a:spLocks noGrp="1"/>
          </p:cNvSpPr>
          <p:nvPr>
            <p:ph type="body" sz="quarter" idx="3"/>
          </p:nvPr>
        </p:nvSpPr>
        <p:spPr>
          <a:xfrm>
            <a:off x="6172200" y="1655612"/>
            <a:ext cx="5183188" cy="849463"/>
          </a:xfrm>
        </p:spPr>
        <p:txBody>
          <a:bodyPr/>
          <a:lstStyle/>
          <a:p>
            <a:r>
              <a:rPr lang="en-US" dirty="0"/>
              <a:t>What is the difference between using RLS vs. JavaScript filters?</a:t>
            </a:r>
          </a:p>
        </p:txBody>
      </p:sp>
      <p:sp>
        <p:nvSpPr>
          <p:cNvPr id="6" name="Content Placeholder 5">
            <a:extLst>
              <a:ext uri="{FF2B5EF4-FFF2-40B4-BE49-F238E27FC236}">
                <a16:creationId xmlns:a16="http://schemas.microsoft.com/office/drawing/2014/main" id="{C7D8060F-6E76-4936-AB75-29905F55FABC}"/>
              </a:ext>
            </a:extLst>
          </p:cNvPr>
          <p:cNvSpPr>
            <a:spLocks noGrp="1"/>
          </p:cNvSpPr>
          <p:nvPr>
            <p:ph sz="quarter" idx="4"/>
          </p:nvPr>
        </p:nvSpPr>
        <p:spPr>
          <a:xfrm>
            <a:off x="6172200" y="2505075"/>
            <a:ext cx="5183188" cy="3804118"/>
          </a:xfrm>
        </p:spPr>
        <p:txBody>
          <a:bodyPr/>
          <a:lstStyle/>
          <a:p>
            <a:r>
              <a:rPr lang="en-US" sz="1400" dirty="0">
                <a:solidFill>
                  <a:schemeClr val="tx1"/>
                </a:solidFill>
              </a:rPr>
              <a:t>There’s often confusion around when to use RLS vs. JavaScript filters, because one method is about controlling what a specific user can see, and the other is about optimizing the user's view.</a:t>
            </a:r>
          </a:p>
          <a:p>
            <a:r>
              <a:rPr lang="en-US" sz="1400" dirty="0">
                <a:solidFill>
                  <a:schemeClr val="tx1"/>
                </a:solidFill>
              </a:rPr>
              <a:t>For RLS, the ISV developer controls the data filtering as part of the model creation and embed token generation. The end user sees only what the ISV allows the user to see. In this case, the user can choose to see less than what's being filtered, but won’t be able to bypass the RLS configuration and see more than what's allowed.</a:t>
            </a:r>
          </a:p>
          <a:p>
            <a:r>
              <a:rPr lang="en-US" sz="1400" dirty="0">
                <a:solidFill>
                  <a:schemeClr val="tx1"/>
                </a:solidFill>
              </a:rPr>
              <a:t>For client-side filtering (JavaScript), the ISV might decide what the end user sees at the initial view, but the ISV cannot control changes the end user might apply to the view itself. Even though data filtering can happen on the backend, it’s triggered by the JavaScript client code, and therefore it can be changed by an end user, and cannot be considered secure.</a:t>
            </a:r>
          </a:p>
          <a:p>
            <a:r>
              <a:rPr lang="en-US" sz="1400" dirty="0">
                <a:solidFill>
                  <a:schemeClr val="tx1"/>
                </a:solidFill>
              </a:rPr>
              <a:t>Reference </a:t>
            </a:r>
            <a:r>
              <a:rPr lang="en-US" sz="1400" u="sng" dirty="0">
                <a:solidFill>
                  <a:schemeClr val="tx1"/>
                </a:solidFill>
                <a:hlinkClick r:id="rId4">
                  <a:extLst>
                    <a:ext uri="{A12FA001-AC4F-418D-AE19-62706E023703}">
                      <ahyp:hlinkClr xmlns:ahyp="http://schemas.microsoft.com/office/drawing/2018/hyperlinkcolor" val="tx"/>
                    </a:ext>
                  </a:extLst>
                </a:hlinkClick>
              </a:rPr>
              <a:t>RLS vs JavaScript filters</a:t>
            </a:r>
            <a:r>
              <a:rPr lang="en-US" sz="1400" dirty="0">
                <a:solidFill>
                  <a:schemeClr val="tx1"/>
                </a:solidFill>
              </a:rPr>
              <a:t> for more details.</a:t>
            </a:r>
          </a:p>
        </p:txBody>
      </p:sp>
    </p:spTree>
    <p:extLst>
      <p:ext uri="{BB962C8B-B14F-4D97-AF65-F5344CB8AC3E}">
        <p14:creationId xmlns:p14="http://schemas.microsoft.com/office/powerpoint/2010/main" val="3194949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28B1-2C9A-4877-A916-041C7DD01AA1}"/>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29A5645E-EEF3-4E42-A4AD-59240C654A88}"/>
              </a:ext>
            </a:extLst>
          </p:cNvPr>
          <p:cNvSpPr>
            <a:spLocks noGrp="1"/>
          </p:cNvSpPr>
          <p:nvPr>
            <p:ph type="body" idx="1"/>
          </p:nvPr>
        </p:nvSpPr>
        <p:spPr>
          <a:xfrm>
            <a:off x="839788" y="1655612"/>
            <a:ext cx="5157787" cy="849463"/>
          </a:xfrm>
        </p:spPr>
        <p:txBody>
          <a:bodyPr/>
          <a:lstStyle/>
          <a:p>
            <a:r>
              <a:rPr lang="en-US" dirty="0"/>
              <a:t>When to use an application ID vs. a service principal object ID?</a:t>
            </a:r>
          </a:p>
        </p:txBody>
      </p:sp>
      <p:sp>
        <p:nvSpPr>
          <p:cNvPr id="4" name="Content Placeholder 3">
            <a:extLst>
              <a:ext uri="{FF2B5EF4-FFF2-40B4-BE49-F238E27FC236}">
                <a16:creationId xmlns:a16="http://schemas.microsoft.com/office/drawing/2014/main" id="{62383946-CC48-4F39-87EB-7EDDAF3F2E3B}"/>
              </a:ext>
            </a:extLst>
          </p:cNvPr>
          <p:cNvSpPr>
            <a:spLocks noGrp="1"/>
          </p:cNvSpPr>
          <p:nvPr>
            <p:ph sz="half" idx="2"/>
          </p:nvPr>
        </p:nvSpPr>
        <p:spPr>
          <a:xfrm>
            <a:off x="839788" y="2505075"/>
            <a:ext cx="5157787" cy="3250121"/>
          </a:xfrm>
        </p:spPr>
        <p:txBody>
          <a:bodyPr/>
          <a:lstStyle/>
          <a:p>
            <a:r>
              <a:rPr lang="en-US" sz="2400" dirty="0">
                <a:solidFill>
                  <a:schemeClr val="tx1"/>
                </a:solidFill>
              </a:rPr>
              <a:t>The </a:t>
            </a:r>
            <a:r>
              <a:rPr lang="en-US" sz="2400" b="1" u="sng" dirty="0">
                <a:solidFill>
                  <a:schemeClr val="tx1"/>
                </a:solidFill>
                <a:hlinkClick r:id="rId2">
                  <a:extLst>
                    <a:ext uri="{A12FA001-AC4F-418D-AE19-62706E023703}">
                      <ahyp:hlinkClr xmlns:ahyp="http://schemas.microsoft.com/office/drawing/2018/hyperlinkcolor" val="tx"/>
                    </a:ext>
                  </a:extLst>
                </a:hlinkClick>
              </a:rPr>
              <a:t>application ID</a:t>
            </a:r>
            <a:r>
              <a:rPr lang="en-US" sz="2400" dirty="0">
                <a:solidFill>
                  <a:schemeClr val="tx1"/>
                </a:solidFill>
              </a:rPr>
              <a:t> is used to create the access token when passing the application ID for authentication.</a:t>
            </a:r>
          </a:p>
          <a:p>
            <a:r>
              <a:rPr lang="en-US" sz="2400" dirty="0">
                <a:solidFill>
                  <a:schemeClr val="tx1"/>
                </a:solidFill>
              </a:rPr>
              <a:t>To reference a service principal for operations or to make changes you use the </a:t>
            </a:r>
            <a:r>
              <a:rPr lang="en-US" sz="2400" b="1" u="sng" dirty="0">
                <a:solidFill>
                  <a:schemeClr val="tx1"/>
                </a:solidFill>
                <a:hlinkClick r:id="rId3">
                  <a:extLst>
                    <a:ext uri="{A12FA001-AC4F-418D-AE19-62706E023703}">
                      <ahyp:hlinkClr xmlns:ahyp="http://schemas.microsoft.com/office/drawing/2018/hyperlinkcolor" val="tx"/>
                    </a:ext>
                  </a:extLst>
                </a:hlinkClick>
              </a:rPr>
              <a:t>service principal object ID</a:t>
            </a:r>
            <a:r>
              <a:rPr lang="en-US" sz="2400" dirty="0">
                <a:solidFill>
                  <a:schemeClr val="tx1"/>
                </a:solidFill>
              </a:rPr>
              <a:t> — for example, applying a service principal as an admin to a workspace.</a:t>
            </a:r>
          </a:p>
        </p:txBody>
      </p:sp>
      <p:sp>
        <p:nvSpPr>
          <p:cNvPr id="5" name="Text Placeholder 4">
            <a:extLst>
              <a:ext uri="{FF2B5EF4-FFF2-40B4-BE49-F238E27FC236}">
                <a16:creationId xmlns:a16="http://schemas.microsoft.com/office/drawing/2014/main" id="{FD970DE7-C8A8-4B90-A0DD-C11DA8B62E7E}"/>
              </a:ext>
            </a:extLst>
          </p:cNvPr>
          <p:cNvSpPr>
            <a:spLocks noGrp="1"/>
          </p:cNvSpPr>
          <p:nvPr>
            <p:ph type="body" sz="quarter" idx="3"/>
          </p:nvPr>
        </p:nvSpPr>
        <p:spPr>
          <a:xfrm>
            <a:off x="6172200" y="1655612"/>
            <a:ext cx="5183188" cy="849463"/>
          </a:xfrm>
        </p:spPr>
        <p:txBody>
          <a:bodyPr/>
          <a:lstStyle/>
          <a:p>
            <a:r>
              <a:rPr lang="en-US" dirty="0"/>
              <a:t>Can you manage an On-premises data gateway with service principal?</a:t>
            </a:r>
          </a:p>
        </p:txBody>
      </p:sp>
      <p:sp>
        <p:nvSpPr>
          <p:cNvPr id="6" name="Content Placeholder 5">
            <a:extLst>
              <a:ext uri="{FF2B5EF4-FFF2-40B4-BE49-F238E27FC236}">
                <a16:creationId xmlns:a16="http://schemas.microsoft.com/office/drawing/2014/main" id="{EADFE422-1C70-4630-A05D-6DA9864F2423}"/>
              </a:ext>
            </a:extLst>
          </p:cNvPr>
          <p:cNvSpPr>
            <a:spLocks noGrp="1"/>
          </p:cNvSpPr>
          <p:nvPr>
            <p:ph sz="quarter" idx="4"/>
          </p:nvPr>
        </p:nvSpPr>
        <p:spPr>
          <a:xfrm>
            <a:off x="6172200" y="2505075"/>
            <a:ext cx="5183188" cy="3536353"/>
          </a:xfrm>
        </p:spPr>
        <p:txBody>
          <a:bodyPr/>
          <a:lstStyle/>
          <a:p>
            <a:r>
              <a:rPr lang="en-US" sz="1800" dirty="0">
                <a:solidFill>
                  <a:schemeClr val="tx1"/>
                </a:solidFill>
              </a:rPr>
              <a:t>You can't manage an On-premises data gateway (data gateway) using </a:t>
            </a:r>
            <a:r>
              <a:rPr lang="en-US" sz="1800" u="sng" dirty="0">
                <a:solidFill>
                  <a:schemeClr val="tx1"/>
                </a:solidFill>
                <a:hlinkClick r:id="rId4">
                  <a:extLst>
                    <a:ext uri="{A12FA001-AC4F-418D-AE19-62706E023703}">
                      <ahyp:hlinkClr xmlns:ahyp="http://schemas.microsoft.com/office/drawing/2018/hyperlinkcolor" val="tx"/>
                    </a:ext>
                  </a:extLst>
                </a:hlinkClick>
              </a:rPr>
              <a:t>service principal</a:t>
            </a:r>
            <a:r>
              <a:rPr lang="en-US" sz="1800" dirty="0">
                <a:solidFill>
                  <a:schemeClr val="tx1"/>
                </a:solidFill>
              </a:rPr>
              <a:t> like you can with a master account.</a:t>
            </a:r>
          </a:p>
          <a:p>
            <a:r>
              <a:rPr lang="en-US" sz="1800" dirty="0">
                <a:solidFill>
                  <a:schemeClr val="tx1"/>
                </a:solidFill>
              </a:rPr>
              <a:t>With a master account, you can install a data gateway, add users to the gateway, connect to data sources, and do other administrative tasks.</a:t>
            </a:r>
          </a:p>
          <a:p>
            <a:r>
              <a:rPr lang="en-US" sz="1800" dirty="0">
                <a:solidFill>
                  <a:schemeClr val="tx1"/>
                </a:solidFill>
              </a:rPr>
              <a:t>With service principal, you can configure </a:t>
            </a:r>
            <a:r>
              <a:rPr lang="en-US" sz="1800" u="sng" dirty="0">
                <a:solidFill>
                  <a:schemeClr val="tx1"/>
                </a:solidFill>
                <a:hlinkClick r:id="rId5">
                  <a:extLst>
                    <a:ext uri="{A12FA001-AC4F-418D-AE19-62706E023703}">
                      <ahyp:hlinkClr xmlns:ahyp="http://schemas.microsoft.com/office/drawing/2018/hyperlinkcolor" val="tx"/>
                    </a:ext>
                  </a:extLst>
                </a:hlinkClick>
              </a:rPr>
              <a:t>row-level security (RLS)</a:t>
            </a:r>
            <a:r>
              <a:rPr lang="en-US" sz="1800" dirty="0">
                <a:solidFill>
                  <a:schemeClr val="tx1"/>
                </a:solidFill>
              </a:rPr>
              <a:t> using an SQL Server Analysis Services (SSAS) on-premises live connection data source. This way you can manage users and their access to data in SSAS when integrating with </a:t>
            </a:r>
            <a:r>
              <a:rPr lang="en-US" sz="1800" b="1" dirty="0">
                <a:solidFill>
                  <a:schemeClr val="tx1"/>
                </a:solidFill>
              </a:rPr>
              <a:t>Power BI </a:t>
            </a:r>
            <a:r>
              <a:rPr lang="en-US" sz="1800" b="1" dirty="0" err="1">
                <a:solidFill>
                  <a:schemeClr val="tx1"/>
                </a:solidFill>
              </a:rPr>
              <a:t>Embedded</a:t>
            </a:r>
            <a:r>
              <a:rPr lang="en-US" sz="1800" dirty="0" err="1">
                <a:solidFill>
                  <a:schemeClr val="tx1"/>
                </a:solidFill>
              </a:rPr>
              <a:t>using</a:t>
            </a:r>
            <a:r>
              <a:rPr lang="en-US" sz="1800" dirty="0">
                <a:solidFill>
                  <a:schemeClr val="tx1"/>
                </a:solidFill>
              </a:rPr>
              <a:t> a service principal.</a:t>
            </a:r>
          </a:p>
        </p:txBody>
      </p:sp>
    </p:spTree>
    <p:extLst>
      <p:ext uri="{BB962C8B-B14F-4D97-AF65-F5344CB8AC3E}">
        <p14:creationId xmlns:p14="http://schemas.microsoft.com/office/powerpoint/2010/main" val="113136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FD91-1CA9-449F-A877-97286662F9A5}"/>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01B9D078-C085-4BDB-8293-DCBD2B888954}"/>
              </a:ext>
            </a:extLst>
          </p:cNvPr>
          <p:cNvSpPr>
            <a:spLocks noGrp="1"/>
          </p:cNvSpPr>
          <p:nvPr>
            <p:ph type="body" idx="1"/>
          </p:nvPr>
        </p:nvSpPr>
        <p:spPr>
          <a:xfrm>
            <a:off x="839788" y="1655612"/>
            <a:ext cx="5157787" cy="849463"/>
          </a:xfrm>
        </p:spPr>
        <p:txBody>
          <a:bodyPr/>
          <a:lstStyle/>
          <a:p>
            <a:r>
              <a:rPr lang="en-US" dirty="0"/>
              <a:t>What are the Azure regions PBI Embedded is available?</a:t>
            </a:r>
          </a:p>
        </p:txBody>
      </p:sp>
      <p:sp>
        <p:nvSpPr>
          <p:cNvPr id="4" name="Content Placeholder 3">
            <a:extLst>
              <a:ext uri="{FF2B5EF4-FFF2-40B4-BE49-F238E27FC236}">
                <a16:creationId xmlns:a16="http://schemas.microsoft.com/office/drawing/2014/main" id="{A5105BE6-FFD2-466C-8EED-93A942BFC5A5}"/>
              </a:ext>
            </a:extLst>
          </p:cNvPr>
          <p:cNvSpPr>
            <a:spLocks noGrp="1"/>
          </p:cNvSpPr>
          <p:nvPr>
            <p:ph sz="half" idx="2"/>
          </p:nvPr>
        </p:nvSpPr>
        <p:spPr>
          <a:xfrm>
            <a:off x="839788" y="2505075"/>
            <a:ext cx="5157787" cy="2893100"/>
          </a:xfrm>
        </p:spPr>
        <p:txBody>
          <a:bodyPr/>
          <a:lstStyle/>
          <a:p>
            <a:r>
              <a:rPr lang="en-US" sz="1600" u="sng" dirty="0">
                <a:solidFill>
                  <a:schemeClr val="tx1"/>
                </a:solidFill>
                <a:hlinkClick r:id="rId2">
                  <a:extLst>
                    <a:ext uri="{A12FA001-AC4F-418D-AE19-62706E023703}">
                      <ahyp:hlinkClr xmlns:ahyp="http://schemas.microsoft.com/office/drawing/2018/hyperlinkcolor" val="tx"/>
                    </a:ext>
                  </a:extLst>
                </a:hlinkClick>
              </a:rPr>
              <a:t>PAM</a:t>
            </a:r>
            <a:r>
              <a:rPr lang="en-US" sz="1600" dirty="0">
                <a:solidFill>
                  <a:schemeClr val="tx1"/>
                </a:solidFill>
              </a:rPr>
              <a:t> (EcoManager) - see Product availability manager</a:t>
            </a:r>
          </a:p>
          <a:p>
            <a:r>
              <a:rPr lang="en-US" sz="1600" dirty="0"/>
              <a:t>Available regions (16 - same regions as Power BI)</a:t>
            </a:r>
          </a:p>
          <a:p>
            <a:pPr lvl="1"/>
            <a:r>
              <a:rPr lang="en-US" sz="1200" dirty="0"/>
              <a:t>US (6) - East US, East US 2, North Central US, South Central US, West US, West US 2</a:t>
            </a:r>
          </a:p>
          <a:p>
            <a:pPr lvl="1"/>
            <a:r>
              <a:rPr lang="en-US" sz="1200" dirty="0"/>
              <a:t>Europe (2) - North Europe, West Europe</a:t>
            </a:r>
          </a:p>
          <a:p>
            <a:pPr lvl="1"/>
            <a:r>
              <a:rPr lang="en-US" sz="1200" dirty="0"/>
              <a:t>Asia Pacific (2) - Southeast Asia, East Asia</a:t>
            </a:r>
          </a:p>
          <a:p>
            <a:pPr lvl="1"/>
            <a:r>
              <a:rPr lang="en-US" sz="1200" dirty="0"/>
              <a:t>Brazil (1) - Brazil South</a:t>
            </a:r>
          </a:p>
          <a:p>
            <a:pPr lvl="1"/>
            <a:r>
              <a:rPr lang="en-US" sz="1200" dirty="0"/>
              <a:t>Japan (1) - Japan East</a:t>
            </a:r>
          </a:p>
          <a:p>
            <a:pPr lvl="1"/>
            <a:r>
              <a:rPr lang="en-US" sz="1200" dirty="0"/>
              <a:t>Australia (1) - Australia Southeast</a:t>
            </a:r>
          </a:p>
          <a:p>
            <a:pPr lvl="1"/>
            <a:r>
              <a:rPr lang="en-US" sz="1200" dirty="0"/>
              <a:t>India (1) - West India</a:t>
            </a:r>
          </a:p>
          <a:p>
            <a:pPr lvl="1"/>
            <a:r>
              <a:rPr lang="en-US" sz="1200" dirty="0"/>
              <a:t>Canada (1) - Canada Central</a:t>
            </a:r>
          </a:p>
          <a:p>
            <a:pPr lvl="1"/>
            <a:r>
              <a:rPr lang="en-US" sz="1200" dirty="0"/>
              <a:t>United Kingdom (1) - UK South</a:t>
            </a:r>
          </a:p>
        </p:txBody>
      </p:sp>
      <p:sp>
        <p:nvSpPr>
          <p:cNvPr id="5" name="Text Placeholder 4">
            <a:extLst>
              <a:ext uri="{FF2B5EF4-FFF2-40B4-BE49-F238E27FC236}">
                <a16:creationId xmlns:a16="http://schemas.microsoft.com/office/drawing/2014/main" id="{BD743616-073D-40F8-ADEB-173867A8E6C5}"/>
              </a:ext>
            </a:extLst>
          </p:cNvPr>
          <p:cNvSpPr>
            <a:spLocks noGrp="1"/>
          </p:cNvSpPr>
          <p:nvPr>
            <p:ph type="body" sz="quarter" idx="3"/>
          </p:nvPr>
        </p:nvSpPr>
        <p:spPr>
          <a:xfrm>
            <a:off x="6172200" y="1655612"/>
            <a:ext cx="5183188" cy="849463"/>
          </a:xfrm>
        </p:spPr>
        <p:txBody>
          <a:bodyPr/>
          <a:lstStyle/>
          <a:p>
            <a:r>
              <a:rPr lang="en-US" dirty="0"/>
              <a:t>Can you sign into the Power BI service with service principal?</a:t>
            </a:r>
          </a:p>
        </p:txBody>
      </p:sp>
      <p:sp>
        <p:nvSpPr>
          <p:cNvPr id="6" name="Content Placeholder 5">
            <a:extLst>
              <a:ext uri="{FF2B5EF4-FFF2-40B4-BE49-F238E27FC236}">
                <a16:creationId xmlns:a16="http://schemas.microsoft.com/office/drawing/2014/main" id="{D537E2EE-6255-4F0B-ADD9-392BCA144E78}"/>
              </a:ext>
            </a:extLst>
          </p:cNvPr>
          <p:cNvSpPr>
            <a:spLocks noGrp="1"/>
          </p:cNvSpPr>
          <p:nvPr>
            <p:ph sz="quarter" idx="4"/>
          </p:nvPr>
        </p:nvSpPr>
        <p:spPr>
          <a:xfrm>
            <a:off x="6172200" y="2505075"/>
            <a:ext cx="5183188" cy="2252924"/>
          </a:xfrm>
        </p:spPr>
        <p:txBody>
          <a:bodyPr/>
          <a:lstStyle/>
          <a:p>
            <a:r>
              <a:rPr lang="en-US" sz="2400" dirty="0">
                <a:solidFill>
                  <a:schemeClr val="tx1"/>
                </a:solidFill>
              </a:rPr>
              <a:t>No - you can't sign into Power BI using service principal.</a:t>
            </a:r>
          </a:p>
          <a:p>
            <a:r>
              <a:rPr lang="en-US" sz="2400" dirty="0">
                <a:solidFill>
                  <a:schemeClr val="tx1"/>
                </a:solidFill>
              </a:rPr>
              <a:t>Also, you can’t consume content as a user in external applications (SaaS embed), only when you generate an embed token.</a:t>
            </a:r>
          </a:p>
        </p:txBody>
      </p:sp>
    </p:spTree>
    <p:extLst>
      <p:ext uri="{BB962C8B-B14F-4D97-AF65-F5344CB8AC3E}">
        <p14:creationId xmlns:p14="http://schemas.microsoft.com/office/powerpoint/2010/main" val="1870800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514E63-695B-482E-84EC-65B6C0363DB1}"/>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233B97F5-CA01-49D9-B40D-A2519AD5774E}"/>
              </a:ext>
            </a:extLst>
          </p:cNvPr>
          <p:cNvSpPr>
            <a:spLocks noGrp="1"/>
          </p:cNvSpPr>
          <p:nvPr>
            <p:ph type="body" idx="1"/>
          </p:nvPr>
        </p:nvSpPr>
        <p:spPr>
          <a:xfrm>
            <a:off x="839788" y="1877211"/>
            <a:ext cx="10512424" cy="627864"/>
          </a:xfrm>
        </p:spPr>
        <p:txBody>
          <a:bodyPr/>
          <a:lstStyle/>
          <a:p>
            <a:r>
              <a:rPr lang="en-US" sz="1600" dirty="0"/>
              <a:t>My Application already uses AAD for User Authentication. How can we use this Identity when authenticating to Power BI in a "User Owns Data" scenario?</a:t>
            </a:r>
          </a:p>
        </p:txBody>
      </p:sp>
      <p:sp>
        <p:nvSpPr>
          <p:cNvPr id="4" name="Content Placeholder 3">
            <a:extLst>
              <a:ext uri="{FF2B5EF4-FFF2-40B4-BE49-F238E27FC236}">
                <a16:creationId xmlns:a16="http://schemas.microsoft.com/office/drawing/2014/main" id="{A7A7AA60-23EC-4F15-9956-E4BA8E41F3B9}"/>
              </a:ext>
            </a:extLst>
          </p:cNvPr>
          <p:cNvSpPr>
            <a:spLocks noGrp="1"/>
          </p:cNvSpPr>
          <p:nvPr>
            <p:ph sz="half" idx="2"/>
          </p:nvPr>
        </p:nvSpPr>
        <p:spPr>
          <a:xfrm>
            <a:off x="839788" y="2505075"/>
            <a:ext cx="5157787" cy="2720745"/>
          </a:xfrm>
        </p:spPr>
        <p:txBody>
          <a:bodyPr/>
          <a:lstStyle/>
          <a:p>
            <a:r>
              <a:rPr lang="en-US" sz="1600" dirty="0">
                <a:solidFill>
                  <a:schemeClr val="tx1"/>
                </a:solidFill>
              </a:rPr>
              <a:t>It is standard OAuth on-behalf-of flow (</a:t>
            </a:r>
            <a:r>
              <a:rPr lang="en-US" sz="1600" u="sng" dirty="0">
                <a:solidFill>
                  <a:schemeClr val="tx1"/>
                </a:solidFill>
                <a:hlinkClick r:id="rId2">
                  <a:extLst>
                    <a:ext uri="{A12FA001-AC4F-418D-AE19-62706E023703}">
                      <ahyp:hlinkClr xmlns:ahyp="http://schemas.microsoft.com/office/drawing/2018/hyperlinkcolor" val="tx"/>
                    </a:ext>
                  </a:extLst>
                </a:hlinkClick>
              </a:rPr>
              <a:t>https://docs.microsoft.com/azure/active-directory/develop/active-directory-authentication-scenarios#web-application-to-web-api</a:t>
            </a:r>
            <a:r>
              <a:rPr lang="en-US" sz="1600" dirty="0">
                <a:solidFill>
                  <a:schemeClr val="tx1"/>
                </a:solidFill>
              </a:rPr>
              <a:t>) </a:t>
            </a:r>
          </a:p>
          <a:p>
            <a:r>
              <a:rPr lang="en-US" sz="1600" dirty="0">
                <a:solidFill>
                  <a:schemeClr val="tx1"/>
                </a:solidFill>
              </a:rPr>
              <a:t>The Application needs to be configured to require permissions to Power BI service (with the required scopes), and once you have a user token to your app, you simply call to ADAL API </a:t>
            </a:r>
            <a:r>
              <a:rPr lang="en-US" sz="1600" dirty="0" err="1">
                <a:solidFill>
                  <a:schemeClr val="tx1"/>
                </a:solidFill>
              </a:rPr>
              <a:t>AcquireTokenAsync</a:t>
            </a:r>
            <a:r>
              <a:rPr lang="en-US" sz="1600" dirty="0">
                <a:solidFill>
                  <a:schemeClr val="tx1"/>
                </a:solidFill>
              </a:rPr>
              <a:t> using the user access token and specify Power BI resource URL as the resource ID, </a:t>
            </a:r>
          </a:p>
          <a:p>
            <a:r>
              <a:rPr lang="en-US" sz="1600" dirty="0">
                <a:solidFill>
                  <a:schemeClr val="tx1"/>
                </a:solidFill>
              </a:rPr>
              <a:t>See a code snippet showing how this can be done…</a:t>
            </a:r>
          </a:p>
        </p:txBody>
      </p:sp>
      <p:sp>
        <p:nvSpPr>
          <p:cNvPr id="11" name="Text Placeholder 2">
            <a:extLst>
              <a:ext uri="{FF2B5EF4-FFF2-40B4-BE49-F238E27FC236}">
                <a16:creationId xmlns:a16="http://schemas.microsoft.com/office/drawing/2014/main" id="{7226F66D-D54D-4B42-9C17-B3955D0D4DCF}"/>
              </a:ext>
            </a:extLst>
          </p:cNvPr>
          <p:cNvSpPr>
            <a:spLocks noGrp="1"/>
          </p:cNvSpPr>
          <p:nvPr>
            <p:ph sz="quarter" idx="4"/>
          </p:nvPr>
        </p:nvSpPr>
        <p:spPr>
          <a:xfrm>
            <a:off x="6172200" y="2505075"/>
            <a:ext cx="5183188" cy="3139321"/>
          </a:xfrm>
          <a:solidFill>
            <a:schemeClr val="tx1"/>
          </a:solidFill>
        </p:spPr>
        <p:txBody>
          <a:bodyPr/>
          <a:lstStyle/>
          <a:p>
            <a:pPr indent="-457200"/>
            <a:r>
              <a:rPr lang="en-US" sz="2000" dirty="0">
                <a:solidFill>
                  <a:schemeClr val="bg1"/>
                </a:solidFill>
              </a:rPr>
              <a:t>var context = new </a:t>
            </a:r>
            <a:r>
              <a:rPr lang="en-US" sz="2000" dirty="0" err="1">
                <a:solidFill>
                  <a:schemeClr val="bg1"/>
                </a:solidFill>
              </a:rPr>
              <a:t>AD.AuthenticationContext</a:t>
            </a:r>
            <a:r>
              <a:rPr lang="en-US" sz="2000" dirty="0">
                <a:solidFill>
                  <a:schemeClr val="bg1"/>
                </a:solidFill>
              </a:rPr>
              <a:t>(</a:t>
            </a:r>
            <a:r>
              <a:rPr lang="en-US" sz="2000" dirty="0" err="1">
                <a:solidFill>
                  <a:schemeClr val="bg1"/>
                </a:solidFill>
              </a:rPr>
              <a:t>authorityUrl</a:t>
            </a:r>
            <a:r>
              <a:rPr lang="en-US" sz="2000" dirty="0">
                <a:solidFill>
                  <a:schemeClr val="bg1"/>
                </a:solidFill>
              </a:rPr>
              <a:t>);</a:t>
            </a:r>
          </a:p>
          <a:p>
            <a:pPr indent="-457200"/>
            <a:r>
              <a:rPr lang="en-US" sz="2000" dirty="0">
                <a:solidFill>
                  <a:schemeClr val="bg1"/>
                </a:solidFill>
              </a:rPr>
              <a:t>var </a:t>
            </a:r>
            <a:r>
              <a:rPr lang="en-US" sz="2000" dirty="0" err="1">
                <a:solidFill>
                  <a:schemeClr val="bg1"/>
                </a:solidFill>
              </a:rPr>
              <a:t>userAssertion</a:t>
            </a:r>
            <a:r>
              <a:rPr lang="en-US" sz="2000" dirty="0">
                <a:solidFill>
                  <a:schemeClr val="bg1"/>
                </a:solidFill>
              </a:rPr>
              <a:t> = new </a:t>
            </a:r>
            <a:r>
              <a:rPr lang="en-US" sz="2000" dirty="0" err="1">
                <a:solidFill>
                  <a:schemeClr val="bg1"/>
                </a:solidFill>
              </a:rPr>
              <a:t>AD.UserAssertion</a:t>
            </a:r>
            <a:r>
              <a:rPr lang="en-US" sz="2000" dirty="0">
                <a:solidFill>
                  <a:schemeClr val="bg1"/>
                </a:solidFill>
              </a:rPr>
              <a:t>(</a:t>
            </a:r>
            <a:r>
              <a:rPr lang="en-US" sz="2000" dirty="0" err="1">
                <a:solidFill>
                  <a:schemeClr val="bg1"/>
                </a:solidFill>
              </a:rPr>
              <a:t>userAccessToken</a:t>
            </a:r>
            <a:r>
              <a:rPr lang="en-US" sz="2000" dirty="0">
                <a:solidFill>
                  <a:schemeClr val="bg1"/>
                </a:solidFill>
              </a:rPr>
              <a:t>);</a:t>
            </a:r>
          </a:p>
          <a:p>
            <a:pPr indent="-457200"/>
            <a:r>
              <a:rPr lang="en-US" sz="2000" dirty="0">
                <a:solidFill>
                  <a:schemeClr val="bg1"/>
                </a:solidFill>
              </a:rPr>
              <a:t>var </a:t>
            </a:r>
            <a:r>
              <a:rPr lang="en-US" sz="2000" dirty="0" err="1">
                <a:solidFill>
                  <a:schemeClr val="bg1"/>
                </a:solidFill>
              </a:rPr>
              <a:t>clientAssertion</a:t>
            </a:r>
            <a:r>
              <a:rPr lang="en-US" sz="2000" dirty="0">
                <a:solidFill>
                  <a:schemeClr val="bg1"/>
                </a:solidFill>
              </a:rPr>
              <a:t> = new </a:t>
            </a:r>
            <a:r>
              <a:rPr lang="en-US" sz="2000" dirty="0" err="1">
                <a:solidFill>
                  <a:schemeClr val="bg1"/>
                </a:solidFill>
              </a:rPr>
              <a:t>AD.ClientAssertionCertificate</a:t>
            </a:r>
            <a:r>
              <a:rPr lang="en-US" sz="2000" dirty="0">
                <a:solidFill>
                  <a:schemeClr val="bg1"/>
                </a:solidFill>
              </a:rPr>
              <a:t>(</a:t>
            </a:r>
            <a:r>
              <a:rPr lang="en-US" sz="2000" dirty="0" err="1">
                <a:solidFill>
                  <a:schemeClr val="bg1"/>
                </a:solidFill>
              </a:rPr>
              <a:t>MyAppId</a:t>
            </a:r>
            <a:r>
              <a:rPr lang="en-US" sz="2000" dirty="0">
                <a:solidFill>
                  <a:schemeClr val="bg1"/>
                </a:solidFill>
              </a:rPr>
              <a:t>, </a:t>
            </a:r>
            <a:r>
              <a:rPr lang="en-US" sz="2000" dirty="0" err="1">
                <a:solidFill>
                  <a:schemeClr val="bg1"/>
                </a:solidFill>
              </a:rPr>
              <a:t>MyAppCertificate</a:t>
            </a:r>
            <a:r>
              <a:rPr lang="en-US" sz="2000" dirty="0">
                <a:solidFill>
                  <a:schemeClr val="bg1"/>
                </a:solidFill>
              </a:rPr>
              <a:t>)</a:t>
            </a:r>
          </a:p>
          <a:p>
            <a:pPr indent="-457200"/>
            <a:r>
              <a:rPr lang="en-US" sz="2000" dirty="0">
                <a:solidFill>
                  <a:schemeClr val="bg1"/>
                </a:solidFill>
              </a:rPr>
              <a:t>var </a:t>
            </a:r>
            <a:r>
              <a:rPr lang="en-US" sz="2000" dirty="0" err="1">
                <a:solidFill>
                  <a:schemeClr val="bg1"/>
                </a:solidFill>
              </a:rPr>
              <a:t>authenticationResult</a:t>
            </a:r>
            <a:r>
              <a:rPr lang="en-US" sz="2000" dirty="0">
                <a:solidFill>
                  <a:schemeClr val="bg1"/>
                </a:solidFill>
              </a:rPr>
              <a:t> = await </a:t>
            </a:r>
            <a:r>
              <a:rPr lang="en-US" sz="2000" dirty="0" err="1">
                <a:solidFill>
                  <a:schemeClr val="bg1"/>
                </a:solidFill>
              </a:rPr>
              <a:t>context.AcquireTokenAsync</a:t>
            </a:r>
            <a:r>
              <a:rPr lang="en-US" sz="2000" dirty="0">
                <a:solidFill>
                  <a:schemeClr val="bg1"/>
                </a:solidFill>
              </a:rPr>
              <a:t>(</a:t>
            </a:r>
            <a:r>
              <a:rPr lang="en-US" sz="2000" dirty="0" err="1">
                <a:solidFill>
                  <a:schemeClr val="bg1"/>
                </a:solidFill>
              </a:rPr>
              <a:t>resourceId</a:t>
            </a:r>
            <a:r>
              <a:rPr lang="en-US" sz="2000" dirty="0">
                <a:solidFill>
                  <a:schemeClr val="bg1"/>
                </a:solidFill>
              </a:rPr>
              <a:t>, </a:t>
            </a:r>
            <a:r>
              <a:rPr lang="en-US" sz="2000" dirty="0" err="1">
                <a:solidFill>
                  <a:schemeClr val="bg1"/>
                </a:solidFill>
              </a:rPr>
              <a:t>clientAssertion</a:t>
            </a:r>
            <a:r>
              <a:rPr lang="en-US" sz="2000" dirty="0">
                <a:solidFill>
                  <a:schemeClr val="bg1"/>
                </a:solidFill>
              </a:rPr>
              <a:t>, </a:t>
            </a:r>
            <a:r>
              <a:rPr lang="en-US" sz="2000" dirty="0" err="1">
                <a:solidFill>
                  <a:schemeClr val="bg1"/>
                </a:solidFill>
              </a:rPr>
              <a:t>userAssertion</a:t>
            </a:r>
            <a:r>
              <a:rPr lang="en-US" sz="2000" dirty="0">
                <a:solidFill>
                  <a:schemeClr val="bg1"/>
                </a:solidFill>
              </a:rPr>
              <a:t>);</a:t>
            </a:r>
          </a:p>
        </p:txBody>
      </p:sp>
    </p:spTree>
    <p:extLst>
      <p:ext uri="{BB962C8B-B14F-4D97-AF65-F5344CB8AC3E}">
        <p14:creationId xmlns:p14="http://schemas.microsoft.com/office/powerpoint/2010/main" val="234689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Hands-On Module</a:t>
            </a:r>
          </a:p>
        </p:txBody>
      </p:sp>
    </p:spTree>
    <p:extLst>
      <p:ext uri="{BB962C8B-B14F-4D97-AF65-F5344CB8AC3E}">
        <p14:creationId xmlns:p14="http://schemas.microsoft.com/office/powerpoint/2010/main" val="305200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p:txBody>
          <a:bodyPr>
            <a:normAutofit lnSpcReduction="10000"/>
          </a:bodyPr>
          <a:lstStyle/>
          <a:p>
            <a:pPr algn="l"/>
            <a:endParaRPr lang="en-US" sz="2400" dirty="0"/>
          </a:p>
          <a:p>
            <a:pPr algn="l"/>
            <a:endParaRPr lang="en-US" sz="2400" dirty="0"/>
          </a:p>
          <a:p>
            <a:endParaRPr lang="en-US" sz="3600" dirty="0"/>
          </a:p>
          <a:p>
            <a:r>
              <a:rPr lang="en-US" sz="3600" dirty="0"/>
              <a:t>Go to Power BI App (app.powerbi.com)</a:t>
            </a:r>
            <a:endParaRPr lang="en-US" sz="4400" dirty="0"/>
          </a:p>
        </p:txBody>
      </p:sp>
      <p:sp>
        <p:nvSpPr>
          <p:cNvPr id="2" name="Title 1"/>
          <p:cNvSpPr>
            <a:spLocks noGrp="1"/>
          </p:cNvSpPr>
          <p:nvPr>
            <p:ph type="title"/>
          </p:nvPr>
        </p:nvSpPr>
        <p:spPr/>
        <p:txBody>
          <a:bodyPr>
            <a:normAutofit/>
          </a:bodyPr>
          <a:lstStyle/>
          <a:p>
            <a:r>
              <a:rPr lang="en-US" sz="3600" dirty="0"/>
              <a:t>Power BI</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Power BI</a:t>
            </a:r>
          </a:p>
        </p:txBody>
      </p:sp>
      <p:sp>
        <p:nvSpPr>
          <p:cNvPr id="3" name="Subtitle 2"/>
          <p:cNvSpPr>
            <a:spLocks noGrp="1"/>
          </p:cNvSpPr>
          <p:nvPr>
            <p:ph type="body" sz="quarter" idx="10"/>
          </p:nvPr>
        </p:nvSpPr>
        <p:spPr/>
        <p:txBody>
          <a:bodyPr>
            <a:normAutofit/>
          </a:bodyPr>
          <a:lstStyle/>
          <a:p>
            <a:r>
              <a:rPr lang="en-US" sz="2400" dirty="0"/>
              <a:t>Create Workspace</a:t>
            </a:r>
          </a:p>
          <a:p>
            <a:r>
              <a:rPr lang="en-US" sz="2400" dirty="0"/>
              <a:t>Note : Workspace name should match with application name we defined in azure portal.</a:t>
            </a:r>
          </a:p>
        </p:txBody>
      </p:sp>
      <p:sp>
        <p:nvSpPr>
          <p:cNvPr id="8" name="Text Placeholder 7">
            <a:extLst>
              <a:ext uri="{FF2B5EF4-FFF2-40B4-BE49-F238E27FC236}">
                <a16:creationId xmlns:a16="http://schemas.microsoft.com/office/drawing/2014/main" id="{0A686021-AEA6-4C39-83D7-4B7E7BD12579}"/>
              </a:ext>
            </a:extLst>
          </p:cNvPr>
          <p:cNvSpPr>
            <a:spLocks noGrp="1"/>
          </p:cNvSpPr>
          <p:nvPr>
            <p:ph type="body" sz="quarter" idx="1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544213" y="1189176"/>
            <a:ext cx="5453063" cy="3649773"/>
          </a:xfrm>
          <a:prstGeom prst="rect">
            <a:avLst/>
          </a:prstGeom>
          <a:noFill/>
          <a:ln w="9525">
            <a:noFill/>
            <a:miter lim="800000"/>
            <a:headEnd/>
            <a:tailEnd/>
          </a:ln>
          <a:effec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Power BI</a:t>
            </a:r>
          </a:p>
        </p:txBody>
      </p:sp>
      <p:sp>
        <p:nvSpPr>
          <p:cNvPr id="4" name="Content Placeholder 3">
            <a:extLst>
              <a:ext uri="{FF2B5EF4-FFF2-40B4-BE49-F238E27FC236}">
                <a16:creationId xmlns:a16="http://schemas.microsoft.com/office/drawing/2014/main" id="{32E12F43-C9AE-4B2F-81C3-9DF3466BB749}"/>
              </a:ext>
            </a:extLst>
          </p:cNvPr>
          <p:cNvSpPr>
            <a:spLocks noGrp="1"/>
          </p:cNvSpPr>
          <p:nvPr>
            <p:ph type="body" sz="quarter" idx="10"/>
          </p:nvPr>
        </p:nvSpPr>
        <p:spPr>
          <a:xfrm>
            <a:off x="269241" y="1189176"/>
            <a:ext cx="5378548" cy="2000548"/>
          </a:xfrm>
        </p:spPr>
        <p:txBody>
          <a:bodyPr/>
          <a:lstStyle/>
          <a:p>
            <a:r>
              <a:rPr lang="en-US" sz="2400" dirty="0"/>
              <a:t>Published the Power BI report in workspace we just created in above steps.</a:t>
            </a:r>
          </a:p>
          <a:p>
            <a:r>
              <a:rPr lang="en-US" sz="2400" dirty="0"/>
              <a:t>Open Power BI Report and click on File-&gt;Embed</a:t>
            </a:r>
          </a:p>
        </p:txBody>
      </p:sp>
      <p:sp>
        <p:nvSpPr>
          <p:cNvPr id="9" name="Text Placeholder 8">
            <a:extLst>
              <a:ext uri="{FF2B5EF4-FFF2-40B4-BE49-F238E27FC236}">
                <a16:creationId xmlns:a16="http://schemas.microsoft.com/office/drawing/2014/main" id="{3B763557-4CBD-4CBF-8839-07156C737270}"/>
              </a:ext>
            </a:extLst>
          </p:cNvPr>
          <p:cNvSpPr>
            <a:spLocks noGrp="1"/>
          </p:cNvSpPr>
          <p:nvPr>
            <p:ph type="body" sz="quarter" idx="11"/>
          </p:nvPr>
        </p:nvSpPr>
        <p:spPr/>
        <p:txBody>
          <a:bodyPr/>
          <a:lstStyle/>
          <a:p>
            <a:endParaRPr lang="en-US"/>
          </a:p>
        </p:txBody>
      </p:sp>
      <p:pic>
        <p:nvPicPr>
          <p:cNvPr id="8" name="Content Placeholder 7">
            <a:extLst>
              <a:ext uri="{FF2B5EF4-FFF2-40B4-BE49-F238E27FC236}">
                <a16:creationId xmlns:a16="http://schemas.microsoft.com/office/drawing/2014/main" id="{644545B5-9145-4333-BBF2-0EC76B5E45FE}"/>
              </a:ext>
            </a:extLst>
          </p:cNvPr>
          <p:cNvPicPr>
            <a:picLocks noGrp="1"/>
          </p:cNvPicPr>
          <p:nvPr>
            <p:ph sz="quarter" idx="4294967295"/>
          </p:nvPr>
        </p:nvPicPr>
        <p:blipFill>
          <a:blip r:embed="rId2" cstate="print"/>
          <a:srcRect/>
          <a:stretch>
            <a:fillRect/>
          </a:stretch>
        </p:blipFill>
        <p:spPr bwMode="auto">
          <a:xfrm>
            <a:off x="6578507" y="1189176"/>
            <a:ext cx="5183187" cy="3240088"/>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Power BI</a:t>
            </a:r>
          </a:p>
        </p:txBody>
      </p:sp>
      <p:sp>
        <p:nvSpPr>
          <p:cNvPr id="3" name="Subtitle 2"/>
          <p:cNvSpPr>
            <a:spLocks noGrp="1"/>
          </p:cNvSpPr>
          <p:nvPr>
            <p:ph type="body" sz="quarter" idx="10"/>
          </p:nvPr>
        </p:nvSpPr>
        <p:spPr>
          <a:xfrm>
            <a:off x="269241" y="1193658"/>
            <a:ext cx="5378548" cy="5090600"/>
          </a:xfrm>
        </p:spPr>
        <p:txBody>
          <a:bodyPr>
            <a:noAutofit/>
          </a:bodyPr>
          <a:lstStyle/>
          <a:p>
            <a:r>
              <a:rPr lang="en-US" sz="2400" dirty="0">
                <a:solidFill>
                  <a:schemeClr val="tx1"/>
                </a:solidFill>
              </a:rPr>
              <a:t>Copy the URL from the popup window.</a:t>
            </a:r>
          </a:p>
          <a:p>
            <a:pPr marL="0" indent="0">
              <a:buNone/>
            </a:pPr>
            <a:endParaRPr lang="en-US" sz="2400" dirty="0">
              <a:solidFill>
                <a:schemeClr val="tx1"/>
              </a:solidFill>
            </a:endParaRPr>
          </a:p>
          <a:p>
            <a:pPr lvl="1"/>
            <a:r>
              <a:rPr lang="en-US" sz="1616" dirty="0">
                <a:solidFill>
                  <a:schemeClr val="tx1"/>
                </a:solidFill>
              </a:rPr>
              <a:t>Embed URL : </a:t>
            </a:r>
            <a:r>
              <a:rPr lang="en-US" sz="1616" u="sng" dirty="0">
                <a:solidFill>
                  <a:schemeClr val="tx1"/>
                </a:solidFill>
              </a:rPr>
              <a:t>https://app.powerbi.com/reportEmbed?reportId=ab6a6425-723b-4eb1-8a35-a51453a4a10f&amp;groupId=e9611f8e-ba94-44c6-8117-31e30d860187</a:t>
            </a:r>
            <a:endParaRPr lang="en-US" sz="1616" dirty="0">
              <a:solidFill>
                <a:schemeClr val="tx1"/>
              </a:solidFill>
            </a:endParaRPr>
          </a:p>
          <a:p>
            <a:pPr lvl="1"/>
            <a:r>
              <a:rPr lang="en-US" sz="1616" dirty="0">
                <a:solidFill>
                  <a:srgbClr val="FFFF00"/>
                </a:solidFill>
              </a:rPr>
              <a:t>Report ID </a:t>
            </a:r>
            <a:r>
              <a:rPr lang="en-US" sz="1616" dirty="0">
                <a:solidFill>
                  <a:schemeClr val="tx1"/>
                </a:solidFill>
              </a:rPr>
              <a:t>= </a:t>
            </a:r>
            <a:r>
              <a:rPr lang="en-US" sz="1616" u="sng" dirty="0">
                <a:solidFill>
                  <a:schemeClr val="tx1"/>
                </a:solidFill>
                <a:hlinkClick r:id="rId2">
                  <a:extLst>
                    <a:ext uri="{A12FA001-AC4F-418D-AE19-62706E023703}">
                      <ahyp:hlinkClr xmlns:ahyp="http://schemas.microsoft.com/office/drawing/2018/hyperlinkcolor" val="tx"/>
                    </a:ext>
                  </a:extLst>
                </a:hlinkClick>
              </a:rPr>
              <a:t>ab6a6425-723b-4eb1-8a35-a51453a4a10f</a:t>
            </a:r>
            <a:endParaRPr lang="en-US" sz="1616" dirty="0">
              <a:solidFill>
                <a:schemeClr val="tx1"/>
              </a:solidFill>
            </a:endParaRPr>
          </a:p>
          <a:p>
            <a:pPr lvl="1"/>
            <a:r>
              <a:rPr lang="en-US" sz="1616" dirty="0">
                <a:solidFill>
                  <a:srgbClr val="FFFF00"/>
                </a:solidFill>
              </a:rPr>
              <a:t>Group ID </a:t>
            </a:r>
            <a:r>
              <a:rPr lang="en-US" sz="1616" dirty="0">
                <a:solidFill>
                  <a:schemeClr val="tx1"/>
                </a:solidFill>
              </a:rPr>
              <a:t>= </a:t>
            </a:r>
            <a:r>
              <a:rPr lang="en-US" sz="1616" u="sng" dirty="0">
                <a:solidFill>
                  <a:schemeClr val="tx1"/>
                </a:solidFill>
                <a:hlinkClick r:id="rId2">
                  <a:extLst>
                    <a:ext uri="{A12FA001-AC4F-418D-AE19-62706E023703}">
                      <ahyp:hlinkClr xmlns:ahyp="http://schemas.microsoft.com/office/drawing/2018/hyperlinkcolor" val="tx"/>
                    </a:ext>
                  </a:extLst>
                </a:hlinkClick>
              </a:rPr>
              <a:t>e9611f8e-ba94-44c6-8117-31e30d860187</a:t>
            </a:r>
            <a:endParaRPr lang="en-US" sz="1616" dirty="0">
              <a:solidFill>
                <a:schemeClr val="tx1"/>
              </a:solidFill>
            </a:endParaRPr>
          </a:p>
          <a:p>
            <a:endParaRPr lang="en-US" sz="2400" dirty="0">
              <a:solidFill>
                <a:schemeClr val="tx1"/>
              </a:solidFill>
            </a:endParaRPr>
          </a:p>
          <a:p>
            <a:r>
              <a:rPr lang="en-US" sz="2400" dirty="0">
                <a:solidFill>
                  <a:schemeClr val="tx1"/>
                </a:solidFill>
              </a:rPr>
              <a:t>Remember the values for </a:t>
            </a:r>
          </a:p>
          <a:p>
            <a:pPr lvl="1"/>
            <a:r>
              <a:rPr lang="en-US" sz="1616" dirty="0">
                <a:solidFill>
                  <a:schemeClr val="tx1"/>
                </a:solidFill>
              </a:rPr>
              <a:t>Embed URL</a:t>
            </a:r>
          </a:p>
          <a:p>
            <a:pPr lvl="1"/>
            <a:r>
              <a:rPr lang="en-US" sz="1616" dirty="0">
                <a:solidFill>
                  <a:schemeClr val="tx1"/>
                </a:solidFill>
              </a:rPr>
              <a:t>Group ID</a:t>
            </a:r>
          </a:p>
          <a:p>
            <a:pPr lvl="1"/>
            <a:r>
              <a:rPr lang="en-US" sz="1616" dirty="0">
                <a:solidFill>
                  <a:schemeClr val="tx1"/>
                </a:solidFill>
              </a:rPr>
              <a:t>Report ID</a:t>
            </a:r>
          </a:p>
        </p:txBody>
      </p:sp>
      <p:sp>
        <p:nvSpPr>
          <p:cNvPr id="4" name="Text Placeholder 3">
            <a:extLst>
              <a:ext uri="{FF2B5EF4-FFF2-40B4-BE49-F238E27FC236}">
                <a16:creationId xmlns:a16="http://schemas.microsoft.com/office/drawing/2014/main" id="{1E6E743F-9E22-4EA2-A533-FD296E57B19A}"/>
              </a:ext>
            </a:extLst>
          </p:cNvPr>
          <p:cNvSpPr>
            <a:spLocks noGrp="1"/>
          </p:cNvSpPr>
          <p:nvPr>
            <p:ph type="body" sz="quarter" idx="11"/>
          </p:nvPr>
        </p:nvSpPr>
        <p:spPr/>
        <p:txBody>
          <a:bodyPr/>
          <a:lstStyle/>
          <a:p>
            <a:endParaRPr 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REST API</a:t>
            </a:r>
          </a:p>
        </p:txBody>
      </p:sp>
      <p:sp>
        <p:nvSpPr>
          <p:cNvPr id="3" name="Subtitle 2"/>
          <p:cNvSpPr>
            <a:spLocks noGrp="1"/>
          </p:cNvSpPr>
          <p:nvPr>
            <p:ph type="body" sz="quarter" idx="10"/>
          </p:nvPr>
        </p:nvSpPr>
        <p:spPr/>
        <p:txBody>
          <a:bodyPr>
            <a:normAutofit fontScale="92500" lnSpcReduction="20000"/>
          </a:bodyPr>
          <a:lstStyle/>
          <a:p>
            <a:pPr marL="742950" indent="-742950"/>
            <a:endParaRPr lang="en-US" sz="4800" dirty="0"/>
          </a:p>
          <a:p>
            <a:pPr marL="742950" indent="-742950"/>
            <a:endParaRPr lang="en-US" sz="4800" dirty="0"/>
          </a:p>
          <a:p>
            <a:pPr marL="742950" indent="-742950"/>
            <a:r>
              <a:rPr lang="en-US" sz="4800" dirty="0"/>
              <a:t>Call REST API to open Power BI report securely</a:t>
            </a:r>
          </a:p>
          <a:p>
            <a:pPr marL="742950" indent="-742950" algn="l"/>
            <a:endParaRPr lang="en-US" sz="4400" dirty="0"/>
          </a:p>
          <a:p>
            <a:pPr marL="742950" indent="-742950" algn="l"/>
            <a:endParaRPr lang="en-US" sz="4400" dirty="0"/>
          </a:p>
          <a:p>
            <a:pPr marL="742950" indent="-742950" algn="l"/>
            <a:endParaRPr lang="en-US" sz="4400" dirty="0"/>
          </a:p>
          <a:p>
            <a:pPr marL="742950" indent="-742950" algn="l"/>
            <a:endParaRPr lang="en-US" sz="44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REST API</a:t>
            </a:r>
          </a:p>
        </p:txBody>
      </p:sp>
      <p:sp>
        <p:nvSpPr>
          <p:cNvPr id="3" name="Subtitle 2"/>
          <p:cNvSpPr>
            <a:spLocks noGrp="1"/>
          </p:cNvSpPr>
          <p:nvPr>
            <p:ph type="body" sz="quarter" idx="10"/>
          </p:nvPr>
        </p:nvSpPr>
        <p:spPr>
          <a:xfrm>
            <a:off x="269241" y="1189175"/>
            <a:ext cx="5378548" cy="5072671"/>
          </a:xfrm>
        </p:spPr>
        <p:txBody>
          <a:bodyPr>
            <a:normAutofit/>
          </a:bodyPr>
          <a:lstStyle/>
          <a:p>
            <a:r>
              <a:rPr lang="en-US" sz="2400" dirty="0"/>
              <a:t>Call </a:t>
            </a:r>
            <a:r>
              <a:rPr lang="en-US" sz="2400" dirty="0" err="1"/>
              <a:t>GetToken</a:t>
            </a:r>
            <a:r>
              <a:rPr lang="en-US" sz="2400" dirty="0"/>
              <a:t> REST API with header and body</a:t>
            </a:r>
            <a:endParaRPr lang="en-US" sz="2400" dirty="0">
              <a:solidFill>
                <a:schemeClr val="tx1"/>
              </a:solidFill>
            </a:endParaRPr>
          </a:p>
          <a:p>
            <a:r>
              <a:rPr lang="en-US" sz="2400" u="sng" dirty="0">
                <a:solidFill>
                  <a:schemeClr val="tx1"/>
                </a:solidFill>
                <a:hlinkClick r:id="rId2">
                  <a:extLst>
                    <a:ext uri="{A12FA001-AC4F-418D-AE19-62706E023703}">
                      <ahyp:hlinkClr xmlns:ahyp="http://schemas.microsoft.com/office/drawing/2018/hyperlinkcolor" val="tx"/>
                    </a:ext>
                  </a:extLst>
                </a:hlinkClick>
              </a:rPr>
              <a:t>https://login.microsoftonline.com/common/oauth2/token</a:t>
            </a:r>
            <a:endParaRPr lang="en-US" sz="2400" dirty="0">
              <a:solidFill>
                <a:schemeClr val="tx1"/>
              </a:solidFill>
            </a:endParaRPr>
          </a:p>
          <a:p>
            <a:r>
              <a:rPr lang="en-US" sz="2400" dirty="0"/>
              <a:t>Header</a:t>
            </a:r>
          </a:p>
          <a:p>
            <a:r>
              <a:rPr lang="en-US" sz="2400" dirty="0"/>
              <a:t>Content-Type = application/x-www-form-</a:t>
            </a:r>
            <a:r>
              <a:rPr lang="en-US" sz="2400" dirty="0" err="1"/>
              <a:t>urlencoded</a:t>
            </a:r>
            <a:endParaRPr lang="en-US" sz="2400" dirty="0"/>
          </a:p>
          <a:p>
            <a:r>
              <a:rPr lang="en-US" sz="2400" dirty="0"/>
              <a:t>Remember the values for Access Token from result</a:t>
            </a:r>
          </a:p>
        </p:txBody>
      </p:sp>
      <p:sp>
        <p:nvSpPr>
          <p:cNvPr id="4" name="Text Placeholder 3">
            <a:extLst>
              <a:ext uri="{FF2B5EF4-FFF2-40B4-BE49-F238E27FC236}">
                <a16:creationId xmlns:a16="http://schemas.microsoft.com/office/drawing/2014/main" id="{5707BAC3-04F2-49E6-ABAB-73742432C433}"/>
              </a:ext>
            </a:extLst>
          </p:cNvPr>
          <p:cNvSpPr>
            <a:spLocks noGrp="1"/>
          </p:cNvSpPr>
          <p:nvPr>
            <p:ph type="body" sz="quarter" idx="11"/>
          </p:nvPr>
        </p:nvSpPr>
        <p:spPr/>
        <p:txBody>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6541896" y="1151965"/>
            <a:ext cx="5486400" cy="3197994"/>
          </a:xfrm>
          <a:prstGeom prst="rect">
            <a:avLst/>
          </a:prstGeom>
          <a:noFill/>
          <a:ln w="9525">
            <a:noFill/>
            <a:miter lim="800000"/>
            <a:headEnd/>
            <a:tailEnd/>
          </a:ln>
          <a:effec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REST API</a:t>
            </a:r>
          </a:p>
        </p:txBody>
      </p:sp>
      <p:sp>
        <p:nvSpPr>
          <p:cNvPr id="3" name="Subtitle 2"/>
          <p:cNvSpPr>
            <a:spLocks noGrp="1"/>
          </p:cNvSpPr>
          <p:nvPr>
            <p:ph type="body" sz="quarter" idx="10"/>
          </p:nvPr>
        </p:nvSpPr>
        <p:spPr>
          <a:xfrm>
            <a:off x="269241" y="1189176"/>
            <a:ext cx="5378548" cy="5157836"/>
          </a:xfrm>
        </p:spPr>
        <p:txBody>
          <a:bodyPr>
            <a:noAutofit/>
          </a:bodyPr>
          <a:lstStyle/>
          <a:p>
            <a:r>
              <a:rPr lang="en-US" sz="2400" dirty="0"/>
              <a:t>Generate embed token using below REST API</a:t>
            </a:r>
            <a:endParaRPr lang="en-US" sz="2400" dirty="0">
              <a:solidFill>
                <a:schemeClr val="tx1"/>
              </a:solidFill>
            </a:endParaRPr>
          </a:p>
          <a:p>
            <a:pPr lvl="1"/>
            <a:r>
              <a:rPr lang="en-US" sz="1616" u="sng" dirty="0">
                <a:solidFill>
                  <a:schemeClr val="tx1"/>
                </a:solidFill>
                <a:hlinkClick r:id="rId2">
                  <a:extLst>
                    <a:ext uri="{A12FA001-AC4F-418D-AE19-62706E023703}">
                      <ahyp:hlinkClr xmlns:ahyp="http://schemas.microsoft.com/office/drawing/2018/hyperlinkcolor" val="tx"/>
                    </a:ext>
                  </a:extLst>
                </a:hlinkClick>
              </a:rPr>
              <a:t>https://api.powerbi.com/v1.0/myorg/groups/&lt;&lt;GROUP ID&gt;&gt;/reports/&lt;&lt;REPORT ID&gt;&gt;/</a:t>
            </a:r>
            <a:r>
              <a:rPr lang="en-US" sz="1616" u="sng" dirty="0" err="1">
                <a:solidFill>
                  <a:schemeClr val="tx1"/>
                </a:solidFill>
                <a:hlinkClick r:id="rId2">
                  <a:extLst>
                    <a:ext uri="{A12FA001-AC4F-418D-AE19-62706E023703}">
                      <ahyp:hlinkClr xmlns:ahyp="http://schemas.microsoft.com/office/drawing/2018/hyperlinkcolor" val="tx"/>
                    </a:ext>
                  </a:extLst>
                </a:hlinkClick>
              </a:rPr>
              <a:t>GenerateToken</a:t>
            </a:r>
            <a:endParaRPr lang="en-US" sz="1616" dirty="0">
              <a:solidFill>
                <a:schemeClr val="tx1"/>
              </a:solidFill>
            </a:endParaRPr>
          </a:p>
          <a:p>
            <a:pPr lvl="1"/>
            <a:r>
              <a:rPr lang="en-US" sz="1616" dirty="0"/>
              <a:t>Header</a:t>
            </a:r>
          </a:p>
          <a:p>
            <a:pPr lvl="1"/>
            <a:r>
              <a:rPr lang="en-US" sz="1616" dirty="0"/>
              <a:t>Authorization = Bearer </a:t>
            </a:r>
            <a:r>
              <a:rPr lang="en-US" sz="1616" dirty="0">
                <a:solidFill>
                  <a:srgbClr val="FF0000"/>
                </a:solidFill>
              </a:rPr>
              <a:t>&lt;&lt;Access </a:t>
            </a:r>
            <a:r>
              <a:rPr lang="en-US" sz="1616" dirty="0" err="1">
                <a:solidFill>
                  <a:srgbClr val="FF0000"/>
                </a:solidFill>
              </a:rPr>
              <a:t>Tocken</a:t>
            </a:r>
            <a:r>
              <a:rPr lang="en-US" sz="1616" dirty="0">
                <a:solidFill>
                  <a:srgbClr val="FF0000"/>
                </a:solidFill>
              </a:rPr>
              <a:t>&gt;&gt;</a:t>
            </a:r>
          </a:p>
          <a:p>
            <a:pPr lvl="1"/>
            <a:r>
              <a:rPr lang="en-US" sz="1616" dirty="0"/>
              <a:t>Content-Type = application/x-www-form-</a:t>
            </a:r>
            <a:r>
              <a:rPr lang="en-US" sz="1616" dirty="0" err="1"/>
              <a:t>urlencoded</a:t>
            </a:r>
            <a:endParaRPr lang="en-US" sz="1616" dirty="0"/>
          </a:p>
          <a:p>
            <a:pPr lvl="1"/>
            <a:r>
              <a:rPr lang="en-US" sz="1616" dirty="0"/>
              <a:t>Accept=application/</a:t>
            </a:r>
            <a:r>
              <a:rPr lang="en-US" sz="1616" dirty="0" err="1"/>
              <a:t>json</a:t>
            </a:r>
            <a:endParaRPr lang="en-US" sz="1616" dirty="0"/>
          </a:p>
          <a:p>
            <a:pPr lvl="1"/>
            <a:r>
              <a:rPr lang="en-US" sz="1616" dirty="0"/>
              <a:t>BODY</a:t>
            </a:r>
          </a:p>
          <a:p>
            <a:pPr lvl="1"/>
            <a:r>
              <a:rPr lang="en-US" sz="1616" dirty="0" err="1"/>
              <a:t>accessLevel</a:t>
            </a:r>
            <a:r>
              <a:rPr lang="en-US" sz="1616" dirty="0"/>
              <a:t> = View</a:t>
            </a:r>
          </a:p>
          <a:p>
            <a:pPr lvl="1"/>
            <a:r>
              <a:rPr lang="en-US" sz="1616" dirty="0" err="1"/>
              <a:t>allowSaveAs</a:t>
            </a:r>
            <a:r>
              <a:rPr lang="en-US" sz="1616" dirty="0"/>
              <a:t>=false</a:t>
            </a:r>
            <a:endParaRPr lang="en-US" sz="2400" dirty="0"/>
          </a:p>
          <a:p>
            <a:r>
              <a:rPr lang="en-US" sz="2400" dirty="0"/>
              <a:t>Remember Token from the result </a:t>
            </a:r>
          </a:p>
          <a:p>
            <a:pPr lvl="1"/>
            <a:r>
              <a:rPr lang="en-US" sz="1616" dirty="0"/>
              <a:t>Embed token</a:t>
            </a:r>
          </a:p>
          <a:p>
            <a:endParaRPr lang="en-US" sz="2400" dirty="0"/>
          </a:p>
        </p:txBody>
      </p:sp>
      <p:sp>
        <p:nvSpPr>
          <p:cNvPr id="4" name="Text Placeholder 3">
            <a:extLst>
              <a:ext uri="{FF2B5EF4-FFF2-40B4-BE49-F238E27FC236}">
                <a16:creationId xmlns:a16="http://schemas.microsoft.com/office/drawing/2014/main" id="{A7066960-022F-4024-8403-5E24FE6F66B1}"/>
              </a:ext>
            </a:extLst>
          </p:cNvPr>
          <p:cNvSpPr>
            <a:spLocks noGrp="1"/>
          </p:cNvSpPr>
          <p:nvPr>
            <p:ph type="body" sz="quarter" idx="11"/>
          </p:nvPr>
        </p:nvSpPr>
        <p:spPr/>
        <p:txBody>
          <a:bodyP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6284584" y="1246094"/>
            <a:ext cx="5638175" cy="2590800"/>
          </a:xfrm>
          <a:prstGeom prst="rect">
            <a:avLst/>
          </a:prstGeom>
          <a:noFill/>
          <a:ln w="9525">
            <a:noFill/>
            <a:miter lim="800000"/>
            <a:headEnd/>
            <a:tailEnd/>
          </a:ln>
          <a:effectLst/>
        </p:spPr>
      </p:pic>
    </p:spTree>
  </p:cSld>
  <p:clrMapOvr>
    <a:masterClrMapping/>
  </p:clrMapOvr>
  <p:transition>
    <p:fade/>
  </p:transition>
</p:sld>
</file>

<file path=ppt/theme/theme1.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1119</Words>
  <Application>Microsoft Office PowerPoint</Application>
  <PresentationFormat>Widescreen</PresentationFormat>
  <Paragraphs>132</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Segoe UI</vt:lpstr>
      <vt:lpstr>Segoe UI Light</vt:lpstr>
      <vt:lpstr>Segoe UI Semilight</vt:lpstr>
      <vt:lpstr>Wingdings</vt:lpstr>
      <vt:lpstr>C+E Readiness Template</vt:lpstr>
      <vt:lpstr>Power BI Embedded</vt:lpstr>
      <vt:lpstr>Hands-On Module</vt:lpstr>
      <vt:lpstr>Power BI</vt:lpstr>
      <vt:lpstr>Power BI</vt:lpstr>
      <vt:lpstr>Power BI</vt:lpstr>
      <vt:lpstr>Power BI</vt:lpstr>
      <vt:lpstr>REST API</vt:lpstr>
      <vt:lpstr>REST API</vt:lpstr>
      <vt:lpstr>REST API</vt:lpstr>
      <vt:lpstr>Attached Power BI Report in App</vt:lpstr>
      <vt:lpstr>FAQs - Technical</vt:lpstr>
      <vt:lpstr>FAQs</vt:lpstr>
      <vt:lpstr>FAQs</vt:lpstr>
      <vt:lpstr>FAQs</vt:lpstr>
      <vt:lpstr>FAQs</vt:lpstr>
      <vt:lpstr>FAQs</vt:lpstr>
      <vt:lpstr>FAQs</vt:lpstr>
      <vt:lpstr>FAQs</vt:lpstr>
      <vt:lpstr>FAQs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Haroon Chaudhary</dc:creator>
  <cp:lastModifiedBy>Haroon Chaudhary</cp:lastModifiedBy>
  <cp:revision>14</cp:revision>
  <dcterms:created xsi:type="dcterms:W3CDTF">2019-02-22T04:26:37Z</dcterms:created>
  <dcterms:modified xsi:type="dcterms:W3CDTF">2019-02-26T20:34:13Z</dcterms:modified>
</cp:coreProperties>
</file>