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0"/>
  </p:notesMasterIdLst>
  <p:sldIdLst>
    <p:sldId id="300" r:id="rId6"/>
    <p:sldId id="312" r:id="rId7"/>
    <p:sldId id="323" r:id="rId8"/>
    <p:sldId id="324" r:id="rId9"/>
    <p:sldId id="351" r:id="rId10"/>
    <p:sldId id="337" r:id="rId11"/>
    <p:sldId id="338" r:id="rId12"/>
    <p:sldId id="340" r:id="rId13"/>
    <p:sldId id="341" r:id="rId14"/>
    <p:sldId id="342" r:id="rId15"/>
    <p:sldId id="343" r:id="rId16"/>
    <p:sldId id="344" r:id="rId17"/>
    <p:sldId id="345" r:id="rId18"/>
    <p:sldId id="346" r:id="rId19"/>
    <p:sldId id="347" r:id="rId20"/>
    <p:sldId id="348" r:id="rId21"/>
    <p:sldId id="349" r:id="rId22"/>
    <p:sldId id="350" r:id="rId23"/>
    <p:sldId id="336" r:id="rId24"/>
    <p:sldId id="335" r:id="rId25"/>
    <p:sldId id="265" r:id="rId26"/>
    <p:sldId id="334" r:id="rId27"/>
    <p:sldId id="333"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p:scale>
          <a:sx n="112" d="100"/>
          <a:sy n="112" d="100"/>
        </p:scale>
        <p:origin x="2338" y="155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3/4/2019 11:52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3/4/2019 11:52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3/4/2019 11:52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3/4/2019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413498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power-bi/developer/embedded-multi-geo" TargetMode="Externa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power-bi/service-admin-licensing-organization" TargetMode="External"/><Relationship Id="rId2" Type="http://schemas.openxmlformats.org/officeDocument/2006/relationships/hyperlink" Target="https://azure.microsoft.com/services/power-bi-embedded/" TargetMode="External"/><Relationship Id="rId1" Type="http://schemas.openxmlformats.org/officeDocument/2006/relationships/slideLayout" Target="../slideLayouts/slideLayout15.xml"/><Relationship Id="rId4" Type="http://schemas.openxmlformats.org/officeDocument/2006/relationships/hyperlink" Target="https://docs.microsoft.com/en-us/power-bi/service-admin-premium-monitor-capacity"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power-bi/developer/embed-multi-tenancy#row-level-security-based-isolation" TargetMode="External"/><Relationship Id="rId2" Type="http://schemas.openxmlformats.org/officeDocument/2006/relationships/hyperlink" Target="https://docs.microsoft.com/en-us/power-bi/developer/embed-multi-tenancy#power-bi-workspace-based-isolation" TargetMode="External"/><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power-bi/service-premium-large-datasets" TargetMode="External"/><Relationship Id="rId2" Type="http://schemas.openxmlformats.org/officeDocument/2006/relationships/hyperlink" Target="https://docs.microsoft.com/en-us/power-bi/service-premium" TargetMode="External"/><Relationship Id="rId1" Type="http://schemas.openxmlformats.org/officeDocument/2006/relationships/slideLayout" Target="../slideLayouts/slideLayout15.xml"/><Relationship Id="rId5" Type="http://schemas.openxmlformats.org/officeDocument/2006/relationships/hyperlink" Target="https://powerbi.microsoft.com/blog/power-bi-developer-community-november-update-2018/#scale-script" TargetMode="External"/><Relationship Id="rId4" Type="http://schemas.openxmlformats.org/officeDocument/2006/relationships/hyperlink" Target="https://docs.microsoft.com/en-us/power-bi/service-premium-understand-how-it-work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power-bi/power-bi-overview" TargetMode="External"/><Relationship Id="rId2" Type="http://schemas.openxmlformats.org/officeDocument/2006/relationships/hyperlink" Target="https://docs.microsoft.com/azure/active-directory/fundamentals/active-directory-whatis" TargetMode="External"/><Relationship Id="rId1" Type="http://schemas.openxmlformats.org/officeDocument/2006/relationships/slideLayout" Target="../slideLayouts/slideLayout15.xml"/><Relationship Id="rId5" Type="http://schemas.openxmlformats.org/officeDocument/2006/relationships/hyperlink" Target="https://docs.microsoft.com/en-us/power-bi/developer/azure-pbie-what-is-power-bi-embedded" TargetMode="External"/><Relationship Id="rId4" Type="http://schemas.openxmlformats.org/officeDocument/2006/relationships/hyperlink" Target="https://docs.microsoft.com/en-us/power-bi/service-create-workspace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power-bi/service-premium" TargetMode="External"/><Relationship Id="rId2" Type="http://schemas.openxmlformats.org/officeDocument/2006/relationships/hyperlink" Target="https://docs.microsoft.com/en-us/power-bi/developer/embedded-row-level-security" TargetMode="External"/><Relationship Id="rId1" Type="http://schemas.openxmlformats.org/officeDocument/2006/relationships/slideLayout" Target="../slideLayouts/slideLayout15.xml"/><Relationship Id="rId6" Type="http://schemas.openxmlformats.org/officeDocument/2006/relationships/hyperlink" Target="https://docs.microsoft.com/en-us/power-bi/desktop-directquery-about" TargetMode="External"/><Relationship Id="rId5" Type="http://schemas.openxmlformats.org/officeDocument/2006/relationships/hyperlink" Target="https://docs.microsoft.com/en-us/power-bi/service-admin-purchasing-power-bi-pro" TargetMode="External"/><Relationship Id="rId4" Type="http://schemas.openxmlformats.org/officeDocument/2006/relationships/hyperlink" Target="https://docs.microsoft.com/en-us/power-bi/developer/azure-pbie-create-capacit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Architectural Designs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194D56-9089-4C5D-AEDF-6AE6F0B84F3E}"/>
              </a:ext>
            </a:extLst>
          </p:cNvPr>
          <p:cNvSpPr>
            <a:spLocks noGrp="1"/>
          </p:cNvSpPr>
          <p:nvPr>
            <p:ph type="body" sz="quarter" idx="10"/>
          </p:nvPr>
        </p:nvSpPr>
        <p:spPr>
          <a:xfrm>
            <a:off x="269239" y="1189177"/>
            <a:ext cx="11653523" cy="1015663"/>
          </a:xfrm>
        </p:spPr>
        <p:txBody>
          <a:bodyPr/>
          <a:lstStyle/>
          <a:p>
            <a:r>
              <a:rPr lang="en-US" sz="2000" dirty="0">
                <a:latin typeface="+mn-lt"/>
              </a:rPr>
              <a:t>How sensitive is the data being stored? What level of isolation do you need separating different customer tenants? The answer might vary across different industries or specific customers that have certain requirements.</a:t>
            </a:r>
          </a:p>
        </p:txBody>
      </p:sp>
      <p:sp>
        <p:nvSpPr>
          <p:cNvPr id="3" name="Title 2">
            <a:extLst>
              <a:ext uri="{FF2B5EF4-FFF2-40B4-BE49-F238E27FC236}">
                <a16:creationId xmlns:a16="http://schemas.microsoft.com/office/drawing/2014/main" id="{EBC40463-6401-4BA7-8378-3772730D0C48}"/>
              </a:ext>
            </a:extLst>
          </p:cNvPr>
          <p:cNvSpPr>
            <a:spLocks noGrp="1"/>
          </p:cNvSpPr>
          <p:nvPr>
            <p:ph type="title"/>
          </p:nvPr>
        </p:nvSpPr>
        <p:spPr/>
        <p:txBody>
          <a:bodyPr anchor="ctr"/>
          <a:lstStyle/>
          <a:p>
            <a:r>
              <a:rPr lang="en-US" sz="4400" dirty="0"/>
              <a:t>Data Isolation</a:t>
            </a:r>
          </a:p>
        </p:txBody>
      </p:sp>
    </p:spTree>
    <p:extLst>
      <p:ext uri="{BB962C8B-B14F-4D97-AF65-F5344CB8AC3E}">
        <p14:creationId xmlns:p14="http://schemas.microsoft.com/office/powerpoint/2010/main" val="282682781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194D56-9089-4C5D-AEDF-6AE6F0B84F3E}"/>
              </a:ext>
            </a:extLst>
          </p:cNvPr>
          <p:cNvSpPr>
            <a:spLocks noGrp="1"/>
          </p:cNvSpPr>
          <p:nvPr>
            <p:ph type="body" sz="quarter" idx="10"/>
          </p:nvPr>
        </p:nvSpPr>
        <p:spPr>
          <a:xfrm>
            <a:off x="269239" y="1189177"/>
            <a:ext cx="11653523" cy="4555093"/>
          </a:xfrm>
        </p:spPr>
        <p:txBody>
          <a:bodyPr/>
          <a:lstStyle/>
          <a:p>
            <a:r>
              <a:rPr lang="en-US" sz="2000" dirty="0">
                <a:latin typeface="+mn-lt"/>
              </a:rPr>
              <a:t>To find the best solution, define the scale you reach in the foreseeable future. Remember that a solution that might be suitable now might not suffice when usage and data scale up. When analyzing scalability, consider the following list:</a:t>
            </a:r>
          </a:p>
          <a:p>
            <a:endParaRPr lang="en-US" sz="2000" dirty="0">
              <a:latin typeface="+mn-lt"/>
            </a:endParaRPr>
          </a:p>
          <a:p>
            <a:pPr lvl="1"/>
            <a:r>
              <a:rPr lang="en-US" sz="2000" dirty="0">
                <a:latin typeface="+mn-lt"/>
              </a:rPr>
              <a:t>Number of tenants (customers).</a:t>
            </a:r>
          </a:p>
          <a:p>
            <a:pPr lvl="1"/>
            <a:r>
              <a:rPr lang="en-US" sz="2000" dirty="0">
                <a:latin typeface="+mn-lt"/>
              </a:rPr>
              <a:t>Number of reports, dashboards, and datasets for each tenant.</a:t>
            </a:r>
          </a:p>
          <a:p>
            <a:pPr lvl="1"/>
            <a:r>
              <a:rPr lang="en-US" sz="2000" dirty="0">
                <a:latin typeface="+mn-lt"/>
              </a:rPr>
              <a:t>Size of data on each dataset and frequency of refreshes.</a:t>
            </a:r>
          </a:p>
          <a:p>
            <a:pPr lvl="1"/>
            <a:r>
              <a:rPr lang="en-US" sz="2000" dirty="0">
                <a:latin typeface="+mn-lt"/>
              </a:rPr>
              <a:t>Number of users.</a:t>
            </a:r>
          </a:p>
          <a:p>
            <a:pPr lvl="1"/>
            <a:r>
              <a:rPr lang="en-US" sz="2000" dirty="0">
                <a:latin typeface="+mn-lt"/>
              </a:rPr>
              <a:t>Number of concurrent users in peak times.</a:t>
            </a:r>
          </a:p>
          <a:p>
            <a:pPr lvl="1"/>
            <a:endParaRPr lang="en-US" sz="2000" dirty="0">
              <a:latin typeface="+mn-lt"/>
            </a:endParaRPr>
          </a:p>
          <a:p>
            <a:r>
              <a:rPr lang="en-US" sz="2000" dirty="0">
                <a:latin typeface="+mn-lt"/>
              </a:rPr>
              <a:t>Some SaaS applications might have a low number of customers and low usage, but large amounts of data. Others might have many customers and high usage, but a small amount of data and reports for each customer. High numbers in any of these situations can impact future costs and operational complexity.</a:t>
            </a:r>
          </a:p>
        </p:txBody>
      </p:sp>
      <p:sp>
        <p:nvSpPr>
          <p:cNvPr id="3" name="Title 2">
            <a:extLst>
              <a:ext uri="{FF2B5EF4-FFF2-40B4-BE49-F238E27FC236}">
                <a16:creationId xmlns:a16="http://schemas.microsoft.com/office/drawing/2014/main" id="{EBC40463-6401-4BA7-8378-3772730D0C48}"/>
              </a:ext>
            </a:extLst>
          </p:cNvPr>
          <p:cNvSpPr>
            <a:spLocks noGrp="1"/>
          </p:cNvSpPr>
          <p:nvPr>
            <p:ph type="title"/>
          </p:nvPr>
        </p:nvSpPr>
        <p:spPr/>
        <p:txBody>
          <a:bodyPr anchor="ctr"/>
          <a:lstStyle/>
          <a:p>
            <a:r>
              <a:rPr lang="en-US" sz="4400" dirty="0"/>
              <a:t>Scalability</a:t>
            </a:r>
          </a:p>
        </p:txBody>
      </p:sp>
    </p:spTree>
    <p:extLst>
      <p:ext uri="{BB962C8B-B14F-4D97-AF65-F5344CB8AC3E}">
        <p14:creationId xmlns:p14="http://schemas.microsoft.com/office/powerpoint/2010/main" val="11350572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194D56-9089-4C5D-AEDF-6AE6F0B84F3E}"/>
              </a:ext>
            </a:extLst>
          </p:cNvPr>
          <p:cNvSpPr>
            <a:spLocks noGrp="1"/>
          </p:cNvSpPr>
          <p:nvPr>
            <p:ph type="body" sz="quarter" idx="10"/>
          </p:nvPr>
        </p:nvSpPr>
        <p:spPr>
          <a:xfrm>
            <a:off x="269239" y="1189177"/>
            <a:ext cx="11653523" cy="3046988"/>
          </a:xfrm>
        </p:spPr>
        <p:txBody>
          <a:bodyPr/>
          <a:lstStyle/>
          <a:p>
            <a:r>
              <a:rPr lang="en-US" sz="2000" dirty="0">
                <a:latin typeface="+mn-lt"/>
              </a:rPr>
              <a:t>Identify frequently occurring processes that need automation.</a:t>
            </a:r>
          </a:p>
          <a:p>
            <a:endParaRPr lang="en-US" sz="2000" dirty="0">
              <a:latin typeface="+mn-lt"/>
            </a:endParaRPr>
          </a:p>
          <a:p>
            <a:pPr lvl="1"/>
            <a:r>
              <a:rPr lang="en-US" sz="2000" dirty="0">
                <a:latin typeface="+mn-lt"/>
              </a:rPr>
              <a:t>What is the frequency of onboarding new tenants? What actions are needed to fully onboard each one?</a:t>
            </a:r>
          </a:p>
          <a:p>
            <a:pPr lvl="1"/>
            <a:r>
              <a:rPr lang="en-US" sz="2000" dirty="0">
                <a:latin typeface="+mn-lt"/>
              </a:rPr>
              <a:t>What is the release cadence for new or updated Power BI content, that needs to be deployed?</a:t>
            </a:r>
          </a:p>
          <a:p>
            <a:pPr lvl="1"/>
            <a:r>
              <a:rPr lang="en-US" sz="2000" dirty="0">
                <a:latin typeface="+mn-lt"/>
              </a:rPr>
              <a:t>How many row-level security roles are defined for each tenant?</a:t>
            </a:r>
          </a:p>
          <a:p>
            <a:pPr lvl="1"/>
            <a:endParaRPr lang="en-US" sz="2000" dirty="0">
              <a:latin typeface="+mn-lt"/>
            </a:endParaRPr>
          </a:p>
          <a:p>
            <a:r>
              <a:rPr lang="en-US" sz="2000" dirty="0">
                <a:latin typeface="+mn-lt"/>
              </a:rPr>
              <a:t>Identifying these processes and how you address them can help you understand the operational complexity involved in maintaining each model.</a:t>
            </a:r>
          </a:p>
        </p:txBody>
      </p:sp>
      <p:sp>
        <p:nvSpPr>
          <p:cNvPr id="3" name="Title 2">
            <a:extLst>
              <a:ext uri="{FF2B5EF4-FFF2-40B4-BE49-F238E27FC236}">
                <a16:creationId xmlns:a16="http://schemas.microsoft.com/office/drawing/2014/main" id="{EBC40463-6401-4BA7-8378-3772730D0C48}"/>
              </a:ext>
            </a:extLst>
          </p:cNvPr>
          <p:cNvSpPr>
            <a:spLocks noGrp="1"/>
          </p:cNvSpPr>
          <p:nvPr>
            <p:ph type="title"/>
          </p:nvPr>
        </p:nvSpPr>
        <p:spPr/>
        <p:txBody>
          <a:bodyPr anchor="ctr"/>
          <a:lstStyle/>
          <a:p>
            <a:r>
              <a:rPr lang="en-US" sz="4400" dirty="0"/>
              <a:t>Automation &amp; operational complexity</a:t>
            </a:r>
          </a:p>
        </p:txBody>
      </p:sp>
    </p:spTree>
    <p:extLst>
      <p:ext uri="{BB962C8B-B14F-4D97-AF65-F5344CB8AC3E}">
        <p14:creationId xmlns:p14="http://schemas.microsoft.com/office/powerpoint/2010/main" val="207072846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194D56-9089-4C5D-AEDF-6AE6F0B84F3E}"/>
              </a:ext>
            </a:extLst>
          </p:cNvPr>
          <p:cNvSpPr>
            <a:spLocks noGrp="1"/>
          </p:cNvSpPr>
          <p:nvPr>
            <p:ph type="body" sz="quarter" idx="10"/>
          </p:nvPr>
        </p:nvSpPr>
        <p:spPr>
          <a:xfrm>
            <a:off x="269239" y="1189177"/>
            <a:ext cx="11653523" cy="2523768"/>
          </a:xfrm>
        </p:spPr>
        <p:txBody>
          <a:bodyPr/>
          <a:lstStyle/>
          <a:p>
            <a:r>
              <a:rPr lang="en-US" sz="2000" dirty="0">
                <a:solidFill>
                  <a:schemeClr val="tx1"/>
                </a:solidFill>
                <a:latin typeface="+mn-lt"/>
              </a:rPr>
              <a:t>Power BI Embedded supports multi-geo deployment (preview feature). </a:t>
            </a:r>
            <a:r>
              <a:rPr lang="en-US" sz="2000" u="sng" dirty="0">
                <a:solidFill>
                  <a:schemeClr val="tx1"/>
                </a:solidFill>
                <a:latin typeface="+mn-lt"/>
                <a:hlinkClick r:id="rId2">
                  <a:extLst>
                    <a:ext uri="{A12FA001-AC4F-418D-AE19-62706E023703}">
                      <ahyp:hlinkClr xmlns:ahyp="http://schemas.microsoft.com/office/drawing/2018/hyperlinkcolor" val="tx"/>
                    </a:ext>
                  </a:extLst>
                </a:hlinkClick>
              </a:rPr>
              <a:t>Multi-Geo</a:t>
            </a:r>
            <a:r>
              <a:rPr lang="en-US" sz="2000" dirty="0">
                <a:solidFill>
                  <a:schemeClr val="tx1"/>
                </a:solidFill>
                <a:latin typeface="+mn-lt"/>
              </a:rPr>
              <a:t> enables Power BI Embedded resources to be deployed in different regions with specific content assigned to reside in specific regions. </a:t>
            </a:r>
          </a:p>
          <a:p>
            <a:endParaRPr lang="en-US" sz="2000" dirty="0">
              <a:solidFill>
                <a:schemeClr val="tx1"/>
              </a:solidFill>
              <a:latin typeface="+mn-lt"/>
            </a:endParaRPr>
          </a:p>
          <a:p>
            <a:r>
              <a:rPr lang="en-US" sz="2000" dirty="0">
                <a:solidFill>
                  <a:schemeClr val="tx1"/>
                </a:solidFill>
                <a:latin typeface="+mn-lt"/>
              </a:rPr>
              <a:t>This feature can be used across all models, but can have an impact on the amount of content to manage and cost. Currently multi-geo is designed for meeting data residency requirements and doesn't improve performance by moving data closer to consumers.</a:t>
            </a:r>
            <a:br>
              <a:rPr lang="en-US" sz="2000" dirty="0">
                <a:solidFill>
                  <a:schemeClr val="tx1"/>
                </a:solidFill>
                <a:latin typeface="+mn-lt"/>
              </a:rPr>
            </a:br>
            <a:endParaRPr lang="en-US" sz="2000" dirty="0">
              <a:solidFill>
                <a:schemeClr val="tx1"/>
              </a:solidFill>
              <a:latin typeface="+mn-lt"/>
            </a:endParaRPr>
          </a:p>
        </p:txBody>
      </p:sp>
      <p:sp>
        <p:nvSpPr>
          <p:cNvPr id="3" name="Title 2">
            <a:extLst>
              <a:ext uri="{FF2B5EF4-FFF2-40B4-BE49-F238E27FC236}">
                <a16:creationId xmlns:a16="http://schemas.microsoft.com/office/drawing/2014/main" id="{EBC40463-6401-4BA7-8378-3772730D0C48}"/>
              </a:ext>
            </a:extLst>
          </p:cNvPr>
          <p:cNvSpPr>
            <a:spLocks noGrp="1"/>
          </p:cNvSpPr>
          <p:nvPr>
            <p:ph type="title"/>
          </p:nvPr>
        </p:nvSpPr>
        <p:spPr/>
        <p:txBody>
          <a:bodyPr anchor="ctr"/>
          <a:lstStyle/>
          <a:p>
            <a:r>
              <a:rPr lang="en-US" sz="4400" dirty="0"/>
              <a:t>Data Residency Requirements</a:t>
            </a:r>
          </a:p>
        </p:txBody>
      </p:sp>
    </p:spTree>
    <p:extLst>
      <p:ext uri="{BB962C8B-B14F-4D97-AF65-F5344CB8AC3E}">
        <p14:creationId xmlns:p14="http://schemas.microsoft.com/office/powerpoint/2010/main" val="5152915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194D56-9089-4C5D-AEDF-6AE6F0B84F3E}"/>
              </a:ext>
            </a:extLst>
          </p:cNvPr>
          <p:cNvSpPr>
            <a:spLocks noGrp="1"/>
          </p:cNvSpPr>
          <p:nvPr>
            <p:ph type="body" sz="quarter" idx="10"/>
          </p:nvPr>
        </p:nvSpPr>
        <p:spPr>
          <a:xfrm>
            <a:off x="269239" y="1189177"/>
            <a:ext cx="11653523" cy="3077766"/>
          </a:xfrm>
        </p:spPr>
        <p:txBody>
          <a:bodyPr/>
          <a:lstStyle/>
          <a:p>
            <a:r>
              <a:rPr lang="en-US" sz="2000" u="sng" dirty="0">
                <a:solidFill>
                  <a:schemeClr val="tx1"/>
                </a:solidFill>
                <a:latin typeface="+mn-lt"/>
                <a:hlinkClick r:id="rId2">
                  <a:extLst>
                    <a:ext uri="{A12FA001-AC4F-418D-AE19-62706E023703}">
                      <ahyp:hlinkClr xmlns:ahyp="http://schemas.microsoft.com/office/drawing/2018/hyperlinkcolor" val="tx"/>
                    </a:ext>
                  </a:extLst>
                </a:hlinkClick>
              </a:rPr>
              <a:t>Power BI Embedded</a:t>
            </a:r>
            <a:r>
              <a:rPr lang="en-US" sz="2000" dirty="0">
                <a:solidFill>
                  <a:schemeClr val="tx1"/>
                </a:solidFill>
                <a:latin typeface="+mn-lt"/>
              </a:rPr>
              <a:t> has a resource-based purchase model, like </a:t>
            </a:r>
            <a:r>
              <a:rPr lang="en-US" sz="2000" b="1" dirty="0">
                <a:solidFill>
                  <a:schemeClr val="tx1"/>
                </a:solidFill>
                <a:latin typeface="+mn-lt"/>
              </a:rPr>
              <a:t>Power BI Premium</a:t>
            </a:r>
            <a:r>
              <a:rPr lang="en-US" sz="2000" dirty="0">
                <a:solidFill>
                  <a:schemeClr val="tx1"/>
                </a:solidFill>
                <a:latin typeface="+mn-lt"/>
              </a:rPr>
              <a:t>. You purchase one or more capacities with fixed computing power and memory. This capacity is the main cost item when working with </a:t>
            </a:r>
            <a:r>
              <a:rPr lang="en-US" sz="2000" b="1" dirty="0">
                <a:solidFill>
                  <a:schemeClr val="tx1"/>
                </a:solidFill>
                <a:latin typeface="+mn-lt"/>
              </a:rPr>
              <a:t>Power BI Embedded</a:t>
            </a:r>
            <a:r>
              <a:rPr lang="en-US" sz="2000" dirty="0">
                <a:solidFill>
                  <a:schemeClr val="tx1"/>
                </a:solidFill>
                <a:latin typeface="+mn-lt"/>
              </a:rPr>
              <a:t>. There's no limit on the number of users using the capacity. The only limit is the performance of the capacity. A </a:t>
            </a:r>
            <a:r>
              <a:rPr lang="en-US" sz="2000" u="sng" dirty="0">
                <a:solidFill>
                  <a:schemeClr val="tx1"/>
                </a:solidFill>
                <a:latin typeface="+mn-lt"/>
                <a:hlinkClick r:id="rId3">
                  <a:extLst>
                    <a:ext uri="{A12FA001-AC4F-418D-AE19-62706E023703}">
                      <ahyp:hlinkClr xmlns:ahyp="http://schemas.microsoft.com/office/drawing/2018/hyperlinkcolor" val="tx"/>
                    </a:ext>
                  </a:extLst>
                </a:hlinkClick>
              </a:rPr>
              <a:t>Power BI Pro license</a:t>
            </a:r>
            <a:r>
              <a:rPr lang="en-US" sz="2000" dirty="0">
                <a:solidFill>
                  <a:schemeClr val="tx1"/>
                </a:solidFill>
                <a:latin typeface="+mn-lt"/>
              </a:rPr>
              <a:t> is required for each </a:t>
            </a:r>
            <a:r>
              <a:rPr lang="en-US" sz="2000" i="1" dirty="0">
                <a:solidFill>
                  <a:schemeClr val="tx1"/>
                </a:solidFill>
                <a:latin typeface="+mn-lt"/>
              </a:rPr>
              <a:t>master</a:t>
            </a:r>
            <a:r>
              <a:rPr lang="en-US" sz="2000" dirty="0">
                <a:solidFill>
                  <a:schemeClr val="tx1"/>
                </a:solidFill>
                <a:latin typeface="+mn-lt"/>
              </a:rPr>
              <a:t> user, or specific users that need to access the Power BI portal.</a:t>
            </a:r>
          </a:p>
          <a:p>
            <a:endParaRPr lang="en-US" sz="2000" dirty="0">
              <a:solidFill>
                <a:schemeClr val="tx1"/>
              </a:solidFill>
              <a:latin typeface="+mn-lt"/>
            </a:endParaRPr>
          </a:p>
          <a:p>
            <a:r>
              <a:rPr lang="en-US" sz="2000" dirty="0">
                <a:solidFill>
                  <a:schemeClr val="tx1"/>
                </a:solidFill>
                <a:latin typeface="+mn-lt"/>
              </a:rPr>
              <a:t>We recommend testing and measuring the expected load on your capacity by simulating live environment and usage and run load testing on the capacity. You can measure the load and performance with the various Metrics available in the Azure capacity or </a:t>
            </a:r>
            <a:r>
              <a:rPr lang="en-US" sz="2000" u="sng" dirty="0">
                <a:solidFill>
                  <a:schemeClr val="tx1"/>
                </a:solidFill>
                <a:latin typeface="+mn-lt"/>
                <a:hlinkClick r:id="rId4">
                  <a:extLst>
                    <a:ext uri="{A12FA001-AC4F-418D-AE19-62706E023703}">
                      <ahyp:hlinkClr xmlns:ahyp="http://schemas.microsoft.com/office/drawing/2018/hyperlinkcolor" val="tx"/>
                    </a:ext>
                  </a:extLst>
                </a:hlinkClick>
              </a:rPr>
              <a:t>Premium capacity metrics app</a:t>
            </a:r>
            <a:r>
              <a:rPr lang="en-US" sz="2000" dirty="0">
                <a:solidFill>
                  <a:schemeClr val="tx1"/>
                </a:solidFill>
                <a:latin typeface="+mn-lt"/>
              </a:rPr>
              <a:t>.</a:t>
            </a:r>
          </a:p>
        </p:txBody>
      </p:sp>
      <p:sp>
        <p:nvSpPr>
          <p:cNvPr id="3" name="Title 2">
            <a:extLst>
              <a:ext uri="{FF2B5EF4-FFF2-40B4-BE49-F238E27FC236}">
                <a16:creationId xmlns:a16="http://schemas.microsoft.com/office/drawing/2014/main" id="{EBC40463-6401-4BA7-8378-3772730D0C48}"/>
              </a:ext>
            </a:extLst>
          </p:cNvPr>
          <p:cNvSpPr>
            <a:spLocks noGrp="1"/>
          </p:cNvSpPr>
          <p:nvPr>
            <p:ph type="title"/>
          </p:nvPr>
        </p:nvSpPr>
        <p:spPr/>
        <p:txBody>
          <a:bodyPr anchor="ctr"/>
          <a:lstStyle/>
          <a:p>
            <a:r>
              <a:rPr lang="en-US" sz="4400" dirty="0"/>
              <a:t>Cost</a:t>
            </a:r>
          </a:p>
        </p:txBody>
      </p:sp>
    </p:spTree>
    <p:extLst>
      <p:ext uri="{BB962C8B-B14F-4D97-AF65-F5344CB8AC3E}">
        <p14:creationId xmlns:p14="http://schemas.microsoft.com/office/powerpoint/2010/main" val="255686005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39B65-1269-43DE-AD77-347B575F629D}"/>
              </a:ext>
            </a:extLst>
          </p:cNvPr>
          <p:cNvSpPr>
            <a:spLocks noGrp="1"/>
          </p:cNvSpPr>
          <p:nvPr>
            <p:ph type="title"/>
          </p:nvPr>
        </p:nvSpPr>
        <p:spPr/>
        <p:txBody>
          <a:bodyPr/>
          <a:lstStyle/>
          <a:p>
            <a:r>
              <a:rPr lang="en-US" dirty="0"/>
              <a:t>Workspace vs Row-Level Security Isolation</a:t>
            </a:r>
          </a:p>
        </p:txBody>
      </p:sp>
      <p:sp>
        <p:nvSpPr>
          <p:cNvPr id="3" name="Text Placeholder 2">
            <a:extLst>
              <a:ext uri="{FF2B5EF4-FFF2-40B4-BE49-F238E27FC236}">
                <a16:creationId xmlns:a16="http://schemas.microsoft.com/office/drawing/2014/main" id="{1EA56D9C-DD10-4A01-94CE-13F97C431A4A}"/>
              </a:ext>
            </a:extLst>
          </p:cNvPr>
          <p:cNvSpPr>
            <a:spLocks noGrp="1"/>
          </p:cNvSpPr>
          <p:nvPr>
            <p:ph type="body" sz="quarter" idx="10"/>
          </p:nvPr>
        </p:nvSpPr>
        <p:spPr>
          <a:xfrm>
            <a:off x="269241" y="1189175"/>
            <a:ext cx="5378548" cy="1862048"/>
          </a:xfrm>
        </p:spPr>
        <p:txBody>
          <a:bodyPr/>
          <a:lstStyle/>
          <a:p>
            <a:r>
              <a:rPr lang="en-US" sz="2000" dirty="0">
                <a:solidFill>
                  <a:schemeClr val="tx1"/>
                </a:solidFill>
                <a:latin typeface="+mn-lt"/>
                <a:hlinkClick r:id="rId2">
                  <a:extLst>
                    <a:ext uri="{A12FA001-AC4F-418D-AE19-62706E023703}">
                      <ahyp:hlinkClr xmlns:ahyp="http://schemas.microsoft.com/office/drawing/2018/hyperlinkcolor" val="tx"/>
                    </a:ext>
                  </a:extLst>
                </a:hlinkClick>
              </a:rPr>
              <a:t>Click here to learn more about Power BI workspace-based isolation</a:t>
            </a:r>
            <a:endParaRPr lang="en-US" sz="2000" dirty="0">
              <a:solidFill>
                <a:schemeClr val="tx1"/>
              </a:solidFill>
              <a:latin typeface="+mn-lt"/>
            </a:endParaRPr>
          </a:p>
          <a:p>
            <a:pPr marL="285750" indent="-285750">
              <a:buFont typeface="Arial" panose="020B0604020202020204" pitchFamily="34" charset="0"/>
              <a:buChar char="•"/>
            </a:pPr>
            <a:r>
              <a:rPr lang="en-US" sz="1400" dirty="0">
                <a:latin typeface="+mn-lt"/>
              </a:rPr>
              <a:t>With Power BI workspace-based isolation, the SaaS application supports multiple tenants from a single Power BI tenant. Workspace-based isolation contains all the Power BI content that different tenants use. The separation of tenants is done at the Power BI workspace level, by creating multiple workspaces.</a:t>
            </a:r>
            <a:endParaRPr lang="en-US" sz="1400" dirty="0">
              <a:solidFill>
                <a:schemeClr val="tx1"/>
              </a:solidFill>
              <a:latin typeface="+mn-lt"/>
            </a:endParaRPr>
          </a:p>
        </p:txBody>
      </p:sp>
      <p:sp>
        <p:nvSpPr>
          <p:cNvPr id="4" name="Text Placeholder 3">
            <a:extLst>
              <a:ext uri="{FF2B5EF4-FFF2-40B4-BE49-F238E27FC236}">
                <a16:creationId xmlns:a16="http://schemas.microsoft.com/office/drawing/2014/main" id="{1CE2355C-0C55-42B3-8450-9B9E330034B8}"/>
              </a:ext>
            </a:extLst>
          </p:cNvPr>
          <p:cNvSpPr>
            <a:spLocks noGrp="1"/>
          </p:cNvSpPr>
          <p:nvPr>
            <p:ph type="body" sz="quarter" idx="11"/>
          </p:nvPr>
        </p:nvSpPr>
        <p:spPr>
          <a:xfrm>
            <a:off x="6544214" y="1189175"/>
            <a:ext cx="5378548" cy="2443746"/>
          </a:xfrm>
        </p:spPr>
        <p:txBody>
          <a:bodyPr/>
          <a:lstStyle/>
          <a:p>
            <a:r>
              <a:rPr lang="en-US" sz="2000" dirty="0">
                <a:solidFill>
                  <a:schemeClr val="tx1"/>
                </a:solidFill>
                <a:latin typeface="+mn-lt"/>
                <a:hlinkClick r:id="rId3">
                  <a:extLst>
                    <a:ext uri="{A12FA001-AC4F-418D-AE19-62706E023703}">
                      <ahyp:hlinkClr xmlns:ahyp="http://schemas.microsoft.com/office/drawing/2018/hyperlinkcolor" val="tx"/>
                    </a:ext>
                  </a:extLst>
                </a:hlinkClick>
              </a:rPr>
              <a:t>Click here to learn more about Row-level security-based isolation</a:t>
            </a:r>
            <a:endParaRPr lang="en-US" sz="2000" dirty="0">
              <a:solidFill>
                <a:schemeClr val="tx1"/>
              </a:solidFill>
              <a:latin typeface="+mn-lt"/>
            </a:endParaRPr>
          </a:p>
          <a:p>
            <a:pPr marL="285750" indent="-285750">
              <a:buFont typeface="Arial" panose="020B0604020202020204" pitchFamily="34" charset="0"/>
              <a:buChar char="•"/>
            </a:pPr>
            <a:r>
              <a:rPr lang="en-US" sz="1400" dirty="0">
                <a:latin typeface="+mn-lt"/>
              </a:rPr>
              <a:t>Implementing row-level security-based isolation is most comfortable when all tenants’ data is stored in a single data warehouse. In this case, the application developer can pass only the relevant data from the data warehouse into the Power BI dataset, either via Direct Query or data import. If data in the database is separated per tenant, it needs to be combined into a single dataset, which results in a lower degree of separation between tenants that existed in the database.</a:t>
            </a:r>
            <a:endParaRPr lang="en-US" sz="2400" dirty="0">
              <a:solidFill>
                <a:schemeClr val="tx1"/>
              </a:solidFill>
              <a:latin typeface="+mn-lt"/>
            </a:endParaRPr>
          </a:p>
        </p:txBody>
      </p:sp>
      <p:pic>
        <p:nvPicPr>
          <p:cNvPr id="6" name="Picture 5">
            <a:extLst>
              <a:ext uri="{FF2B5EF4-FFF2-40B4-BE49-F238E27FC236}">
                <a16:creationId xmlns:a16="http://schemas.microsoft.com/office/drawing/2014/main" id="{66F7AA21-763D-4D5F-8715-7E076EBB6923}"/>
              </a:ext>
            </a:extLst>
          </p:cNvPr>
          <p:cNvPicPr>
            <a:picLocks noChangeAspect="1"/>
          </p:cNvPicPr>
          <p:nvPr/>
        </p:nvPicPr>
        <p:blipFill>
          <a:blip r:embed="rId4"/>
          <a:stretch>
            <a:fillRect/>
          </a:stretch>
        </p:blipFill>
        <p:spPr>
          <a:xfrm>
            <a:off x="266921" y="3646117"/>
            <a:ext cx="5378548" cy="2981436"/>
          </a:xfrm>
          <a:prstGeom prst="rect">
            <a:avLst/>
          </a:prstGeom>
        </p:spPr>
      </p:pic>
      <p:pic>
        <p:nvPicPr>
          <p:cNvPr id="8" name="Picture 7">
            <a:extLst>
              <a:ext uri="{FF2B5EF4-FFF2-40B4-BE49-F238E27FC236}">
                <a16:creationId xmlns:a16="http://schemas.microsoft.com/office/drawing/2014/main" id="{45092A48-C89D-4D50-BFE1-3C2D4B820098}"/>
              </a:ext>
            </a:extLst>
          </p:cNvPr>
          <p:cNvPicPr>
            <a:picLocks noChangeAspect="1"/>
          </p:cNvPicPr>
          <p:nvPr/>
        </p:nvPicPr>
        <p:blipFill>
          <a:blip r:embed="rId5"/>
          <a:stretch>
            <a:fillRect/>
          </a:stretch>
        </p:blipFill>
        <p:spPr>
          <a:xfrm>
            <a:off x="6555906" y="3646117"/>
            <a:ext cx="5366856" cy="2956510"/>
          </a:xfrm>
          <a:prstGeom prst="rect">
            <a:avLst/>
          </a:prstGeom>
        </p:spPr>
      </p:pic>
    </p:spTree>
    <p:extLst>
      <p:ext uri="{BB962C8B-B14F-4D97-AF65-F5344CB8AC3E}">
        <p14:creationId xmlns:p14="http://schemas.microsoft.com/office/powerpoint/2010/main" val="151958330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C40463-6401-4BA7-8378-3772730D0C48}"/>
              </a:ext>
            </a:extLst>
          </p:cNvPr>
          <p:cNvSpPr>
            <a:spLocks noGrp="1"/>
          </p:cNvSpPr>
          <p:nvPr>
            <p:ph type="title"/>
          </p:nvPr>
        </p:nvSpPr>
        <p:spPr/>
        <p:txBody>
          <a:bodyPr anchor="ctr"/>
          <a:lstStyle/>
          <a:p>
            <a:r>
              <a:rPr lang="en-US" sz="4400" dirty="0"/>
              <a:t>Summary Comparison</a:t>
            </a:r>
          </a:p>
        </p:txBody>
      </p:sp>
      <p:graphicFrame>
        <p:nvGraphicFramePr>
          <p:cNvPr id="4" name="Table 3">
            <a:extLst>
              <a:ext uri="{FF2B5EF4-FFF2-40B4-BE49-F238E27FC236}">
                <a16:creationId xmlns:a16="http://schemas.microsoft.com/office/drawing/2014/main" id="{96E9E5C2-8A4D-4F48-83BD-A31DFE0F7EFB}"/>
              </a:ext>
            </a:extLst>
          </p:cNvPr>
          <p:cNvGraphicFramePr>
            <a:graphicFrameLocks noGrp="1"/>
          </p:cNvGraphicFramePr>
          <p:nvPr>
            <p:extLst>
              <p:ext uri="{D42A27DB-BD31-4B8C-83A1-F6EECF244321}">
                <p14:modId xmlns:p14="http://schemas.microsoft.com/office/powerpoint/2010/main" val="493002202"/>
              </p:ext>
            </p:extLst>
          </p:nvPr>
        </p:nvGraphicFramePr>
        <p:xfrm>
          <a:off x="269240" y="1189176"/>
          <a:ext cx="11501010" cy="5368573"/>
        </p:xfrm>
        <a:graphic>
          <a:graphicData uri="http://schemas.openxmlformats.org/drawingml/2006/table">
            <a:tbl>
              <a:tblPr/>
              <a:tblGrid>
                <a:gridCol w="2189677">
                  <a:extLst>
                    <a:ext uri="{9D8B030D-6E8A-4147-A177-3AD203B41FA5}">
                      <a16:colId xmlns:a16="http://schemas.microsoft.com/office/drawing/2014/main" val="2795805061"/>
                    </a:ext>
                  </a:extLst>
                </a:gridCol>
                <a:gridCol w="4722125">
                  <a:extLst>
                    <a:ext uri="{9D8B030D-6E8A-4147-A177-3AD203B41FA5}">
                      <a16:colId xmlns:a16="http://schemas.microsoft.com/office/drawing/2014/main" val="3953184138"/>
                    </a:ext>
                  </a:extLst>
                </a:gridCol>
                <a:gridCol w="4589208">
                  <a:extLst>
                    <a:ext uri="{9D8B030D-6E8A-4147-A177-3AD203B41FA5}">
                      <a16:colId xmlns:a16="http://schemas.microsoft.com/office/drawing/2014/main" val="550116491"/>
                    </a:ext>
                  </a:extLst>
                </a:gridCol>
              </a:tblGrid>
              <a:tr h="346197">
                <a:tc>
                  <a:txBody>
                    <a:bodyPr/>
                    <a:lstStyle/>
                    <a:p>
                      <a:pPr algn="ctr" fontAlgn="b"/>
                      <a:r>
                        <a:rPr lang="en-US" sz="1400" b="1" dirty="0">
                          <a:solidFill>
                            <a:schemeClr val="tx1"/>
                          </a:solidFill>
                          <a:effectLst/>
                        </a:rPr>
                        <a:t>Evaluation Criteria</a:t>
                      </a:r>
                    </a:p>
                  </a:txBody>
                  <a:tcPr marL="13023" marR="13023" marT="9767" marB="976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400" b="1" dirty="0">
                          <a:solidFill>
                            <a:schemeClr val="tx1"/>
                          </a:solidFill>
                          <a:effectLst/>
                        </a:rPr>
                        <a:t>Workspace-based</a:t>
                      </a:r>
                    </a:p>
                  </a:txBody>
                  <a:tcPr marL="13023" marR="13023" marT="9767" marB="976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400" b="1" dirty="0">
                          <a:solidFill>
                            <a:schemeClr val="tx1"/>
                          </a:solidFill>
                          <a:effectLst/>
                        </a:rPr>
                        <a:t>Row-level security-based</a:t>
                      </a:r>
                    </a:p>
                  </a:txBody>
                  <a:tcPr marL="13023" marR="13023" marT="9767" marB="976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84428373"/>
                  </a:ext>
                </a:extLst>
              </a:tr>
              <a:tr h="579125">
                <a:tc>
                  <a:txBody>
                    <a:bodyPr/>
                    <a:lstStyle/>
                    <a:p>
                      <a:pPr algn="ctr" fontAlgn="t"/>
                      <a:r>
                        <a:rPr lang="en-US" sz="1400" b="1" dirty="0">
                          <a:solidFill>
                            <a:schemeClr val="tx1"/>
                          </a:solidFill>
                          <a:effectLst/>
                        </a:rPr>
                        <a:t>Data architecture</a:t>
                      </a:r>
                    </a:p>
                  </a:txBody>
                  <a:tcPr marL="13023" marR="13023" marT="9767" marB="97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t"/>
                      <a:r>
                        <a:rPr lang="en-US" sz="1400">
                          <a:solidFill>
                            <a:schemeClr val="tx1"/>
                          </a:solidFill>
                          <a:effectLst/>
                        </a:rPr>
                        <a:t>Easiest when there's a separate database per tenant</a:t>
                      </a:r>
                    </a:p>
                  </a:txBody>
                  <a:tcPr marL="13023" marR="13023" marT="9767" marB="976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400" dirty="0">
                          <a:solidFill>
                            <a:schemeClr val="tx1"/>
                          </a:solidFill>
                          <a:effectLst/>
                        </a:rPr>
                        <a:t>Easiest when all the data for all tenants are in a single data warehouse</a:t>
                      </a:r>
                    </a:p>
                  </a:txBody>
                  <a:tcPr marL="13023" marR="13023" marT="9767" marB="976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1067733"/>
                  </a:ext>
                </a:extLst>
              </a:tr>
              <a:tr h="807844">
                <a:tc>
                  <a:txBody>
                    <a:bodyPr/>
                    <a:lstStyle/>
                    <a:p>
                      <a:pPr algn="ctr" fontAlgn="t"/>
                      <a:r>
                        <a:rPr lang="en-US" sz="1400" b="1" dirty="0">
                          <a:solidFill>
                            <a:schemeClr val="tx1"/>
                          </a:solidFill>
                          <a:effectLst/>
                        </a:rPr>
                        <a:t>Data isolation</a:t>
                      </a:r>
                    </a:p>
                  </a:txBody>
                  <a:tcPr marL="13023" marR="13023" marT="9767" marB="97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t"/>
                      <a:r>
                        <a:rPr lang="en-US" sz="1400">
                          <a:solidFill>
                            <a:schemeClr val="tx1"/>
                          </a:solidFill>
                          <a:effectLst/>
                        </a:rPr>
                        <a:t>Good. Each tenant has a dedicated dataset.</a:t>
                      </a:r>
                    </a:p>
                  </a:txBody>
                  <a:tcPr marL="13023" marR="13023" marT="9767" marB="976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400">
                          <a:solidFill>
                            <a:schemeClr val="tx1"/>
                          </a:solidFill>
                          <a:effectLst/>
                        </a:rPr>
                        <a:t>Moderate. All data is in the same shared dataset but managed through access-control.</a:t>
                      </a:r>
                    </a:p>
                  </a:txBody>
                  <a:tcPr marL="13023" marR="13023" marT="9767" marB="976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3256618"/>
                  </a:ext>
                </a:extLst>
              </a:tr>
              <a:tr h="693484">
                <a:tc>
                  <a:txBody>
                    <a:bodyPr/>
                    <a:lstStyle/>
                    <a:p>
                      <a:pPr algn="ctr" fontAlgn="t"/>
                      <a:r>
                        <a:rPr lang="en-US" sz="1400" b="1" dirty="0">
                          <a:solidFill>
                            <a:schemeClr val="tx1"/>
                          </a:solidFill>
                          <a:effectLst/>
                        </a:rPr>
                        <a:t>Scalability</a:t>
                      </a:r>
                    </a:p>
                  </a:txBody>
                  <a:tcPr marL="13023" marR="13023" marT="9767" marB="97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t"/>
                      <a:r>
                        <a:rPr lang="en-US" sz="1400" dirty="0">
                          <a:solidFill>
                            <a:schemeClr val="tx1"/>
                          </a:solidFill>
                          <a:effectLst/>
                        </a:rPr>
                        <a:t>Medium. Breaking the data into multiple datasets enables optimization.</a:t>
                      </a:r>
                    </a:p>
                  </a:txBody>
                  <a:tcPr marL="13023" marR="13023" marT="9767" marB="976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400">
                          <a:solidFill>
                            <a:schemeClr val="tx1"/>
                          </a:solidFill>
                          <a:effectLst/>
                        </a:rPr>
                        <a:t>Lowest. Constrained by dataset limits.</a:t>
                      </a:r>
                    </a:p>
                  </a:txBody>
                  <a:tcPr marL="13023" marR="13023" marT="9767" marB="976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1842548"/>
                  </a:ext>
                </a:extLst>
              </a:tr>
              <a:tr h="693484">
                <a:tc>
                  <a:txBody>
                    <a:bodyPr/>
                    <a:lstStyle/>
                    <a:p>
                      <a:pPr algn="ctr" fontAlgn="t"/>
                      <a:r>
                        <a:rPr lang="en-US" sz="1400" b="1">
                          <a:solidFill>
                            <a:schemeClr val="tx1"/>
                          </a:solidFill>
                          <a:effectLst/>
                        </a:rPr>
                        <a:t>Multi-Geo needs</a:t>
                      </a:r>
                    </a:p>
                  </a:txBody>
                  <a:tcPr marL="13023" marR="13023" marT="9767" marB="97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t"/>
                      <a:r>
                        <a:rPr lang="en-US" sz="1400">
                          <a:solidFill>
                            <a:schemeClr val="tx1"/>
                          </a:solidFill>
                          <a:effectLst/>
                        </a:rPr>
                        <a:t>Good fit when most tenants are only in one region.</a:t>
                      </a:r>
                    </a:p>
                  </a:txBody>
                  <a:tcPr marL="13023" marR="13023" marT="9767" marB="976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400">
                          <a:solidFill>
                            <a:schemeClr val="tx1"/>
                          </a:solidFill>
                          <a:effectLst/>
                        </a:rPr>
                        <a:t>Not recommended. Needs to keep the entire dataset stored in multiple regions.</a:t>
                      </a:r>
                    </a:p>
                  </a:txBody>
                  <a:tcPr marL="13023" marR="13023" marT="9767" marB="976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1886420"/>
                  </a:ext>
                </a:extLst>
              </a:tr>
              <a:tr h="693484">
                <a:tc>
                  <a:txBody>
                    <a:bodyPr/>
                    <a:lstStyle/>
                    <a:p>
                      <a:pPr algn="ctr" fontAlgn="t"/>
                      <a:r>
                        <a:rPr lang="en-US" sz="1400" b="1" dirty="0">
                          <a:solidFill>
                            <a:schemeClr val="tx1"/>
                          </a:solidFill>
                          <a:effectLst/>
                        </a:rPr>
                        <a:t>Automation &amp; operational complexity</a:t>
                      </a:r>
                    </a:p>
                  </a:txBody>
                  <a:tcPr marL="13023" marR="13023" marT="9767" marB="97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t"/>
                      <a:r>
                        <a:rPr lang="en-US" sz="1400">
                          <a:solidFill>
                            <a:schemeClr val="tx1"/>
                          </a:solidFill>
                          <a:effectLst/>
                        </a:rPr>
                        <a:t>Good automation for the individual tenant. Complex to manage many artifacts at scale.</a:t>
                      </a:r>
                    </a:p>
                  </a:txBody>
                  <a:tcPr marL="13023" marR="13023" marT="9767" marB="976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400">
                          <a:solidFill>
                            <a:schemeClr val="tx1"/>
                          </a:solidFill>
                          <a:effectLst/>
                        </a:rPr>
                        <a:t>Easy to manage Power BI artifacts but complex to manage RLS at scale.</a:t>
                      </a:r>
                    </a:p>
                  </a:txBody>
                  <a:tcPr marL="13023" marR="13023" marT="9767" marB="976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1337948"/>
                  </a:ext>
                </a:extLst>
              </a:tr>
              <a:tr h="1036563">
                <a:tc>
                  <a:txBody>
                    <a:bodyPr/>
                    <a:lstStyle/>
                    <a:p>
                      <a:pPr algn="ctr" fontAlgn="t"/>
                      <a:r>
                        <a:rPr lang="en-US" sz="1400" b="1" dirty="0">
                          <a:solidFill>
                            <a:schemeClr val="tx1"/>
                          </a:solidFill>
                          <a:effectLst/>
                        </a:rPr>
                        <a:t>Cost</a:t>
                      </a:r>
                    </a:p>
                  </a:txBody>
                  <a:tcPr marL="13023" marR="13023" marT="9767" marB="97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t"/>
                      <a:r>
                        <a:rPr lang="en-US" sz="1400" dirty="0">
                          <a:solidFill>
                            <a:schemeClr val="tx1"/>
                          </a:solidFill>
                          <a:effectLst/>
                        </a:rPr>
                        <a:t>Low-medium. Can optimize utilization to reduce cost-per-tenant. Might increase when frequent refreshes are needed.</a:t>
                      </a:r>
                    </a:p>
                  </a:txBody>
                  <a:tcPr marL="13023" marR="13023" marT="9767" marB="976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400" dirty="0">
                          <a:solidFill>
                            <a:schemeClr val="tx1"/>
                          </a:solidFill>
                          <a:effectLst/>
                        </a:rPr>
                        <a:t>Medium- high if using Import mode. Low- medium if using Direct Query mode.</a:t>
                      </a:r>
                    </a:p>
                  </a:txBody>
                  <a:tcPr marL="13023" marR="13023" marT="9767" marB="976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4299883"/>
                  </a:ext>
                </a:extLst>
              </a:tr>
              <a:tr h="518392">
                <a:tc>
                  <a:txBody>
                    <a:bodyPr/>
                    <a:lstStyle/>
                    <a:p>
                      <a:pPr algn="ctr" fontAlgn="t"/>
                      <a:r>
                        <a:rPr lang="en-US" sz="1400" b="1" dirty="0">
                          <a:solidFill>
                            <a:schemeClr val="tx1"/>
                          </a:solidFill>
                          <a:effectLst/>
                        </a:rPr>
                        <a:t>Content customization and authoring</a:t>
                      </a:r>
                    </a:p>
                  </a:txBody>
                  <a:tcPr marL="13023" marR="13023" marT="9767" marB="97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t"/>
                      <a:r>
                        <a:rPr lang="en-US" sz="1400" dirty="0">
                          <a:solidFill>
                            <a:schemeClr val="tx1"/>
                          </a:solidFill>
                          <a:effectLst/>
                        </a:rPr>
                        <a:t>Good fit. Might hit limitations at large scale.</a:t>
                      </a:r>
                    </a:p>
                  </a:txBody>
                  <a:tcPr marL="13023" marR="13023" marT="9767" marB="976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400" dirty="0">
                          <a:solidFill>
                            <a:schemeClr val="tx1"/>
                          </a:solidFill>
                          <a:effectLst/>
                        </a:rPr>
                        <a:t>Content generation in embedded </a:t>
                      </a:r>
                      <a:r>
                        <a:rPr lang="en-US" sz="1400" dirty="0" err="1">
                          <a:solidFill>
                            <a:schemeClr val="tx1"/>
                          </a:solidFill>
                          <a:effectLst/>
                        </a:rPr>
                        <a:t>iFrame</a:t>
                      </a:r>
                      <a:r>
                        <a:rPr lang="en-US" sz="1400" dirty="0">
                          <a:solidFill>
                            <a:schemeClr val="tx1"/>
                          </a:solidFill>
                          <a:effectLst/>
                        </a:rPr>
                        <a:t> only</a:t>
                      </a:r>
                    </a:p>
                  </a:txBody>
                  <a:tcPr marL="13023" marR="13023" marT="9767" marB="976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0076572"/>
                  </a:ext>
                </a:extLst>
              </a:tr>
            </a:tbl>
          </a:graphicData>
        </a:graphic>
      </p:graphicFrame>
    </p:spTree>
    <p:extLst>
      <p:ext uri="{BB962C8B-B14F-4D97-AF65-F5344CB8AC3E}">
        <p14:creationId xmlns:p14="http://schemas.microsoft.com/office/powerpoint/2010/main" val="19339405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FB6CE6-C51E-4265-9237-79726F578B9D}"/>
              </a:ext>
            </a:extLst>
          </p:cNvPr>
          <p:cNvSpPr>
            <a:spLocks noGrp="1"/>
          </p:cNvSpPr>
          <p:nvPr>
            <p:ph type="body" sz="quarter" idx="10"/>
          </p:nvPr>
        </p:nvSpPr>
        <p:spPr>
          <a:xfrm>
            <a:off x="269239" y="1189177"/>
            <a:ext cx="11653523" cy="2369880"/>
          </a:xfrm>
        </p:spPr>
        <p:txBody>
          <a:bodyPr/>
          <a:lstStyle/>
          <a:p>
            <a:r>
              <a:rPr lang="en-US" sz="2000" dirty="0">
                <a:solidFill>
                  <a:schemeClr val="tx1"/>
                </a:solidFill>
                <a:latin typeface="+mn-lt"/>
              </a:rPr>
              <a:t>The number of workspaces V1 (groups) that a single user/application can be a member/admin of is 250.</a:t>
            </a:r>
          </a:p>
          <a:p>
            <a:r>
              <a:rPr lang="en-US" sz="2000" dirty="0">
                <a:solidFill>
                  <a:schemeClr val="tx1"/>
                </a:solidFill>
                <a:latin typeface="+mn-lt"/>
              </a:rPr>
              <a:t>The number of workspaces V2 (folders) that a single user/application can be a member/admin of is 1000.</a:t>
            </a:r>
          </a:p>
          <a:p>
            <a:r>
              <a:rPr lang="en-US" sz="2000" dirty="0">
                <a:solidFill>
                  <a:schemeClr val="tx1"/>
                </a:solidFill>
                <a:latin typeface="+mn-lt"/>
              </a:rPr>
              <a:t>The number of datasets in a single workspace is 1000.</a:t>
            </a:r>
          </a:p>
          <a:p>
            <a:r>
              <a:rPr lang="en-US" sz="2000" dirty="0">
                <a:solidFill>
                  <a:schemeClr val="tx1"/>
                </a:solidFill>
                <a:latin typeface="+mn-lt"/>
              </a:rPr>
              <a:t>The number of reports/dashboards connected to a single dataset is 1000.</a:t>
            </a:r>
          </a:p>
          <a:p>
            <a:r>
              <a:rPr lang="en-US" sz="2000" dirty="0" err="1">
                <a:solidFill>
                  <a:schemeClr val="tx1"/>
                </a:solidFill>
                <a:latin typeface="+mn-lt"/>
              </a:rPr>
              <a:t>THe</a:t>
            </a:r>
            <a:r>
              <a:rPr lang="en-US" sz="2000" dirty="0">
                <a:solidFill>
                  <a:schemeClr val="tx1"/>
                </a:solidFill>
                <a:latin typeface="+mn-lt"/>
              </a:rPr>
              <a:t> dataset memory size limit to upload a </a:t>
            </a:r>
            <a:r>
              <a:rPr lang="en-US" sz="2000" i="1" dirty="0">
                <a:solidFill>
                  <a:schemeClr val="tx1"/>
                </a:solidFill>
                <a:latin typeface="+mn-lt"/>
              </a:rPr>
              <a:t>.</a:t>
            </a:r>
            <a:r>
              <a:rPr lang="en-US" sz="2000" i="1" dirty="0" err="1">
                <a:solidFill>
                  <a:schemeClr val="tx1"/>
                </a:solidFill>
                <a:latin typeface="+mn-lt"/>
              </a:rPr>
              <a:t>pbix</a:t>
            </a:r>
            <a:r>
              <a:rPr lang="en-US" sz="2000" dirty="0">
                <a:solidFill>
                  <a:schemeClr val="tx1"/>
                </a:solidFill>
                <a:latin typeface="+mn-lt"/>
              </a:rPr>
              <a:t> file is 10 GB.</a:t>
            </a:r>
          </a:p>
        </p:txBody>
      </p:sp>
      <p:sp>
        <p:nvSpPr>
          <p:cNvPr id="3" name="Title 2">
            <a:extLst>
              <a:ext uri="{FF2B5EF4-FFF2-40B4-BE49-F238E27FC236}">
                <a16:creationId xmlns:a16="http://schemas.microsoft.com/office/drawing/2014/main" id="{E79DBFB9-2B0A-463B-99B5-61DA21858745}"/>
              </a:ext>
            </a:extLst>
          </p:cNvPr>
          <p:cNvSpPr>
            <a:spLocks noGrp="1"/>
          </p:cNvSpPr>
          <p:nvPr>
            <p:ph type="title"/>
          </p:nvPr>
        </p:nvSpPr>
        <p:spPr/>
        <p:txBody>
          <a:bodyPr anchor="ctr"/>
          <a:lstStyle/>
          <a:p>
            <a:r>
              <a:rPr lang="en-US" sz="4400" dirty="0">
                <a:solidFill>
                  <a:schemeClr val="tx1"/>
                </a:solidFill>
              </a:rPr>
              <a:t>Power BI Artifact limits</a:t>
            </a:r>
            <a:endParaRPr lang="en-US" sz="4400" dirty="0"/>
          </a:p>
        </p:txBody>
      </p:sp>
    </p:spTree>
    <p:extLst>
      <p:ext uri="{BB962C8B-B14F-4D97-AF65-F5344CB8AC3E}">
        <p14:creationId xmlns:p14="http://schemas.microsoft.com/office/powerpoint/2010/main" val="32870382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FB6CE6-C51E-4265-9237-79726F578B9D}"/>
              </a:ext>
            </a:extLst>
          </p:cNvPr>
          <p:cNvSpPr>
            <a:spLocks noGrp="1"/>
          </p:cNvSpPr>
          <p:nvPr>
            <p:ph type="body" sz="quarter" idx="10"/>
          </p:nvPr>
        </p:nvSpPr>
        <p:spPr>
          <a:xfrm>
            <a:off x="269239" y="1189177"/>
            <a:ext cx="11653523" cy="3046988"/>
          </a:xfrm>
        </p:spPr>
        <p:txBody>
          <a:bodyPr/>
          <a:lstStyle/>
          <a:p>
            <a:r>
              <a:rPr lang="en-US" sz="2000" dirty="0">
                <a:solidFill>
                  <a:schemeClr val="tx1"/>
                </a:solidFill>
                <a:latin typeface="+mn-lt"/>
              </a:rPr>
              <a:t>Each capacity can only use its allocated memory and V-cores, according to the </a:t>
            </a:r>
            <a:r>
              <a:rPr lang="en-US" sz="2000" dirty="0">
                <a:solidFill>
                  <a:schemeClr val="tx1"/>
                </a:solidFill>
                <a:latin typeface="+mn-lt"/>
                <a:hlinkClick r:id="rId2">
                  <a:extLst>
                    <a:ext uri="{A12FA001-AC4F-418D-AE19-62706E023703}">
                      <ahyp:hlinkClr xmlns:ahyp="http://schemas.microsoft.com/office/drawing/2018/hyperlinkcolor" val="tx"/>
                    </a:ext>
                  </a:extLst>
                </a:hlinkClick>
              </a:rPr>
              <a:t>SKU purchased</a:t>
            </a:r>
            <a:r>
              <a:rPr lang="en-US" sz="2000" dirty="0">
                <a:solidFill>
                  <a:schemeClr val="tx1"/>
                </a:solidFill>
                <a:latin typeface="+mn-lt"/>
              </a:rPr>
              <a:t>.</a:t>
            </a:r>
          </a:p>
          <a:p>
            <a:r>
              <a:rPr lang="en-US" sz="2000" dirty="0">
                <a:solidFill>
                  <a:schemeClr val="tx1"/>
                </a:solidFill>
                <a:latin typeface="+mn-lt"/>
              </a:rPr>
              <a:t>For the recommended dataset size for each SKU, reference </a:t>
            </a:r>
            <a:r>
              <a:rPr lang="en-US" sz="2000" dirty="0">
                <a:solidFill>
                  <a:schemeClr val="tx1"/>
                </a:solidFill>
                <a:latin typeface="+mn-lt"/>
                <a:hlinkClick r:id="rId3">
                  <a:extLst>
                    <a:ext uri="{A12FA001-AC4F-418D-AE19-62706E023703}">
                      <ahyp:hlinkClr xmlns:ahyp="http://schemas.microsoft.com/office/drawing/2018/hyperlinkcolor" val="tx"/>
                    </a:ext>
                  </a:extLst>
                </a:hlinkClick>
              </a:rPr>
              <a:t>Premium large datasets</a:t>
            </a:r>
            <a:r>
              <a:rPr lang="en-US" sz="2000" dirty="0">
                <a:solidFill>
                  <a:schemeClr val="tx1"/>
                </a:solidFill>
                <a:latin typeface="+mn-lt"/>
              </a:rPr>
              <a:t>.</a:t>
            </a:r>
          </a:p>
          <a:p>
            <a:r>
              <a:rPr lang="en-US" sz="2000" dirty="0">
                <a:solidFill>
                  <a:schemeClr val="tx1"/>
                </a:solidFill>
                <a:latin typeface="+mn-lt"/>
              </a:rPr>
              <a:t>The max dataset size in a dedicated capacity is 10 GB.</a:t>
            </a:r>
          </a:p>
          <a:p>
            <a:r>
              <a:rPr lang="en-US" sz="2000" dirty="0">
                <a:solidFill>
                  <a:schemeClr val="tx1"/>
                </a:solidFill>
                <a:latin typeface="+mn-lt"/>
              </a:rPr>
              <a:t>The number of scheduled refreshes for an </a:t>
            </a:r>
            <a:r>
              <a:rPr lang="en-US" sz="2000" i="1" dirty="0">
                <a:solidFill>
                  <a:schemeClr val="tx1"/>
                </a:solidFill>
                <a:latin typeface="+mn-lt"/>
              </a:rPr>
              <a:t>import mode</a:t>
            </a:r>
            <a:r>
              <a:rPr lang="en-US" sz="2000" dirty="0">
                <a:solidFill>
                  <a:schemeClr val="tx1"/>
                </a:solidFill>
                <a:latin typeface="+mn-lt"/>
              </a:rPr>
              <a:t> dataset in a day is 48.</a:t>
            </a:r>
          </a:p>
          <a:p>
            <a:r>
              <a:rPr lang="en-US" sz="2000" dirty="0">
                <a:solidFill>
                  <a:schemeClr val="tx1"/>
                </a:solidFill>
                <a:latin typeface="+mn-lt"/>
              </a:rPr>
              <a:t>The time between scheduled refreshes for an </a:t>
            </a:r>
            <a:r>
              <a:rPr lang="en-US" sz="2000" i="1" dirty="0">
                <a:solidFill>
                  <a:schemeClr val="tx1"/>
                </a:solidFill>
                <a:latin typeface="+mn-lt"/>
              </a:rPr>
              <a:t>import mode</a:t>
            </a:r>
            <a:r>
              <a:rPr lang="en-US" sz="2000" dirty="0">
                <a:solidFill>
                  <a:schemeClr val="tx1"/>
                </a:solidFill>
                <a:latin typeface="+mn-lt"/>
              </a:rPr>
              <a:t> dataset is 30 minutes.</a:t>
            </a:r>
          </a:p>
          <a:p>
            <a:r>
              <a:rPr lang="en-US" sz="2000" dirty="0">
                <a:solidFill>
                  <a:schemeClr val="tx1"/>
                </a:solidFill>
                <a:latin typeface="+mn-lt"/>
              </a:rPr>
              <a:t>For the number of refreshes that can run concurrently on a capacity, reference </a:t>
            </a:r>
            <a:r>
              <a:rPr lang="en-US" sz="2000" dirty="0">
                <a:solidFill>
                  <a:schemeClr val="tx1"/>
                </a:solidFill>
                <a:latin typeface="+mn-lt"/>
                <a:hlinkClick r:id="rId4">
                  <a:extLst>
                    <a:ext uri="{A12FA001-AC4F-418D-AE19-62706E023703}">
                      <ahyp:hlinkClr xmlns:ahyp="http://schemas.microsoft.com/office/drawing/2018/hyperlinkcolor" val="tx"/>
                    </a:ext>
                  </a:extLst>
                </a:hlinkClick>
              </a:rPr>
              <a:t>resource management and optimization</a:t>
            </a:r>
            <a:r>
              <a:rPr lang="en-US" sz="2000" dirty="0">
                <a:solidFill>
                  <a:schemeClr val="tx1"/>
                </a:solidFill>
                <a:latin typeface="+mn-lt"/>
              </a:rPr>
              <a:t>.</a:t>
            </a:r>
          </a:p>
          <a:p>
            <a:r>
              <a:rPr lang="en-US" sz="2000" dirty="0">
                <a:solidFill>
                  <a:schemeClr val="tx1"/>
                </a:solidFill>
                <a:latin typeface="+mn-lt"/>
              </a:rPr>
              <a:t>The average time of scaling a capacity is between 1-2 minutes. During that time, the capacity isn't available. We recommend using a scale-out approach to </a:t>
            </a:r>
            <a:r>
              <a:rPr lang="en-US" sz="2000" dirty="0">
                <a:solidFill>
                  <a:schemeClr val="tx1"/>
                </a:solidFill>
                <a:latin typeface="+mn-lt"/>
                <a:hlinkClick r:id="rId5">
                  <a:extLst>
                    <a:ext uri="{A12FA001-AC4F-418D-AE19-62706E023703}">
                      <ahyp:hlinkClr xmlns:ahyp="http://schemas.microsoft.com/office/drawing/2018/hyperlinkcolor" val="tx"/>
                    </a:ext>
                  </a:extLst>
                </a:hlinkClick>
              </a:rPr>
              <a:t>avoid downtime</a:t>
            </a:r>
            <a:r>
              <a:rPr lang="en-US" sz="2000" dirty="0">
                <a:solidFill>
                  <a:schemeClr val="tx1"/>
                </a:solidFill>
                <a:latin typeface="+mn-lt"/>
              </a:rPr>
              <a:t>.</a:t>
            </a:r>
          </a:p>
        </p:txBody>
      </p:sp>
      <p:sp>
        <p:nvSpPr>
          <p:cNvPr id="3" name="Title 2">
            <a:extLst>
              <a:ext uri="{FF2B5EF4-FFF2-40B4-BE49-F238E27FC236}">
                <a16:creationId xmlns:a16="http://schemas.microsoft.com/office/drawing/2014/main" id="{E79DBFB9-2B0A-463B-99B5-61DA21858745}"/>
              </a:ext>
            </a:extLst>
          </p:cNvPr>
          <p:cNvSpPr>
            <a:spLocks noGrp="1"/>
          </p:cNvSpPr>
          <p:nvPr>
            <p:ph type="title"/>
          </p:nvPr>
        </p:nvSpPr>
        <p:spPr/>
        <p:txBody>
          <a:bodyPr anchor="ctr"/>
          <a:lstStyle/>
          <a:p>
            <a:r>
              <a:rPr lang="en-US" sz="4400" dirty="0">
                <a:solidFill>
                  <a:schemeClr val="tx1"/>
                </a:solidFill>
              </a:rPr>
              <a:t>Power BI Capacity considerations and limitations</a:t>
            </a:r>
            <a:endParaRPr lang="en-US" sz="4400" dirty="0"/>
          </a:p>
        </p:txBody>
      </p:sp>
    </p:spTree>
    <p:extLst>
      <p:ext uri="{BB962C8B-B14F-4D97-AF65-F5344CB8AC3E}">
        <p14:creationId xmlns:p14="http://schemas.microsoft.com/office/powerpoint/2010/main" val="182353582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E70F-5FD0-405E-93A5-57F293D93923}"/>
              </a:ext>
            </a:extLst>
          </p:cNvPr>
          <p:cNvSpPr>
            <a:spLocks noGrp="1"/>
          </p:cNvSpPr>
          <p:nvPr>
            <p:ph type="title"/>
          </p:nvPr>
        </p:nvSpPr>
        <p:spPr/>
        <p:txBody>
          <a:bodyPr/>
          <a:lstStyle/>
          <a:p>
            <a:r>
              <a:rPr lang="en-US" dirty="0"/>
              <a:t>Solution Architectures</a:t>
            </a:r>
          </a:p>
        </p:txBody>
      </p:sp>
    </p:spTree>
    <p:extLst>
      <p:ext uri="{BB962C8B-B14F-4D97-AF65-F5344CB8AC3E}">
        <p14:creationId xmlns:p14="http://schemas.microsoft.com/office/powerpoint/2010/main" val="249023746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Architectural Designs</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E7BE83-A087-4574-9320-3F29BEBD71AD}"/>
              </a:ext>
            </a:extLst>
          </p:cNvPr>
          <p:cNvSpPr>
            <a:spLocks noGrp="1"/>
          </p:cNvSpPr>
          <p:nvPr>
            <p:ph type="body" sz="quarter" idx="10"/>
          </p:nvPr>
        </p:nvSpPr>
        <p:spPr>
          <a:xfrm>
            <a:off x="269239" y="1189176"/>
            <a:ext cx="6858000" cy="4462760"/>
          </a:xfrm>
        </p:spPr>
        <p:txBody>
          <a:bodyPr/>
          <a:lstStyle/>
          <a:p>
            <a:r>
              <a:rPr lang="en-US" sz="2000" dirty="0">
                <a:solidFill>
                  <a:schemeClr val="tx1"/>
                </a:solidFill>
                <a:latin typeface="+mn-lt"/>
              </a:rPr>
              <a:t>Scoring credit risk is a complex process. Lenders carefully weigh a variety of quantitative indicators to determine the probability of default and approve the best candidates based on the information available to them.</a:t>
            </a:r>
          </a:p>
          <a:p>
            <a:r>
              <a:rPr lang="en-US" sz="2000" dirty="0">
                <a:solidFill>
                  <a:schemeClr val="tx1"/>
                </a:solidFill>
                <a:latin typeface="+mn-lt"/>
              </a:rPr>
              <a:t>This solution acts as a credit-risk analyzer, helping you score credit risk and manage exposure using advanced analytics models. SQL Server 2016 with R Services equips you with predictive analytics that help assess credit or loan applications and accept only those that fall above certain criteria. For example, you might use the predicted scores to help determine whether to grant a loan, then easily visualize the guidance in a Power BI Dashboard.</a:t>
            </a:r>
          </a:p>
          <a:p>
            <a:r>
              <a:rPr lang="en-US" sz="2000" dirty="0">
                <a:solidFill>
                  <a:schemeClr val="tx1"/>
                </a:solidFill>
                <a:latin typeface="+mn-lt"/>
              </a:rPr>
              <a:t>Data-driven credit-risk modeling reduces the number of loans offered to borrowers who are likely to default, increasing the profitability of your loan portfolio.</a:t>
            </a:r>
          </a:p>
        </p:txBody>
      </p:sp>
      <p:sp>
        <p:nvSpPr>
          <p:cNvPr id="3" name="Title 2">
            <a:extLst>
              <a:ext uri="{FF2B5EF4-FFF2-40B4-BE49-F238E27FC236}">
                <a16:creationId xmlns:a16="http://schemas.microsoft.com/office/drawing/2014/main" id="{D1DCD491-14A5-48B9-953B-C79173207808}"/>
              </a:ext>
            </a:extLst>
          </p:cNvPr>
          <p:cNvSpPr>
            <a:spLocks noGrp="1"/>
          </p:cNvSpPr>
          <p:nvPr>
            <p:ph type="title"/>
          </p:nvPr>
        </p:nvSpPr>
        <p:spPr/>
        <p:txBody>
          <a:bodyPr anchor="ctr"/>
          <a:lstStyle/>
          <a:p>
            <a:r>
              <a:rPr lang="en-US" sz="4400" dirty="0"/>
              <a:t>Loan credit risk analyzer and default modeling</a:t>
            </a:r>
          </a:p>
        </p:txBody>
      </p:sp>
      <p:pic>
        <p:nvPicPr>
          <p:cNvPr id="4" name="Picture 3">
            <a:extLst>
              <a:ext uri="{FF2B5EF4-FFF2-40B4-BE49-F238E27FC236}">
                <a16:creationId xmlns:a16="http://schemas.microsoft.com/office/drawing/2014/main" id="{9904B26D-1F48-4BE0-A6DC-14167909A9A0}"/>
              </a:ext>
            </a:extLst>
          </p:cNvPr>
          <p:cNvPicPr>
            <a:picLocks noChangeAspect="1"/>
          </p:cNvPicPr>
          <p:nvPr/>
        </p:nvPicPr>
        <p:blipFill>
          <a:blip r:embed="rId2"/>
          <a:stretch>
            <a:fillRect/>
          </a:stretch>
        </p:blipFill>
        <p:spPr>
          <a:xfrm>
            <a:off x="7575475" y="3063022"/>
            <a:ext cx="4069679" cy="731956"/>
          </a:xfrm>
          <a:prstGeom prst="rect">
            <a:avLst/>
          </a:prstGeom>
        </p:spPr>
      </p:pic>
    </p:spTree>
    <p:extLst>
      <p:ext uri="{BB962C8B-B14F-4D97-AF65-F5344CB8AC3E}">
        <p14:creationId xmlns:p14="http://schemas.microsoft.com/office/powerpoint/2010/main" val="65580601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a:xfrm>
            <a:off x="269239" y="1189176"/>
            <a:ext cx="6858000" cy="5029200"/>
          </a:xfrm>
        </p:spPr>
        <p:txBody>
          <a:bodyPr vert="horz" lIns="91440" tIns="45720" rIns="91440" bIns="45720" rtlCol="0">
            <a:noAutofit/>
          </a:bodyPr>
          <a:lstStyle/>
          <a:p>
            <a:r>
              <a:rPr lang="en-US" sz="1600" dirty="0">
                <a:latin typeface="+mn-lt"/>
              </a:rPr>
              <a:t>Pricing is recognized as a pivotal determinant of success in many industries and can be one of the most challenging tasks. Companies often struggle with several aspects of the pricing process, including accurately forecasting the financial impact of potential tactics, taking reasonable consideration of core business constraints, and fairly validating the executed pricing decisions. Expanding product offerings add further computational requirements to make real-time pricing decisions, compounding the difficulty of this already overwhelming task.</a:t>
            </a:r>
          </a:p>
          <a:p>
            <a:r>
              <a:rPr lang="en-US" sz="1600" dirty="0">
                <a:latin typeface="+mn-lt"/>
              </a:rPr>
              <a:t>This solution addresses the challenges raised above by utilizing historical transaction data to train a demand forecasting model. Pricing of products in a competing group is also incorporated to predict cross-product impacts such as cannibalization. A price optimization algorithm then employs the model to forecast demand at various candidate price points and takes into account business constraints to maximize profit. The solution can be customized to analyze various pricing scenarios as long as the general data science approach remains similar.</a:t>
            </a:r>
          </a:p>
          <a:p>
            <a:r>
              <a:rPr lang="en-US" sz="1600" dirty="0">
                <a:latin typeface="+mn-lt"/>
              </a:rPr>
              <a:t>The process described above is operationalized and deployed in the Cortana Intelligence Suite. This solution will enable companies to ingest historical transaction data, predict future demand, and obtain optimal pricing recommendations on a regular basis. As a result, the solution drives opportunities for improved profitability and reductions in time and effort allocated to pricing tasks.</a:t>
            </a:r>
          </a:p>
          <a:p>
            <a:endParaRPr lang="en-US" sz="1600" dirty="0">
              <a:latin typeface="+mn-lt"/>
            </a:endParaRPr>
          </a:p>
        </p:txBody>
      </p:sp>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sz="4400" dirty="0"/>
              <a:t>Demand Forecasting and Price Optimization</a:t>
            </a:r>
            <a:endParaRPr lang="en-US" sz="4400" kern="1200" dirty="0">
              <a:solidFill>
                <a:schemeClr val="tx1"/>
              </a:solidFill>
              <a:latin typeface="+mn-lt"/>
              <a:ea typeface="+mj-ea"/>
              <a:cs typeface="+mj-cs"/>
            </a:endParaRPr>
          </a:p>
        </p:txBody>
      </p:sp>
      <p:pic>
        <p:nvPicPr>
          <p:cNvPr id="3" name="Picture 2">
            <a:extLst>
              <a:ext uri="{FF2B5EF4-FFF2-40B4-BE49-F238E27FC236}">
                <a16:creationId xmlns:a16="http://schemas.microsoft.com/office/drawing/2014/main" id="{167731C8-D8EE-4578-98BD-45F311F847F8}"/>
              </a:ext>
            </a:extLst>
          </p:cNvPr>
          <p:cNvPicPr>
            <a:picLocks noChangeAspect="1"/>
          </p:cNvPicPr>
          <p:nvPr/>
        </p:nvPicPr>
        <p:blipFill>
          <a:blip r:embed="rId2"/>
          <a:stretch>
            <a:fillRect/>
          </a:stretch>
        </p:blipFill>
        <p:spPr>
          <a:xfrm>
            <a:off x="7837112" y="2024715"/>
            <a:ext cx="3662893" cy="3358122"/>
          </a:xfrm>
          <a:prstGeom prst="rect">
            <a:avLst/>
          </a:prstGeom>
        </p:spPr>
      </p:pic>
    </p:spTree>
    <p:extLst>
      <p:ext uri="{BB962C8B-B14F-4D97-AF65-F5344CB8AC3E}">
        <p14:creationId xmlns:p14="http://schemas.microsoft.com/office/powerpoint/2010/main" val="53812794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2678BC-F9A4-434C-9094-2EF499874626}"/>
              </a:ext>
            </a:extLst>
          </p:cNvPr>
          <p:cNvSpPr>
            <a:spLocks noGrp="1"/>
          </p:cNvSpPr>
          <p:nvPr>
            <p:ph type="body" sz="quarter" idx="10"/>
          </p:nvPr>
        </p:nvSpPr>
        <p:spPr>
          <a:xfrm>
            <a:off x="269240" y="1189176"/>
            <a:ext cx="6858000" cy="5336846"/>
          </a:xfrm>
        </p:spPr>
        <p:txBody>
          <a:bodyPr/>
          <a:lstStyle/>
          <a:p>
            <a:r>
              <a:rPr lang="en-US" sz="1800" dirty="0">
                <a:latin typeface="+mn-lt"/>
              </a:rPr>
              <a:t>The Pricing Analytics solution uses your transactional history data to show you how the demand for your products responds to the prices you offer, to recommend pricing changes, and allow you to simulate how changes in price would affect your demand, at a fine granularity.</a:t>
            </a:r>
          </a:p>
          <a:p>
            <a:r>
              <a:rPr lang="en-US" sz="1800" dirty="0">
                <a:latin typeface="+mn-lt"/>
              </a:rPr>
              <a:t>The solution provides a dashboard, where you can see optimal pricing recommendations, item elasticities at a item-site-channel-segment level, estimates of related-product effects such "as cannibalization", forecasts given current process, and model performance metrics.</a:t>
            </a:r>
          </a:p>
          <a:p>
            <a:r>
              <a:rPr lang="en-US" sz="1800" dirty="0">
                <a:latin typeface="+mn-lt"/>
              </a:rPr>
              <a:t>Direct interaction with the pricing model in Excel lets you simply paste your sales data there and analyze your prices without the need to integrate the data into the solution database first, simulate promotions and plot demand curves (showing demand response to price), and access dashboard data in numerical form.</a:t>
            </a:r>
          </a:p>
          <a:p>
            <a:r>
              <a:rPr lang="en-US" sz="1800" dirty="0">
                <a:latin typeface="+mn-lt"/>
              </a:rPr>
              <a:t>The rich functionality is not confined to Excel. It is driven by web services that you, or your implementation partner, can call directly from your business applications, integrating price analysis into your business applications.</a:t>
            </a:r>
          </a:p>
        </p:txBody>
      </p:sp>
      <p:sp>
        <p:nvSpPr>
          <p:cNvPr id="3" name="Title 2">
            <a:extLst>
              <a:ext uri="{FF2B5EF4-FFF2-40B4-BE49-F238E27FC236}">
                <a16:creationId xmlns:a16="http://schemas.microsoft.com/office/drawing/2014/main" id="{9BB2274F-EC28-404B-9A11-CD35EAFAC669}"/>
              </a:ext>
            </a:extLst>
          </p:cNvPr>
          <p:cNvSpPr>
            <a:spLocks noGrp="1"/>
          </p:cNvSpPr>
          <p:nvPr>
            <p:ph type="title"/>
          </p:nvPr>
        </p:nvSpPr>
        <p:spPr/>
        <p:txBody>
          <a:bodyPr anchor="ctr"/>
          <a:lstStyle/>
          <a:p>
            <a:r>
              <a:rPr lang="en-US" sz="4400" dirty="0"/>
              <a:t>Interactive Price Analytics</a:t>
            </a:r>
          </a:p>
        </p:txBody>
      </p:sp>
      <p:pic>
        <p:nvPicPr>
          <p:cNvPr id="4" name="Picture 3">
            <a:extLst>
              <a:ext uri="{FF2B5EF4-FFF2-40B4-BE49-F238E27FC236}">
                <a16:creationId xmlns:a16="http://schemas.microsoft.com/office/drawing/2014/main" id="{299A4203-4D98-491B-820F-C53469533656}"/>
              </a:ext>
            </a:extLst>
          </p:cNvPr>
          <p:cNvPicPr>
            <a:picLocks noChangeAspect="1"/>
          </p:cNvPicPr>
          <p:nvPr/>
        </p:nvPicPr>
        <p:blipFill>
          <a:blip r:embed="rId2"/>
          <a:stretch>
            <a:fillRect/>
          </a:stretch>
        </p:blipFill>
        <p:spPr>
          <a:xfrm>
            <a:off x="7449110" y="2205992"/>
            <a:ext cx="4294647" cy="3303213"/>
          </a:xfrm>
          <a:prstGeom prst="rect">
            <a:avLst/>
          </a:prstGeom>
        </p:spPr>
      </p:pic>
    </p:spTree>
    <p:extLst>
      <p:ext uri="{BB962C8B-B14F-4D97-AF65-F5344CB8AC3E}">
        <p14:creationId xmlns:p14="http://schemas.microsoft.com/office/powerpoint/2010/main" val="279169798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t>Understand the different types of Architectural Solutions are available for Power BI</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Architecture Designs</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591508130"/>
              </p:ext>
            </p:extLst>
          </p:nvPr>
        </p:nvGraphicFramePr>
        <p:xfrm>
          <a:off x="1466895" y="2731015"/>
          <a:ext cx="9258211" cy="1395970"/>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Architecture Designs</a:t>
                      </a:r>
                    </a:p>
                  </a:txBody>
                  <a:tcPr marL="90647" marR="90647" marT="45324" marB="45324" anchor="ctr"/>
                </a:tc>
                <a:tc>
                  <a:txBody>
                    <a:bodyPr/>
                    <a:lstStyle/>
                    <a:p>
                      <a:r>
                        <a:rPr lang="en-US" sz="1200" dirty="0"/>
                        <a:t>This PowerPoint discusses Concepts and Terminologies relevant to Azure Power BI, the Evaluation Criteria for environment considerations, and sample Solution Architectures.</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C063-81E0-463C-AC69-41E34B6E6E40}"/>
              </a:ext>
            </a:extLst>
          </p:cNvPr>
          <p:cNvSpPr>
            <a:spLocks noGrp="1"/>
          </p:cNvSpPr>
          <p:nvPr>
            <p:ph type="title"/>
          </p:nvPr>
        </p:nvSpPr>
        <p:spPr/>
        <p:txBody>
          <a:bodyPr/>
          <a:lstStyle/>
          <a:p>
            <a:r>
              <a:rPr lang="en-US" dirty="0"/>
              <a:t>Concepts and Terminology</a:t>
            </a:r>
          </a:p>
        </p:txBody>
      </p:sp>
    </p:spTree>
    <p:extLst>
      <p:ext uri="{BB962C8B-B14F-4D97-AF65-F5344CB8AC3E}">
        <p14:creationId xmlns:p14="http://schemas.microsoft.com/office/powerpoint/2010/main" val="3281549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A6BBDA-CAD4-43F8-8FD6-7AB5AAA58882}"/>
              </a:ext>
            </a:extLst>
          </p:cNvPr>
          <p:cNvSpPr>
            <a:spLocks noGrp="1"/>
          </p:cNvSpPr>
          <p:nvPr>
            <p:ph type="body" sz="quarter" idx="10"/>
          </p:nvPr>
        </p:nvSpPr>
        <p:spPr>
          <a:xfrm>
            <a:off x="269239" y="1189177"/>
            <a:ext cx="11653523" cy="5109091"/>
          </a:xfrm>
        </p:spPr>
        <p:txBody>
          <a:bodyPr/>
          <a:lstStyle/>
          <a:p>
            <a:r>
              <a:rPr lang="en-US" sz="2000" b="1" u="sng" dirty="0">
                <a:solidFill>
                  <a:schemeClr val="tx1"/>
                </a:solidFill>
                <a:hlinkClick r:id="rId2">
                  <a:extLst>
                    <a:ext uri="{A12FA001-AC4F-418D-AE19-62706E023703}">
                      <ahyp:hlinkClr xmlns:ahyp="http://schemas.microsoft.com/office/drawing/2018/hyperlinkcolor" val="tx"/>
                    </a:ext>
                  </a:extLst>
                </a:hlinkClick>
              </a:rPr>
              <a:t>AAD</a:t>
            </a:r>
            <a:r>
              <a:rPr lang="en-US" sz="2000" dirty="0">
                <a:solidFill>
                  <a:schemeClr val="tx1"/>
                </a:solidFill>
              </a:rPr>
              <a:t> - Azure Active Directory.</a:t>
            </a:r>
          </a:p>
          <a:p>
            <a:r>
              <a:rPr lang="en-US" sz="2000" b="1" dirty="0">
                <a:solidFill>
                  <a:schemeClr val="tx1"/>
                </a:solidFill>
              </a:rPr>
              <a:t>AAD application</a:t>
            </a:r>
            <a:r>
              <a:rPr lang="en-US" sz="2000" dirty="0">
                <a:solidFill>
                  <a:schemeClr val="tx1"/>
                </a:solidFill>
              </a:rPr>
              <a:t> - An application identity in AAD. An AAD application is required for authentication.</a:t>
            </a:r>
          </a:p>
          <a:p>
            <a:r>
              <a:rPr lang="en-US" sz="2000" b="1" dirty="0">
                <a:solidFill>
                  <a:schemeClr val="tx1"/>
                </a:solidFill>
              </a:rPr>
              <a:t>SaaS application (software-as-a-service)</a:t>
            </a:r>
            <a:r>
              <a:rPr lang="en-US" sz="2000" dirty="0">
                <a:solidFill>
                  <a:schemeClr val="tx1"/>
                </a:solidFill>
              </a:rPr>
              <a:t> - A system implemented by an enterprise or ISV that is usually an online service. Its also related software systems for serving multiple customer tenants (organizations). For this article, </a:t>
            </a:r>
            <a:r>
              <a:rPr lang="en-US" sz="2000" b="1" dirty="0">
                <a:solidFill>
                  <a:schemeClr val="tx1"/>
                </a:solidFill>
              </a:rPr>
              <a:t>the SaaS application uses Power BI Embedded to serve analytics to its different tenants</a:t>
            </a:r>
            <a:r>
              <a:rPr lang="en-US" sz="2000" dirty="0">
                <a:solidFill>
                  <a:schemeClr val="tx1"/>
                </a:solidFill>
              </a:rPr>
              <a:t>. Power BI Embedded can also work for all types of applications when they have an online connection.</a:t>
            </a:r>
          </a:p>
          <a:p>
            <a:r>
              <a:rPr lang="en-US" sz="2000" b="1" dirty="0">
                <a:solidFill>
                  <a:schemeClr val="tx1"/>
                </a:solidFill>
              </a:rPr>
              <a:t>Tenant</a:t>
            </a:r>
            <a:r>
              <a:rPr lang="en-US" sz="2000" dirty="0">
                <a:solidFill>
                  <a:schemeClr val="tx1"/>
                </a:solidFill>
              </a:rPr>
              <a:t> – A single customer (organization) that uses the SaaS application and any resources or data that the customer brings to the SaaS application.</a:t>
            </a:r>
          </a:p>
          <a:p>
            <a:r>
              <a:rPr lang="en-US" sz="2000" b="1" u="sng" dirty="0">
                <a:solidFill>
                  <a:schemeClr val="tx1"/>
                </a:solidFill>
                <a:hlinkClick r:id="rId3">
                  <a:extLst>
                    <a:ext uri="{A12FA001-AC4F-418D-AE19-62706E023703}">
                      <ahyp:hlinkClr xmlns:ahyp="http://schemas.microsoft.com/office/drawing/2018/hyperlinkcolor" val="tx"/>
                    </a:ext>
                  </a:extLst>
                </a:hlinkClick>
              </a:rPr>
              <a:t>Power BI</a:t>
            </a:r>
            <a:r>
              <a:rPr lang="en-US" sz="2000" dirty="0">
                <a:solidFill>
                  <a:schemeClr val="tx1"/>
                </a:solidFill>
              </a:rPr>
              <a:t> - The Power BI cloud service that serves as a platform for Power BI Embedded.</a:t>
            </a:r>
          </a:p>
          <a:p>
            <a:r>
              <a:rPr lang="en-US" sz="2000" b="1" dirty="0">
                <a:solidFill>
                  <a:schemeClr val="tx1"/>
                </a:solidFill>
              </a:rPr>
              <a:t>Power BI tenant</a:t>
            </a:r>
            <a:r>
              <a:rPr lang="en-US" sz="2000" dirty="0">
                <a:solidFill>
                  <a:schemeClr val="tx1"/>
                </a:solidFill>
              </a:rPr>
              <a:t> - Is a set of Power BI resources associated with a single AAD tenant.</a:t>
            </a:r>
          </a:p>
          <a:p>
            <a:r>
              <a:rPr lang="en-US" sz="2000" b="1" u="sng" dirty="0">
                <a:solidFill>
                  <a:schemeClr val="tx1"/>
                </a:solidFill>
                <a:hlinkClick r:id="rId4">
                  <a:extLst>
                    <a:ext uri="{A12FA001-AC4F-418D-AE19-62706E023703}">
                      <ahyp:hlinkClr xmlns:ahyp="http://schemas.microsoft.com/office/drawing/2018/hyperlinkcolor" val="tx"/>
                    </a:ext>
                  </a:extLst>
                </a:hlinkClick>
              </a:rPr>
              <a:t>Power BI workspace</a:t>
            </a:r>
            <a:r>
              <a:rPr lang="en-US" sz="2000" dirty="0">
                <a:solidFill>
                  <a:schemeClr val="tx1"/>
                </a:solidFill>
              </a:rPr>
              <a:t> - A container for content in Power BI.</a:t>
            </a:r>
          </a:p>
          <a:p>
            <a:r>
              <a:rPr lang="en-US" sz="2000" b="1" dirty="0">
                <a:solidFill>
                  <a:schemeClr val="tx1"/>
                </a:solidFill>
              </a:rPr>
              <a:t>Power BI artifacts</a:t>
            </a:r>
            <a:r>
              <a:rPr lang="en-US" sz="2000" dirty="0">
                <a:solidFill>
                  <a:schemeClr val="tx1"/>
                </a:solidFill>
              </a:rPr>
              <a:t> – There are several Power BI artifacts in Power BI workspaces such as dashboards, reports, datasets, and dataflows.</a:t>
            </a:r>
          </a:p>
          <a:p>
            <a:r>
              <a:rPr lang="en-US" sz="2000" b="1" u="sng" dirty="0">
                <a:solidFill>
                  <a:schemeClr val="tx1"/>
                </a:solidFill>
                <a:hlinkClick r:id="rId5">
                  <a:extLst>
                    <a:ext uri="{A12FA001-AC4F-418D-AE19-62706E023703}">
                      <ahyp:hlinkClr xmlns:ahyp="http://schemas.microsoft.com/office/drawing/2018/hyperlinkcolor" val="tx"/>
                    </a:ext>
                  </a:extLst>
                </a:hlinkClick>
              </a:rPr>
              <a:t>Power BI Embedded</a:t>
            </a:r>
            <a:r>
              <a:rPr lang="en-US" sz="2000" dirty="0">
                <a:solidFill>
                  <a:schemeClr val="tx1"/>
                </a:solidFill>
              </a:rPr>
              <a:t> - A set of public APIs that allow developers to build applications that manage Power BI content and embed Power BI elements.</a:t>
            </a:r>
          </a:p>
        </p:txBody>
      </p:sp>
      <p:sp>
        <p:nvSpPr>
          <p:cNvPr id="3" name="Title 2">
            <a:extLst>
              <a:ext uri="{FF2B5EF4-FFF2-40B4-BE49-F238E27FC236}">
                <a16:creationId xmlns:a16="http://schemas.microsoft.com/office/drawing/2014/main" id="{416FB5C1-13C4-49B7-84D2-B662AFA6E810}"/>
              </a:ext>
            </a:extLst>
          </p:cNvPr>
          <p:cNvSpPr>
            <a:spLocks noGrp="1"/>
          </p:cNvSpPr>
          <p:nvPr>
            <p:ph type="title"/>
          </p:nvPr>
        </p:nvSpPr>
        <p:spPr/>
        <p:txBody>
          <a:bodyPr anchor="ctr"/>
          <a:lstStyle/>
          <a:p>
            <a:r>
              <a:rPr lang="en-US" sz="4400" dirty="0"/>
              <a:t>Concepts and Terminology</a:t>
            </a:r>
          </a:p>
        </p:txBody>
      </p:sp>
    </p:spTree>
    <p:extLst>
      <p:ext uri="{BB962C8B-B14F-4D97-AF65-F5344CB8AC3E}">
        <p14:creationId xmlns:p14="http://schemas.microsoft.com/office/powerpoint/2010/main" val="7840178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A6BBDA-CAD4-43F8-8FD6-7AB5AAA58882}"/>
              </a:ext>
            </a:extLst>
          </p:cNvPr>
          <p:cNvSpPr>
            <a:spLocks noGrp="1"/>
          </p:cNvSpPr>
          <p:nvPr>
            <p:ph type="body" sz="quarter" idx="10"/>
          </p:nvPr>
        </p:nvSpPr>
        <p:spPr>
          <a:xfrm>
            <a:off x="269239" y="1189177"/>
            <a:ext cx="11653523" cy="5386090"/>
          </a:xfrm>
        </p:spPr>
        <p:txBody>
          <a:bodyPr/>
          <a:lstStyle/>
          <a:p>
            <a:pPr lvl="0"/>
            <a:r>
              <a:rPr lang="en-US" sz="2000" b="1" u="sng" dirty="0">
                <a:solidFill>
                  <a:srgbClr val="FFFFFF"/>
                </a:solidFill>
                <a:hlinkClick r:id="rId2">
                  <a:extLst>
                    <a:ext uri="{A12FA001-AC4F-418D-AE19-62706E023703}">
                      <ahyp:hlinkClr xmlns:ahyp="http://schemas.microsoft.com/office/drawing/2018/hyperlinkcolor" val="tx"/>
                    </a:ext>
                  </a:extLst>
                </a:hlinkClick>
              </a:rPr>
              <a:t>Row-level security (RLS)</a:t>
            </a:r>
            <a:r>
              <a:rPr lang="en-US" sz="2000" dirty="0">
                <a:solidFill>
                  <a:srgbClr val="FFFFFF"/>
                </a:solidFill>
              </a:rPr>
              <a:t> - Gives the ability to control user access to the data for individual rows in a table. You can implement row-level security at the data source level or in the Power BI semantic model.</a:t>
            </a:r>
          </a:p>
          <a:p>
            <a:pPr lvl="0"/>
            <a:r>
              <a:rPr lang="en-US" sz="2000" b="1" dirty="0">
                <a:solidFill>
                  <a:srgbClr val="FFFFFF"/>
                </a:solidFill>
              </a:rPr>
              <a:t>Master user</a:t>
            </a:r>
            <a:r>
              <a:rPr lang="en-US" sz="2000" dirty="0">
                <a:solidFill>
                  <a:srgbClr val="FFFFFF"/>
                </a:solidFill>
              </a:rPr>
              <a:t> - The identity that represents the SaaS application in Power BI and that the SaaS application uses when calling Power BI APIs. Needs to be an AAD user with a Power BI Pro license.</a:t>
            </a:r>
          </a:p>
          <a:p>
            <a:pPr lvl="0"/>
            <a:r>
              <a:rPr lang="en-US" sz="2000" b="1" dirty="0">
                <a:solidFill>
                  <a:srgbClr val="FFFFFF"/>
                </a:solidFill>
              </a:rPr>
              <a:t>AAD Application user (service principal)</a:t>
            </a:r>
            <a:r>
              <a:rPr lang="en-US" sz="2000" dirty="0">
                <a:solidFill>
                  <a:srgbClr val="FFFFFF"/>
                </a:solidFill>
              </a:rPr>
              <a:t> - The identity that represents the SaaS application in Power BI and that the SaaS application uses when calling Power BI APIs. Needs to be an AAD web application. Can replace the use of a </a:t>
            </a:r>
            <a:r>
              <a:rPr lang="en-US" sz="2000" i="1" dirty="0">
                <a:solidFill>
                  <a:srgbClr val="FFFFFF"/>
                </a:solidFill>
              </a:rPr>
              <a:t>master</a:t>
            </a:r>
            <a:r>
              <a:rPr lang="en-US" sz="2000" dirty="0">
                <a:solidFill>
                  <a:srgbClr val="FFFFFF"/>
                </a:solidFill>
              </a:rPr>
              <a:t> user to authenticate with Power BI.</a:t>
            </a:r>
          </a:p>
          <a:p>
            <a:pPr lvl="0"/>
            <a:r>
              <a:rPr lang="en-US" sz="2000" b="1" dirty="0">
                <a:solidFill>
                  <a:srgbClr val="FFFFFF"/>
                </a:solidFill>
              </a:rPr>
              <a:t>Capacity</a:t>
            </a:r>
            <a:r>
              <a:rPr lang="en-US" sz="2000" dirty="0">
                <a:solidFill>
                  <a:srgbClr val="FFFFFF"/>
                </a:solidFill>
              </a:rPr>
              <a:t> - A set of resources dedicated to running the Power BI service. </a:t>
            </a:r>
            <a:r>
              <a:rPr lang="en-US" sz="2000" u="sng" dirty="0">
                <a:solidFill>
                  <a:srgbClr val="FFFFFF"/>
                </a:solidFill>
                <a:hlinkClick r:id="rId3">
                  <a:extLst>
                    <a:ext uri="{A12FA001-AC4F-418D-AE19-62706E023703}">
                      <ahyp:hlinkClr xmlns:ahyp="http://schemas.microsoft.com/office/drawing/2018/hyperlinkcolor" val="tx"/>
                    </a:ext>
                  </a:extLst>
                </a:hlinkClick>
              </a:rPr>
              <a:t>Power BI Premium capacities</a:t>
            </a:r>
            <a:r>
              <a:rPr lang="en-US" sz="2000" dirty="0">
                <a:solidFill>
                  <a:srgbClr val="FFFFFF"/>
                </a:solidFill>
              </a:rPr>
              <a:t> Intended for enterprise companies using Power BI internally, while </a:t>
            </a:r>
            <a:r>
              <a:rPr lang="en-US" sz="2000" u="sng" dirty="0">
                <a:solidFill>
                  <a:srgbClr val="FFFFFF"/>
                </a:solidFill>
                <a:hlinkClick r:id="rId4">
                  <a:extLst>
                    <a:ext uri="{A12FA001-AC4F-418D-AE19-62706E023703}">
                      <ahyp:hlinkClr xmlns:ahyp="http://schemas.microsoft.com/office/drawing/2018/hyperlinkcolor" val="tx"/>
                    </a:ext>
                  </a:extLst>
                </a:hlinkClick>
              </a:rPr>
              <a:t>Power BI Embedded capacities</a:t>
            </a:r>
            <a:r>
              <a:rPr lang="en-US" sz="2000" dirty="0">
                <a:solidFill>
                  <a:srgbClr val="FFFFFF"/>
                </a:solidFill>
              </a:rPr>
              <a:t> intend for application developers to develop SaaS applications for third parties.</a:t>
            </a:r>
          </a:p>
          <a:p>
            <a:pPr lvl="0"/>
            <a:r>
              <a:rPr lang="en-US" sz="2000" b="1" u="sng" dirty="0">
                <a:solidFill>
                  <a:srgbClr val="FFFFFF"/>
                </a:solidFill>
                <a:hlinkClick r:id="rId5">
                  <a:extLst>
                    <a:ext uri="{A12FA001-AC4F-418D-AE19-62706E023703}">
                      <ahyp:hlinkClr xmlns:ahyp="http://schemas.microsoft.com/office/drawing/2018/hyperlinkcolor" val="tx"/>
                    </a:ext>
                  </a:extLst>
                </a:hlinkClick>
              </a:rPr>
              <a:t>Power BI Pro license</a:t>
            </a:r>
            <a:r>
              <a:rPr lang="en-US" sz="2000" dirty="0">
                <a:solidFill>
                  <a:srgbClr val="FFFFFF"/>
                </a:solidFill>
              </a:rPr>
              <a:t> - A user-based license, which grants rights to publish content to app workspaces, consume apps without Premium capacity, share dashboards, and subscribe to dashboards and reports.</a:t>
            </a:r>
          </a:p>
          <a:p>
            <a:pPr lvl="0"/>
            <a:r>
              <a:rPr lang="en-US" sz="2000" b="1" u="sng" dirty="0">
                <a:solidFill>
                  <a:srgbClr val="FFFFFF"/>
                </a:solidFill>
                <a:hlinkClick r:id="rId6">
                  <a:extLst>
                    <a:ext uri="{A12FA001-AC4F-418D-AE19-62706E023703}">
                      <ahyp:hlinkClr xmlns:ahyp="http://schemas.microsoft.com/office/drawing/2018/hyperlinkcolor" val="tx"/>
                    </a:ext>
                  </a:extLst>
                </a:hlinkClick>
              </a:rPr>
              <a:t>Data connectivity modes</a:t>
            </a:r>
            <a:r>
              <a:rPr lang="en-US" sz="2000" dirty="0">
                <a:solidFill>
                  <a:srgbClr val="FFFFFF"/>
                </a:solidFill>
              </a:rPr>
              <a:t> - Connecting data sources to Power BI that can be done in different modes:</a:t>
            </a:r>
          </a:p>
          <a:p>
            <a:pPr lvl="0"/>
            <a:r>
              <a:rPr lang="en-US" sz="2000" dirty="0">
                <a:solidFill>
                  <a:srgbClr val="FFFFFF"/>
                </a:solidFill>
              </a:rPr>
              <a:t>Import - which is the most common way to get data.</a:t>
            </a:r>
          </a:p>
          <a:p>
            <a:pPr lvl="0"/>
            <a:r>
              <a:rPr lang="en-US" sz="2000" dirty="0" err="1">
                <a:solidFill>
                  <a:srgbClr val="FFFFFF"/>
                </a:solidFill>
              </a:rPr>
              <a:t>DirectQuery</a:t>
            </a:r>
            <a:r>
              <a:rPr lang="en-US" sz="2000" dirty="0">
                <a:solidFill>
                  <a:srgbClr val="FFFFFF"/>
                </a:solidFill>
              </a:rPr>
              <a:t> - connect directly to the data in its source repository.</a:t>
            </a:r>
          </a:p>
          <a:p>
            <a:pPr lvl="0"/>
            <a:r>
              <a:rPr lang="en-US" sz="2000" dirty="0">
                <a:solidFill>
                  <a:srgbClr val="FFFFFF"/>
                </a:solidFill>
              </a:rPr>
              <a:t>Live connection - another mode that connects directly to Analysis Services data (both Azure and on-premises).</a:t>
            </a:r>
          </a:p>
        </p:txBody>
      </p:sp>
      <p:sp>
        <p:nvSpPr>
          <p:cNvPr id="3" name="Title 2">
            <a:extLst>
              <a:ext uri="{FF2B5EF4-FFF2-40B4-BE49-F238E27FC236}">
                <a16:creationId xmlns:a16="http://schemas.microsoft.com/office/drawing/2014/main" id="{416FB5C1-13C4-49B7-84D2-B662AFA6E810}"/>
              </a:ext>
            </a:extLst>
          </p:cNvPr>
          <p:cNvSpPr>
            <a:spLocks noGrp="1"/>
          </p:cNvSpPr>
          <p:nvPr>
            <p:ph type="title"/>
          </p:nvPr>
        </p:nvSpPr>
        <p:spPr/>
        <p:txBody>
          <a:bodyPr anchor="ctr"/>
          <a:lstStyle/>
          <a:p>
            <a:r>
              <a:rPr lang="en-US" sz="4400" dirty="0"/>
              <a:t>Concepts and Terminology</a:t>
            </a:r>
          </a:p>
        </p:txBody>
      </p:sp>
    </p:spTree>
    <p:extLst>
      <p:ext uri="{BB962C8B-B14F-4D97-AF65-F5344CB8AC3E}">
        <p14:creationId xmlns:p14="http://schemas.microsoft.com/office/powerpoint/2010/main" val="3297063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C063-81E0-463C-AC69-41E34B6E6E40}"/>
              </a:ext>
            </a:extLst>
          </p:cNvPr>
          <p:cNvSpPr>
            <a:spLocks noGrp="1"/>
          </p:cNvSpPr>
          <p:nvPr>
            <p:ph type="title"/>
          </p:nvPr>
        </p:nvSpPr>
        <p:spPr/>
        <p:txBody>
          <a:bodyPr/>
          <a:lstStyle/>
          <a:p>
            <a:r>
              <a:rPr lang="en-US" dirty="0"/>
              <a:t>Evaluation Criteria</a:t>
            </a:r>
          </a:p>
        </p:txBody>
      </p:sp>
    </p:spTree>
    <p:extLst>
      <p:ext uri="{BB962C8B-B14F-4D97-AF65-F5344CB8AC3E}">
        <p14:creationId xmlns:p14="http://schemas.microsoft.com/office/powerpoint/2010/main" val="164437865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194D56-9089-4C5D-AEDF-6AE6F0B84F3E}"/>
              </a:ext>
            </a:extLst>
          </p:cNvPr>
          <p:cNvSpPr>
            <a:spLocks noGrp="1"/>
          </p:cNvSpPr>
          <p:nvPr>
            <p:ph type="body" sz="quarter" idx="10"/>
          </p:nvPr>
        </p:nvSpPr>
        <p:spPr>
          <a:xfrm>
            <a:off x="269239" y="1189177"/>
            <a:ext cx="11653523" cy="1292662"/>
          </a:xfrm>
        </p:spPr>
        <p:txBody>
          <a:bodyPr/>
          <a:lstStyle/>
          <a:p>
            <a:r>
              <a:rPr lang="en-US" sz="2000" dirty="0">
                <a:latin typeface="+mn-lt"/>
              </a:rPr>
              <a:t>Usually, developers building applications with Power BI Embedded already have a single or multi-tenant database. It's easier to use a tenancy model for Power BI Embedded which is similar to the tenancy model of the database. If the database tenancy model hasn’t been defined yet, you may want to consider other aspects before deciding on your data architecture.</a:t>
            </a:r>
          </a:p>
        </p:txBody>
      </p:sp>
      <p:sp>
        <p:nvSpPr>
          <p:cNvPr id="3" name="Title 2">
            <a:extLst>
              <a:ext uri="{FF2B5EF4-FFF2-40B4-BE49-F238E27FC236}">
                <a16:creationId xmlns:a16="http://schemas.microsoft.com/office/drawing/2014/main" id="{EBC40463-6401-4BA7-8378-3772730D0C48}"/>
              </a:ext>
            </a:extLst>
          </p:cNvPr>
          <p:cNvSpPr>
            <a:spLocks noGrp="1"/>
          </p:cNvSpPr>
          <p:nvPr>
            <p:ph type="title"/>
          </p:nvPr>
        </p:nvSpPr>
        <p:spPr/>
        <p:txBody>
          <a:bodyPr anchor="ctr"/>
          <a:lstStyle/>
          <a:p>
            <a:r>
              <a:rPr lang="en-US" sz="4400" dirty="0"/>
              <a:t>Data architecture</a:t>
            </a:r>
          </a:p>
        </p:txBody>
      </p:sp>
    </p:spTree>
    <p:extLst>
      <p:ext uri="{BB962C8B-B14F-4D97-AF65-F5344CB8AC3E}">
        <p14:creationId xmlns:p14="http://schemas.microsoft.com/office/powerpoint/2010/main" val="2680594009"/>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4712</TotalTime>
  <Words>1522</Words>
  <Application>Microsoft Office PowerPoint</Application>
  <PresentationFormat>Widescreen</PresentationFormat>
  <Paragraphs>130</Paragraphs>
  <Slides>24</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Power BI Architectural Designs</vt:lpstr>
      <vt:lpstr>Architectural Designs</vt:lpstr>
      <vt:lpstr>Abstract and learning objectives</vt:lpstr>
      <vt:lpstr>Architecture Designs</vt:lpstr>
      <vt:lpstr>Concepts and Terminology</vt:lpstr>
      <vt:lpstr>Concepts and Terminology</vt:lpstr>
      <vt:lpstr>Concepts and Terminology</vt:lpstr>
      <vt:lpstr>Evaluation Criteria</vt:lpstr>
      <vt:lpstr>Data architecture</vt:lpstr>
      <vt:lpstr>Data Isolation</vt:lpstr>
      <vt:lpstr>Scalability</vt:lpstr>
      <vt:lpstr>Automation &amp; operational complexity</vt:lpstr>
      <vt:lpstr>Data Residency Requirements</vt:lpstr>
      <vt:lpstr>Cost</vt:lpstr>
      <vt:lpstr>Workspace vs Row-Level Security Isolation</vt:lpstr>
      <vt:lpstr>Summary Comparison</vt:lpstr>
      <vt:lpstr>Power BI Artifact limits</vt:lpstr>
      <vt:lpstr>Power BI Capacity considerations and limitations</vt:lpstr>
      <vt:lpstr>Solution Architectures</vt:lpstr>
      <vt:lpstr>Loan credit risk analyzer and default modeling</vt:lpstr>
      <vt:lpstr>Demand Forecasting and Price Optimization</vt:lpstr>
      <vt:lpstr>Interactive Price Analytics</vt:lpstr>
      <vt:lpstr>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91</cp:revision>
  <dcterms:created xsi:type="dcterms:W3CDTF">2016-01-21T23:17:09Z</dcterms:created>
  <dcterms:modified xsi:type="dcterms:W3CDTF">2019-03-05T06:20:52Z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