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8"/>
  </p:notesMasterIdLst>
  <p:sldIdLst>
    <p:sldId id="300" r:id="rId6"/>
    <p:sldId id="312" r:id="rId7"/>
    <p:sldId id="323" r:id="rId8"/>
    <p:sldId id="334" r:id="rId9"/>
    <p:sldId id="342" r:id="rId10"/>
    <p:sldId id="343" r:id="rId11"/>
    <p:sldId id="344" r:id="rId12"/>
    <p:sldId id="345" r:id="rId13"/>
    <p:sldId id="346" r:id="rId14"/>
    <p:sldId id="347" r:id="rId15"/>
    <p:sldId id="333" r:id="rId16"/>
    <p:sldId id="34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10:33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10:33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3/4/2019 10:33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ortal.azure.com/"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power-bi/developer/embedded-multi-geo" TargetMode="External"/><Relationship Id="rId2" Type="http://schemas.openxmlformats.org/officeDocument/2006/relationships/hyperlink" Target="https://docs.microsoft.com/azure/azure-resource-manager/resource-group-overview" TargetMode="External"/><Relationship Id="rId1" Type="http://schemas.openxmlformats.org/officeDocument/2006/relationships/slideLayout" Target="../slideLayouts/slideLayout14.xml"/><Relationship Id="rId4" Type="http://schemas.openxmlformats.org/officeDocument/2006/relationships/hyperlink" Target="https://azure.microsoft.com/pricing/details/power-bi-embedd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power-bi/service-admin-premium-multi-geo"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hyperlink" Target="https://docs.microsoft.com/en-us/power-bi/developer/azure-pbie-create-capacity"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power-bi/developer/azure-pbie-create-capacity"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rest/api/power-bi/capacities" TargetMode="External"/><Relationship Id="rId2" Type="http://schemas.openxmlformats.org/officeDocument/2006/relationships/hyperlink" Target="https://docs.microsoft.com/rest/api/power-bi/capacities/getcapacities" TargetMode="External"/><Relationship Id="rId1" Type="http://schemas.openxmlformats.org/officeDocument/2006/relationships/slideLayout" Target="../slideLayouts/slideLayout14.xml"/><Relationship Id="rId5" Type="http://schemas.openxmlformats.org/officeDocument/2006/relationships/hyperlink" Target="https://docs.microsoft.com/rest/api/power-bi-embedded/capacities" TargetMode="External"/><Relationship Id="rId4" Type="http://schemas.openxmlformats.org/officeDocument/2006/relationships/hyperlink" Target="https://docs.microsoft.com/en-us/power-bi/developer/embed-service-princip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CFB6-22A4-448E-82B9-3062D8A16FB1}"/>
              </a:ext>
            </a:extLst>
          </p:cNvPr>
          <p:cNvSpPr>
            <a:spLocks noGrp="1"/>
          </p:cNvSpPr>
          <p:nvPr>
            <p:ph type="title"/>
          </p:nvPr>
        </p:nvSpPr>
        <p:spPr/>
        <p:txBody>
          <a:bodyPr anchor="ctr"/>
          <a:lstStyle/>
          <a:p>
            <a:r>
              <a:rPr lang="en-US" sz="4400" dirty="0"/>
              <a:t>Limitations and considerations</a:t>
            </a:r>
          </a:p>
        </p:txBody>
      </p:sp>
      <p:sp>
        <p:nvSpPr>
          <p:cNvPr id="3" name="Text Placeholder 2">
            <a:extLst>
              <a:ext uri="{FF2B5EF4-FFF2-40B4-BE49-F238E27FC236}">
                <a16:creationId xmlns:a16="http://schemas.microsoft.com/office/drawing/2014/main" id="{91480571-25F5-4AA2-96C4-C5B51370E3EE}"/>
              </a:ext>
            </a:extLst>
          </p:cNvPr>
          <p:cNvSpPr>
            <a:spLocks noGrp="1"/>
          </p:cNvSpPr>
          <p:nvPr>
            <p:ph type="body" sz="quarter" idx="10"/>
          </p:nvPr>
        </p:nvSpPr>
        <p:spPr>
          <a:xfrm>
            <a:off x="269239" y="1189177"/>
            <a:ext cx="11653523" cy="2862322"/>
          </a:xfrm>
        </p:spPr>
        <p:txBody>
          <a:bodyPr/>
          <a:lstStyle/>
          <a:p>
            <a:pPr marL="342900" indent="-342900">
              <a:buFont typeface="Arial" panose="020B0604020202020204" pitchFamily="34" charset="0"/>
              <a:buChar char="•"/>
            </a:pPr>
            <a:r>
              <a:rPr lang="en-US" sz="2000" dirty="0">
                <a:latin typeface="+mn-lt"/>
              </a:rPr>
              <a:t>Confirm that any movement you initiate between regions follows all corporate and government compliance requirements before initiating data transfer.</a:t>
            </a:r>
          </a:p>
          <a:p>
            <a:pPr marL="342900" indent="-342900">
              <a:buFont typeface="Arial" panose="020B0604020202020204" pitchFamily="34" charset="0"/>
              <a:buChar char="•"/>
            </a:pPr>
            <a:r>
              <a:rPr lang="en-US" sz="2000" dirty="0">
                <a:latin typeface="+mn-lt"/>
              </a:rPr>
              <a:t>A cached query stored in a remote region stays in that region at rest. However, other data in transit may go back and forth between different geographies.</a:t>
            </a:r>
          </a:p>
          <a:p>
            <a:pPr marL="342900" indent="-342900">
              <a:buFont typeface="Arial" panose="020B0604020202020204" pitchFamily="34" charset="0"/>
              <a:buChar char="•"/>
            </a:pPr>
            <a:r>
              <a:rPr lang="en-US" sz="2000" dirty="0">
                <a:latin typeface="+mn-lt"/>
              </a:rPr>
              <a:t>When moving data from one region to another in a Multi-Geo environment, the source data may stay in the region from which the data was moved for up to 30 days. During that time, users don't have access to it. It's removed from this region and destroyed during the 30-day period.</a:t>
            </a:r>
          </a:p>
          <a:p>
            <a:pPr marL="342900" indent="-342900">
              <a:buFont typeface="Arial" panose="020B0604020202020204" pitchFamily="34" charset="0"/>
              <a:buChar char="•"/>
            </a:pPr>
            <a:r>
              <a:rPr lang="en-US" sz="2000" dirty="0">
                <a:latin typeface="+mn-lt"/>
              </a:rPr>
              <a:t>Multi-Geo doesn't result in better performance in general. Loading reports and dashboards still involve requests to the home region for metadata.</a:t>
            </a:r>
          </a:p>
        </p:txBody>
      </p:sp>
    </p:spTree>
    <p:extLst>
      <p:ext uri="{BB962C8B-B14F-4D97-AF65-F5344CB8AC3E}">
        <p14:creationId xmlns:p14="http://schemas.microsoft.com/office/powerpoint/2010/main" val="3761277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66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Manage Capacity in Azure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Learn how to Manage Capacities in Azure</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BEB0-D0D5-4959-91B1-08A4061748B5}"/>
              </a:ext>
            </a:extLst>
          </p:cNvPr>
          <p:cNvSpPr>
            <a:spLocks noGrp="1"/>
          </p:cNvSpPr>
          <p:nvPr>
            <p:ph type="title"/>
          </p:nvPr>
        </p:nvSpPr>
        <p:spPr/>
        <p:txBody>
          <a:bodyPr anchor="ctr"/>
          <a:lstStyle/>
          <a:p>
            <a:r>
              <a:rPr lang="en-US" sz="4400" dirty="0"/>
              <a:t>Create Capacity</a:t>
            </a:r>
          </a:p>
        </p:txBody>
      </p:sp>
      <p:sp>
        <p:nvSpPr>
          <p:cNvPr id="3" name="Text Placeholder 2">
            <a:extLst>
              <a:ext uri="{FF2B5EF4-FFF2-40B4-BE49-F238E27FC236}">
                <a16:creationId xmlns:a16="http://schemas.microsoft.com/office/drawing/2014/main" id="{3DB61366-31EA-4D93-B3AD-09BC18F81265}"/>
              </a:ext>
            </a:extLst>
          </p:cNvPr>
          <p:cNvSpPr>
            <a:spLocks noGrp="1"/>
          </p:cNvSpPr>
          <p:nvPr>
            <p:ph type="body" sz="quarter" idx="10"/>
          </p:nvPr>
        </p:nvSpPr>
        <p:spPr>
          <a:xfrm>
            <a:off x="269240" y="1189177"/>
            <a:ext cx="6445326" cy="2031325"/>
          </a:xfrm>
        </p:spPr>
        <p:txBody>
          <a:bodyPr/>
          <a:lstStyle/>
          <a:p>
            <a:pPr marL="342900" indent="-342900">
              <a:buFont typeface="Arial" panose="020B0604020202020204" pitchFamily="34" charset="0"/>
              <a:buChar char="•"/>
            </a:pPr>
            <a:r>
              <a:rPr lang="en-US" sz="2000" dirty="0">
                <a:solidFill>
                  <a:schemeClr val="tx1"/>
                </a:solidFill>
                <a:latin typeface="+mn-lt"/>
              </a:rPr>
              <a:t>Sign into the </a:t>
            </a: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Azure portal</a:t>
            </a:r>
            <a:r>
              <a:rPr lang="en-US" sz="2000" dirty="0">
                <a:solidFill>
                  <a:schemeClr val="tx1"/>
                </a:solidFill>
                <a:latin typeface="+mn-lt"/>
              </a:rPr>
              <a:t>.</a:t>
            </a:r>
          </a:p>
          <a:p>
            <a:pPr marL="342900" indent="-342900">
              <a:buFont typeface="Arial" panose="020B0604020202020204" pitchFamily="34" charset="0"/>
              <a:buChar char="•"/>
            </a:pPr>
            <a:r>
              <a:rPr lang="en-US" sz="2000" dirty="0">
                <a:solidFill>
                  <a:schemeClr val="tx1"/>
                </a:solidFill>
                <a:latin typeface="+mn-lt"/>
              </a:rPr>
              <a:t>Select, “Create a resource” and then, in the search box, search for </a:t>
            </a:r>
            <a:r>
              <a:rPr lang="en-US" sz="2000" i="1" dirty="0">
                <a:solidFill>
                  <a:schemeClr val="tx1"/>
                </a:solidFill>
                <a:latin typeface="+mn-lt"/>
              </a:rPr>
              <a:t>Power BI Embedded</a:t>
            </a:r>
            <a:r>
              <a:rPr lang="en-US" sz="2000" dirty="0">
                <a:solidFill>
                  <a:schemeClr val="tx1"/>
                </a:solidFill>
                <a:latin typeface="+mn-lt"/>
              </a:rPr>
              <a:t>.</a:t>
            </a:r>
          </a:p>
          <a:p>
            <a:pPr marL="342900" indent="-342900">
              <a:buFont typeface="Arial" panose="020B0604020202020204" pitchFamily="34" charset="0"/>
              <a:buChar char="•"/>
            </a:pPr>
            <a:r>
              <a:rPr lang="en-US" sz="2000" dirty="0">
                <a:solidFill>
                  <a:schemeClr val="tx1"/>
                </a:solidFill>
                <a:latin typeface="+mn-lt"/>
              </a:rPr>
              <a:t>Within Power BI Embedded, select </a:t>
            </a:r>
            <a:r>
              <a:rPr lang="en-US" sz="2000" b="1" dirty="0">
                <a:solidFill>
                  <a:schemeClr val="tx1"/>
                </a:solidFill>
                <a:latin typeface="+mn-lt"/>
              </a:rPr>
              <a:t>Create</a:t>
            </a:r>
            <a:r>
              <a:rPr lang="en-US" sz="2000" dirty="0">
                <a:solidFill>
                  <a:schemeClr val="tx1"/>
                </a:solidFill>
                <a:latin typeface="+mn-lt"/>
              </a:rPr>
              <a:t>.</a:t>
            </a:r>
          </a:p>
          <a:p>
            <a:pPr marL="342900" indent="-342900">
              <a:buFont typeface="Arial" panose="020B0604020202020204" pitchFamily="34" charset="0"/>
              <a:buChar char="•"/>
            </a:pPr>
            <a:r>
              <a:rPr lang="en-US" sz="2000" dirty="0">
                <a:solidFill>
                  <a:schemeClr val="tx1"/>
                </a:solidFill>
                <a:latin typeface="+mn-lt"/>
              </a:rPr>
              <a:t>Fill in the required information (see next slide for assistance) and then select </a:t>
            </a:r>
            <a:r>
              <a:rPr lang="en-US" sz="2000" b="1" dirty="0">
                <a:solidFill>
                  <a:schemeClr val="tx1"/>
                </a:solidFill>
                <a:latin typeface="+mn-lt"/>
              </a:rPr>
              <a:t>Create</a:t>
            </a:r>
            <a:r>
              <a:rPr lang="en-US" sz="2000" dirty="0">
                <a:solidFill>
                  <a:schemeClr val="tx1"/>
                </a:solidFill>
                <a:latin typeface="+mn-lt"/>
              </a:rPr>
              <a:t>.</a:t>
            </a:r>
          </a:p>
        </p:txBody>
      </p:sp>
      <p:pic>
        <p:nvPicPr>
          <p:cNvPr id="1028" name="Picture 4" descr="Fields to fill out to create new capacity">
            <a:extLst>
              <a:ext uri="{FF2B5EF4-FFF2-40B4-BE49-F238E27FC236}">
                <a16:creationId xmlns:a16="http://schemas.microsoft.com/office/drawing/2014/main" id="{0D1D13CC-2494-468B-8252-84D98C44D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597" y="1488659"/>
            <a:ext cx="3809533" cy="406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1648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4E0C-708A-4D12-8519-CE7985668EC7}"/>
              </a:ext>
            </a:extLst>
          </p:cNvPr>
          <p:cNvSpPr>
            <a:spLocks noGrp="1"/>
          </p:cNvSpPr>
          <p:nvPr>
            <p:ph type="title"/>
          </p:nvPr>
        </p:nvSpPr>
        <p:spPr/>
        <p:txBody>
          <a:bodyPr anchor="ctr"/>
          <a:lstStyle/>
          <a:p>
            <a:r>
              <a:rPr lang="en-US" sz="4400" dirty="0"/>
              <a:t>Setting Options</a:t>
            </a:r>
          </a:p>
        </p:txBody>
      </p:sp>
      <p:graphicFrame>
        <p:nvGraphicFramePr>
          <p:cNvPr id="4" name="Table 3">
            <a:extLst>
              <a:ext uri="{FF2B5EF4-FFF2-40B4-BE49-F238E27FC236}">
                <a16:creationId xmlns:a16="http://schemas.microsoft.com/office/drawing/2014/main" id="{DFA9B3F3-9233-4F85-9E26-C2A7886161E2}"/>
              </a:ext>
            </a:extLst>
          </p:cNvPr>
          <p:cNvGraphicFramePr>
            <a:graphicFrameLocks noGrp="1"/>
          </p:cNvGraphicFramePr>
          <p:nvPr>
            <p:extLst>
              <p:ext uri="{D42A27DB-BD31-4B8C-83A1-F6EECF244321}">
                <p14:modId xmlns:p14="http://schemas.microsoft.com/office/powerpoint/2010/main" val="4278228740"/>
              </p:ext>
            </p:extLst>
          </p:nvPr>
        </p:nvGraphicFramePr>
        <p:xfrm>
          <a:off x="271558" y="1887071"/>
          <a:ext cx="11653522" cy="3871415"/>
        </p:xfrm>
        <a:graphic>
          <a:graphicData uri="http://schemas.openxmlformats.org/drawingml/2006/table">
            <a:tbl>
              <a:tblPr/>
              <a:tblGrid>
                <a:gridCol w="2606113">
                  <a:extLst>
                    <a:ext uri="{9D8B030D-6E8A-4147-A177-3AD203B41FA5}">
                      <a16:colId xmlns:a16="http://schemas.microsoft.com/office/drawing/2014/main" val="2149537133"/>
                    </a:ext>
                  </a:extLst>
                </a:gridCol>
                <a:gridCol w="9047409">
                  <a:extLst>
                    <a:ext uri="{9D8B030D-6E8A-4147-A177-3AD203B41FA5}">
                      <a16:colId xmlns:a16="http://schemas.microsoft.com/office/drawing/2014/main" val="1694519470"/>
                    </a:ext>
                  </a:extLst>
                </a:gridCol>
              </a:tblGrid>
              <a:tr h="187859">
                <a:tc>
                  <a:txBody>
                    <a:bodyPr/>
                    <a:lstStyle/>
                    <a:p>
                      <a:pPr algn="ctr" fontAlgn="b"/>
                      <a:r>
                        <a:rPr lang="en-US" sz="1200" b="1">
                          <a:solidFill>
                            <a:schemeClr val="tx1"/>
                          </a:solidFill>
                          <a:effectLst/>
                        </a:rPr>
                        <a:t>Setting</a:t>
                      </a:r>
                    </a:p>
                  </a:txBody>
                  <a:tcPr marL="26018" marR="26018" marT="19513" marB="1951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dirty="0">
                          <a:solidFill>
                            <a:schemeClr val="tx1"/>
                          </a:solidFill>
                          <a:effectLst/>
                        </a:rPr>
                        <a:t>Description</a:t>
                      </a:r>
                    </a:p>
                  </a:txBody>
                  <a:tcPr marL="26018" marR="26018" marT="19513" marB="1951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9155367"/>
                  </a:ext>
                </a:extLst>
              </a:tr>
              <a:tr h="543728">
                <a:tc>
                  <a:txBody>
                    <a:bodyPr/>
                    <a:lstStyle/>
                    <a:p>
                      <a:pPr algn="ctr" fontAlgn="t"/>
                      <a:r>
                        <a:rPr lang="en-US" sz="1200" b="1" dirty="0">
                          <a:solidFill>
                            <a:schemeClr val="tx1"/>
                          </a:solidFill>
                          <a:effectLst/>
                        </a:rPr>
                        <a:t>Resource name</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200" dirty="0">
                          <a:solidFill>
                            <a:schemeClr val="tx1"/>
                          </a:solidFill>
                          <a:effectLst/>
                        </a:rPr>
                        <a:t>A name to identify the capacity. The resource name is displayed within the Power BI admin portal in addition to the Azure portal.</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4232316"/>
                  </a:ext>
                </a:extLst>
              </a:tr>
              <a:tr h="285633">
                <a:tc>
                  <a:txBody>
                    <a:bodyPr/>
                    <a:lstStyle/>
                    <a:p>
                      <a:pPr algn="ctr" fontAlgn="t"/>
                      <a:r>
                        <a:rPr lang="en-US" sz="1200" b="1" dirty="0">
                          <a:solidFill>
                            <a:schemeClr val="tx1"/>
                          </a:solidFill>
                          <a:effectLst/>
                        </a:rPr>
                        <a:t>Subscription</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200">
                          <a:solidFill>
                            <a:schemeClr val="tx1"/>
                          </a:solidFill>
                          <a:effectLst/>
                        </a:rPr>
                        <a:t>The subscription you would like to create the capacity against.</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5594546"/>
                  </a:ext>
                </a:extLst>
              </a:tr>
              <a:tr h="672775">
                <a:tc>
                  <a:txBody>
                    <a:bodyPr/>
                    <a:lstStyle/>
                    <a:p>
                      <a:pPr algn="ctr" fontAlgn="t"/>
                      <a:r>
                        <a:rPr lang="en-US" sz="1200" b="1">
                          <a:solidFill>
                            <a:schemeClr val="tx1"/>
                          </a:solidFill>
                          <a:effectLst/>
                        </a:rPr>
                        <a:t>Resource group</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200">
                          <a:solidFill>
                            <a:schemeClr val="tx1"/>
                          </a:solidFill>
                          <a:effectLst/>
                        </a:rPr>
                        <a:t>The resource group that contains this new capacity. Pick from an existing resource group, or create another. For more information, see </a:t>
                      </a:r>
                      <a:r>
                        <a:rPr lang="en-US" sz="1200" u="none" strike="noStrike">
                          <a:solidFill>
                            <a:schemeClr val="tx1"/>
                          </a:solidFill>
                          <a:effectLst/>
                          <a:hlinkClick r:id="rId2">
                            <a:extLst>
                              <a:ext uri="{A12FA001-AC4F-418D-AE19-62706E023703}">
                                <ahyp:hlinkClr xmlns:ahyp="http://schemas.microsoft.com/office/drawing/2018/hyperlinkcolor" val="tx"/>
                              </a:ext>
                            </a:extLst>
                          </a:hlinkClick>
                        </a:rPr>
                        <a:t>Azure Resource Manager overview</a:t>
                      </a:r>
                      <a:r>
                        <a:rPr lang="en-US" sz="1200">
                          <a:solidFill>
                            <a:schemeClr val="tx1"/>
                          </a:solidFill>
                          <a:effectLst/>
                        </a:rPr>
                        <a:t>.</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96050"/>
                  </a:ext>
                </a:extLst>
              </a:tr>
              <a:tr h="930870">
                <a:tc>
                  <a:txBody>
                    <a:bodyPr/>
                    <a:lstStyle/>
                    <a:p>
                      <a:pPr algn="ctr" fontAlgn="t"/>
                      <a:r>
                        <a:rPr lang="en-US" sz="1200" b="1">
                          <a:solidFill>
                            <a:schemeClr val="tx1"/>
                          </a:solidFill>
                          <a:effectLst/>
                        </a:rPr>
                        <a:t>Power BI capacity administrator</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200">
                          <a:solidFill>
                            <a:schemeClr val="tx1"/>
                          </a:solidFill>
                          <a:effectLst/>
                        </a:rPr>
                        <a:t>Power BI capacity administrators can view the capacity in the Power BI admin portal and give assignment permissions to other users. By default, the capacity administrator is your account. The capacity administrator must be within your Power BI tenant.</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17282"/>
                  </a:ext>
                </a:extLst>
              </a:tr>
              <a:tr h="672775">
                <a:tc>
                  <a:txBody>
                    <a:bodyPr/>
                    <a:lstStyle/>
                    <a:p>
                      <a:pPr algn="ctr" fontAlgn="t"/>
                      <a:r>
                        <a:rPr lang="en-US" sz="1200" b="1">
                          <a:solidFill>
                            <a:schemeClr val="tx1"/>
                          </a:solidFill>
                          <a:effectLst/>
                        </a:rPr>
                        <a:t>Location</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200">
                          <a:solidFill>
                            <a:schemeClr val="tx1"/>
                          </a:solidFill>
                          <a:effectLst/>
                        </a:rPr>
                        <a:t>The location where Power BI is hosted for your tenant. Your default location is your home region, but you can change the location using </a:t>
                      </a:r>
                      <a:r>
                        <a:rPr lang="en-US" sz="1200" u="none" strike="noStrike">
                          <a:solidFill>
                            <a:schemeClr val="tx1"/>
                          </a:solidFill>
                          <a:effectLst/>
                          <a:hlinkClick r:id="rId3">
                            <a:extLst>
                              <a:ext uri="{A12FA001-AC4F-418D-AE19-62706E023703}">
                                <ahyp:hlinkClr xmlns:ahyp="http://schemas.microsoft.com/office/drawing/2018/hyperlinkcolor" val="tx"/>
                              </a:ext>
                            </a:extLst>
                          </a:hlinkClick>
                        </a:rPr>
                        <a:t>Multi-Geo options</a:t>
                      </a:r>
                      <a:r>
                        <a:rPr lang="en-US" sz="1200">
                          <a:solidFill>
                            <a:schemeClr val="tx1"/>
                          </a:solidFill>
                          <a:effectLst/>
                        </a:rPr>
                        <a:t>.</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3065535"/>
                  </a:ext>
                </a:extLst>
              </a:tr>
              <a:tr h="543728">
                <a:tc>
                  <a:txBody>
                    <a:bodyPr/>
                    <a:lstStyle/>
                    <a:p>
                      <a:pPr algn="ctr" fontAlgn="t"/>
                      <a:r>
                        <a:rPr lang="en-US" sz="1200" b="1" dirty="0">
                          <a:solidFill>
                            <a:schemeClr val="tx1"/>
                          </a:solidFill>
                          <a:effectLst/>
                        </a:rPr>
                        <a:t>Pricing tier</a:t>
                      </a: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t"/>
                      <a:r>
                        <a:rPr lang="en-US" sz="1200" dirty="0">
                          <a:solidFill>
                            <a:schemeClr val="tx1"/>
                          </a:solidFill>
                          <a:effectLst/>
                        </a:rPr>
                        <a:t>Select the SKU (v-core count and memory size) that meets your needs. For details, see </a:t>
                      </a:r>
                      <a:r>
                        <a:rPr lang="en-US" sz="1200" u="none" strike="noStrike" dirty="0">
                          <a:solidFill>
                            <a:schemeClr val="tx1"/>
                          </a:solidFill>
                          <a:effectLst/>
                          <a:hlinkClick r:id="rId4">
                            <a:extLst>
                              <a:ext uri="{A12FA001-AC4F-418D-AE19-62706E023703}">
                                <ahyp:hlinkClr xmlns:ahyp="http://schemas.microsoft.com/office/drawing/2018/hyperlinkcolor" val="tx"/>
                              </a:ext>
                            </a:extLst>
                          </a:hlinkClick>
                        </a:rPr>
                        <a:t>Power BI Embedded pricing</a:t>
                      </a:r>
                      <a:endParaRPr lang="en-US" sz="1200" dirty="0">
                        <a:solidFill>
                          <a:schemeClr val="tx1"/>
                        </a:solidFill>
                        <a:effectLst/>
                      </a:endParaRPr>
                    </a:p>
                  </a:txBody>
                  <a:tcPr marL="26018" marR="26018" marT="19513" marB="1951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61447"/>
                  </a:ext>
                </a:extLst>
              </a:tr>
            </a:tbl>
          </a:graphicData>
        </a:graphic>
      </p:graphicFrame>
    </p:spTree>
    <p:extLst>
      <p:ext uri="{BB962C8B-B14F-4D97-AF65-F5344CB8AC3E}">
        <p14:creationId xmlns:p14="http://schemas.microsoft.com/office/powerpoint/2010/main" val="340973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BEB0-D0D5-4959-91B1-08A4061748B5}"/>
              </a:ext>
            </a:extLst>
          </p:cNvPr>
          <p:cNvSpPr>
            <a:spLocks noGrp="1"/>
          </p:cNvSpPr>
          <p:nvPr>
            <p:ph type="title"/>
          </p:nvPr>
        </p:nvSpPr>
        <p:spPr/>
        <p:txBody>
          <a:bodyPr anchor="ctr"/>
          <a:lstStyle/>
          <a:p>
            <a:r>
              <a:rPr lang="en-US" sz="4400" dirty="0"/>
              <a:t>Multi-Geo support for Power BI Embedded</a:t>
            </a:r>
          </a:p>
        </p:txBody>
      </p:sp>
      <p:sp>
        <p:nvSpPr>
          <p:cNvPr id="3" name="Text Placeholder 2">
            <a:extLst>
              <a:ext uri="{FF2B5EF4-FFF2-40B4-BE49-F238E27FC236}">
                <a16:creationId xmlns:a16="http://schemas.microsoft.com/office/drawing/2014/main" id="{3DB61366-31EA-4D93-B3AD-09BC18F81265}"/>
              </a:ext>
            </a:extLst>
          </p:cNvPr>
          <p:cNvSpPr>
            <a:spLocks noGrp="1"/>
          </p:cNvSpPr>
          <p:nvPr>
            <p:ph type="body" sz="quarter" idx="10"/>
          </p:nvPr>
        </p:nvSpPr>
        <p:spPr>
          <a:xfrm>
            <a:off x="269240" y="1189177"/>
            <a:ext cx="6445326" cy="2739211"/>
          </a:xfrm>
        </p:spPr>
        <p:txBody>
          <a:bodyPr/>
          <a:lstStyle/>
          <a:p>
            <a:pPr marL="342900" indent="-342900">
              <a:buFont typeface="Arial" panose="020B0604020202020204" pitchFamily="34" charset="0"/>
              <a:buChar char="•"/>
            </a:pPr>
            <a:r>
              <a:rPr lang="en-US" sz="2000" b="1" dirty="0">
                <a:solidFill>
                  <a:schemeClr val="tx1"/>
                </a:solidFill>
                <a:latin typeface="+mn-lt"/>
              </a:rPr>
              <a:t>Multi-Geo support for Power BI Embedded (Preview)</a:t>
            </a:r>
            <a:r>
              <a:rPr lang="en-US" sz="2000" dirty="0">
                <a:solidFill>
                  <a:schemeClr val="tx1"/>
                </a:solidFill>
                <a:latin typeface="+mn-lt"/>
              </a:rPr>
              <a:t> means that ISVs and organizations that build applications using Power BI Embedded to embed analytics into their apps can now deploy their data in different regions around the world.</a:t>
            </a:r>
          </a:p>
          <a:p>
            <a:pPr marL="342900" indent="-342900">
              <a:buFont typeface="Arial" panose="020B0604020202020204" pitchFamily="34" charset="0"/>
              <a:buChar char="•"/>
            </a:pPr>
            <a:r>
              <a:rPr lang="en-US" sz="2000" dirty="0">
                <a:solidFill>
                  <a:schemeClr val="tx1"/>
                </a:solidFill>
                <a:latin typeface="+mn-lt"/>
              </a:rPr>
              <a:t>Now customers using </a:t>
            </a:r>
            <a:r>
              <a:rPr lang="en-US" sz="2000" b="1" dirty="0">
                <a:solidFill>
                  <a:schemeClr val="tx1"/>
                </a:solidFill>
                <a:latin typeface="+mn-lt"/>
              </a:rPr>
              <a:t>Power BI Embedded</a:t>
            </a:r>
            <a:r>
              <a:rPr lang="en-US" sz="2000" dirty="0">
                <a:solidFill>
                  <a:schemeClr val="tx1"/>
                </a:solidFill>
                <a:latin typeface="+mn-lt"/>
              </a:rPr>
              <a:t> can set up an </a:t>
            </a:r>
            <a:r>
              <a:rPr lang="en-US" sz="2000" b="1" dirty="0">
                <a:solidFill>
                  <a:schemeClr val="tx1"/>
                </a:solidFill>
                <a:latin typeface="+mn-lt"/>
              </a:rPr>
              <a:t>A capacity</a:t>
            </a:r>
            <a:r>
              <a:rPr lang="en-US" sz="2000" dirty="0">
                <a:solidFill>
                  <a:schemeClr val="tx1"/>
                </a:solidFill>
                <a:latin typeface="+mn-lt"/>
              </a:rPr>
              <a:t> using </a:t>
            </a:r>
            <a:r>
              <a:rPr lang="en-US" sz="2000" b="1" dirty="0">
                <a:solidFill>
                  <a:schemeClr val="tx1"/>
                </a:solidFill>
                <a:latin typeface="+mn-lt"/>
              </a:rPr>
              <a:t>Multi-Geo</a:t>
            </a:r>
            <a:r>
              <a:rPr lang="en-US" sz="2000" dirty="0">
                <a:solidFill>
                  <a:schemeClr val="tx1"/>
                </a:solidFill>
                <a:latin typeface="+mn-lt"/>
              </a:rPr>
              <a:t> options, based on the same features and limitations that </a:t>
            </a: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Power BI Premium supports using Multi-Geo</a:t>
            </a:r>
            <a:r>
              <a:rPr lang="en-US" sz="2000" dirty="0">
                <a:solidFill>
                  <a:schemeClr val="tx1"/>
                </a:solidFill>
                <a:latin typeface="+mn-lt"/>
              </a:rPr>
              <a:t>.</a:t>
            </a:r>
          </a:p>
        </p:txBody>
      </p:sp>
      <p:pic>
        <p:nvPicPr>
          <p:cNvPr id="5" name="Picture 4">
            <a:extLst>
              <a:ext uri="{FF2B5EF4-FFF2-40B4-BE49-F238E27FC236}">
                <a16:creationId xmlns:a16="http://schemas.microsoft.com/office/drawing/2014/main" id="{1713F9B3-46DB-4B76-8B92-1E8D03EC8E71}"/>
              </a:ext>
            </a:extLst>
          </p:cNvPr>
          <p:cNvPicPr>
            <a:picLocks noChangeAspect="1"/>
          </p:cNvPicPr>
          <p:nvPr/>
        </p:nvPicPr>
        <p:blipFill>
          <a:blip r:embed="rId3"/>
          <a:stretch>
            <a:fillRect/>
          </a:stretch>
        </p:blipFill>
        <p:spPr>
          <a:xfrm>
            <a:off x="8431602" y="1510551"/>
            <a:ext cx="1466443" cy="4047565"/>
          </a:xfrm>
          <a:prstGeom prst="rect">
            <a:avLst/>
          </a:prstGeom>
        </p:spPr>
      </p:pic>
    </p:spTree>
    <p:extLst>
      <p:ext uri="{BB962C8B-B14F-4D97-AF65-F5344CB8AC3E}">
        <p14:creationId xmlns:p14="http://schemas.microsoft.com/office/powerpoint/2010/main" val="3056260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88B9-AD56-4491-B550-8D07688CADE5}"/>
              </a:ext>
            </a:extLst>
          </p:cNvPr>
          <p:cNvSpPr>
            <a:spLocks noGrp="1"/>
          </p:cNvSpPr>
          <p:nvPr>
            <p:ph type="title"/>
          </p:nvPr>
        </p:nvSpPr>
        <p:spPr/>
        <p:txBody>
          <a:bodyPr anchor="ctr"/>
          <a:lstStyle/>
          <a:p>
            <a:r>
              <a:rPr lang="en-US" sz="4400" dirty="0"/>
              <a:t>View Capacity location</a:t>
            </a:r>
          </a:p>
        </p:txBody>
      </p:sp>
      <p:sp>
        <p:nvSpPr>
          <p:cNvPr id="3" name="Text Placeholder 2">
            <a:extLst>
              <a:ext uri="{FF2B5EF4-FFF2-40B4-BE49-F238E27FC236}">
                <a16:creationId xmlns:a16="http://schemas.microsoft.com/office/drawing/2014/main" id="{384D86D4-DDF2-45ED-8ACD-52CB10B4D8E6}"/>
              </a:ext>
            </a:extLst>
          </p:cNvPr>
          <p:cNvSpPr>
            <a:spLocks noGrp="1"/>
          </p:cNvSpPr>
          <p:nvPr>
            <p:ph type="body" sz="quarter" idx="10"/>
          </p:nvPr>
        </p:nvSpPr>
        <p:spPr>
          <a:xfrm>
            <a:off x="269238" y="1189177"/>
            <a:ext cx="11653523" cy="738664"/>
          </a:xfrm>
        </p:spPr>
        <p:txBody>
          <a:bodyPr/>
          <a:lstStyle/>
          <a:p>
            <a:pPr marL="342900" indent="-342900">
              <a:buFont typeface="Arial" panose="020B0604020202020204" pitchFamily="34" charset="0"/>
              <a:buChar char="•"/>
            </a:pPr>
            <a:r>
              <a:rPr lang="en-US" sz="2000" dirty="0">
                <a:solidFill>
                  <a:schemeClr val="tx1"/>
                </a:solidFill>
                <a:latin typeface="+mn-lt"/>
              </a:rPr>
              <a:t>You can see your capacities location easily when going to the main Power BI Embedded management page in the Azure portal.</a:t>
            </a:r>
          </a:p>
        </p:txBody>
      </p:sp>
      <p:pic>
        <p:nvPicPr>
          <p:cNvPr id="5" name="Picture 4">
            <a:extLst>
              <a:ext uri="{FF2B5EF4-FFF2-40B4-BE49-F238E27FC236}">
                <a16:creationId xmlns:a16="http://schemas.microsoft.com/office/drawing/2014/main" id="{A239FAA2-7A1D-4B7B-940D-CD1EDBC5D57E}"/>
              </a:ext>
            </a:extLst>
          </p:cNvPr>
          <p:cNvPicPr>
            <a:picLocks noChangeAspect="1"/>
          </p:cNvPicPr>
          <p:nvPr/>
        </p:nvPicPr>
        <p:blipFill>
          <a:blip r:embed="rId2"/>
          <a:stretch>
            <a:fillRect/>
          </a:stretch>
        </p:blipFill>
        <p:spPr>
          <a:xfrm>
            <a:off x="2722047" y="2115349"/>
            <a:ext cx="6747903" cy="726783"/>
          </a:xfrm>
          <a:prstGeom prst="rect">
            <a:avLst/>
          </a:prstGeom>
        </p:spPr>
      </p:pic>
      <p:sp>
        <p:nvSpPr>
          <p:cNvPr id="6" name="Rectangle 5">
            <a:extLst>
              <a:ext uri="{FF2B5EF4-FFF2-40B4-BE49-F238E27FC236}">
                <a16:creationId xmlns:a16="http://schemas.microsoft.com/office/drawing/2014/main" id="{A4ECA831-561C-4795-B260-3EFA413C59E0}"/>
              </a:ext>
            </a:extLst>
          </p:cNvPr>
          <p:cNvSpPr/>
          <p:nvPr/>
        </p:nvSpPr>
        <p:spPr>
          <a:xfrm>
            <a:off x="269238" y="3173190"/>
            <a:ext cx="11653522" cy="738664"/>
          </a:xfrm>
          <a:prstGeom prst="rect">
            <a:avLst/>
          </a:prstGeom>
        </p:spPr>
        <p:txBody>
          <a:bodyPr vert="horz" wrap="square" lIns="146304" tIns="91440" rIns="146304" bIns="91440" rtlCol="0">
            <a:spAutoFit/>
          </a:bodyPr>
          <a:lstStyle/>
          <a:p>
            <a:pPr marL="342900" indent="-342900" defTabSz="914367">
              <a:lnSpc>
                <a:spcPct val="90000"/>
              </a:lnSpc>
              <a:spcBef>
                <a:spcPct val="20000"/>
              </a:spcBef>
              <a:buSzPct val="90000"/>
              <a:buFont typeface="Arial" panose="020B0604020202020204" pitchFamily="34" charset="0"/>
              <a:buChar char="•"/>
            </a:pPr>
            <a:r>
              <a:rPr lang="en-US" sz="2000" dirty="0"/>
              <a:t>It’s also available in the Admin Portal in Powerbi.com. In the Admin portal, choose ‘Capacity settings,’ and then switch to ‘Power BI Embedded’ tab.</a:t>
            </a:r>
          </a:p>
        </p:txBody>
      </p:sp>
      <p:pic>
        <p:nvPicPr>
          <p:cNvPr id="8" name="Picture 7">
            <a:extLst>
              <a:ext uri="{FF2B5EF4-FFF2-40B4-BE49-F238E27FC236}">
                <a16:creationId xmlns:a16="http://schemas.microsoft.com/office/drawing/2014/main" id="{695ADD13-E757-4A64-9CA1-BBCF6DE54878}"/>
              </a:ext>
            </a:extLst>
          </p:cNvPr>
          <p:cNvPicPr>
            <a:picLocks noChangeAspect="1"/>
          </p:cNvPicPr>
          <p:nvPr/>
        </p:nvPicPr>
        <p:blipFill>
          <a:blip r:embed="rId3"/>
          <a:stretch>
            <a:fillRect/>
          </a:stretch>
        </p:blipFill>
        <p:spPr>
          <a:xfrm>
            <a:off x="2722048" y="4314627"/>
            <a:ext cx="6747903" cy="1060243"/>
          </a:xfrm>
          <a:prstGeom prst="rect">
            <a:avLst/>
          </a:prstGeom>
        </p:spPr>
      </p:pic>
      <p:sp>
        <p:nvSpPr>
          <p:cNvPr id="9" name="Rectangle 8">
            <a:extLst>
              <a:ext uri="{FF2B5EF4-FFF2-40B4-BE49-F238E27FC236}">
                <a16:creationId xmlns:a16="http://schemas.microsoft.com/office/drawing/2014/main" id="{BE9B4549-E594-4DBC-B17D-2366CE0AF3DD}"/>
              </a:ext>
            </a:extLst>
          </p:cNvPr>
          <p:cNvSpPr/>
          <p:nvPr/>
        </p:nvSpPr>
        <p:spPr>
          <a:xfrm>
            <a:off x="269238" y="5668823"/>
            <a:ext cx="11653522" cy="400110"/>
          </a:xfrm>
          <a:prstGeom prst="rect">
            <a:avLst/>
          </a:prstGeom>
        </p:spPr>
        <p:txBody>
          <a:bodyPr wrap="square">
            <a:spAutoFit/>
          </a:bodyPr>
          <a:lstStyle/>
          <a:p>
            <a:pPr marL="342900" indent="-342900">
              <a:buFont typeface="Arial" panose="020B0604020202020204" pitchFamily="34" charset="0"/>
              <a:buChar char="•"/>
            </a:pPr>
            <a:r>
              <a:rPr lang="en-US" sz="2000" u="sng" dirty="0">
                <a:hlinkClick r:id="rId4">
                  <a:extLst>
                    <a:ext uri="{A12FA001-AC4F-418D-AE19-62706E023703}">
                      <ahyp:hlinkClr xmlns:ahyp="http://schemas.microsoft.com/office/drawing/2018/hyperlinkcolor" val="tx"/>
                    </a:ext>
                  </a:extLst>
                </a:hlinkClick>
              </a:rPr>
              <a:t>Learn more about creating capacities with Power BI Embedded.</a:t>
            </a:r>
            <a:endParaRPr lang="en-US" sz="2000" dirty="0"/>
          </a:p>
        </p:txBody>
      </p:sp>
    </p:spTree>
    <p:extLst>
      <p:ext uri="{BB962C8B-B14F-4D97-AF65-F5344CB8AC3E}">
        <p14:creationId xmlns:p14="http://schemas.microsoft.com/office/powerpoint/2010/main" val="22465264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AECB-E0E6-416D-9362-1E996344296C}"/>
              </a:ext>
            </a:extLst>
          </p:cNvPr>
          <p:cNvSpPr>
            <a:spLocks noGrp="1"/>
          </p:cNvSpPr>
          <p:nvPr>
            <p:ph type="title"/>
          </p:nvPr>
        </p:nvSpPr>
        <p:spPr/>
        <p:txBody>
          <a:bodyPr anchor="ctr"/>
          <a:lstStyle/>
          <a:p>
            <a:r>
              <a:rPr lang="en-US" sz="4400" dirty="0"/>
              <a:t>Manage existing capacities location</a:t>
            </a:r>
          </a:p>
        </p:txBody>
      </p:sp>
      <p:sp>
        <p:nvSpPr>
          <p:cNvPr id="3" name="Text Placeholder 2">
            <a:extLst>
              <a:ext uri="{FF2B5EF4-FFF2-40B4-BE49-F238E27FC236}">
                <a16:creationId xmlns:a16="http://schemas.microsoft.com/office/drawing/2014/main" id="{AC7D6C55-2518-41D5-A3F7-B708F308ED3B}"/>
              </a:ext>
            </a:extLst>
          </p:cNvPr>
          <p:cNvSpPr>
            <a:spLocks noGrp="1"/>
          </p:cNvSpPr>
          <p:nvPr>
            <p:ph type="body" sz="quarter" idx="10"/>
          </p:nvPr>
        </p:nvSpPr>
        <p:spPr>
          <a:xfrm>
            <a:off x="269239" y="1189177"/>
            <a:ext cx="11653523" cy="3108543"/>
          </a:xfrm>
        </p:spPr>
        <p:txBody>
          <a:bodyPr/>
          <a:lstStyle/>
          <a:p>
            <a:pPr marL="342900" indent="-342900">
              <a:buFont typeface="Arial" panose="020B0604020202020204" pitchFamily="34" charset="0"/>
              <a:buChar char="•"/>
            </a:pPr>
            <a:r>
              <a:rPr lang="en-US" sz="2000" dirty="0">
                <a:solidFill>
                  <a:schemeClr val="tx1"/>
                </a:solidFill>
                <a:latin typeface="+mn-lt"/>
              </a:rPr>
              <a:t>You can't change a Power BI Embedded resource location once you've created a new capacity.</a:t>
            </a:r>
          </a:p>
          <a:p>
            <a:endParaRPr lang="en-US" sz="2000" dirty="0">
              <a:solidFill>
                <a:schemeClr val="tx1"/>
              </a:solidFill>
              <a:latin typeface="+mn-lt"/>
            </a:endParaRPr>
          </a:p>
          <a:p>
            <a:pPr marL="342900" indent="-342900">
              <a:buFont typeface="Arial" panose="020B0604020202020204" pitchFamily="34" charset="0"/>
              <a:buChar char="•"/>
            </a:pPr>
            <a:r>
              <a:rPr lang="en-US" sz="2000" dirty="0">
                <a:solidFill>
                  <a:schemeClr val="tx1"/>
                </a:solidFill>
                <a:latin typeface="+mn-lt"/>
              </a:rPr>
              <a:t>To move your Power BI content to a different region, follow these steps:</a:t>
            </a:r>
          </a:p>
          <a:p>
            <a:pPr marL="905393" lvl="3" indent="-457200">
              <a:buFont typeface="+mj-lt"/>
              <a:buAutoNum type="arabicPeriod"/>
            </a:pP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Create a new capacity</a:t>
            </a:r>
            <a:r>
              <a:rPr lang="en-US" sz="2000" dirty="0">
                <a:solidFill>
                  <a:schemeClr val="tx1"/>
                </a:solidFill>
                <a:latin typeface="+mn-lt"/>
              </a:rPr>
              <a:t> in a different region.</a:t>
            </a:r>
          </a:p>
          <a:p>
            <a:pPr marL="905393" lvl="3" indent="-457200">
              <a:buFont typeface="+mj-lt"/>
              <a:buAutoNum type="arabicPeriod"/>
            </a:pPr>
            <a:r>
              <a:rPr lang="en-US" sz="2000" dirty="0">
                <a:solidFill>
                  <a:schemeClr val="tx1"/>
                </a:solidFill>
                <a:latin typeface="+mn-lt"/>
              </a:rPr>
              <a:t>Assign all workspaces from the existing capacity to the new capacity.</a:t>
            </a:r>
          </a:p>
          <a:p>
            <a:pPr marL="905393" lvl="3" indent="-457200">
              <a:buFont typeface="+mj-lt"/>
              <a:buAutoNum type="arabicPeriod"/>
            </a:pPr>
            <a:r>
              <a:rPr lang="en-US" sz="2000" dirty="0">
                <a:solidFill>
                  <a:schemeClr val="tx1"/>
                </a:solidFill>
                <a:latin typeface="+mn-lt"/>
              </a:rPr>
              <a:t>Delete or pause the old capacity.</a:t>
            </a:r>
          </a:p>
          <a:p>
            <a:pPr lvl="3"/>
            <a:endParaRPr lang="en-US" sz="2000" dirty="0">
              <a:solidFill>
                <a:schemeClr val="tx1"/>
              </a:solidFill>
              <a:latin typeface="+mn-lt"/>
            </a:endParaRPr>
          </a:p>
          <a:p>
            <a:pPr marL="342900" indent="-342900">
              <a:buFont typeface="Arial" panose="020B0604020202020204" pitchFamily="34" charset="0"/>
              <a:buChar char="•"/>
            </a:pPr>
            <a:r>
              <a:rPr lang="en-US" sz="2000" dirty="0">
                <a:solidFill>
                  <a:schemeClr val="tx1"/>
                </a:solidFill>
                <a:latin typeface="+mn-lt"/>
              </a:rPr>
              <a:t>It’s important to note that if you decide to delete a capacity without reassigning its content, all the content in that capacity moves to a shared capacity, which is in your home region.</a:t>
            </a:r>
          </a:p>
        </p:txBody>
      </p:sp>
    </p:spTree>
    <p:extLst>
      <p:ext uri="{BB962C8B-B14F-4D97-AF65-F5344CB8AC3E}">
        <p14:creationId xmlns:p14="http://schemas.microsoft.com/office/powerpoint/2010/main" val="14008665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E595-4235-4A0F-95D5-E79EE0696726}"/>
              </a:ext>
            </a:extLst>
          </p:cNvPr>
          <p:cNvSpPr>
            <a:spLocks noGrp="1"/>
          </p:cNvSpPr>
          <p:nvPr>
            <p:ph type="title"/>
          </p:nvPr>
        </p:nvSpPr>
        <p:spPr/>
        <p:txBody>
          <a:bodyPr anchor="ctr"/>
          <a:lstStyle/>
          <a:p>
            <a:r>
              <a:rPr lang="en-US" sz="4400" dirty="0"/>
              <a:t>API support for Multi-Geo</a:t>
            </a:r>
          </a:p>
        </p:txBody>
      </p:sp>
      <p:sp>
        <p:nvSpPr>
          <p:cNvPr id="3" name="Text Placeholder 2">
            <a:extLst>
              <a:ext uri="{FF2B5EF4-FFF2-40B4-BE49-F238E27FC236}">
                <a16:creationId xmlns:a16="http://schemas.microsoft.com/office/drawing/2014/main" id="{01FDFDDB-7047-4881-942F-900C6A10B318}"/>
              </a:ext>
            </a:extLst>
          </p:cNvPr>
          <p:cNvSpPr>
            <a:spLocks noGrp="1"/>
          </p:cNvSpPr>
          <p:nvPr>
            <p:ph type="body" sz="quarter" idx="10"/>
          </p:nvPr>
        </p:nvSpPr>
        <p:spPr>
          <a:xfrm>
            <a:off x="269239" y="1189177"/>
            <a:ext cx="11653523" cy="4431983"/>
          </a:xfrm>
        </p:spPr>
        <p:txBody>
          <a:bodyPr/>
          <a:lstStyle/>
          <a:p>
            <a:pPr marL="342900" indent="-342900">
              <a:buFont typeface="Arial" panose="020B0604020202020204" pitchFamily="34" charset="0"/>
              <a:buChar char="•"/>
            </a:pPr>
            <a:r>
              <a:rPr lang="en-US" sz="2000" dirty="0">
                <a:solidFill>
                  <a:schemeClr val="tx1"/>
                </a:solidFill>
                <a:latin typeface="+mn-lt"/>
              </a:rPr>
              <a:t>To support management of capacities with Multi-Geo through API, we have made some changes to existing APIs:</a:t>
            </a:r>
          </a:p>
          <a:p>
            <a:pPr marL="342900" indent="-342900">
              <a:buFont typeface="Arial" panose="020B0604020202020204" pitchFamily="34" charset="0"/>
              <a:buChar char="•"/>
            </a:pPr>
            <a:endParaRPr lang="en-US" sz="2000" dirty="0">
              <a:solidFill>
                <a:schemeClr val="tx1"/>
              </a:solidFill>
              <a:latin typeface="+mn-lt"/>
            </a:endParaRPr>
          </a:p>
          <a:p>
            <a:pPr marL="681297" lvl="2" indent="-457200">
              <a:buFont typeface="+mj-lt"/>
              <a:buAutoNum type="arabicPeriod"/>
            </a:pPr>
            <a:r>
              <a:rPr lang="en-US" sz="2000" b="1" u="sng" dirty="0">
                <a:solidFill>
                  <a:schemeClr val="tx1"/>
                </a:solidFill>
                <a:latin typeface="+mn-lt"/>
                <a:hlinkClick r:id="rId2">
                  <a:extLst>
                    <a:ext uri="{A12FA001-AC4F-418D-AE19-62706E023703}">
                      <ahyp:hlinkClr xmlns:ahyp="http://schemas.microsoft.com/office/drawing/2018/hyperlinkcolor" val="tx"/>
                    </a:ext>
                  </a:extLst>
                </a:hlinkClick>
              </a:rPr>
              <a:t>Get Capacities</a:t>
            </a:r>
            <a:r>
              <a:rPr lang="en-US" sz="2000" dirty="0">
                <a:solidFill>
                  <a:schemeClr val="tx1"/>
                </a:solidFill>
                <a:latin typeface="+mn-lt"/>
              </a:rPr>
              <a:t> - The API returns a list of capacities with access to the user. The response now includes an additional property called ‘region,’ that specifies the capacity’s location.</a:t>
            </a:r>
          </a:p>
          <a:p>
            <a:pPr marL="681297" lvl="2" indent="-457200">
              <a:buFont typeface="+mj-lt"/>
              <a:buAutoNum type="arabicPeriod"/>
            </a:pPr>
            <a:endParaRPr lang="en-US" sz="2000" dirty="0">
              <a:solidFill>
                <a:schemeClr val="tx1"/>
              </a:solidFill>
              <a:latin typeface="+mn-lt"/>
            </a:endParaRPr>
          </a:p>
          <a:p>
            <a:pPr marL="681297" lvl="2" indent="-457200">
              <a:buFont typeface="+mj-lt"/>
              <a:buAutoNum type="arabicPeriod"/>
            </a:pPr>
            <a:r>
              <a:rPr lang="en-US" sz="2000" b="1" u="sng" dirty="0">
                <a:solidFill>
                  <a:schemeClr val="tx1"/>
                </a:solidFill>
                <a:latin typeface="+mn-lt"/>
                <a:hlinkClick r:id="rId3">
                  <a:extLst>
                    <a:ext uri="{A12FA001-AC4F-418D-AE19-62706E023703}">
                      <ahyp:hlinkClr xmlns:ahyp="http://schemas.microsoft.com/office/drawing/2018/hyperlinkcolor" val="tx"/>
                    </a:ext>
                  </a:extLst>
                </a:hlinkClick>
              </a:rPr>
              <a:t>Assign To Capacity</a:t>
            </a:r>
            <a:r>
              <a:rPr lang="en-US" sz="2000" dirty="0">
                <a:solidFill>
                  <a:schemeClr val="tx1"/>
                </a:solidFill>
                <a:latin typeface="+mn-lt"/>
              </a:rPr>
              <a:t> - The API allows assigning a given workspace to a capacity. This operation doesn't allow you to assign workspaces to a capacity outside of your home region or move workspaces between capacities in different regions. To perform this operation, the user or </a:t>
            </a:r>
            <a:r>
              <a:rPr lang="en-US" sz="2000" u="sng" dirty="0">
                <a:solidFill>
                  <a:schemeClr val="tx1"/>
                </a:solidFill>
                <a:latin typeface="+mn-lt"/>
                <a:hlinkClick r:id="rId4">
                  <a:extLst>
                    <a:ext uri="{A12FA001-AC4F-418D-AE19-62706E023703}">
                      <ahyp:hlinkClr xmlns:ahyp="http://schemas.microsoft.com/office/drawing/2018/hyperlinkcolor" val="tx"/>
                    </a:ext>
                  </a:extLst>
                </a:hlinkClick>
              </a:rPr>
              <a:t>service principal</a:t>
            </a:r>
            <a:r>
              <a:rPr lang="en-US" sz="2000" dirty="0">
                <a:solidFill>
                  <a:schemeClr val="tx1"/>
                </a:solidFill>
                <a:latin typeface="+mn-lt"/>
              </a:rPr>
              <a:t> still needs admin permissions on the workspace, and admin or assign permissions on the target capacity.</a:t>
            </a:r>
          </a:p>
          <a:p>
            <a:pPr marL="681297" lvl="2" indent="-457200">
              <a:buFont typeface="+mj-lt"/>
              <a:buAutoNum type="arabicPeriod"/>
            </a:pPr>
            <a:endParaRPr lang="en-US" sz="2000" dirty="0">
              <a:solidFill>
                <a:schemeClr val="tx1"/>
              </a:solidFill>
              <a:latin typeface="+mn-lt"/>
            </a:endParaRPr>
          </a:p>
          <a:p>
            <a:pPr marL="681297" lvl="2" indent="-457200">
              <a:buFont typeface="+mj-lt"/>
              <a:buAutoNum type="arabicPeriod"/>
            </a:pPr>
            <a:r>
              <a:rPr lang="en-US" sz="2000" b="1" u="sng" dirty="0">
                <a:solidFill>
                  <a:schemeClr val="tx1"/>
                </a:solidFill>
                <a:latin typeface="+mn-lt"/>
                <a:hlinkClick r:id="rId5">
                  <a:extLst>
                    <a:ext uri="{A12FA001-AC4F-418D-AE19-62706E023703}">
                      <ahyp:hlinkClr xmlns:ahyp="http://schemas.microsoft.com/office/drawing/2018/hyperlinkcolor" val="tx"/>
                    </a:ext>
                  </a:extLst>
                </a:hlinkClick>
              </a:rPr>
              <a:t>Azure Resource Manager API</a:t>
            </a:r>
            <a:r>
              <a:rPr lang="en-US" sz="2000" dirty="0">
                <a:solidFill>
                  <a:schemeClr val="tx1"/>
                </a:solidFill>
                <a:latin typeface="+mn-lt"/>
              </a:rPr>
              <a:t> - all of the Azure Resource Manager API operations, including </a:t>
            </a:r>
            <a:r>
              <a:rPr lang="en-US" sz="2000" i="1" dirty="0">
                <a:solidFill>
                  <a:schemeClr val="tx1"/>
                </a:solidFill>
                <a:latin typeface="+mn-lt"/>
              </a:rPr>
              <a:t>Create</a:t>
            </a:r>
            <a:r>
              <a:rPr lang="en-US" sz="2000" dirty="0">
                <a:solidFill>
                  <a:schemeClr val="tx1"/>
                </a:solidFill>
                <a:latin typeface="+mn-lt"/>
              </a:rPr>
              <a:t> and </a:t>
            </a:r>
            <a:r>
              <a:rPr lang="en-US" sz="2000" i="1" dirty="0">
                <a:solidFill>
                  <a:schemeClr val="tx1"/>
                </a:solidFill>
                <a:latin typeface="+mn-lt"/>
              </a:rPr>
              <a:t>Delete</a:t>
            </a:r>
            <a:r>
              <a:rPr lang="en-US" sz="2000" dirty="0">
                <a:solidFill>
                  <a:schemeClr val="tx1"/>
                </a:solidFill>
                <a:latin typeface="+mn-lt"/>
              </a:rPr>
              <a:t>, supports Multi-Geo.</a:t>
            </a:r>
          </a:p>
        </p:txBody>
      </p:sp>
    </p:spTree>
    <p:extLst>
      <p:ext uri="{BB962C8B-B14F-4D97-AF65-F5344CB8AC3E}">
        <p14:creationId xmlns:p14="http://schemas.microsoft.com/office/powerpoint/2010/main" val="1711554342"/>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4829</TotalTime>
  <Words>561</Words>
  <Application>Microsoft Office PowerPoint</Application>
  <PresentationFormat>Widescreen</PresentationFormat>
  <Paragraphs>66</Paragraphs>
  <Slides>12</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Manage Capacity in Azure</vt:lpstr>
      <vt:lpstr>Abstract and learning objectives</vt:lpstr>
      <vt:lpstr>Create Capacity</vt:lpstr>
      <vt:lpstr>Setting Options</vt:lpstr>
      <vt:lpstr>Multi-Geo support for Power BI Embedded</vt:lpstr>
      <vt:lpstr>View Capacity location</vt:lpstr>
      <vt:lpstr>Manage existing capacities location</vt:lpstr>
      <vt:lpstr>API support for Multi-Geo</vt:lpstr>
      <vt:lpstr>Limitations and considerations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92</cp:revision>
  <dcterms:created xsi:type="dcterms:W3CDTF">2016-01-21T23:17:09Z</dcterms:created>
  <dcterms:modified xsi:type="dcterms:W3CDTF">2019-03-05T05:29:33Z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