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8"/>
  </p:notesMasterIdLst>
  <p:sldIdLst>
    <p:sldId id="300" r:id="rId6"/>
    <p:sldId id="312" r:id="rId7"/>
    <p:sldId id="323" r:id="rId8"/>
    <p:sldId id="324" r:id="rId9"/>
    <p:sldId id="350" r:id="rId10"/>
    <p:sldId id="265" r:id="rId11"/>
    <p:sldId id="341" r:id="rId12"/>
    <p:sldId id="343" r:id="rId13"/>
    <p:sldId id="342" r:id="rId14"/>
    <p:sldId id="344" r:id="rId15"/>
    <p:sldId id="345" r:id="rId16"/>
    <p:sldId id="351" r:id="rId17"/>
    <p:sldId id="334" r:id="rId18"/>
    <p:sldId id="346" r:id="rId19"/>
    <p:sldId id="347" r:id="rId20"/>
    <p:sldId id="348" r:id="rId21"/>
    <p:sldId id="349" r:id="rId22"/>
    <p:sldId id="352" r:id="rId23"/>
    <p:sldId id="335" r:id="rId24"/>
    <p:sldId id="353" r:id="rId25"/>
    <p:sldId id="333" r:id="rId26"/>
    <p:sldId id="31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11:29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3/4/2019 11:29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power-bi/developer/embed-service-principal#get-started-with-a-service-principal" TargetMode="Externa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power-bi/developer/embed-sample-for-your-organization" TargetMode="External"/><Relationship Id="rId2" Type="http://schemas.openxmlformats.org/officeDocument/2006/relationships/hyperlink" Target="https://docs.microsoft.com/en-us/power-bi/service-create-the-new-workspaces" TargetMode="External"/><Relationship Id="rId1" Type="http://schemas.openxmlformats.org/officeDocument/2006/relationships/slideLayout" Target="../slideLayouts/slideLayout15.xml"/><Relationship Id="rId4" Type="http://schemas.openxmlformats.org/officeDocument/2006/relationships/hyperlink" Target="https://docs.microsoft.com/en-us/power-bi/service-dataflows-over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power-bi/service-admin-rls"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go.microsoft.com/fwlink/?LinkID=780547" TargetMode="External"/><Relationship Id="rId2" Type="http://schemas.openxmlformats.org/officeDocument/2006/relationships/hyperlink" Target="https://docs.microsoft.com/en-us/power-bi/desktop-rls"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power-bi/developer/embedded-row-level-security#adding-roles-with-power-bi-desktop"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hyperlink" Target="https://powerbi.microsoft.com/blog/power-bi-developer-community-april-update/" TargetMode="External"/><Relationship Id="rId2" Type="http://schemas.openxmlformats.org/officeDocument/2006/relationships/hyperlink" Target="https://docs.microsoft.com/azure/monitoring-and-diagnostics/monitoring-overview-of-diagnostic-logs"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8" Type="http://schemas.openxmlformats.org/officeDocument/2006/relationships/hyperlink" Target="https://docs.microsoft.com/azure/log-analytics/log-analytics-activity" TargetMode="External"/><Relationship Id="rId3" Type="http://schemas.openxmlformats.org/officeDocument/2006/relationships/hyperlink" Target="https://docs.microsoft.com/azure/storage/common/storage-create-storage-account" TargetMode="External"/><Relationship Id="rId7" Type="http://schemas.openxmlformats.org/officeDocument/2006/relationships/hyperlink" Target="https://docs.microsoft.com/azure/log-analytics/log-analytics-powerbi" TargetMode="External"/><Relationship Id="rId2" Type="http://schemas.openxmlformats.org/officeDocument/2006/relationships/hyperlink" Target="https://portal.azure.com/" TargetMode="External"/><Relationship Id="rId1" Type="http://schemas.openxmlformats.org/officeDocument/2006/relationships/slideLayout" Target="../slideLayouts/slideLayout15.xml"/><Relationship Id="rId6" Type="http://schemas.openxmlformats.org/officeDocument/2006/relationships/hyperlink" Target="https://docs.microsoft.com/azure/log-analytics/log-analytics-overview" TargetMode="External"/><Relationship Id="rId5" Type="http://schemas.openxmlformats.org/officeDocument/2006/relationships/hyperlink" Target="https://docs.microsoft.com/azure/log-analytics/log-analytics-quick-collect-azurevm#create-a-workspace" TargetMode="External"/><Relationship Id="rId10" Type="http://schemas.openxmlformats.org/officeDocument/2006/relationships/hyperlink" Target="https://docs.microsoft.com/azure/analysis-services/analysis-services-monitor#server-metrics" TargetMode="External"/><Relationship Id="rId4" Type="http://schemas.openxmlformats.org/officeDocument/2006/relationships/hyperlink" Target="https://docs.microsoft.com/azure/event-hubs/event-hubs-create" TargetMode="External"/><Relationship Id="rId9" Type="http://schemas.openxmlformats.org/officeDocument/2006/relationships/hyperlink" Target="https://docs.microsoft.com/en-us/power-bi/developer/azure-pbie-diag-logs#whats-logge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azure/active-directory/develop/app-objects-and-service-principals#service-principal-object" TargetMode="External"/><Relationship Id="rId2" Type="http://schemas.openxmlformats.org/officeDocument/2006/relationships/hyperlink" Target="https://docs.microsoft.com/azure/active-directory/develop/app-objects-and-service-principals#application-object"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power-bi/service-create-the-new-workspaces" TargetMode="External"/><Relationship Id="rId2" Type="http://schemas.openxmlformats.org/officeDocument/2006/relationships/hyperlink" Target="https://docs.microsoft.com/en-us/power-bi/service-create-workspaces"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764372-99C7-4B0E-81AA-7729C88CA51B}"/>
              </a:ext>
            </a:extLst>
          </p:cNvPr>
          <p:cNvSpPr>
            <a:spLocks noGrp="1"/>
          </p:cNvSpPr>
          <p:nvPr>
            <p:ph type="body" sz="quarter" idx="10"/>
          </p:nvPr>
        </p:nvSpPr>
        <p:spPr>
          <a:xfrm>
            <a:off x="269239" y="1189177"/>
            <a:ext cx="11653523" cy="1354217"/>
          </a:xfrm>
        </p:spPr>
        <p:txBody>
          <a:bodyPr/>
          <a:lstStyle/>
          <a:p>
            <a:r>
              <a:rPr lang="en-US" sz="2000" dirty="0">
                <a:solidFill>
                  <a:schemeClr val="tx1"/>
                </a:solidFill>
                <a:latin typeface="+mn-lt"/>
              </a:rPr>
              <a:t>Different from the traditional use of a master account, using the service principal (app-only token) requires a few different pieces to set up. To get started with service principal (app-only token), you need to set up the right environment. </a:t>
            </a:r>
          </a:p>
          <a:p>
            <a:r>
              <a:rPr lang="en-US" sz="2000" dirty="0">
                <a:solidFill>
                  <a:schemeClr val="tx1"/>
                </a:solidFill>
                <a:latin typeface="+mn-lt"/>
                <a:hlinkClick r:id="rId2">
                  <a:extLst>
                    <a:ext uri="{A12FA001-AC4F-418D-AE19-62706E023703}">
                      <ahyp:hlinkClr xmlns:ahyp="http://schemas.microsoft.com/office/drawing/2018/hyperlinkcolor" val="tx"/>
                    </a:ext>
                  </a:extLst>
                </a:hlinkClick>
              </a:rPr>
              <a:t>Click here to get started with a Service Principal</a:t>
            </a:r>
            <a:endParaRPr lang="en-US" sz="2000" dirty="0">
              <a:solidFill>
                <a:schemeClr val="tx1"/>
              </a:solidFill>
              <a:latin typeface="+mn-lt"/>
            </a:endParaRPr>
          </a:p>
        </p:txBody>
      </p:sp>
      <p:sp>
        <p:nvSpPr>
          <p:cNvPr id="3" name="Title 2">
            <a:extLst>
              <a:ext uri="{FF2B5EF4-FFF2-40B4-BE49-F238E27FC236}">
                <a16:creationId xmlns:a16="http://schemas.microsoft.com/office/drawing/2014/main" id="{CD52F463-A8E7-46DF-9AF4-F577E9EC2EE5}"/>
              </a:ext>
            </a:extLst>
          </p:cNvPr>
          <p:cNvSpPr>
            <a:spLocks noGrp="1"/>
          </p:cNvSpPr>
          <p:nvPr>
            <p:ph type="title"/>
          </p:nvPr>
        </p:nvSpPr>
        <p:spPr/>
        <p:txBody>
          <a:bodyPr anchor="ctr"/>
          <a:lstStyle/>
          <a:p>
            <a:r>
              <a:rPr lang="en-US" sz="4400" dirty="0"/>
              <a:t>Get started with a service principal</a:t>
            </a:r>
          </a:p>
        </p:txBody>
      </p:sp>
    </p:spTree>
    <p:extLst>
      <p:ext uri="{BB962C8B-B14F-4D97-AF65-F5344CB8AC3E}">
        <p14:creationId xmlns:p14="http://schemas.microsoft.com/office/powerpoint/2010/main" val="36707324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C2F82-E120-4B62-86A1-7FA457D8E8B4}"/>
              </a:ext>
            </a:extLst>
          </p:cNvPr>
          <p:cNvSpPr>
            <a:spLocks noGrp="1"/>
          </p:cNvSpPr>
          <p:nvPr>
            <p:ph type="body" sz="quarter" idx="10"/>
          </p:nvPr>
        </p:nvSpPr>
        <p:spPr>
          <a:xfrm>
            <a:off x="269239" y="1189177"/>
            <a:ext cx="11653523" cy="3108543"/>
          </a:xfrm>
        </p:spPr>
        <p:txBody>
          <a:bodyPr/>
          <a:lstStyle/>
          <a:p>
            <a:r>
              <a:rPr lang="en-US" sz="2000" dirty="0">
                <a:solidFill>
                  <a:schemeClr val="tx1"/>
                </a:solidFill>
                <a:latin typeface="+mn-lt"/>
              </a:rPr>
              <a:t>Service principal only works with </a:t>
            </a:r>
            <a:r>
              <a:rPr lang="en-US" sz="2000" dirty="0">
                <a:solidFill>
                  <a:schemeClr val="tx1"/>
                </a:solidFill>
                <a:latin typeface="+mn-lt"/>
                <a:hlinkClick r:id="rId2">
                  <a:extLst>
                    <a:ext uri="{A12FA001-AC4F-418D-AE19-62706E023703}">
                      <ahyp:hlinkClr xmlns:ahyp="http://schemas.microsoft.com/office/drawing/2018/hyperlinkcolor" val="tx"/>
                    </a:ext>
                  </a:extLst>
                </a:hlinkClick>
              </a:rPr>
              <a:t>new app workspaces</a:t>
            </a:r>
            <a:r>
              <a:rPr lang="en-US" sz="2000" dirty="0">
                <a:solidFill>
                  <a:schemeClr val="tx1"/>
                </a:solidFill>
                <a:latin typeface="+mn-lt"/>
              </a:rPr>
              <a:t>.</a:t>
            </a:r>
          </a:p>
          <a:p>
            <a:r>
              <a:rPr lang="en-US" sz="2000" b="1" dirty="0">
                <a:solidFill>
                  <a:schemeClr val="tx1"/>
                </a:solidFill>
                <a:latin typeface="+mn-lt"/>
              </a:rPr>
              <a:t>My Workspace</a:t>
            </a:r>
            <a:r>
              <a:rPr lang="en-US" sz="2000" dirty="0">
                <a:solidFill>
                  <a:schemeClr val="tx1"/>
                </a:solidFill>
                <a:latin typeface="+mn-lt"/>
              </a:rPr>
              <a:t> isn't supported when using service principal.</a:t>
            </a:r>
          </a:p>
          <a:p>
            <a:r>
              <a:rPr lang="en-US" sz="2000" dirty="0">
                <a:solidFill>
                  <a:schemeClr val="tx1"/>
                </a:solidFill>
                <a:latin typeface="+mn-lt"/>
              </a:rPr>
              <a:t>Dedicated Premium capacity is required when moving to production.</a:t>
            </a:r>
          </a:p>
          <a:p>
            <a:r>
              <a:rPr lang="en-US" sz="2000" dirty="0">
                <a:solidFill>
                  <a:schemeClr val="tx1"/>
                </a:solidFill>
                <a:latin typeface="+mn-lt"/>
              </a:rPr>
              <a:t>You can't sign into the Power BI portal using service principal.</a:t>
            </a:r>
          </a:p>
          <a:p>
            <a:r>
              <a:rPr lang="en-US" sz="2000" dirty="0">
                <a:solidFill>
                  <a:schemeClr val="tx1"/>
                </a:solidFill>
                <a:latin typeface="+mn-lt"/>
              </a:rPr>
              <a:t>Power BI admin rights are required to enable service principal in developer settings within the Power BI admin portal.</a:t>
            </a:r>
          </a:p>
          <a:p>
            <a:r>
              <a:rPr lang="en-US" sz="2000" dirty="0">
                <a:solidFill>
                  <a:schemeClr val="tx1"/>
                </a:solidFill>
                <a:latin typeface="+mn-lt"/>
              </a:rPr>
              <a:t>You can't install or manage an on-premises data gateway using service principal.</a:t>
            </a:r>
          </a:p>
          <a:p>
            <a:r>
              <a:rPr lang="en-US" sz="2000" dirty="0">
                <a:solidFill>
                  <a:schemeClr val="tx1"/>
                </a:solidFill>
                <a:latin typeface="+mn-lt"/>
                <a:hlinkClick r:id="rId3">
                  <a:extLst>
                    <a:ext uri="{A12FA001-AC4F-418D-AE19-62706E023703}">
                      <ahyp:hlinkClr xmlns:ahyp="http://schemas.microsoft.com/office/drawing/2018/hyperlinkcolor" val="tx"/>
                    </a:ext>
                  </a:extLst>
                </a:hlinkClick>
              </a:rPr>
              <a:t>Embed for your organization</a:t>
            </a:r>
            <a:r>
              <a:rPr lang="en-US" sz="2000" dirty="0">
                <a:solidFill>
                  <a:schemeClr val="tx1"/>
                </a:solidFill>
                <a:latin typeface="+mn-lt"/>
              </a:rPr>
              <a:t> applications are unable to use service principal.</a:t>
            </a:r>
          </a:p>
          <a:p>
            <a:r>
              <a:rPr lang="en-US" sz="2000" dirty="0">
                <a:solidFill>
                  <a:schemeClr val="tx1"/>
                </a:solidFill>
                <a:latin typeface="+mn-lt"/>
                <a:hlinkClick r:id="rId4">
                  <a:extLst>
                    <a:ext uri="{A12FA001-AC4F-418D-AE19-62706E023703}">
                      <ahyp:hlinkClr xmlns:ahyp="http://schemas.microsoft.com/office/drawing/2018/hyperlinkcolor" val="tx"/>
                    </a:ext>
                  </a:extLst>
                </a:hlinkClick>
              </a:rPr>
              <a:t>Dataflows</a:t>
            </a:r>
            <a:r>
              <a:rPr lang="en-US" sz="2000" dirty="0">
                <a:solidFill>
                  <a:schemeClr val="tx1"/>
                </a:solidFill>
                <a:latin typeface="+mn-lt"/>
              </a:rPr>
              <a:t> management is not supported.</a:t>
            </a:r>
          </a:p>
        </p:txBody>
      </p:sp>
      <p:sp>
        <p:nvSpPr>
          <p:cNvPr id="3" name="Title 2">
            <a:extLst>
              <a:ext uri="{FF2B5EF4-FFF2-40B4-BE49-F238E27FC236}">
                <a16:creationId xmlns:a16="http://schemas.microsoft.com/office/drawing/2014/main" id="{F474536B-9E0B-40D0-8A70-964456C55F4D}"/>
              </a:ext>
            </a:extLst>
          </p:cNvPr>
          <p:cNvSpPr>
            <a:spLocks noGrp="1"/>
          </p:cNvSpPr>
          <p:nvPr>
            <p:ph type="title"/>
          </p:nvPr>
        </p:nvSpPr>
        <p:spPr/>
        <p:txBody>
          <a:bodyPr anchor="ctr"/>
          <a:lstStyle/>
          <a:p>
            <a:r>
              <a:rPr lang="en-US" sz="4400" dirty="0"/>
              <a:t>Considerations and limitations</a:t>
            </a:r>
          </a:p>
        </p:txBody>
      </p:sp>
    </p:spTree>
    <p:extLst>
      <p:ext uri="{BB962C8B-B14F-4D97-AF65-F5344CB8AC3E}">
        <p14:creationId xmlns:p14="http://schemas.microsoft.com/office/powerpoint/2010/main" val="28350051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B716-98AE-4BAB-93B3-C212BC36A086}"/>
              </a:ext>
            </a:extLst>
          </p:cNvPr>
          <p:cNvSpPr>
            <a:spLocks noGrp="1"/>
          </p:cNvSpPr>
          <p:nvPr>
            <p:ph type="title"/>
          </p:nvPr>
        </p:nvSpPr>
        <p:spPr/>
        <p:txBody>
          <a:bodyPr/>
          <a:lstStyle/>
          <a:p>
            <a:r>
              <a:rPr lang="en-US" dirty="0"/>
              <a:t>Row-Level Security</a:t>
            </a:r>
          </a:p>
        </p:txBody>
      </p:sp>
    </p:spTree>
    <p:extLst>
      <p:ext uri="{BB962C8B-B14F-4D97-AF65-F5344CB8AC3E}">
        <p14:creationId xmlns:p14="http://schemas.microsoft.com/office/powerpoint/2010/main" val="41285955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7"/>
            <a:ext cx="11653523" cy="2351882"/>
          </a:xfrm>
        </p:spPr>
        <p:txBody>
          <a:bodyPr vert="horz" lIns="91440" tIns="45720" rIns="91440" bIns="45720" rtlCol="0">
            <a:noAutofit/>
          </a:bodyPr>
          <a:lstStyle/>
          <a:p>
            <a:pPr marL="285750"/>
            <a:r>
              <a:rPr lang="en-US" sz="2000" spc="200" dirty="0">
                <a:solidFill>
                  <a:schemeClr val="tx1"/>
                </a:solidFill>
                <a:latin typeface="+mn-lt"/>
              </a:rPr>
              <a:t>Row-level security (RLS) can be used to restrict user access to data within dashboards, tiles, reports, and datasets. Different users can work with those same artifacts all while seeing different data. Embedding supports RLS.</a:t>
            </a:r>
          </a:p>
          <a:p>
            <a:pPr marL="285750"/>
            <a:endParaRPr lang="en-US" sz="2000" spc="200" dirty="0">
              <a:solidFill>
                <a:schemeClr val="tx1"/>
              </a:solidFill>
              <a:latin typeface="+mn-lt"/>
            </a:endParaRPr>
          </a:p>
          <a:p>
            <a:r>
              <a:rPr lang="en-US" sz="2000" dirty="0">
                <a:solidFill>
                  <a:schemeClr val="tx1"/>
                </a:solidFill>
                <a:latin typeface="+mn-lt"/>
              </a:rPr>
              <a:t>If you're embedding to Power BI users (user owns data), within your organization, RLS works the same as it does within the Power BI service directly. There's nothing more you need to do in your application. For more information, see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Row-Level security (RLS) with Power BI</a:t>
            </a:r>
            <a:r>
              <a:rPr lang="en-US" sz="2000" dirty="0">
                <a:solidFill>
                  <a:schemeClr val="tx1"/>
                </a:solidFill>
                <a:latin typeface="+mn-lt"/>
              </a:rPr>
              <a:t>.</a:t>
            </a:r>
          </a:p>
          <a:p>
            <a:pPr marL="0" indent="0">
              <a:buNone/>
            </a:pPr>
            <a:endParaRPr lang="en-US" sz="2000" spc="200" dirty="0">
              <a:solidFill>
                <a:schemeClr val="tx1"/>
              </a:solidFill>
              <a:latin typeface="+mn-lt"/>
            </a:endParaRP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Row-Level Security</a:t>
            </a:r>
            <a:endParaRPr lang="en-US" sz="4400" kern="1200" dirty="0">
              <a:solidFill>
                <a:schemeClr val="tx1"/>
              </a:solidFill>
              <a:ea typeface="+mj-ea"/>
              <a:cs typeface="+mj-cs"/>
            </a:endParaRPr>
          </a:p>
        </p:txBody>
      </p:sp>
    </p:spTree>
    <p:extLst>
      <p:ext uri="{BB962C8B-B14F-4D97-AF65-F5344CB8AC3E}">
        <p14:creationId xmlns:p14="http://schemas.microsoft.com/office/powerpoint/2010/main" val="12390442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7"/>
            <a:ext cx="11653523" cy="3472470"/>
          </a:xfrm>
        </p:spPr>
        <p:txBody>
          <a:bodyPr vert="horz" lIns="91440" tIns="45720" rIns="91440" bIns="45720" rtlCol="0">
            <a:noAutofit/>
          </a:bodyPr>
          <a:lstStyle/>
          <a:p>
            <a:r>
              <a:rPr lang="en-US" sz="2000" b="1" dirty="0">
                <a:solidFill>
                  <a:schemeClr val="tx1"/>
                </a:solidFill>
                <a:latin typeface="+mn-lt"/>
              </a:rPr>
              <a:t>Users</a:t>
            </a:r>
            <a:r>
              <a:rPr lang="en-US" sz="2000" dirty="0">
                <a:solidFill>
                  <a:schemeClr val="tx1"/>
                </a:solidFill>
                <a:latin typeface="+mn-lt"/>
              </a:rPr>
              <a:t> – End users viewing the artifact (dashboard, tile, report, or dataset). In Power BI Embedded, users are identified by the username property in an embed token.</a:t>
            </a:r>
          </a:p>
          <a:p>
            <a:endParaRPr lang="en-US" sz="2000" dirty="0">
              <a:solidFill>
                <a:schemeClr val="tx1"/>
              </a:solidFill>
              <a:latin typeface="+mn-lt"/>
            </a:endParaRPr>
          </a:p>
          <a:p>
            <a:r>
              <a:rPr lang="en-US" sz="2000" b="1" dirty="0">
                <a:solidFill>
                  <a:schemeClr val="tx1"/>
                </a:solidFill>
                <a:latin typeface="+mn-lt"/>
              </a:rPr>
              <a:t>Roles</a:t>
            </a:r>
            <a:r>
              <a:rPr lang="en-US" sz="2000" dirty="0">
                <a:solidFill>
                  <a:schemeClr val="tx1"/>
                </a:solidFill>
                <a:latin typeface="+mn-lt"/>
              </a:rPr>
              <a:t> – Users belong to roles. A role is a container for rules and can be named something like </a:t>
            </a:r>
            <a:r>
              <a:rPr lang="en-US" sz="2000" i="1" dirty="0">
                <a:solidFill>
                  <a:schemeClr val="tx1"/>
                </a:solidFill>
                <a:latin typeface="+mn-lt"/>
              </a:rPr>
              <a:t>Sales Manager</a:t>
            </a:r>
            <a:r>
              <a:rPr lang="en-US" sz="2000" dirty="0">
                <a:solidFill>
                  <a:schemeClr val="tx1"/>
                </a:solidFill>
                <a:latin typeface="+mn-lt"/>
              </a:rPr>
              <a:t> or </a:t>
            </a:r>
            <a:r>
              <a:rPr lang="en-US" sz="2000" i="1" dirty="0">
                <a:solidFill>
                  <a:schemeClr val="tx1"/>
                </a:solidFill>
                <a:latin typeface="+mn-lt"/>
              </a:rPr>
              <a:t>Sales Rep</a:t>
            </a:r>
            <a:r>
              <a:rPr lang="en-US" sz="2000" dirty="0">
                <a:solidFill>
                  <a:schemeClr val="tx1"/>
                </a:solidFill>
                <a:latin typeface="+mn-lt"/>
              </a:rPr>
              <a:t>. You create roles within Power BI Desktop. For more information, see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Row-level security (RLS) with Power BI Desktop</a:t>
            </a:r>
            <a:r>
              <a:rPr lang="en-US" sz="2000" dirty="0">
                <a:solidFill>
                  <a:schemeClr val="tx1"/>
                </a:solidFill>
                <a:latin typeface="+mn-lt"/>
              </a:rPr>
              <a:t>.</a:t>
            </a:r>
          </a:p>
          <a:p>
            <a:endParaRPr lang="en-US" sz="2000" dirty="0">
              <a:solidFill>
                <a:schemeClr val="tx1"/>
              </a:solidFill>
              <a:latin typeface="+mn-lt"/>
            </a:endParaRPr>
          </a:p>
          <a:p>
            <a:r>
              <a:rPr lang="en-US" sz="2000" b="1" dirty="0">
                <a:solidFill>
                  <a:schemeClr val="tx1"/>
                </a:solidFill>
                <a:latin typeface="+mn-lt"/>
              </a:rPr>
              <a:t>Rules</a:t>
            </a:r>
            <a:r>
              <a:rPr lang="en-US" sz="2000" dirty="0">
                <a:solidFill>
                  <a:schemeClr val="tx1"/>
                </a:solidFill>
                <a:latin typeface="+mn-lt"/>
              </a:rPr>
              <a:t> – Roles have rules, and those rules are the actual filters that are going to be applied to the data. The rules could be as simple as “Country = USA” or something much more dynamic. For the rest of this article, there's an example of authoring RLS, and then consuming that within an embedded application. Our example uses the </a:t>
            </a:r>
            <a:r>
              <a:rPr lang="en-US" sz="2000" u="sng" dirty="0">
                <a:solidFill>
                  <a:schemeClr val="tx1"/>
                </a:solidFill>
                <a:latin typeface="+mn-lt"/>
                <a:hlinkClick r:id="rId3">
                  <a:extLst>
                    <a:ext uri="{A12FA001-AC4F-418D-AE19-62706E023703}">
                      <ahyp:hlinkClr xmlns:ahyp="http://schemas.microsoft.com/office/drawing/2018/hyperlinkcolor" val="tx"/>
                    </a:ext>
                  </a:extLst>
                </a:hlinkClick>
              </a:rPr>
              <a:t>Retail Analysis Sample</a:t>
            </a:r>
            <a:r>
              <a:rPr lang="en-US" sz="2000" dirty="0">
                <a:solidFill>
                  <a:schemeClr val="tx1"/>
                </a:solidFill>
                <a:latin typeface="+mn-lt"/>
              </a:rPr>
              <a:t> PBIX file.</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b="1" dirty="0"/>
              <a:t>Row-Level Security</a:t>
            </a:r>
            <a:endParaRPr lang="en-US" sz="4400" kern="1200" dirty="0">
              <a:solidFill>
                <a:schemeClr val="tx1"/>
              </a:solidFill>
              <a:ea typeface="+mj-ea"/>
              <a:cs typeface="+mj-cs"/>
            </a:endParaRPr>
          </a:p>
        </p:txBody>
      </p:sp>
    </p:spTree>
    <p:extLst>
      <p:ext uri="{BB962C8B-B14F-4D97-AF65-F5344CB8AC3E}">
        <p14:creationId xmlns:p14="http://schemas.microsoft.com/office/powerpoint/2010/main" val="40941670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463123-DFCA-48F2-B073-DC6D2F176BA0}"/>
              </a:ext>
            </a:extLst>
          </p:cNvPr>
          <p:cNvSpPr>
            <a:spLocks noGrp="1"/>
          </p:cNvSpPr>
          <p:nvPr>
            <p:ph type="body" sz="quarter" idx="10"/>
          </p:nvPr>
        </p:nvSpPr>
        <p:spPr>
          <a:xfrm>
            <a:off x="269239" y="1189177"/>
            <a:ext cx="11653523" cy="4154984"/>
          </a:xfrm>
        </p:spPr>
        <p:txBody>
          <a:bodyPr/>
          <a:lstStyle/>
          <a:p>
            <a:r>
              <a:rPr lang="en-US" sz="2000" dirty="0">
                <a:solidFill>
                  <a:schemeClr val="tx1"/>
                </a:solidFill>
                <a:latin typeface="+mn-lt"/>
              </a:rPr>
              <a:t>Assignment of users to roles within the Power BI service doesn't affect RLS when using an embed token.</a:t>
            </a:r>
          </a:p>
          <a:p>
            <a:r>
              <a:rPr lang="en-US" sz="2000" dirty="0">
                <a:solidFill>
                  <a:schemeClr val="tx1"/>
                </a:solidFill>
                <a:latin typeface="+mn-lt"/>
              </a:rPr>
              <a:t>While the Power BI service doesn't apply RLS setting to admins or members with edit permissions, when you supply an identity with an embed token, it applies to the data.</a:t>
            </a:r>
          </a:p>
          <a:p>
            <a:r>
              <a:rPr lang="en-US" sz="2000" dirty="0">
                <a:solidFill>
                  <a:schemeClr val="tx1"/>
                </a:solidFill>
                <a:latin typeface="+mn-lt"/>
              </a:rPr>
              <a:t>Analysis Services live connections are supported for on-premises servers.</a:t>
            </a:r>
          </a:p>
          <a:p>
            <a:r>
              <a:rPr lang="en-US" sz="2000" dirty="0">
                <a:solidFill>
                  <a:schemeClr val="tx1"/>
                </a:solidFill>
                <a:latin typeface="+mn-lt"/>
              </a:rPr>
              <a:t>Azure Analysis Services live connections support filtering by roles. Dynamic filtering can be done using </a:t>
            </a:r>
            <a:r>
              <a:rPr lang="en-US" sz="2000" dirty="0" err="1">
                <a:solidFill>
                  <a:schemeClr val="tx1"/>
                </a:solidFill>
                <a:latin typeface="+mn-lt"/>
              </a:rPr>
              <a:t>CustomData</a:t>
            </a:r>
            <a:r>
              <a:rPr lang="en-US" sz="2000" dirty="0">
                <a:solidFill>
                  <a:schemeClr val="tx1"/>
                </a:solidFill>
                <a:latin typeface="+mn-lt"/>
              </a:rPr>
              <a:t>.</a:t>
            </a:r>
          </a:p>
          <a:p>
            <a:r>
              <a:rPr lang="en-US" sz="2000" dirty="0">
                <a:solidFill>
                  <a:schemeClr val="tx1"/>
                </a:solidFill>
                <a:latin typeface="+mn-lt"/>
              </a:rPr>
              <a:t>If the underlying dataset doesn’t require RLS, the </a:t>
            </a:r>
            <a:r>
              <a:rPr lang="en-US" sz="2000" dirty="0" err="1">
                <a:solidFill>
                  <a:schemeClr val="tx1"/>
                </a:solidFill>
                <a:latin typeface="+mn-lt"/>
              </a:rPr>
              <a:t>GenerateToken</a:t>
            </a:r>
            <a:r>
              <a:rPr lang="en-US" sz="2000" dirty="0">
                <a:solidFill>
                  <a:schemeClr val="tx1"/>
                </a:solidFill>
                <a:latin typeface="+mn-lt"/>
              </a:rPr>
              <a:t> request must </a:t>
            </a:r>
            <a:r>
              <a:rPr lang="en-US" sz="2000" b="1" dirty="0">
                <a:solidFill>
                  <a:schemeClr val="tx1"/>
                </a:solidFill>
                <a:latin typeface="+mn-lt"/>
              </a:rPr>
              <a:t>not</a:t>
            </a:r>
            <a:r>
              <a:rPr lang="en-US" sz="2000" dirty="0">
                <a:solidFill>
                  <a:schemeClr val="tx1"/>
                </a:solidFill>
                <a:latin typeface="+mn-lt"/>
              </a:rPr>
              <a:t> contain an effective identity.</a:t>
            </a:r>
          </a:p>
          <a:p>
            <a:r>
              <a:rPr lang="en-US" sz="2000" dirty="0">
                <a:solidFill>
                  <a:schemeClr val="tx1"/>
                </a:solidFill>
                <a:latin typeface="+mn-lt"/>
              </a:rPr>
              <a:t>If the underlying dataset is a cloud model (cached model or </a:t>
            </a:r>
            <a:r>
              <a:rPr lang="en-US" sz="2000" dirty="0" err="1">
                <a:solidFill>
                  <a:schemeClr val="tx1"/>
                </a:solidFill>
                <a:latin typeface="+mn-lt"/>
              </a:rPr>
              <a:t>DirectQuery</a:t>
            </a:r>
            <a:r>
              <a:rPr lang="en-US" sz="2000" dirty="0">
                <a:solidFill>
                  <a:schemeClr val="tx1"/>
                </a:solidFill>
                <a:latin typeface="+mn-lt"/>
              </a:rPr>
              <a:t>), the effective identity must include at least one role, otherwise role assignment doesn't occur.</a:t>
            </a:r>
          </a:p>
          <a:p>
            <a:r>
              <a:rPr lang="en-US" sz="2000" dirty="0">
                <a:solidFill>
                  <a:schemeClr val="tx1"/>
                </a:solidFill>
                <a:latin typeface="+mn-lt"/>
              </a:rPr>
              <a:t>A list of identities enables multiple identity tokens for dashboard embedding. For all others artifacts, the list contains a single identity.</a:t>
            </a:r>
          </a:p>
        </p:txBody>
      </p:sp>
      <p:sp>
        <p:nvSpPr>
          <p:cNvPr id="3" name="Title 2">
            <a:extLst>
              <a:ext uri="{FF2B5EF4-FFF2-40B4-BE49-F238E27FC236}">
                <a16:creationId xmlns:a16="http://schemas.microsoft.com/office/drawing/2014/main" id="{18D4A5AE-00A5-4311-AE03-7CE4A49D3C2A}"/>
              </a:ext>
            </a:extLst>
          </p:cNvPr>
          <p:cNvSpPr>
            <a:spLocks noGrp="1"/>
          </p:cNvSpPr>
          <p:nvPr>
            <p:ph type="title"/>
          </p:nvPr>
        </p:nvSpPr>
        <p:spPr/>
        <p:txBody>
          <a:bodyPr anchor="ctr"/>
          <a:lstStyle/>
          <a:p>
            <a:r>
              <a:rPr lang="en-US" sz="4400" dirty="0">
                <a:solidFill>
                  <a:schemeClr val="tx1"/>
                </a:solidFill>
              </a:rPr>
              <a:t>Considerations and limitations</a:t>
            </a:r>
          </a:p>
        </p:txBody>
      </p:sp>
    </p:spTree>
    <p:extLst>
      <p:ext uri="{BB962C8B-B14F-4D97-AF65-F5344CB8AC3E}">
        <p14:creationId xmlns:p14="http://schemas.microsoft.com/office/powerpoint/2010/main" val="34634009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42482A-0E79-4D8F-8D76-7320F5506D11}"/>
              </a:ext>
            </a:extLst>
          </p:cNvPr>
          <p:cNvSpPr>
            <a:spLocks noGrp="1"/>
          </p:cNvSpPr>
          <p:nvPr>
            <p:ph type="body" sz="quarter" idx="10"/>
          </p:nvPr>
        </p:nvSpPr>
        <p:spPr>
          <a:xfrm>
            <a:off x="269239" y="1189177"/>
            <a:ext cx="11653523" cy="1138773"/>
          </a:xfrm>
        </p:spPr>
        <p:txBody>
          <a:bodyPr/>
          <a:lstStyle/>
          <a:p>
            <a:r>
              <a:rPr lang="en-US" sz="2000" dirty="0">
                <a:latin typeface="+mn-lt"/>
              </a:rPr>
              <a:t>This capability restricts use with Power BI Premium only.</a:t>
            </a:r>
          </a:p>
          <a:p>
            <a:r>
              <a:rPr lang="en-US" sz="2000" dirty="0">
                <a:latin typeface="+mn-lt"/>
              </a:rPr>
              <a:t>This capability doesn’t work with SQL Server on-premises.</a:t>
            </a:r>
          </a:p>
          <a:p>
            <a:r>
              <a:rPr lang="en-US" sz="2000" dirty="0">
                <a:latin typeface="+mn-lt"/>
              </a:rPr>
              <a:t>This capability doesn't work with multi-geo.</a:t>
            </a:r>
          </a:p>
        </p:txBody>
      </p:sp>
      <p:sp>
        <p:nvSpPr>
          <p:cNvPr id="3" name="Title 2">
            <a:extLst>
              <a:ext uri="{FF2B5EF4-FFF2-40B4-BE49-F238E27FC236}">
                <a16:creationId xmlns:a16="http://schemas.microsoft.com/office/drawing/2014/main" id="{68704413-8B62-4D07-8EC1-AA1C09CBD13B}"/>
              </a:ext>
            </a:extLst>
          </p:cNvPr>
          <p:cNvSpPr>
            <a:spLocks noGrp="1"/>
          </p:cNvSpPr>
          <p:nvPr>
            <p:ph type="title"/>
          </p:nvPr>
        </p:nvSpPr>
        <p:spPr/>
        <p:txBody>
          <a:bodyPr anchor="ctr"/>
          <a:lstStyle/>
          <a:p>
            <a:r>
              <a:rPr lang="en-US" sz="4400" b="1" dirty="0"/>
              <a:t>Token-based Identity limitations (Preview)</a:t>
            </a:r>
            <a:endParaRPr lang="en-US" sz="4400" dirty="0"/>
          </a:p>
        </p:txBody>
      </p:sp>
    </p:spTree>
    <p:extLst>
      <p:ext uri="{BB962C8B-B14F-4D97-AF65-F5344CB8AC3E}">
        <p14:creationId xmlns:p14="http://schemas.microsoft.com/office/powerpoint/2010/main" val="10572025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764372-99C7-4B0E-81AA-7729C88CA51B}"/>
              </a:ext>
            </a:extLst>
          </p:cNvPr>
          <p:cNvSpPr>
            <a:spLocks noGrp="1"/>
          </p:cNvSpPr>
          <p:nvPr>
            <p:ph type="body" sz="quarter" idx="10"/>
          </p:nvPr>
        </p:nvSpPr>
        <p:spPr>
          <a:xfrm>
            <a:off x="269239" y="1189177"/>
            <a:ext cx="11653523" cy="461665"/>
          </a:xfrm>
        </p:spPr>
        <p:txBody>
          <a:bodyPr/>
          <a:lstStyle/>
          <a:p>
            <a:r>
              <a:rPr lang="en-US" sz="2000" dirty="0">
                <a:solidFill>
                  <a:schemeClr val="tx1"/>
                </a:solidFill>
                <a:latin typeface="+mn-lt"/>
                <a:hlinkClick r:id="rId2">
                  <a:extLst>
                    <a:ext uri="{A12FA001-AC4F-418D-AE19-62706E023703}">
                      <ahyp:hlinkClr xmlns:ahyp="http://schemas.microsoft.com/office/drawing/2018/hyperlinkcolor" val="tx"/>
                    </a:ext>
                  </a:extLst>
                </a:hlinkClick>
              </a:rPr>
              <a:t>Click here to get started with adding roles with Power BI Desktop</a:t>
            </a:r>
            <a:endParaRPr lang="en-US" sz="2000" dirty="0">
              <a:solidFill>
                <a:schemeClr val="tx1"/>
              </a:solidFill>
              <a:latin typeface="+mn-lt"/>
            </a:endParaRPr>
          </a:p>
        </p:txBody>
      </p:sp>
      <p:sp>
        <p:nvSpPr>
          <p:cNvPr id="3" name="Title 2">
            <a:extLst>
              <a:ext uri="{FF2B5EF4-FFF2-40B4-BE49-F238E27FC236}">
                <a16:creationId xmlns:a16="http://schemas.microsoft.com/office/drawing/2014/main" id="{CD52F463-A8E7-46DF-9AF4-F577E9EC2EE5}"/>
              </a:ext>
            </a:extLst>
          </p:cNvPr>
          <p:cNvSpPr>
            <a:spLocks noGrp="1"/>
          </p:cNvSpPr>
          <p:nvPr>
            <p:ph type="title"/>
          </p:nvPr>
        </p:nvSpPr>
        <p:spPr/>
        <p:txBody>
          <a:bodyPr anchor="ctr"/>
          <a:lstStyle/>
          <a:p>
            <a:r>
              <a:rPr lang="en-US" sz="4400" dirty="0"/>
              <a:t>Configure AAD with Power BI</a:t>
            </a:r>
          </a:p>
        </p:txBody>
      </p:sp>
    </p:spTree>
    <p:extLst>
      <p:ext uri="{BB962C8B-B14F-4D97-AF65-F5344CB8AC3E}">
        <p14:creationId xmlns:p14="http://schemas.microsoft.com/office/powerpoint/2010/main" val="253250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7B20-821F-4ED9-999D-3680A4D1D26D}"/>
              </a:ext>
            </a:extLst>
          </p:cNvPr>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17053677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6"/>
            <a:ext cx="11653523" cy="3212495"/>
          </a:xfrm>
        </p:spPr>
        <p:txBody>
          <a:bodyPr vert="horz" lIns="91440" tIns="45720" rIns="91440" bIns="45720" rtlCol="0">
            <a:noAutofit/>
          </a:bodyPr>
          <a:lstStyle/>
          <a:p>
            <a:r>
              <a:rPr lang="en-US" sz="2000" dirty="0">
                <a:solidFill>
                  <a:schemeClr val="tx1"/>
                </a:solidFill>
                <a:latin typeface="+mn-lt"/>
              </a:rPr>
              <a:t>With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Azure resource diagnostic logs</a:t>
            </a:r>
            <a:r>
              <a:rPr lang="en-US" sz="2000" dirty="0">
                <a:solidFill>
                  <a:schemeClr val="tx1"/>
                </a:solidFill>
                <a:latin typeface="+mn-lt"/>
              </a:rPr>
              <a:t>, you can log many events from your capacity, pour them into an analytics tool and get insights into the behavior of your resource.</a:t>
            </a:r>
          </a:p>
          <a:p>
            <a:endParaRPr lang="en-US" sz="2000" dirty="0">
              <a:solidFill>
                <a:schemeClr val="tx1"/>
              </a:solidFill>
              <a:latin typeface="+mn-lt"/>
            </a:endParaRPr>
          </a:p>
          <a:p>
            <a:r>
              <a:rPr lang="en-US" sz="2000" dirty="0">
                <a:solidFill>
                  <a:schemeClr val="tx1"/>
                </a:solidFill>
                <a:latin typeface="+mn-lt"/>
              </a:rPr>
              <a:t>Using Diagnostics can answer a few scenarios, such as:</a:t>
            </a:r>
          </a:p>
          <a:p>
            <a:endParaRPr lang="en-US" sz="2000" dirty="0">
              <a:solidFill>
                <a:schemeClr val="tx1"/>
              </a:solidFill>
              <a:latin typeface="+mn-lt"/>
            </a:endParaRPr>
          </a:p>
          <a:p>
            <a:pPr lvl="1"/>
            <a:r>
              <a:rPr lang="en-US" sz="2000" dirty="0">
                <a:solidFill>
                  <a:schemeClr val="tx1"/>
                </a:solidFill>
                <a:latin typeface="+mn-lt"/>
              </a:rPr>
              <a:t>Detection of long-running or problematic queries.</a:t>
            </a:r>
          </a:p>
          <a:p>
            <a:pPr lvl="1"/>
            <a:r>
              <a:rPr lang="en-US" sz="2000" dirty="0">
                <a:solidFill>
                  <a:schemeClr val="tx1"/>
                </a:solidFill>
                <a:latin typeface="+mn-lt"/>
              </a:rPr>
              <a:t>Detecting errors when reaching the limit of your capacity.</a:t>
            </a:r>
          </a:p>
          <a:p>
            <a:pPr lvl="1"/>
            <a:r>
              <a:rPr lang="en-US" sz="2000" dirty="0">
                <a:solidFill>
                  <a:schemeClr val="tx1"/>
                </a:solidFill>
                <a:latin typeface="+mn-lt"/>
              </a:rPr>
              <a:t>Derivation of </a:t>
            </a:r>
            <a:r>
              <a:rPr lang="en-US" sz="2000" dirty="0">
                <a:solidFill>
                  <a:schemeClr val="tx1"/>
                </a:solidFill>
                <a:latin typeface="+mn-lt"/>
                <a:hlinkClick r:id="rId3">
                  <a:extLst>
                    <a:ext uri="{A12FA001-AC4F-418D-AE19-62706E023703}">
                      <ahyp:hlinkClr xmlns:ahyp="http://schemas.microsoft.com/office/drawing/2018/hyperlinkcolor" val="tx"/>
                    </a:ext>
                  </a:extLst>
                </a:hlinkClick>
              </a:rPr>
              <a:t>capacity metrics</a:t>
            </a:r>
            <a:r>
              <a:rPr lang="en-US" sz="2000" dirty="0">
                <a:solidFill>
                  <a:schemeClr val="tx1"/>
                </a:solidFill>
                <a:latin typeface="+mn-lt"/>
              </a:rPr>
              <a:t>.</a:t>
            </a:r>
          </a:p>
          <a:p>
            <a:pPr lvl="1"/>
            <a:r>
              <a:rPr lang="en-US" sz="2000" dirty="0">
                <a:solidFill>
                  <a:schemeClr val="tx1"/>
                </a:solidFill>
                <a:latin typeface="+mn-lt"/>
              </a:rPr>
              <a:t>Tracking usage of specific datasets.</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Autofit/>
          </a:bodyPr>
          <a:lstStyle/>
          <a:p>
            <a:r>
              <a:rPr lang="en-US" sz="4300" b="1" dirty="0"/>
              <a:t>Diagnostic logging for Power BI Embedded in Azure</a:t>
            </a:r>
          </a:p>
        </p:txBody>
      </p:sp>
    </p:spTree>
    <p:extLst>
      <p:ext uri="{BB962C8B-B14F-4D97-AF65-F5344CB8AC3E}">
        <p14:creationId xmlns:p14="http://schemas.microsoft.com/office/powerpoint/2010/main" val="7626516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Security and Permissions</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08FAAB-F842-4E6D-A9FF-DECE468F59EB}"/>
              </a:ext>
            </a:extLst>
          </p:cNvPr>
          <p:cNvSpPr>
            <a:spLocks noGrp="1"/>
          </p:cNvSpPr>
          <p:nvPr>
            <p:ph type="body" sz="quarter" idx="10"/>
          </p:nvPr>
        </p:nvSpPr>
        <p:spPr>
          <a:xfrm>
            <a:off x="269239" y="1189177"/>
            <a:ext cx="11653523" cy="4376583"/>
          </a:xfrm>
        </p:spPr>
        <p:txBody>
          <a:bodyPr/>
          <a:lstStyle/>
          <a:p>
            <a:pPr marL="457200" indent="-457200">
              <a:buFont typeface="+mj-lt"/>
              <a:buAutoNum type="arabicPeriod"/>
            </a:pPr>
            <a:r>
              <a:rPr lang="en-US" sz="2000" dirty="0">
                <a:solidFill>
                  <a:schemeClr val="tx1"/>
                </a:solidFill>
                <a:latin typeface="+mn-lt"/>
              </a:rPr>
              <a:t>In </a:t>
            </a:r>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Azure portal</a:t>
            </a:r>
            <a:r>
              <a:rPr lang="en-US" sz="2000" dirty="0">
                <a:solidFill>
                  <a:schemeClr val="tx1"/>
                </a:solidFill>
                <a:latin typeface="+mn-lt"/>
              </a:rPr>
              <a:t> &gt; Power BI Embedded resource, select Diagnostic logs in the left navigation, and then select Turn on diagnostics.</a:t>
            </a:r>
          </a:p>
          <a:p>
            <a:pPr marL="457200" indent="-457200">
              <a:buFont typeface="+mj-lt"/>
              <a:buAutoNum type="arabicPeriod"/>
            </a:pPr>
            <a:r>
              <a:rPr lang="en-US" sz="2000" dirty="0">
                <a:solidFill>
                  <a:schemeClr val="tx1"/>
                </a:solidFill>
                <a:latin typeface="+mn-lt"/>
              </a:rPr>
              <a:t>In ”Diagnostic settings”, specify the following options:</a:t>
            </a:r>
          </a:p>
          <a:p>
            <a:pPr marL="905393" lvl="2" indent="-182880">
              <a:lnSpc>
                <a:spcPct val="100000"/>
              </a:lnSpc>
            </a:pPr>
            <a:r>
              <a:rPr lang="en-US" sz="1200" dirty="0">
                <a:solidFill>
                  <a:schemeClr val="tx1"/>
                </a:solidFill>
              </a:rPr>
              <a:t>Name - Enter a name for the diagnostics setting to create.</a:t>
            </a:r>
          </a:p>
          <a:p>
            <a:pPr marL="905393" lvl="2" indent="-182880">
              <a:lnSpc>
                <a:spcPct val="100000"/>
              </a:lnSpc>
            </a:pPr>
            <a:r>
              <a:rPr lang="en-US" sz="1200" dirty="0">
                <a:solidFill>
                  <a:schemeClr val="tx1"/>
                </a:solidFill>
              </a:rPr>
              <a:t>Archive to a storage account - To use this option, you need to connect to an existing storage account. See </a:t>
            </a:r>
            <a:r>
              <a:rPr lang="en-US" sz="1200" u="sng" dirty="0">
                <a:solidFill>
                  <a:schemeClr val="tx1"/>
                </a:solidFill>
                <a:hlinkClick r:id="rId3">
                  <a:extLst>
                    <a:ext uri="{A12FA001-AC4F-418D-AE19-62706E023703}">
                      <ahyp:hlinkClr xmlns:ahyp="http://schemas.microsoft.com/office/drawing/2018/hyperlinkcolor" val="tx"/>
                    </a:ext>
                  </a:extLst>
                </a:hlinkClick>
              </a:rPr>
              <a:t>Create a storage account</a:t>
            </a:r>
            <a:r>
              <a:rPr lang="en-US" sz="1200" dirty="0">
                <a:solidFill>
                  <a:schemeClr val="tx1"/>
                </a:solidFill>
              </a:rPr>
              <a:t>, and follow the instructions to create a storage account. Then select your storage account by returning to this page in the portal. It may take a few minutes for newly created storage accounts to appear in the drop-down menu. Log file storage is in JSON format.</a:t>
            </a:r>
          </a:p>
          <a:p>
            <a:pPr marL="905393" lvl="2" indent="-182880">
              <a:lnSpc>
                <a:spcPct val="100000"/>
              </a:lnSpc>
            </a:pPr>
            <a:r>
              <a:rPr lang="en-US" sz="1200" dirty="0">
                <a:solidFill>
                  <a:schemeClr val="tx1"/>
                </a:solidFill>
              </a:rPr>
              <a:t>Stream to an event hub - To use this option, you need to connect to an existing Event Hub namespace and event hub. To learn more, see </a:t>
            </a:r>
            <a:r>
              <a:rPr lang="en-US" sz="1200" u="sng" dirty="0">
                <a:solidFill>
                  <a:schemeClr val="tx1"/>
                </a:solidFill>
                <a:hlinkClick r:id="rId4">
                  <a:extLst>
                    <a:ext uri="{A12FA001-AC4F-418D-AE19-62706E023703}">
                      <ahyp:hlinkClr xmlns:ahyp="http://schemas.microsoft.com/office/drawing/2018/hyperlinkcolor" val="tx"/>
                    </a:ext>
                  </a:extLst>
                </a:hlinkClick>
              </a:rPr>
              <a:t>Create an Event Hubs namespace and an event hub using the Azure portal</a:t>
            </a:r>
            <a:r>
              <a:rPr lang="en-US" sz="1200" dirty="0">
                <a:solidFill>
                  <a:schemeClr val="tx1"/>
                </a:solidFill>
              </a:rPr>
              <a:t>.</a:t>
            </a:r>
          </a:p>
          <a:p>
            <a:pPr marL="905393" lvl="2" indent="-182880">
              <a:lnSpc>
                <a:spcPct val="100000"/>
              </a:lnSpc>
            </a:pPr>
            <a:r>
              <a:rPr lang="en-US" sz="1200" dirty="0">
                <a:solidFill>
                  <a:schemeClr val="tx1"/>
                </a:solidFill>
              </a:rPr>
              <a:t>Send to Log Analytics - To use this option, either use an existing workspace or create a new Log Analytics workspace by following the steps to </a:t>
            </a:r>
            <a:r>
              <a:rPr lang="en-US" sz="1200" u="sng" dirty="0">
                <a:solidFill>
                  <a:schemeClr val="tx1"/>
                </a:solidFill>
                <a:hlinkClick r:id="rId5">
                  <a:extLst>
                    <a:ext uri="{A12FA001-AC4F-418D-AE19-62706E023703}">
                      <ahyp:hlinkClr xmlns:ahyp="http://schemas.microsoft.com/office/drawing/2018/hyperlinkcolor" val="tx"/>
                    </a:ext>
                  </a:extLst>
                </a:hlinkClick>
              </a:rPr>
              <a:t>create a new workspace</a:t>
            </a:r>
            <a:r>
              <a:rPr lang="en-US" sz="1200" dirty="0">
                <a:solidFill>
                  <a:schemeClr val="tx1"/>
                </a:solidFill>
              </a:rPr>
              <a:t> in the portal. This leverages </a:t>
            </a:r>
            <a:r>
              <a:rPr lang="en-US" sz="1200" u="sng" dirty="0">
                <a:solidFill>
                  <a:schemeClr val="tx1"/>
                </a:solidFill>
                <a:hlinkClick r:id="rId6">
                  <a:extLst>
                    <a:ext uri="{A12FA001-AC4F-418D-AE19-62706E023703}">
                      <ahyp:hlinkClr xmlns:ahyp="http://schemas.microsoft.com/office/drawing/2018/hyperlinkcolor" val="tx"/>
                    </a:ext>
                  </a:extLst>
                </a:hlinkClick>
              </a:rPr>
              <a:t>Azure Log Analytics</a:t>
            </a:r>
            <a:r>
              <a:rPr lang="en-US" sz="1200" dirty="0">
                <a:solidFill>
                  <a:schemeClr val="tx1"/>
                </a:solidFill>
              </a:rPr>
              <a:t>, which provides built-in analysis, dashboarding and notification capabilities. You can use Log Analytics to connect more data from other resources and get a single and complete view of data across all your application’s resources. It can also be connected to </a:t>
            </a:r>
            <a:r>
              <a:rPr lang="en-US" sz="1200" u="sng" dirty="0">
                <a:solidFill>
                  <a:schemeClr val="tx1"/>
                </a:solidFill>
                <a:hlinkClick r:id="rId7">
                  <a:extLst>
                    <a:ext uri="{A12FA001-AC4F-418D-AE19-62706E023703}">
                      <ahyp:hlinkClr xmlns:ahyp="http://schemas.microsoft.com/office/drawing/2018/hyperlinkcolor" val="tx"/>
                    </a:ext>
                  </a:extLst>
                </a:hlinkClick>
              </a:rPr>
              <a:t>Power BI with a single click</a:t>
            </a:r>
            <a:r>
              <a:rPr lang="en-US" sz="1200" dirty="0">
                <a:solidFill>
                  <a:schemeClr val="tx1"/>
                </a:solidFill>
              </a:rPr>
              <a:t>. For more information on viewing your logs in Log Analytics, see </a:t>
            </a:r>
            <a:r>
              <a:rPr lang="en-US" sz="1200" u="sng" dirty="0">
                <a:solidFill>
                  <a:schemeClr val="tx1"/>
                </a:solidFill>
                <a:hlinkClick r:id="rId8">
                  <a:extLst>
                    <a:ext uri="{A12FA001-AC4F-418D-AE19-62706E023703}">
                      <ahyp:hlinkClr xmlns:ahyp="http://schemas.microsoft.com/office/drawing/2018/hyperlinkcolor" val="tx"/>
                    </a:ext>
                  </a:extLst>
                </a:hlinkClick>
              </a:rPr>
              <a:t>View logs in Log Analytics</a:t>
            </a:r>
            <a:r>
              <a:rPr lang="en-US" sz="1200" dirty="0">
                <a:solidFill>
                  <a:schemeClr val="tx1"/>
                </a:solidFill>
              </a:rPr>
              <a:t>.</a:t>
            </a:r>
          </a:p>
          <a:p>
            <a:pPr marL="905393" lvl="2" indent="-182880">
              <a:lnSpc>
                <a:spcPct val="100000"/>
              </a:lnSpc>
            </a:pPr>
            <a:r>
              <a:rPr lang="en-US" sz="1200" dirty="0">
                <a:solidFill>
                  <a:schemeClr val="tx1"/>
                </a:solidFill>
              </a:rPr>
              <a:t>Engine - Select this option to log the set of engine </a:t>
            </a:r>
            <a:r>
              <a:rPr lang="en-US" sz="1200" u="sng" dirty="0">
                <a:solidFill>
                  <a:schemeClr val="tx1"/>
                </a:solidFill>
                <a:hlinkClick r:id="rId9">
                  <a:extLst>
                    <a:ext uri="{A12FA001-AC4F-418D-AE19-62706E023703}">
                      <ahyp:hlinkClr xmlns:ahyp="http://schemas.microsoft.com/office/drawing/2018/hyperlinkcolor" val="tx"/>
                    </a:ext>
                  </a:extLst>
                </a:hlinkClick>
              </a:rPr>
              <a:t>events listed</a:t>
            </a:r>
            <a:r>
              <a:rPr lang="en-US" sz="1200" dirty="0">
                <a:solidFill>
                  <a:schemeClr val="tx1"/>
                </a:solidFill>
              </a:rPr>
              <a:t> below.</a:t>
            </a:r>
          </a:p>
          <a:p>
            <a:pPr marL="905393" lvl="2" indent="-182880">
              <a:lnSpc>
                <a:spcPct val="100000"/>
              </a:lnSpc>
            </a:pPr>
            <a:r>
              <a:rPr lang="en-US" sz="1200" dirty="0" err="1">
                <a:solidFill>
                  <a:schemeClr val="tx1"/>
                </a:solidFill>
              </a:rPr>
              <a:t>AllMetrics</a:t>
            </a:r>
            <a:r>
              <a:rPr lang="en-US" sz="1200" dirty="0">
                <a:solidFill>
                  <a:schemeClr val="tx1"/>
                </a:solidFill>
              </a:rPr>
              <a:t> - Select this option to store verbose data in </a:t>
            </a:r>
            <a:r>
              <a:rPr lang="en-US" sz="1200" u="sng" dirty="0">
                <a:solidFill>
                  <a:schemeClr val="tx1"/>
                </a:solidFill>
                <a:hlinkClick r:id="rId10">
                  <a:extLst>
                    <a:ext uri="{A12FA001-AC4F-418D-AE19-62706E023703}">
                      <ahyp:hlinkClr xmlns:ahyp="http://schemas.microsoft.com/office/drawing/2018/hyperlinkcolor" val="tx"/>
                    </a:ext>
                  </a:extLst>
                </a:hlinkClick>
              </a:rPr>
              <a:t>Metrics</a:t>
            </a:r>
            <a:r>
              <a:rPr lang="en-US" sz="1200" dirty="0">
                <a:solidFill>
                  <a:schemeClr val="tx1"/>
                </a:solidFill>
              </a:rPr>
              <a:t>. If you are archiving to a storage account, you can select the retention period for the diagnostic logs. Logs are auto-deleted after the retention period expires.</a:t>
            </a:r>
          </a:p>
          <a:p>
            <a:pPr marL="457200" indent="-457200">
              <a:buFont typeface="+mj-lt"/>
              <a:buAutoNum type="arabicPeriod"/>
            </a:pPr>
            <a:r>
              <a:rPr lang="en-US" sz="2000" dirty="0">
                <a:latin typeface="+mn-lt"/>
              </a:rPr>
              <a:t>Select Save.</a:t>
            </a:r>
          </a:p>
          <a:p>
            <a:pPr lvl="3"/>
            <a:r>
              <a:rPr lang="en-US" sz="1200" dirty="0">
                <a:solidFill>
                  <a:schemeClr val="tx1"/>
                </a:solidFill>
              </a:rPr>
              <a:t>To change how your diagnostic logs are saved, you can return to this page to modify settings.</a:t>
            </a:r>
          </a:p>
        </p:txBody>
      </p:sp>
      <p:sp>
        <p:nvSpPr>
          <p:cNvPr id="3" name="Title 2">
            <a:extLst>
              <a:ext uri="{FF2B5EF4-FFF2-40B4-BE49-F238E27FC236}">
                <a16:creationId xmlns:a16="http://schemas.microsoft.com/office/drawing/2014/main" id="{B2B47C60-6C47-4A99-BF32-1F415A67A5E0}"/>
              </a:ext>
            </a:extLst>
          </p:cNvPr>
          <p:cNvSpPr>
            <a:spLocks noGrp="1"/>
          </p:cNvSpPr>
          <p:nvPr>
            <p:ph type="title"/>
          </p:nvPr>
        </p:nvSpPr>
        <p:spPr/>
        <p:txBody>
          <a:bodyPr anchor="ctr"/>
          <a:lstStyle/>
          <a:p>
            <a:r>
              <a:rPr lang="en-US" sz="4400" dirty="0"/>
              <a:t>Set up diagnostics logging</a:t>
            </a:r>
          </a:p>
        </p:txBody>
      </p:sp>
      <p:sp>
        <p:nvSpPr>
          <p:cNvPr id="4" name="Rectangle 3">
            <a:extLst>
              <a:ext uri="{FF2B5EF4-FFF2-40B4-BE49-F238E27FC236}">
                <a16:creationId xmlns:a16="http://schemas.microsoft.com/office/drawing/2014/main" id="{9E6BB9A9-2872-44A5-AB6C-9E17E1C60A8C}"/>
              </a:ext>
            </a:extLst>
          </p:cNvPr>
          <p:cNvSpPr/>
          <p:nvPr/>
        </p:nvSpPr>
        <p:spPr>
          <a:xfrm>
            <a:off x="266922" y="5772835"/>
            <a:ext cx="11655840" cy="400110"/>
          </a:xfrm>
          <a:prstGeom prst="rect">
            <a:avLst/>
          </a:prstGeom>
        </p:spPr>
        <p:txBody>
          <a:bodyPr wrap="square">
            <a:spAutoFit/>
          </a:bodyPr>
          <a:lstStyle/>
          <a:p>
            <a:pPr algn="ctr"/>
            <a:r>
              <a:rPr lang="en-US" sz="2000" dirty="0">
                <a:hlinkClick r:id="rId9">
                  <a:extLst>
                    <a:ext uri="{A12FA001-AC4F-418D-AE19-62706E023703}">
                      <ahyp:hlinkClr xmlns:ahyp="http://schemas.microsoft.com/office/drawing/2018/hyperlinkcolor" val="tx"/>
                    </a:ext>
                  </a:extLst>
                </a:hlinkClick>
              </a:rPr>
              <a:t>See what's logged and manage the logs</a:t>
            </a:r>
            <a:endParaRPr lang="en-US" sz="2000" dirty="0"/>
          </a:p>
        </p:txBody>
      </p:sp>
    </p:spTree>
    <p:extLst>
      <p:ext uri="{BB962C8B-B14F-4D97-AF65-F5344CB8AC3E}">
        <p14:creationId xmlns:p14="http://schemas.microsoft.com/office/powerpoint/2010/main" val="301993895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Learn security and permission concepts associated with Power BI Embedded</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Security and Permissions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1FC3-F74B-4899-9635-E43EB9290058}"/>
              </a:ext>
            </a:extLst>
          </p:cNvPr>
          <p:cNvSpPr>
            <a:spLocks noGrp="1"/>
          </p:cNvSpPr>
          <p:nvPr>
            <p:ph type="title"/>
          </p:nvPr>
        </p:nvSpPr>
        <p:spPr/>
        <p:txBody>
          <a:bodyPr/>
          <a:lstStyle/>
          <a:p>
            <a:r>
              <a:rPr lang="en-US" dirty="0"/>
              <a:t>Service Principal</a:t>
            </a:r>
          </a:p>
        </p:txBody>
      </p:sp>
    </p:spTree>
    <p:extLst>
      <p:ext uri="{BB962C8B-B14F-4D97-AF65-F5344CB8AC3E}">
        <p14:creationId xmlns:p14="http://schemas.microsoft.com/office/powerpoint/2010/main" val="5973785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6"/>
            <a:ext cx="11653523" cy="3104917"/>
          </a:xfrm>
        </p:spPr>
        <p:txBody>
          <a:bodyPr vert="horz" lIns="91440" tIns="45720" rIns="91440" bIns="45720" rtlCol="0">
            <a:noAutofit/>
          </a:bodyPr>
          <a:lstStyle/>
          <a:p>
            <a:r>
              <a:rPr lang="en-US" sz="2000" dirty="0">
                <a:solidFill>
                  <a:schemeClr val="tx1"/>
                </a:solidFill>
                <a:latin typeface="+mn-lt"/>
              </a:rPr>
              <a:t>With </a:t>
            </a:r>
            <a:r>
              <a:rPr lang="en-US" sz="2000" b="1" dirty="0">
                <a:solidFill>
                  <a:schemeClr val="tx1"/>
                </a:solidFill>
                <a:latin typeface="+mn-lt"/>
              </a:rPr>
              <a:t>service principal</a:t>
            </a:r>
            <a:r>
              <a:rPr lang="en-US" sz="2000" dirty="0">
                <a:solidFill>
                  <a:schemeClr val="tx1"/>
                </a:solidFill>
                <a:latin typeface="+mn-lt"/>
              </a:rPr>
              <a:t>, you can embed Power BI content into an application and use automation with Power BI using an </a:t>
            </a:r>
            <a:r>
              <a:rPr lang="en-US" sz="2000" b="1" dirty="0">
                <a:solidFill>
                  <a:schemeClr val="tx1"/>
                </a:solidFill>
                <a:latin typeface="+mn-lt"/>
              </a:rPr>
              <a:t>app-only </a:t>
            </a:r>
            <a:r>
              <a:rPr lang="en-US" sz="2000" dirty="0">
                <a:solidFill>
                  <a:schemeClr val="tx1"/>
                </a:solidFill>
                <a:latin typeface="+mn-lt"/>
              </a:rPr>
              <a:t>token. Service principal is beneficial when using </a:t>
            </a:r>
            <a:r>
              <a:rPr lang="en-US" sz="2000" b="1" dirty="0">
                <a:solidFill>
                  <a:schemeClr val="tx1"/>
                </a:solidFill>
                <a:latin typeface="+mn-lt"/>
              </a:rPr>
              <a:t>Power BI Embedded</a:t>
            </a:r>
            <a:r>
              <a:rPr lang="en-US" sz="2000" dirty="0">
                <a:solidFill>
                  <a:schemeClr val="tx1"/>
                </a:solidFill>
                <a:latin typeface="+mn-lt"/>
              </a:rPr>
              <a:t> or when </a:t>
            </a:r>
            <a:r>
              <a:rPr lang="en-US" sz="2000" b="1" dirty="0">
                <a:solidFill>
                  <a:schemeClr val="tx1"/>
                </a:solidFill>
                <a:latin typeface="+mn-lt"/>
              </a:rPr>
              <a:t>automating Power BI tasks and processes</a:t>
            </a:r>
            <a:r>
              <a:rPr lang="en-US" sz="2000" dirty="0">
                <a:solidFill>
                  <a:schemeClr val="tx1"/>
                </a:solidFill>
                <a:latin typeface="+mn-lt"/>
              </a:rPr>
              <a:t>.</a:t>
            </a:r>
          </a:p>
          <a:p>
            <a:r>
              <a:rPr lang="en-US" sz="2000" dirty="0">
                <a:solidFill>
                  <a:schemeClr val="tx1"/>
                </a:solidFill>
                <a:latin typeface="+mn-lt"/>
              </a:rPr>
              <a:t>When working with Power BI Embedded, there are advantages when using service principal. A primary advantage is you don't need a master account (Power BI Pro license that is merely a username and password to sign in) to authenticate into your application. Service principal uses an application ID and an application secret to authenticate the application.</a:t>
            </a:r>
          </a:p>
          <a:p>
            <a:r>
              <a:rPr lang="en-US" sz="2000" dirty="0">
                <a:solidFill>
                  <a:schemeClr val="tx1"/>
                </a:solidFill>
                <a:latin typeface="+mn-lt"/>
              </a:rPr>
              <a:t>When working to automate Power BI tasks, you can also script how to process and manage service principals to scale.</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dirty="0"/>
              <a:t>Service Principal</a:t>
            </a:r>
            <a:endParaRPr lang="en-US" sz="4400" kern="1200" dirty="0">
              <a:solidFill>
                <a:schemeClr val="tx1"/>
              </a:solidFill>
              <a:ea typeface="+mj-ea"/>
              <a:cs typeface="+mj-cs"/>
            </a:endParaRPr>
          </a:p>
        </p:txBody>
      </p:sp>
    </p:spTree>
    <p:extLst>
      <p:ext uri="{BB962C8B-B14F-4D97-AF65-F5344CB8AC3E}">
        <p14:creationId xmlns:p14="http://schemas.microsoft.com/office/powerpoint/2010/main" val="5381279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6"/>
            <a:ext cx="11653523" cy="5095083"/>
          </a:xfrm>
        </p:spPr>
        <p:txBody>
          <a:bodyPr vert="horz" lIns="91440" tIns="45720" rIns="91440" bIns="45720" rtlCol="0">
            <a:noAutofit/>
          </a:bodyPr>
          <a:lstStyle/>
          <a:p>
            <a:r>
              <a:rPr lang="en-US" sz="2000" dirty="0">
                <a:solidFill>
                  <a:schemeClr val="tx1"/>
                </a:solidFill>
                <a:latin typeface="+mn-lt"/>
              </a:rPr>
              <a:t>To access resources that secure an Azure AD tenant, the entity that requires access represents a security principal. This action holds true for both users (user principal) and applications (service principal).</a:t>
            </a:r>
          </a:p>
          <a:p>
            <a:r>
              <a:rPr lang="en-US" sz="2000" dirty="0">
                <a:solidFill>
                  <a:schemeClr val="tx1"/>
                </a:solidFill>
                <a:latin typeface="+mn-lt"/>
              </a:rPr>
              <a:t>When you register an Azure AD application in the Azure portal, two objects are created in your Azure AD tenant:</a:t>
            </a:r>
          </a:p>
          <a:p>
            <a:pPr lvl="1"/>
            <a:r>
              <a:rPr lang="en-US" sz="2000" dirty="0">
                <a:solidFill>
                  <a:schemeClr val="tx1"/>
                </a:solidFill>
                <a:latin typeface="+mn-lt"/>
              </a:rPr>
              <a:t>An </a:t>
            </a:r>
            <a:r>
              <a:rPr lang="en-US" sz="2000" dirty="0">
                <a:solidFill>
                  <a:schemeClr val="tx1"/>
                </a:solidFill>
                <a:latin typeface="+mn-lt"/>
                <a:hlinkClick r:id="rId2">
                  <a:extLst>
                    <a:ext uri="{A12FA001-AC4F-418D-AE19-62706E023703}">
                      <ahyp:hlinkClr xmlns:ahyp="http://schemas.microsoft.com/office/drawing/2018/hyperlinkcolor" val="tx"/>
                    </a:ext>
                  </a:extLst>
                </a:hlinkClick>
              </a:rPr>
              <a:t>application object</a:t>
            </a:r>
            <a:endParaRPr lang="en-US" sz="2000" dirty="0">
              <a:solidFill>
                <a:schemeClr val="tx1"/>
              </a:solidFill>
              <a:latin typeface="+mn-lt"/>
            </a:endParaRPr>
          </a:p>
          <a:p>
            <a:pPr lvl="1"/>
            <a:r>
              <a:rPr lang="en-US" sz="2000" dirty="0">
                <a:solidFill>
                  <a:schemeClr val="tx1"/>
                </a:solidFill>
                <a:latin typeface="+mn-lt"/>
              </a:rPr>
              <a:t>A </a:t>
            </a:r>
            <a:r>
              <a:rPr lang="en-US" sz="2000" dirty="0">
                <a:solidFill>
                  <a:schemeClr val="tx1"/>
                </a:solidFill>
                <a:latin typeface="+mn-lt"/>
                <a:hlinkClick r:id="rId3">
                  <a:extLst>
                    <a:ext uri="{A12FA001-AC4F-418D-AE19-62706E023703}">
                      <ahyp:hlinkClr xmlns:ahyp="http://schemas.microsoft.com/office/drawing/2018/hyperlinkcolor" val="tx"/>
                    </a:ext>
                  </a:extLst>
                </a:hlinkClick>
              </a:rPr>
              <a:t>service principal object</a:t>
            </a:r>
            <a:endParaRPr lang="en-US" sz="2000" dirty="0">
              <a:solidFill>
                <a:schemeClr val="tx1"/>
              </a:solidFill>
              <a:latin typeface="+mn-lt"/>
            </a:endParaRPr>
          </a:p>
          <a:p>
            <a:r>
              <a:rPr lang="en-US" sz="2000" dirty="0">
                <a:solidFill>
                  <a:schemeClr val="tx1"/>
                </a:solidFill>
                <a:latin typeface="+mn-lt"/>
              </a:rPr>
              <a:t>Consider the application object as the </a:t>
            </a:r>
            <a:r>
              <a:rPr lang="en-US" sz="2000" i="1" dirty="0">
                <a:solidFill>
                  <a:schemeClr val="tx1"/>
                </a:solidFill>
                <a:latin typeface="+mn-lt"/>
              </a:rPr>
              <a:t>global</a:t>
            </a:r>
            <a:r>
              <a:rPr lang="en-US" sz="2000" dirty="0">
                <a:solidFill>
                  <a:schemeClr val="tx1"/>
                </a:solidFill>
                <a:latin typeface="+mn-lt"/>
              </a:rPr>
              <a:t> representation of your application for use across all tenants, and the service principal object as the </a:t>
            </a:r>
            <a:r>
              <a:rPr lang="en-US" sz="2000" i="1" dirty="0">
                <a:solidFill>
                  <a:schemeClr val="tx1"/>
                </a:solidFill>
                <a:latin typeface="+mn-lt"/>
              </a:rPr>
              <a:t>local</a:t>
            </a:r>
            <a:r>
              <a:rPr lang="en-US" sz="2000" dirty="0">
                <a:solidFill>
                  <a:schemeClr val="tx1"/>
                </a:solidFill>
                <a:latin typeface="+mn-lt"/>
              </a:rPr>
              <a:t> representation for use in a specific tenant.</a:t>
            </a:r>
          </a:p>
          <a:p>
            <a:r>
              <a:rPr lang="en-US" sz="2000" dirty="0">
                <a:solidFill>
                  <a:schemeClr val="tx1"/>
                </a:solidFill>
                <a:latin typeface="+mn-lt"/>
              </a:rPr>
              <a:t>The application object serves as the template from which common and default properties are </a:t>
            </a:r>
            <a:r>
              <a:rPr lang="en-US" sz="2000" i="1" dirty="0">
                <a:solidFill>
                  <a:schemeClr val="tx1"/>
                </a:solidFill>
                <a:latin typeface="+mn-lt"/>
              </a:rPr>
              <a:t>derived</a:t>
            </a:r>
            <a:r>
              <a:rPr lang="en-US" sz="2000" dirty="0">
                <a:solidFill>
                  <a:schemeClr val="tx1"/>
                </a:solidFill>
                <a:latin typeface="+mn-lt"/>
              </a:rPr>
              <a:t> for use in creating corresponding service principal objects.</a:t>
            </a:r>
          </a:p>
          <a:p>
            <a:r>
              <a:rPr lang="en-US" sz="2000" dirty="0">
                <a:solidFill>
                  <a:schemeClr val="tx1"/>
                </a:solidFill>
                <a:latin typeface="+mn-lt"/>
              </a:rPr>
              <a:t>A service principal is required per tenant where the application is used — enabling it to establish an identity for sign-in and access to resources that are secured by the tenant. A single-tenant application has only one service principal (in its home tenant), created and consented for use during application registration.</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dirty="0"/>
              <a:t>Application and service principal relationship</a:t>
            </a:r>
            <a:endParaRPr lang="en-US" sz="4400" kern="1200" dirty="0">
              <a:solidFill>
                <a:schemeClr val="tx1"/>
              </a:solidFill>
              <a:ea typeface="+mj-ea"/>
              <a:cs typeface="+mj-cs"/>
            </a:endParaRPr>
          </a:p>
        </p:txBody>
      </p:sp>
    </p:spTree>
    <p:extLst>
      <p:ext uri="{BB962C8B-B14F-4D97-AF65-F5344CB8AC3E}">
        <p14:creationId xmlns:p14="http://schemas.microsoft.com/office/powerpoint/2010/main" val="23749588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a:xfrm>
            <a:off x="269239" y="1189176"/>
            <a:ext cx="11653523" cy="3104917"/>
          </a:xfrm>
        </p:spPr>
        <p:txBody>
          <a:bodyPr vert="horz" lIns="91440" tIns="45720" rIns="91440" bIns="45720" rtlCol="0">
            <a:noAutofit/>
          </a:bodyPr>
          <a:lstStyle/>
          <a:p>
            <a:r>
              <a:rPr lang="en-US" sz="2000" dirty="0">
                <a:solidFill>
                  <a:schemeClr val="tx1"/>
                </a:solidFill>
                <a:latin typeface="+mn-lt"/>
              </a:rPr>
              <a:t>With service principal, you can mask your master account information in your application by using an application ID and an application secret. You no longer need to hard-code a master account into your application to authenticate.</a:t>
            </a:r>
          </a:p>
          <a:p>
            <a:endParaRPr lang="en-US" sz="2000" dirty="0">
              <a:solidFill>
                <a:schemeClr val="tx1"/>
              </a:solidFill>
              <a:latin typeface="+mn-lt"/>
            </a:endParaRPr>
          </a:p>
          <a:p>
            <a:r>
              <a:rPr lang="en-US" sz="2000" dirty="0">
                <a:solidFill>
                  <a:schemeClr val="tx1"/>
                </a:solidFill>
                <a:latin typeface="+mn-lt"/>
              </a:rPr>
              <a:t>Since Power BI APIs and Power BI .NET SDK now support calls using service principal, you can use the Power BI REST APIs with service principal. For example, you can make changes to workspaces such as create workspaces, add or remove users from workspaces, and import content into workspaces.</a:t>
            </a:r>
          </a:p>
          <a:p>
            <a:endParaRPr lang="en-US" sz="2000" dirty="0">
              <a:solidFill>
                <a:schemeClr val="tx1"/>
              </a:solidFill>
              <a:latin typeface="+mn-lt"/>
            </a:endParaRPr>
          </a:p>
          <a:p>
            <a:r>
              <a:rPr lang="en-US" sz="2000" dirty="0">
                <a:solidFill>
                  <a:schemeClr val="tx1"/>
                </a:solidFill>
                <a:latin typeface="+mn-lt"/>
              </a:rPr>
              <a:t>You can only use service principal if your Power BI artifacts and resources are stored in the new Power BI workspace.</a:t>
            </a:r>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dirty="0"/>
              <a:t>Service principal with Power BI Embedded</a:t>
            </a:r>
          </a:p>
        </p:txBody>
      </p:sp>
    </p:spTree>
    <p:extLst>
      <p:ext uri="{BB962C8B-B14F-4D97-AF65-F5344CB8AC3E}">
        <p14:creationId xmlns:p14="http://schemas.microsoft.com/office/powerpoint/2010/main" val="8895522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sz="4400" dirty="0"/>
              <a:t>Service principal vs. master account</a:t>
            </a:r>
            <a:endParaRPr lang="en-US" sz="4400" kern="1200" dirty="0">
              <a:solidFill>
                <a:schemeClr val="tx1"/>
              </a:solidFill>
              <a:ea typeface="+mj-ea"/>
              <a:cs typeface="+mj-cs"/>
            </a:endParaRPr>
          </a:p>
        </p:txBody>
      </p:sp>
      <p:graphicFrame>
        <p:nvGraphicFramePr>
          <p:cNvPr id="6" name="Table 5">
            <a:extLst>
              <a:ext uri="{FF2B5EF4-FFF2-40B4-BE49-F238E27FC236}">
                <a16:creationId xmlns:a16="http://schemas.microsoft.com/office/drawing/2014/main" id="{1FC226B4-E03C-4B57-A0C9-3A0D373FAB84}"/>
              </a:ext>
            </a:extLst>
          </p:cNvPr>
          <p:cNvGraphicFramePr>
            <a:graphicFrameLocks noGrp="1"/>
          </p:cNvGraphicFramePr>
          <p:nvPr>
            <p:extLst>
              <p:ext uri="{D42A27DB-BD31-4B8C-83A1-F6EECF244321}">
                <p14:modId xmlns:p14="http://schemas.microsoft.com/office/powerpoint/2010/main" val="2223999255"/>
              </p:ext>
            </p:extLst>
          </p:nvPr>
        </p:nvGraphicFramePr>
        <p:xfrm>
          <a:off x="266920" y="1189176"/>
          <a:ext cx="11653524" cy="4211342"/>
        </p:xfrm>
        <a:graphic>
          <a:graphicData uri="http://schemas.openxmlformats.org/drawingml/2006/table">
            <a:tbl>
              <a:tblPr>
                <a:tableStyleId>{2D5ABB26-0587-4C30-8999-92F81FD0307C}</a:tableStyleId>
              </a:tblPr>
              <a:tblGrid>
                <a:gridCol w="6528327">
                  <a:extLst>
                    <a:ext uri="{9D8B030D-6E8A-4147-A177-3AD203B41FA5}">
                      <a16:colId xmlns:a16="http://schemas.microsoft.com/office/drawing/2014/main" val="1521936744"/>
                    </a:ext>
                  </a:extLst>
                </a:gridCol>
                <a:gridCol w="2788024">
                  <a:extLst>
                    <a:ext uri="{9D8B030D-6E8A-4147-A177-3AD203B41FA5}">
                      <a16:colId xmlns:a16="http://schemas.microsoft.com/office/drawing/2014/main" val="2000675521"/>
                    </a:ext>
                  </a:extLst>
                </a:gridCol>
                <a:gridCol w="2337173">
                  <a:extLst>
                    <a:ext uri="{9D8B030D-6E8A-4147-A177-3AD203B41FA5}">
                      <a16:colId xmlns:a16="http://schemas.microsoft.com/office/drawing/2014/main" val="3693170179"/>
                    </a:ext>
                  </a:extLst>
                </a:gridCol>
              </a:tblGrid>
              <a:tr h="546135">
                <a:tc>
                  <a:txBody>
                    <a:bodyPr/>
                    <a:lstStyle/>
                    <a:p>
                      <a:pPr algn="l" fontAlgn="b"/>
                      <a:r>
                        <a:rPr lang="en-US" sz="2000" b="1" dirty="0">
                          <a:ln>
                            <a:noFill/>
                          </a:ln>
                          <a:effectLst/>
                        </a:rPr>
                        <a:t>Function</a:t>
                      </a:r>
                      <a:endParaRPr lang="en-US" sz="2000" b="1" dirty="0">
                        <a:ln>
                          <a:noFill/>
                        </a:ln>
                        <a:solidFill>
                          <a:schemeClr val="tx1"/>
                        </a:solidFill>
                        <a:effectLst/>
                      </a:endParaRPr>
                    </a:p>
                  </a:txBody>
                  <a:tcPr marL="33087" marR="33087" marT="24815" marB="24815" anchor="ctr">
                    <a:lnB w="12700" cap="flat" cmpd="sng" algn="ctr">
                      <a:solidFill>
                        <a:schemeClr val="tx1"/>
                      </a:solidFill>
                      <a:prstDash val="solid"/>
                      <a:round/>
                      <a:headEnd type="none" w="med" len="med"/>
                      <a:tailEnd type="none" w="med" len="med"/>
                    </a:lnB>
                  </a:tcPr>
                </a:tc>
                <a:tc>
                  <a:txBody>
                    <a:bodyPr/>
                    <a:lstStyle/>
                    <a:p>
                      <a:pPr algn="ctr" fontAlgn="b"/>
                      <a:r>
                        <a:rPr lang="en-US" sz="2000" b="1" dirty="0">
                          <a:ln>
                            <a:noFill/>
                          </a:ln>
                          <a:effectLst/>
                        </a:rPr>
                        <a:t>Master User Account </a:t>
                      </a:r>
                      <a:br>
                        <a:rPr lang="en-US" sz="2000" b="1" dirty="0">
                          <a:ln>
                            <a:noFill/>
                          </a:ln>
                          <a:effectLst/>
                        </a:rPr>
                      </a:br>
                      <a:r>
                        <a:rPr lang="en-US" sz="2000" b="1" dirty="0">
                          <a:ln>
                            <a:noFill/>
                          </a:ln>
                          <a:effectLst/>
                        </a:rPr>
                        <a:t>(Power BI Pro license)</a:t>
                      </a:r>
                      <a:endParaRPr lang="en-US" sz="2000" b="1" dirty="0">
                        <a:ln>
                          <a:noFill/>
                        </a:ln>
                        <a:solidFill>
                          <a:schemeClr val="tx1"/>
                        </a:solidFill>
                        <a:effectLst/>
                      </a:endParaRPr>
                    </a:p>
                  </a:txBody>
                  <a:tcPr marL="33087" marR="33087" marT="24815" marB="24815" anchor="ctr">
                    <a:lnB w="12700" cap="flat" cmpd="sng" algn="ctr">
                      <a:solidFill>
                        <a:schemeClr val="tx1"/>
                      </a:solidFill>
                      <a:prstDash val="solid"/>
                      <a:round/>
                      <a:headEnd type="none" w="med" len="med"/>
                      <a:tailEnd type="none" w="med" len="med"/>
                    </a:lnB>
                  </a:tcPr>
                </a:tc>
                <a:tc>
                  <a:txBody>
                    <a:bodyPr/>
                    <a:lstStyle/>
                    <a:p>
                      <a:pPr algn="ctr" fontAlgn="b"/>
                      <a:r>
                        <a:rPr lang="en-US" sz="2000" b="1" dirty="0">
                          <a:ln>
                            <a:noFill/>
                          </a:ln>
                          <a:effectLst/>
                        </a:rPr>
                        <a:t>Service Principal </a:t>
                      </a:r>
                      <a:br>
                        <a:rPr lang="en-US" sz="2000" b="1" dirty="0">
                          <a:ln>
                            <a:noFill/>
                          </a:ln>
                          <a:effectLst/>
                        </a:rPr>
                      </a:br>
                      <a:r>
                        <a:rPr lang="en-US" sz="2000" b="1" dirty="0">
                          <a:ln>
                            <a:noFill/>
                          </a:ln>
                          <a:effectLst/>
                        </a:rPr>
                        <a:t>(app-only token)</a:t>
                      </a:r>
                      <a:endParaRPr lang="en-US" sz="2000" b="1" dirty="0">
                        <a:ln>
                          <a:noFill/>
                        </a:ln>
                        <a:solidFill>
                          <a:schemeClr val="tx1"/>
                        </a:solidFill>
                        <a:effectLst/>
                      </a:endParaRPr>
                    </a:p>
                  </a:txBody>
                  <a:tcPr marL="33087" marR="33087" marT="24815" marB="24815"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928484"/>
                  </a:ext>
                </a:extLst>
              </a:tr>
              <a:tr h="414942">
                <a:tc>
                  <a:txBody>
                    <a:bodyPr/>
                    <a:lstStyle/>
                    <a:p>
                      <a:pPr fontAlgn="t"/>
                      <a:r>
                        <a:rPr lang="en-US" sz="2000">
                          <a:ln>
                            <a:noFill/>
                          </a:ln>
                          <a:effectLst/>
                        </a:rPr>
                        <a:t>Can sign in to the Power BI service</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No</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80766"/>
                  </a:ext>
                </a:extLst>
              </a:tr>
              <a:tr h="425209">
                <a:tc>
                  <a:txBody>
                    <a:bodyPr/>
                    <a:lstStyle/>
                    <a:p>
                      <a:pPr fontAlgn="t"/>
                      <a:r>
                        <a:rPr lang="en-US" sz="2000">
                          <a:ln>
                            <a:noFill/>
                          </a:ln>
                          <a:effectLst/>
                        </a:rPr>
                        <a:t>Enabled in the Power BI Admin portal</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No</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828"/>
                  </a:ext>
                </a:extLst>
              </a:tr>
              <a:tr h="283748">
                <a:tc>
                  <a:txBody>
                    <a:bodyPr/>
                    <a:lstStyle/>
                    <a:p>
                      <a:pPr fontAlgn="t"/>
                      <a:r>
                        <a:rPr lang="en-US" sz="2000" u="none" strike="noStrike" dirty="0">
                          <a:ln>
                            <a:noFill/>
                          </a:ln>
                          <a:effectLst/>
                          <a:hlinkClick r:id="rId2">
                            <a:extLst>
                              <a:ext uri="{A12FA001-AC4F-418D-AE19-62706E023703}">
                                <ahyp:hlinkClr xmlns:ahyp="http://schemas.microsoft.com/office/drawing/2018/hyperlinkcolor" val="tx"/>
                              </a:ext>
                            </a:extLst>
                          </a:hlinkClick>
                        </a:rPr>
                        <a:t>Works with app workspaces (v1)</a:t>
                      </a:r>
                      <a:endParaRPr lang="en-US" sz="2000" dirty="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dirty="0">
                          <a:ln>
                            <a:noFill/>
                          </a:ln>
                          <a:effectLst/>
                        </a:rPr>
                        <a:t>Yes</a:t>
                      </a:r>
                      <a:endParaRPr lang="en-US" sz="2000" dirty="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No</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297060"/>
                  </a:ext>
                </a:extLst>
              </a:tr>
              <a:tr h="425209">
                <a:tc>
                  <a:txBody>
                    <a:bodyPr/>
                    <a:lstStyle/>
                    <a:p>
                      <a:pPr fontAlgn="t"/>
                      <a:r>
                        <a:rPr lang="en-US" sz="2000" u="none" strike="noStrike">
                          <a:ln>
                            <a:noFill/>
                          </a:ln>
                          <a:effectLst/>
                          <a:hlinkClick r:id="rId3">
                            <a:extLst>
                              <a:ext uri="{A12FA001-AC4F-418D-AE19-62706E023703}">
                                <ahyp:hlinkClr xmlns:ahyp="http://schemas.microsoft.com/office/drawing/2018/hyperlinkcolor" val="tx"/>
                              </a:ext>
                            </a:extLst>
                          </a:hlinkClick>
                        </a:rPr>
                        <a:t>Works with the new app workspaces (v2)</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886295"/>
                  </a:ext>
                </a:extLst>
              </a:tr>
              <a:tr h="677327">
                <a:tc>
                  <a:txBody>
                    <a:bodyPr/>
                    <a:lstStyle/>
                    <a:p>
                      <a:pPr fontAlgn="t"/>
                      <a:r>
                        <a:rPr lang="en-US" sz="2000">
                          <a:ln>
                            <a:noFill/>
                          </a:ln>
                          <a:effectLst/>
                        </a:rPr>
                        <a:t>Needs to be a workspace admin if used with Power BI Embedded</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794103"/>
                  </a:ext>
                </a:extLst>
              </a:tr>
              <a:tr h="283748">
                <a:tc>
                  <a:txBody>
                    <a:bodyPr/>
                    <a:lstStyle/>
                    <a:p>
                      <a:pPr fontAlgn="t"/>
                      <a:r>
                        <a:rPr lang="en-US" sz="2000">
                          <a:ln>
                            <a:noFill/>
                          </a:ln>
                          <a:effectLst/>
                        </a:rPr>
                        <a:t>Can use Power BI REST APIs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4280201"/>
                  </a:ext>
                </a:extLst>
              </a:tr>
              <a:tr h="283748">
                <a:tc>
                  <a:txBody>
                    <a:bodyPr/>
                    <a:lstStyle/>
                    <a:p>
                      <a:pPr fontAlgn="t"/>
                      <a:r>
                        <a:rPr lang="en-US" sz="2000">
                          <a:ln>
                            <a:noFill/>
                          </a:ln>
                          <a:effectLst/>
                        </a:rPr>
                        <a:t>Needs a global admin to create</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dirty="0">
                          <a:ln>
                            <a:noFill/>
                          </a:ln>
                          <a:effectLst/>
                        </a:rPr>
                        <a:t>No</a:t>
                      </a:r>
                      <a:endParaRPr lang="en-US" sz="2000" dirty="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582385"/>
                  </a:ext>
                </a:extLst>
              </a:tr>
              <a:tr h="546135">
                <a:tc>
                  <a:txBody>
                    <a:bodyPr/>
                    <a:lstStyle/>
                    <a:p>
                      <a:pPr fontAlgn="t"/>
                      <a:r>
                        <a:rPr lang="en-US" sz="2000" dirty="0">
                          <a:ln>
                            <a:noFill/>
                          </a:ln>
                          <a:effectLst/>
                        </a:rPr>
                        <a:t>Can install and manage an On-premises data gateway</a:t>
                      </a:r>
                      <a:endParaRPr lang="en-US" sz="2000" dirty="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tcPr>
                </a:tc>
                <a:tc>
                  <a:txBody>
                    <a:bodyPr/>
                    <a:lstStyle/>
                    <a:p>
                      <a:pPr algn="ctr" fontAlgn="t"/>
                      <a:r>
                        <a:rPr lang="en-US" sz="2000">
                          <a:ln>
                            <a:noFill/>
                          </a:ln>
                          <a:effectLst/>
                        </a:rPr>
                        <a:t>Yes</a:t>
                      </a:r>
                      <a:endParaRPr lang="en-US" sz="200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tcPr>
                </a:tc>
                <a:tc>
                  <a:txBody>
                    <a:bodyPr/>
                    <a:lstStyle/>
                    <a:p>
                      <a:pPr algn="ctr" fontAlgn="t"/>
                      <a:r>
                        <a:rPr lang="en-US" sz="2000" dirty="0">
                          <a:ln>
                            <a:noFill/>
                          </a:ln>
                          <a:effectLst/>
                        </a:rPr>
                        <a:t>No</a:t>
                      </a:r>
                      <a:endParaRPr lang="en-US" sz="2000" dirty="0">
                        <a:ln>
                          <a:noFill/>
                        </a:ln>
                        <a:solidFill>
                          <a:schemeClr val="tx1"/>
                        </a:solidFill>
                        <a:effectLst/>
                      </a:endParaRPr>
                    </a:p>
                  </a:txBody>
                  <a:tcPr marL="33087" marR="33087" marT="24815" marB="24815"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72878766"/>
                  </a:ext>
                </a:extLst>
              </a:tr>
            </a:tbl>
          </a:graphicData>
        </a:graphic>
      </p:graphicFrame>
    </p:spTree>
    <p:extLst>
      <p:ext uri="{BB962C8B-B14F-4D97-AF65-F5344CB8AC3E}">
        <p14:creationId xmlns:p14="http://schemas.microsoft.com/office/powerpoint/2010/main" val="2496553287"/>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4736</TotalTime>
  <Words>789</Words>
  <Application>Microsoft Office PowerPoint</Application>
  <PresentationFormat>Widescreen</PresentationFormat>
  <Paragraphs>126</Paragraphs>
  <Slides>22</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Security and Permissions</vt:lpstr>
      <vt:lpstr>Abstract and learning objectives</vt:lpstr>
      <vt:lpstr>Security and Permissions</vt:lpstr>
      <vt:lpstr>Service Principal</vt:lpstr>
      <vt:lpstr>Service Principal</vt:lpstr>
      <vt:lpstr>Application and service principal relationship</vt:lpstr>
      <vt:lpstr>Service principal with Power BI Embedded</vt:lpstr>
      <vt:lpstr>Service principal vs. master account</vt:lpstr>
      <vt:lpstr>Get started with a service principal</vt:lpstr>
      <vt:lpstr>Considerations and limitations</vt:lpstr>
      <vt:lpstr>Row-Level Security</vt:lpstr>
      <vt:lpstr>Row-Level Security</vt:lpstr>
      <vt:lpstr>Row-Level Security</vt:lpstr>
      <vt:lpstr>Considerations and limitations</vt:lpstr>
      <vt:lpstr>Token-based Identity limitations (Preview)</vt:lpstr>
      <vt:lpstr>Configure AAD with Power BI</vt:lpstr>
      <vt:lpstr>Logging</vt:lpstr>
      <vt:lpstr>Diagnostic logging for Power BI Embedded in Azure</vt:lpstr>
      <vt:lpstr>Set up diagnostics logging</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88</cp:revision>
  <dcterms:created xsi:type="dcterms:W3CDTF">2016-01-21T23:17:09Z</dcterms:created>
  <dcterms:modified xsi:type="dcterms:W3CDTF">2019-03-05T06:30:06Z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