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5" r:id="rId2"/>
    <p:sldMasterId id="2147483704" r:id="rId3"/>
  </p:sldMasterIdLst>
  <p:notesMasterIdLst>
    <p:notesMasterId r:id="rId21"/>
  </p:notesMasterIdLst>
  <p:sldIdLst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54" r:id="rId14"/>
    <p:sldId id="349" r:id="rId15"/>
    <p:sldId id="356" r:id="rId16"/>
    <p:sldId id="357" r:id="rId17"/>
    <p:sldId id="351" r:id="rId18"/>
    <p:sldId id="352" r:id="rId19"/>
    <p:sldId id="353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92D"/>
    <a:srgbClr val="021D49"/>
    <a:srgbClr val="002C69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076"/>
  </p:normalViewPr>
  <p:slideViewPr>
    <p:cSldViewPr snapToGrid="0" showGuides="1">
      <p:cViewPr varScale="1">
        <p:scale>
          <a:sx n="64" d="100"/>
          <a:sy n="64" d="100"/>
        </p:scale>
        <p:origin x="1236" y="60"/>
      </p:cViewPr>
      <p:guideLst>
        <p:guide orient="horz" pos="40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319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8275" y="804863"/>
            <a:ext cx="6618288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0791" y="5768263"/>
            <a:ext cx="6627196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84164" tIns="42082" rIns="84164" bIns="42082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00791" y="6188494"/>
            <a:ext cx="6627196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84164" tIns="42082" rIns="84164" bIns="42082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00791" y="6613327"/>
            <a:ext cx="6627196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84164" tIns="42082" rIns="84164" bIns="42082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00791" y="7064232"/>
            <a:ext cx="6627196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84164" tIns="42082" rIns="84164" bIns="42082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00791" y="7485996"/>
            <a:ext cx="6627196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84164" tIns="42082" rIns="84164" bIns="42082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00791" y="7907762"/>
            <a:ext cx="6627196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84164" tIns="42082" rIns="84164" bIns="42082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7913" y="8358667"/>
            <a:ext cx="6698524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84164" tIns="42082" rIns="84164" bIns="42082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27913" y="8781966"/>
            <a:ext cx="6698524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lIns="84164" tIns="42082" rIns="84164" bIns="42082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27032" y="8928371"/>
            <a:ext cx="328078" cy="23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4665" tIns="42333" rIns="84665" bIns="42333" anchor="ctr">
            <a:spAutoFit/>
          </a:bodyPr>
          <a:lstStyle/>
          <a:p>
            <a:pPr algn="r" eaLnBrk="0" hangingPunct="0">
              <a:defRPr/>
            </a:pPr>
            <a:fld id="{55B472F2-9F09-4882-8F86-21B5CF574FE2}" type="slidenum">
              <a:rPr lang="en-US" sz="1000" b="0">
                <a:solidFill>
                  <a:schemeClr val="tx1"/>
                </a:solidFill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9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6688" y="803275"/>
            <a:ext cx="6623050" cy="3725863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>
          <a:xfrm>
            <a:off x="701345" y="4474508"/>
            <a:ext cx="5607711" cy="3659842"/>
          </a:xfrm>
          <a:prstGeom prst="rect">
            <a:avLst/>
          </a:prstGeom>
        </p:spPr>
        <p:txBody>
          <a:bodyPr lIns="88139" tIns="44070" rIns="88139" bIns="4407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1049419" y="2740014"/>
            <a:ext cx="10363200" cy="699873"/>
          </a:xfrm>
          <a:prstGeom prst="rect">
            <a:avLst/>
          </a:prstGeom>
        </p:spPr>
        <p:txBody>
          <a:bodyPr/>
          <a:lstStyle>
            <a:lvl1pPr algn="l">
              <a:defRPr sz="3733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ltGray">
          <a:xfrm>
            <a:off x="1049419" y="3381827"/>
            <a:ext cx="8534400" cy="15893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Session</a:t>
            </a:r>
            <a:br>
              <a:rPr lang="en-US" dirty="0"/>
            </a:br>
            <a:r>
              <a:rPr lang="en-US" dirty="0"/>
              <a:t>and Professor</a:t>
            </a:r>
          </a:p>
        </p:txBody>
      </p:sp>
      <p:cxnSp>
        <p:nvCxnSpPr>
          <p:cNvPr id="8" name="Straight Connector 7"/>
          <p:cNvCxnSpPr/>
          <p:nvPr userDrawn="1"/>
        </p:nvCxnSpPr>
        <p:spPr bwMode="ltGray">
          <a:xfrm>
            <a:off x="8542869" y="556260"/>
            <a:ext cx="3445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ltGray">
          <a:xfrm>
            <a:off x="8534402" y="175260"/>
            <a:ext cx="34535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 bwMode="ltGray">
          <a:xfrm>
            <a:off x="1049421" y="1208305"/>
            <a:ext cx="5820833" cy="12779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  <a:lvl3pPr marL="1219170" indent="0">
              <a:buNone/>
              <a:defRPr>
                <a:solidFill>
                  <a:schemeClr val="bg1"/>
                </a:solidFill>
              </a:defRPr>
            </a:lvl3pPr>
            <a:lvl4pPr marL="1828754" indent="0">
              <a:buNone/>
              <a:defRPr>
                <a:solidFill>
                  <a:schemeClr val="bg1"/>
                </a:solidFill>
              </a:defRPr>
            </a:lvl4pPr>
            <a:lvl5pPr marL="243833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Course Name </a:t>
            </a:r>
            <a:br>
              <a:rPr lang="en-US" dirty="0"/>
            </a:br>
            <a:r>
              <a:rPr lang="en-US" dirty="0"/>
              <a:t>and Course Code</a:t>
            </a:r>
          </a:p>
        </p:txBody>
      </p:sp>
      <p:sp>
        <p:nvSpPr>
          <p:cNvPr id="7" name="Text Placeholder 2"/>
          <p:cNvSpPr txBox="1">
            <a:spLocks/>
          </p:cNvSpPr>
          <p:nvPr userDrawn="1"/>
        </p:nvSpPr>
        <p:spPr bwMode="white">
          <a:xfrm>
            <a:off x="8524647" y="223680"/>
            <a:ext cx="3550125" cy="38100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733"/>
              </a:lnSpc>
            </a:pPr>
            <a:r>
              <a:rPr lang="en-US" sz="2400" b="0" baseline="0" dirty="0">
                <a:solidFill>
                  <a:schemeClr val="bg1"/>
                </a:solidFill>
              </a:rPr>
              <a:t>Executive MBA Americas</a:t>
            </a:r>
          </a:p>
        </p:txBody>
      </p:sp>
    </p:spTree>
    <p:extLst>
      <p:ext uri="{BB962C8B-B14F-4D97-AF65-F5344CB8AC3E}">
        <p14:creationId xmlns:p14="http://schemas.microsoft.com/office/powerpoint/2010/main" val="38970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2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2031-8D45-E807-D6F8-0E36A1D4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BBD9-5E95-3EC7-2014-553B7E1B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009B-E8CB-1501-5461-B4F880CC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651D-2192-B16D-F631-E5DFB195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D921-7345-C74B-7FBB-936FD04C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47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4EDA-2F32-DA69-8F6C-2CAB1AC1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9981-D6C7-456B-E329-40B04956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5B4E-D233-06CD-8CCA-D567A034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946A-A592-557A-E3EB-E5C19026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1F69-5DA9-39A9-F311-AB6DFB9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9C68F8-BED2-3DF2-E937-907D9CFD8E32}"/>
              </a:ext>
            </a:extLst>
          </p:cNvPr>
          <p:cNvCxnSpPr/>
          <p:nvPr userDrawn="1"/>
        </p:nvCxnSpPr>
        <p:spPr>
          <a:xfrm>
            <a:off x="465667" y="899886"/>
            <a:ext cx="11260667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2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5F95-64F8-EA45-C03A-16F10657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1891-3711-D1CF-9C49-DAA18BE67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F815-9C49-3C2E-0F3D-3D6AA4A9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82F5-57B8-F3C6-B2E4-95511D46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B7A1-57FE-96DF-B4A7-AF5AAB65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5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24CC-4B99-071D-7595-B1E55577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E224-5A9D-D1DE-EB98-EBC7D79D4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5EA2-9230-A9AE-7B39-3D6464C5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1D43-36D6-02D7-74AF-DE361ED4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596A-34C8-0EFE-EEB9-3E9DC77D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B2C9A-187A-9671-23CD-B695546E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13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4412-AFFE-1ED8-6240-9481153B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5BEB-AF73-3EFD-D228-CDCE58D4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D39E-8ECC-D9E5-0927-754A5EB5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FFF07-6CB0-99B8-AB40-76ECCD26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8C0AD-549F-959B-8909-E189D9018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592EC-E04D-B787-4E34-803CD299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D3DE3-7813-64EA-205C-1E49A313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E18A5-FEB1-BA2A-18AF-7F2EF29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743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F091-0FEF-BDC8-12C1-533FB117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78942-8E95-FA54-F5AD-54F6211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E3187-D93C-C9D0-7366-FC1B87C1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©E J Murray 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9E84E-B42B-A2CB-4EA2-03714525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4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6681B-9186-5C8A-25CD-86AB80C2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2806-7D92-ECD7-77A3-48035458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ED8AE-884E-208B-D89E-3E07987D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3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EFE3-1EC8-0CA5-7C4F-0269A629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DFFD-2500-290A-906F-9EA96FE4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B3998-0722-0F90-4C59-51E5AA34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C150B-A96D-45D3-B7A0-4704BBDF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AA334-93AF-4B91-EEA5-89D58AC1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0E1E-3459-DE26-7868-667A780B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425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4360-85A1-92D0-6449-EBF0DF87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CA8FA-B807-ADF5-0360-2FC22B22A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06F6C-65E7-4DA8-A5D2-79B758BC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1B1D-AE22-7B79-B765-8E44E94D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70BF3-C801-C6E9-1F6F-AE912AE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3DCA3-D2EB-B427-8DDF-5D93A5D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43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963084" y="2534557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3733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2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279E-788B-3697-AA14-89B3F38D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1898-14DC-6758-7F9E-7BCEF968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BBE0-C5F6-FFCE-855A-E6D7D01F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4702-6F22-4ABD-D546-C61D6F8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9018-29C6-ED4F-821E-94C9A766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4732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75D32-1E1E-EC64-184D-DE13EA970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9BC8D-6958-21CD-4320-5166D14A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D572-904B-CCEB-DFE5-D26FCDE1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7BB7-A93E-54E3-4DBF-5324247B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98B7-ABB6-834F-B6A1-AFB3E2F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162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1049419" y="2740014"/>
            <a:ext cx="10363200" cy="699873"/>
          </a:xfrm>
          <a:prstGeom prst="rect">
            <a:avLst/>
          </a:prstGeom>
        </p:spPr>
        <p:txBody>
          <a:bodyPr/>
          <a:lstStyle>
            <a:lvl1pPr algn="l">
              <a:defRPr sz="3733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ltGray">
          <a:xfrm>
            <a:off x="1049419" y="3381827"/>
            <a:ext cx="8534400" cy="15893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Session</a:t>
            </a:r>
            <a:br>
              <a:rPr lang="en-US" dirty="0"/>
            </a:br>
            <a:r>
              <a:rPr lang="en-US" dirty="0"/>
              <a:t>and Professor</a:t>
            </a:r>
          </a:p>
        </p:txBody>
      </p:sp>
      <p:cxnSp>
        <p:nvCxnSpPr>
          <p:cNvPr id="8" name="Straight Connector 7"/>
          <p:cNvCxnSpPr/>
          <p:nvPr userDrawn="1"/>
        </p:nvCxnSpPr>
        <p:spPr bwMode="ltGray">
          <a:xfrm>
            <a:off x="8542869" y="556260"/>
            <a:ext cx="3445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ltGray">
          <a:xfrm>
            <a:off x="8534402" y="175260"/>
            <a:ext cx="34535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 bwMode="ltGray">
          <a:xfrm>
            <a:off x="1049421" y="1208305"/>
            <a:ext cx="5820833" cy="12779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  <a:lvl3pPr marL="1219170" indent="0">
              <a:buNone/>
              <a:defRPr>
                <a:solidFill>
                  <a:schemeClr val="bg1"/>
                </a:solidFill>
              </a:defRPr>
            </a:lvl3pPr>
            <a:lvl4pPr marL="1828754" indent="0">
              <a:buNone/>
              <a:defRPr>
                <a:solidFill>
                  <a:schemeClr val="bg1"/>
                </a:solidFill>
              </a:defRPr>
            </a:lvl4pPr>
            <a:lvl5pPr marL="243833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Course Name </a:t>
            </a:r>
            <a:br>
              <a:rPr lang="en-US" dirty="0"/>
            </a:br>
            <a:r>
              <a:rPr lang="en-US" dirty="0"/>
              <a:t>and Course Code</a:t>
            </a:r>
          </a:p>
        </p:txBody>
      </p:sp>
      <p:sp>
        <p:nvSpPr>
          <p:cNvPr id="7" name="Text Placeholder 2"/>
          <p:cNvSpPr txBox="1">
            <a:spLocks/>
          </p:cNvSpPr>
          <p:nvPr userDrawn="1"/>
        </p:nvSpPr>
        <p:spPr bwMode="white">
          <a:xfrm>
            <a:off x="8524647" y="223680"/>
            <a:ext cx="3550125" cy="38100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733"/>
              </a:lnSpc>
            </a:pPr>
            <a:r>
              <a:rPr lang="en-US" sz="2400" b="0" baseline="0" dirty="0">
                <a:solidFill>
                  <a:schemeClr val="bg1"/>
                </a:solidFill>
              </a:rPr>
              <a:t>Executive MBA Americas</a:t>
            </a:r>
          </a:p>
        </p:txBody>
      </p:sp>
    </p:spTree>
    <p:extLst>
      <p:ext uri="{BB962C8B-B14F-4D97-AF65-F5344CB8AC3E}">
        <p14:creationId xmlns:p14="http://schemas.microsoft.com/office/powerpoint/2010/main" val="696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92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5667" y="899886"/>
            <a:ext cx="11260667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0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5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274638"/>
            <a:ext cx="11260667" cy="5686891"/>
          </a:xfrm>
          <a:prstGeom prst="rect">
            <a:avLst/>
          </a:prstGeom>
        </p:spPr>
        <p:txBody>
          <a:bodyPr lIns="0" rIns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" y="6597650"/>
            <a:ext cx="65913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©E J Murray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94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112"/>
            <a:ext cx="10972800" cy="7921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" y="6597650"/>
            <a:ext cx="65913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©E J Murray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07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>
                <a:solidFill>
                  <a:srgbClr val="021D4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732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7"/>
            <a:ext cx="1097280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5667" y="899887"/>
            <a:ext cx="11260667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1"/>
            <a:ext cx="5384800" cy="4525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1"/>
            <a:ext cx="5384800" cy="4525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5667" y="899887"/>
            <a:ext cx="11260667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2237"/>
            <a:ext cx="1097280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09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240" y="2"/>
            <a:ext cx="12224555" cy="5524500"/>
          </a:xfrm>
          <a:prstGeom prst="rect">
            <a:avLst/>
          </a:prstGeom>
          <a:solidFill>
            <a:srgbClr val="02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20240" y="5562600"/>
            <a:ext cx="12224555" cy="0"/>
          </a:xfrm>
          <a:prstGeom prst="line">
            <a:avLst/>
          </a:prstGeom>
          <a:ln w="76200">
            <a:solidFill>
              <a:srgbClr val="AB19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jeb18\Desktop\ssb-fin-horiz_JPEG RGB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63" y="5876310"/>
            <a:ext cx="3653303" cy="7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Johnson-logo-rgb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65" y="5741655"/>
            <a:ext cx="4522819" cy="96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64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6112"/>
            <a:ext cx="1097280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1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711000" y="6491175"/>
            <a:ext cx="780192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AF906AF-EA50-4EB6-82EE-7C23A3F2799A}" type="slidenum">
              <a:rPr lang="en-US" sz="1733" i="0" smtClean="0"/>
              <a:pPr algn="ctr"/>
              <a:t>‹#›</a:t>
            </a:fld>
            <a:endParaRPr lang="en-US" sz="1733" i="0" dirty="0"/>
          </a:p>
        </p:txBody>
      </p:sp>
    </p:spTree>
    <p:extLst>
      <p:ext uri="{BB962C8B-B14F-4D97-AF65-F5344CB8AC3E}">
        <p14:creationId xmlns:p14="http://schemas.microsoft.com/office/powerpoint/2010/main" val="350256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rgbClr val="021D49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1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C91F1-AF7D-646C-7A97-7C4F3025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68B5-2B74-45F0-5567-1AD72DBF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A5F2-3B91-424A-9EAA-FFB907FD3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0C07D-6BE2-420F-90ED-8EE358B1C09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FCB6-72ED-39B3-CAD1-6B0B8012A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F175-5207-35C1-1C1E-4E9DAB9C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82BD5-8629-4A47-A476-9A2EF03121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9378E-D913-F244-2F09-BB9E3CC4DF91}"/>
              </a:ext>
            </a:extLst>
          </p:cNvPr>
          <p:cNvSpPr/>
          <p:nvPr userDrawn="1"/>
        </p:nvSpPr>
        <p:spPr>
          <a:xfrm>
            <a:off x="-20240" y="2"/>
            <a:ext cx="12224555" cy="5524500"/>
          </a:xfrm>
          <a:prstGeom prst="rect">
            <a:avLst/>
          </a:prstGeom>
          <a:solidFill>
            <a:srgbClr val="02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0C7E9C-EEBF-2622-0B86-CFE86C5CE02D}"/>
              </a:ext>
            </a:extLst>
          </p:cNvPr>
          <p:cNvCxnSpPr/>
          <p:nvPr userDrawn="1"/>
        </p:nvCxnSpPr>
        <p:spPr>
          <a:xfrm>
            <a:off x="-20240" y="5562600"/>
            <a:ext cx="12224555" cy="0"/>
          </a:xfrm>
          <a:prstGeom prst="line">
            <a:avLst/>
          </a:prstGeom>
          <a:ln w="76200">
            <a:solidFill>
              <a:srgbClr val="AB19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jeb18\Desktop\ssb-fin-horiz_JPEG RGB.jpg">
            <a:extLst>
              <a:ext uri="{FF2B5EF4-FFF2-40B4-BE49-F238E27FC236}">
                <a16:creationId xmlns:a16="http://schemas.microsoft.com/office/drawing/2014/main" id="{5C76CFE5-8A76-AF11-5022-2A7CFB086E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63" y="5876310"/>
            <a:ext cx="3653303" cy="7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Johnson-logo-rgb">
            <a:extLst>
              <a:ext uri="{FF2B5EF4-FFF2-40B4-BE49-F238E27FC236}">
                <a16:creationId xmlns:a16="http://schemas.microsoft.com/office/drawing/2014/main" id="{5F258046-0B20-2ED9-9F75-BC9AE04C27BD}"/>
              </a:ext>
            </a:extLst>
          </p:cNvPr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65" y="5741655"/>
            <a:ext cx="4522819" cy="96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5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astyle.apa.org/blog/how-to-cite-chatgpt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nne-marie.leman@queensu.ca" TargetMode="External"/><Relationship Id="rId2" Type="http://schemas.openxmlformats.org/officeDocument/2006/relationships/hyperlink" Target="mailto:shai.dubey@queensu.ca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CA" sz="4000" dirty="0">
                <a:latin typeface="Calibri Light" panose="020F0302020204030204" pitchFamily="34" charset="0"/>
                <a:ea typeface="ＭＳ Ｐゴシック" charset="0"/>
                <a:cs typeface="Calibri Light" panose="020F0302020204030204" pitchFamily="34" charset="0"/>
              </a:rPr>
              <a:t>Course Launch</a:t>
            </a:r>
          </a:p>
        </p:txBody>
      </p:sp>
      <p:sp>
        <p:nvSpPr>
          <p:cNvPr id="15362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Calibri Light" panose="020F0302020204030204" pitchFamily="34" charset="0"/>
                <a:ea typeface="ＭＳ Ｐゴシック" charset="0"/>
                <a:cs typeface="Calibri Light" panose="020F0302020204030204" pitchFamily="34" charset="0"/>
              </a:rPr>
              <a:t>Shai Dubey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Calibri Light" panose="020F0302020204030204" pitchFamily="34" charset="0"/>
                <a:ea typeface="ＭＳ Ｐゴシック" charset="0"/>
                <a:cs typeface="Calibri Light" panose="020F0302020204030204" pitchFamily="34" charset="0"/>
              </a:rPr>
              <a:t>Anne-Marie Leman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Individual Project Course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NMI5001-MBQC808</a:t>
            </a:r>
          </a:p>
        </p:txBody>
      </p:sp>
    </p:spTree>
    <p:extLst>
      <p:ext uri="{BB962C8B-B14F-4D97-AF65-F5344CB8AC3E}">
        <p14:creationId xmlns:p14="http://schemas.microsoft.com/office/powerpoint/2010/main" val="193181178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Pitch Presentation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Newly appointed Advisor will evaluate Pitch Presentation  (Pitch Evaluator)</a:t>
            </a:r>
          </a:p>
          <a:p>
            <a:pPr marL="0" indent="0"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 minutes to present + 10 minutes Q &amp; A</a:t>
            </a:r>
          </a:p>
          <a:p>
            <a:pPr marL="0" indent="0"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Presentation must be completed by</a:t>
            </a:r>
            <a:r>
              <a:rPr lang="en-CA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 	 </a:t>
            </a:r>
            <a:r>
              <a:rPr lang="en-CA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July 14, 2025</a:t>
            </a:r>
          </a:p>
          <a:p>
            <a:pPr marL="0" indent="0">
              <a:buNone/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Worth 20% of your final grade</a:t>
            </a:r>
          </a:p>
          <a:p>
            <a:pPr>
              <a:lnSpc>
                <a:spcPct val="90000"/>
              </a:lnSpc>
            </a:pP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5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0EB2-ADAE-4375-8656-877B9776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482A-BEA6-4842-96E5-898C117E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A’s	=	Exceeds expectation</a:t>
            </a:r>
          </a:p>
          <a:p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B’s	=	Meets expectation</a:t>
            </a:r>
          </a:p>
          <a:p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C’s	=	Pass</a:t>
            </a:r>
          </a:p>
          <a:p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D’s   =         	Does Not Meet Expectations - Pass</a:t>
            </a:r>
          </a:p>
          <a:p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	=	Failure</a:t>
            </a:r>
          </a:p>
          <a:p>
            <a:pPr marL="0" indent="0" algn="ctr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fully satisfactory Project is a B grade.</a:t>
            </a:r>
          </a:p>
          <a:p>
            <a:pPr marL="0" indent="0">
              <a:buNone/>
            </a:pPr>
            <a:endParaRPr lang="en-US" altLang="en-US" sz="4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Role of the 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58" y="990600"/>
            <a:ext cx="11496942" cy="5135563"/>
          </a:xfrm>
        </p:spPr>
        <p:txBody>
          <a:bodyPr/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Guide, challenge and coach </a:t>
            </a:r>
          </a:p>
          <a:p>
            <a:pPr marL="347662" lvl="1" indent="0">
              <a:lnSpc>
                <a:spcPct val="90000"/>
              </a:lnSpc>
              <a:buNone/>
              <a:defRPr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Confidentiality Agreement</a:t>
            </a:r>
          </a:p>
          <a:p>
            <a:pPr marL="609585" lvl="1" indent="0">
              <a:lnSpc>
                <a:spcPct val="90000"/>
              </a:lnSpc>
              <a:buNone/>
              <a:defRPr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Recommend the grades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Speak to your Advisor early – agree on a communications plan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 role is to direct the process, complete the work, and meet the deadlines</a:t>
            </a: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4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6D9-DE67-4A92-ACB9-05CADF9D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Indicators of Troubled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D7D0-FA5B-4439-8FF8-6BC2F246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Sweeping statements of fact without proper research</a:t>
            </a:r>
          </a:p>
          <a:p>
            <a:pPr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Missing key sections required in the submission</a:t>
            </a:r>
          </a:p>
          <a:p>
            <a:pPr marL="0" indent="0">
              <a:buFontTx/>
              <a:buNone/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Heavy reliance on </a:t>
            </a:r>
            <a:r>
              <a:rPr lang="en-CA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Limited or non-existent communication with your advisor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22F-B5A1-44FC-AFF9-5BE2A02C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A8FA-02C5-427D-A63A-CE7DB01A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Students who rely heavily on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ChatGPT</a:t>
            </a: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to complete the course will struggle to meet the mandatory course requirements and risk failing. </a:t>
            </a: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For example: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Appropriate data collection, analysis, and use of relevant primary research within the project</a:t>
            </a:r>
          </a:p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Lacks real-time data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Application of specific course concepts taught in the program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Demonstrating critical thinking/analytical skills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Wasted opportunity to practice and improve analytical skills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ChatGPT</a:t>
            </a:r>
            <a:r>
              <a:rPr lang="en-US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suffers from a limited understanding of the project context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Lacks original thinking which is a requirement of the project courses (response based on what is already out there…)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reminder that any use of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ChatGPT</a:t>
            </a: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must be cited; including, search terms utilized.  Not doing so, is an AI violation as the work is not your own. 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https://apastyle.apa.org/blog/how-to-cite-chatgpt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Administrative Matters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Late Penalty of 2% per day for the final Consulting Report / Business Plan and the Pitch Presentation.</a:t>
            </a:r>
          </a:p>
          <a:p>
            <a:pPr marL="177800" indent="0">
              <a:lnSpc>
                <a:spcPct val="90000"/>
              </a:lnSpc>
              <a:buNone/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7800" indent="0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Extensions to due dates will only be granted in very rare circumstances.</a:t>
            </a:r>
          </a:p>
          <a:p>
            <a:endParaRPr lang="en-CA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CA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CA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alt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CA" altLang="en-US" sz="2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CA" alt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Please be aware that it is possible to fail the course based on late penalties.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3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Administrative Matters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Shai Dubey – Academic Director, Project Courses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shai.dubey@queensu.ca</a:t>
            </a: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Anne-Marie Leman – Assistant Director, Project Courses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anne-marie.leman@queensu.ca</a:t>
            </a: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Before Project Advisor is assigned – direct questions to Assistant Director, Project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Timeline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ECC797-5C13-46AA-9DBB-DAAE8B0AA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032289"/>
              </p:ext>
            </p:extLst>
          </p:nvPr>
        </p:nvGraphicFramePr>
        <p:xfrm>
          <a:off x="307497" y="990598"/>
          <a:ext cx="11628256" cy="4447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43466">
                  <a:extLst>
                    <a:ext uri="{9D8B030D-6E8A-4147-A177-3AD203B41FA5}">
                      <a16:colId xmlns:a16="http://schemas.microsoft.com/office/drawing/2014/main" val="1130760918"/>
                    </a:ext>
                  </a:extLst>
                </a:gridCol>
                <a:gridCol w="1982205">
                  <a:extLst>
                    <a:ext uri="{9D8B030D-6E8A-4147-A177-3AD203B41FA5}">
                      <a16:colId xmlns:a16="http://schemas.microsoft.com/office/drawing/2014/main" val="4026252186"/>
                    </a:ext>
                  </a:extLst>
                </a:gridCol>
                <a:gridCol w="5502585">
                  <a:extLst>
                    <a:ext uri="{9D8B030D-6E8A-4147-A177-3AD203B41FA5}">
                      <a16:colId xmlns:a16="http://schemas.microsoft.com/office/drawing/2014/main" val="3898505487"/>
                    </a:ext>
                  </a:extLst>
                </a:gridCol>
              </a:tblGrid>
              <a:tr h="3679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PERCENTAGE OF FINAL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03491"/>
                  </a:ext>
                </a:extLst>
              </a:tr>
              <a:tr h="6798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November 25,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Not graded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48277"/>
                  </a:ext>
                </a:extLst>
              </a:tr>
              <a:tr h="6798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Work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January 31,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Not graded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65339"/>
                  </a:ext>
                </a:extLst>
              </a:tr>
              <a:tr h="6798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Draft Consulting Report / Business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April 28,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Not graded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59411"/>
                  </a:ext>
                </a:extLst>
              </a:tr>
              <a:tr h="6798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Final Consulting Report / Business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June 2,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75%    Submit to course portal and Advisor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29148"/>
                  </a:ext>
                </a:extLst>
              </a:tr>
              <a:tr h="6798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Pitch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July 14,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20%    Submit to course portal and Pitch Evaluator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98931"/>
                  </a:ext>
                </a:extLst>
              </a:tr>
              <a:tr h="6798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Project Management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5%      No submission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3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9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FontTx/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course provides you with the opportunity to:</a:t>
            </a:r>
          </a:p>
          <a:p>
            <a:pPr>
              <a:buSzPct val="100000"/>
              <a:buFontTx/>
              <a:buNone/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SzPct val="100000"/>
              <a:buFontTx/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apply the concepts learned in the program</a:t>
            </a:r>
          </a:p>
          <a:p>
            <a:pPr marL="457200" indent="-457200">
              <a:buSzPct val="100000"/>
              <a:buFontTx/>
              <a:buAutoNum type="arabicPeriod"/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SzPct val="100000"/>
              <a:buFontTx/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customize your MBA experience</a:t>
            </a:r>
          </a:p>
          <a:p>
            <a:pPr marL="457200" indent="-457200">
              <a:buSzPct val="100000"/>
              <a:buFontTx/>
              <a:buAutoNum type="arabicPeriod"/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SzPct val="100000"/>
              <a:buFontTx/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hone your soft skills (writing and presentation)</a:t>
            </a:r>
          </a:p>
          <a:p>
            <a:pPr>
              <a:buNone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Two Types of Project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Management Consulting Project (MCP)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GB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GB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Venture Project (NVP)</a:t>
            </a: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Deliverables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Proposal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Work Plan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Consulting Report / Business Plan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Pitch Presentation</a:t>
            </a:r>
          </a:p>
          <a:p>
            <a:pPr marL="457200" indent="-457200"/>
            <a:endParaRPr lang="en-US" altLang="en-US" sz="2000" dirty="0"/>
          </a:p>
          <a:p>
            <a:pPr marL="457200" indent="-45720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56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ＭＳ Ｐゴシック" charset="-128"/>
                <a:cs typeface="Calibri Light" panose="020F0302020204030204" pitchFamily="34" charset="0"/>
              </a:rPr>
              <a:t>Answer the following questions: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ＭＳ Ｐゴシック" charset="-128"/>
                <a:cs typeface="Calibri Light" panose="020F0302020204030204" pitchFamily="34" charset="0"/>
              </a:rPr>
              <a:t>Who is the client? 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ＭＳ Ｐゴシック" charset="-128"/>
                <a:cs typeface="Calibri Light" panose="020F0302020204030204" pitchFamily="34" charset="0"/>
              </a:rPr>
              <a:t>Project focus?  Business Opportunity or Problem? 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ＭＳ Ｐゴシック" charset="-128"/>
                <a:cs typeface="Calibri Light" panose="020F0302020204030204" pitchFamily="34" charset="0"/>
              </a:rPr>
              <a:t>Why are you interested in the project?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ＭＳ Ｐゴシック" charset="-128"/>
                <a:cs typeface="Calibri Light" panose="020F0302020204030204" pitchFamily="34" charset="0"/>
              </a:rPr>
              <a:t>Does the project add value?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ＭＳ Ｐゴシック" charset="-128"/>
                <a:cs typeface="Calibri Light" panose="020F0302020204030204" pitchFamily="34" charset="0"/>
              </a:rPr>
              <a:t>Can you carry out both primary and secondary research?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ＭＳ Ｐゴシック" charset="-128"/>
                <a:cs typeface="Calibri Light" panose="020F0302020204030204" pitchFamily="34" charset="0"/>
              </a:rPr>
              <a:t>Apply MBA course concepts</a:t>
            </a:r>
          </a:p>
          <a:p>
            <a:pPr marL="0" indent="0">
              <a:buNone/>
              <a:defRPr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Individual Project – in certain situations a 2-person project may be approved</a:t>
            </a: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Due date: 		</a:t>
            </a:r>
            <a:r>
              <a:rPr 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November 25, 2024</a:t>
            </a:r>
          </a:p>
        </p:txBody>
      </p:sp>
    </p:spTree>
    <p:extLst>
      <p:ext uri="{BB962C8B-B14F-4D97-AF65-F5344CB8AC3E}">
        <p14:creationId xmlns:p14="http://schemas.microsoft.com/office/powerpoint/2010/main" val="33824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Work Plan is a ‘contract’ between you and the Advisor.</a:t>
            </a:r>
          </a:p>
          <a:p>
            <a:pPr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Management Score will be worth 5% of your final course grade.</a:t>
            </a:r>
          </a:p>
          <a:p>
            <a:pPr>
              <a:defRPr/>
            </a:pPr>
            <a:endParaRPr lang="en-CA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Roadmap to keep you on track!</a:t>
            </a:r>
          </a:p>
          <a:p>
            <a:pPr marL="347662" lvl="1" indent="0">
              <a:lnSpc>
                <a:spcPct val="80000"/>
              </a:lnSpc>
              <a:buNone/>
              <a:defRPr/>
            </a:pP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7662" lvl="1" indent="0">
              <a:lnSpc>
                <a:spcPct val="80000"/>
              </a:lnSpc>
              <a:buNone/>
              <a:defRPr/>
            </a:pP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7662" lvl="1" indent="0">
              <a:lnSpc>
                <a:spcPct val="80000"/>
              </a:lnSpc>
              <a:buNone/>
              <a:defRPr/>
            </a:pP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7662" lvl="1" indent="0">
              <a:lnSpc>
                <a:spcPct val="80000"/>
              </a:lnSpc>
              <a:buNone/>
              <a:defRPr/>
            </a:pP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7662" lvl="1" indent="0">
              <a:lnSpc>
                <a:spcPct val="80000"/>
              </a:lnSpc>
              <a:buNone/>
              <a:defRPr/>
            </a:pPr>
            <a:r>
              <a:rPr lang="en-CA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Due Date:	</a:t>
            </a:r>
            <a:r>
              <a:rPr lang="en-CA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January 31,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8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Consulting Report / Business Plan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51924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Transmittal Letter and Executive Summary must be included in the final written document. </a:t>
            </a:r>
          </a:p>
          <a:p>
            <a:pPr>
              <a:defRPr/>
            </a:pPr>
            <a:endParaRPr lang="en-US" alt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r>
              <a:rPr lang="en-US" sz="2400" u="sng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Executive Summary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maximum of two pages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facts are presented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give the reader a clear picture of the project without any of the details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hook for the reader to want to read the rest of the document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579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Consulting Report / Business Plan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520076"/>
          </a:xfrm>
        </p:spPr>
        <p:txBody>
          <a:bodyPr>
            <a:normAutofit lnSpcReduction="10000"/>
          </a:bodyPr>
          <a:lstStyle/>
          <a:p>
            <a:pPr>
              <a:tabLst>
                <a:tab pos="0" algn="l"/>
              </a:tabLst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Analytical tools, such as SWOT &amp; PEST analysis should not be included directly in the written documents.</a:t>
            </a:r>
          </a:p>
          <a:p>
            <a:pPr marL="0" indent="0">
              <a:tabLst>
                <a:tab pos="0" algn="l"/>
              </a:tabLst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0" algn="l"/>
              </a:tabLst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Apply course concepts that are relevant to your project.  </a:t>
            </a:r>
          </a:p>
          <a:p>
            <a:pPr>
              <a:tabLst>
                <a:tab pos="0" algn="l"/>
              </a:tabLst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0" algn="l"/>
              </a:tabLst>
              <a:defRPr/>
            </a:pPr>
            <a:r>
              <a:rPr lang="en-GB" alt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 slide deck substitute not permitted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marL="0" indent="0">
              <a:tabLst>
                <a:tab pos="0" algn="l"/>
              </a:tabLst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0" algn="l"/>
              </a:tabLst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Marking Templates</a:t>
            </a:r>
          </a:p>
          <a:p>
            <a:pPr marL="0" indent="0">
              <a:tabLst>
                <a:tab pos="0" algn="l"/>
              </a:tabLst>
              <a:defRPr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33363" lvl="0" indent="-233363" defTabSz="914400" fontAlgn="base">
              <a:spcAft>
                <a:spcPct val="0"/>
              </a:spcAft>
              <a:buNone/>
              <a:defRPr/>
            </a:pPr>
            <a:r>
              <a:rPr lang="en-US" sz="2400" b="1" kern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Due Date:  			</a:t>
            </a:r>
            <a:r>
              <a:rPr lang="en-US" sz="2400" kern="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June 2, 2025</a:t>
            </a:r>
          </a:p>
          <a:p>
            <a:pPr marL="233363" lvl="0" indent="-233363" defTabSz="914400" fontAlgn="base">
              <a:spcAft>
                <a:spcPct val="0"/>
              </a:spcAft>
              <a:buNone/>
              <a:defRPr/>
            </a:pPr>
            <a:r>
              <a:rPr lang="en-US" sz="2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>
              <a:defRPr/>
            </a:pP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1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Pitch Presentation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Pitch gives you the opportunity to </a:t>
            </a:r>
            <a:r>
              <a:rPr lang="en-US" sz="2400" u="sng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sell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your idea!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39190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814</Words>
  <Application>Microsoft Office PowerPoint</Application>
  <PresentationFormat>Widescreen</PresentationFormat>
  <Paragraphs>169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Courier New</vt:lpstr>
      <vt:lpstr>Wingdings</vt:lpstr>
      <vt:lpstr>3_Custom Design</vt:lpstr>
      <vt:lpstr>1_Custom Design</vt:lpstr>
      <vt:lpstr>Office Theme</vt:lpstr>
      <vt:lpstr>Course Launch</vt:lpstr>
      <vt:lpstr>Course Introduction</vt:lpstr>
      <vt:lpstr>Two Types of Project Options</vt:lpstr>
      <vt:lpstr>Deliverables</vt:lpstr>
      <vt:lpstr>The Proposal</vt:lpstr>
      <vt:lpstr>The Work Plan</vt:lpstr>
      <vt:lpstr>The Consulting Report / Business Plan (1)</vt:lpstr>
      <vt:lpstr>The Consulting Report / Business Plan (2)</vt:lpstr>
      <vt:lpstr>The Pitch Presentation (1)</vt:lpstr>
      <vt:lpstr>The Pitch Presentation (2)</vt:lpstr>
      <vt:lpstr>Course Grading</vt:lpstr>
      <vt:lpstr>Role of the Advisor</vt:lpstr>
      <vt:lpstr>Key Indicators of Troubled Projects</vt:lpstr>
      <vt:lpstr>ChatGPT</vt:lpstr>
      <vt:lpstr>Administrative Matters (1)</vt:lpstr>
      <vt:lpstr>Administrative Matters (2)</vt:lpstr>
      <vt:lpstr>Course Timeline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Queen's University - School of Business</dc:creator>
  <cp:lastModifiedBy>Horacio Nehemias Carpio</cp:lastModifiedBy>
  <cp:revision>140</cp:revision>
  <cp:lastPrinted>2014-05-13T16:05:07Z</cp:lastPrinted>
  <dcterms:created xsi:type="dcterms:W3CDTF">2014-04-09T14:04:33Z</dcterms:created>
  <dcterms:modified xsi:type="dcterms:W3CDTF">2024-12-24T17:37:56Z</dcterms:modified>
</cp:coreProperties>
</file>