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01" r:id="rId4"/>
    <p:sldId id="292" r:id="rId5"/>
    <p:sldId id="300" r:id="rId6"/>
    <p:sldId id="302" r:id="rId7"/>
    <p:sldId id="287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E95"/>
    <a:srgbClr val="FF6161"/>
    <a:srgbClr val="6FB0AD"/>
    <a:srgbClr val="FF9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8" autoAdjust="0"/>
    <p:restoredTop sz="93161" autoAdjust="0"/>
  </p:normalViewPr>
  <p:slideViewPr>
    <p:cSldViewPr snapToGrid="0">
      <p:cViewPr varScale="1">
        <p:scale>
          <a:sx n="111" d="100"/>
          <a:sy n="111" d="100"/>
        </p:scale>
        <p:origin x="516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1526D-3A26-4DBD-9793-EBCE238D5E01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3F0BB-F29A-4022-8FC1-8FE3EB83C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3F0BB-F29A-4022-8FC1-8FE3EB83C2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09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3F0BB-F29A-4022-8FC1-8FE3EB83C2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44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3F0BB-F29A-4022-8FC1-8FE3EB83C2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483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3F0BB-F29A-4022-8FC1-8FE3EB83C2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52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3F0BB-F29A-4022-8FC1-8FE3EB83C2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09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3F0BB-F29A-4022-8FC1-8FE3EB83C2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6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3F0BB-F29A-4022-8FC1-8FE3EB83C2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3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9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3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67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6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0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82442" y="638776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054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6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46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90FB-A66B-4DCF-A1BF-FD46B007A7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90FB-A66B-4DCF-A1BF-FD46B007A7AD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6C1A3-E552-4046-9138-08CE570B7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7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686" y="-1970314"/>
            <a:ext cx="10798628" cy="1079862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8657" y="-348343"/>
            <a:ext cx="7554686" cy="7554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1" y="0"/>
            <a:ext cx="7362190" cy="5143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6800" y="4330699"/>
            <a:ext cx="7311389" cy="25273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164" y="-82531"/>
            <a:ext cx="6396990" cy="330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4575" y="5065486"/>
            <a:ext cx="5609589" cy="177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164" y="-165063"/>
            <a:ext cx="4822190" cy="3746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655" y="4914900"/>
            <a:ext cx="3704534" cy="1943100"/>
          </a:xfrm>
          <a:prstGeom prst="rect">
            <a:avLst/>
          </a:prstGeom>
        </p:spPr>
      </p:pic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201003" y="2584699"/>
            <a:ext cx="10086194" cy="10002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5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多端互动式的网络学习助手</a:t>
            </a:r>
          </a:p>
        </p:txBody>
      </p:sp>
      <p:sp>
        <p:nvSpPr>
          <p:cNvPr id="22" name="文本框 45"/>
          <p:cNvSpPr txBox="1"/>
          <p:nvPr/>
        </p:nvSpPr>
        <p:spPr>
          <a:xfrm>
            <a:off x="3654249" y="3891244"/>
            <a:ext cx="7030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宣讲人：吴硕   宣讲时间：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2021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日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4266029" y="4497441"/>
            <a:ext cx="3533006" cy="16312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组长：吴硕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组员：张米婵  王晶晶  江道宽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冯业展  张福旭  闫新宇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段浩奇  许坤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指导老师：张妍琰</a:t>
            </a:r>
          </a:p>
        </p:txBody>
      </p:sp>
    </p:spTree>
    <p:extLst>
      <p:ext uri="{BB962C8B-B14F-4D97-AF65-F5344CB8AC3E}">
        <p14:creationId xmlns:p14="http://schemas.microsoft.com/office/powerpoint/2010/main" val="193552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173" y="-3850"/>
            <a:ext cx="12192000" cy="6857999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2470697" y="-47556"/>
            <a:ext cx="6667760" cy="2953870"/>
            <a:chOff x="1892040" y="-891818"/>
            <a:chExt cx="8113273" cy="4069635"/>
          </a:xfrm>
        </p:grpSpPr>
        <p:sp>
          <p:nvSpPr>
            <p:cNvPr id="45" name="椭圆 44"/>
            <p:cNvSpPr/>
            <p:nvPr/>
          </p:nvSpPr>
          <p:spPr>
            <a:xfrm>
              <a:off x="3081014" y="-891818"/>
              <a:ext cx="6019800" cy="3009900"/>
            </a:xfrm>
            <a:custGeom>
              <a:avLst/>
              <a:gdLst>
                <a:gd name="connsiteX0" fmla="*/ 0 w 6019800"/>
                <a:gd name="connsiteY0" fmla="*/ 3009900 h 6019800"/>
                <a:gd name="connsiteX1" fmla="*/ 3009900 w 6019800"/>
                <a:gd name="connsiteY1" fmla="*/ 0 h 6019800"/>
                <a:gd name="connsiteX2" fmla="*/ 6019800 w 6019800"/>
                <a:gd name="connsiteY2" fmla="*/ 3009900 h 6019800"/>
                <a:gd name="connsiteX3" fmla="*/ 3009900 w 6019800"/>
                <a:gd name="connsiteY3" fmla="*/ 6019800 h 6019800"/>
                <a:gd name="connsiteX4" fmla="*/ 0 w 6019800"/>
                <a:gd name="connsiteY4" fmla="*/ 3009900 h 6019800"/>
                <a:gd name="connsiteX0" fmla="*/ 6019800 w 6111240"/>
                <a:gd name="connsiteY0" fmla="*/ 3009900 h 6019800"/>
                <a:gd name="connsiteX1" fmla="*/ 3009900 w 6111240"/>
                <a:gd name="connsiteY1" fmla="*/ 6019800 h 6019800"/>
                <a:gd name="connsiteX2" fmla="*/ 0 w 6111240"/>
                <a:gd name="connsiteY2" fmla="*/ 3009900 h 6019800"/>
                <a:gd name="connsiteX3" fmla="*/ 3009900 w 6111240"/>
                <a:gd name="connsiteY3" fmla="*/ 0 h 6019800"/>
                <a:gd name="connsiteX4" fmla="*/ 6111240 w 6111240"/>
                <a:gd name="connsiteY4" fmla="*/ 3101340 h 6019800"/>
                <a:gd name="connsiteX0" fmla="*/ 6019800 w 6111240"/>
                <a:gd name="connsiteY0" fmla="*/ 3009900 h 6019800"/>
                <a:gd name="connsiteX1" fmla="*/ 3009900 w 6111240"/>
                <a:gd name="connsiteY1" fmla="*/ 6019800 h 6019800"/>
                <a:gd name="connsiteX2" fmla="*/ 0 w 6111240"/>
                <a:gd name="connsiteY2" fmla="*/ 3009900 h 6019800"/>
                <a:gd name="connsiteX3" fmla="*/ 3009900 w 6111240"/>
                <a:gd name="connsiteY3" fmla="*/ 0 h 6019800"/>
                <a:gd name="connsiteX4" fmla="*/ 6111240 w 6111240"/>
                <a:gd name="connsiteY4" fmla="*/ 3101340 h 6019800"/>
                <a:gd name="connsiteX0" fmla="*/ 6019800 w 6019800"/>
                <a:gd name="connsiteY0" fmla="*/ 3009900 h 6019800"/>
                <a:gd name="connsiteX1" fmla="*/ 3009900 w 6019800"/>
                <a:gd name="connsiteY1" fmla="*/ 6019800 h 6019800"/>
                <a:gd name="connsiteX2" fmla="*/ 0 w 6019800"/>
                <a:gd name="connsiteY2" fmla="*/ 3009900 h 6019800"/>
                <a:gd name="connsiteX3" fmla="*/ 3009900 w 6019800"/>
                <a:gd name="connsiteY3" fmla="*/ 0 h 6019800"/>
                <a:gd name="connsiteX0" fmla="*/ 6019800 w 6019800"/>
                <a:gd name="connsiteY0" fmla="*/ 0 h 3009900"/>
                <a:gd name="connsiteX1" fmla="*/ 3009900 w 6019800"/>
                <a:gd name="connsiteY1" fmla="*/ 3009900 h 3009900"/>
                <a:gd name="connsiteX2" fmla="*/ 0 w 6019800"/>
                <a:gd name="connsiteY2" fmla="*/ 0 h 300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00" h="3009900">
                  <a:moveTo>
                    <a:pt x="6019800" y="0"/>
                  </a:moveTo>
                  <a:cubicBezTo>
                    <a:pt x="6019800" y="1662322"/>
                    <a:pt x="4672222" y="3009900"/>
                    <a:pt x="3009900" y="3009900"/>
                  </a:cubicBezTo>
                  <a:cubicBezTo>
                    <a:pt x="1347578" y="3009900"/>
                    <a:pt x="0" y="1662322"/>
                    <a:pt x="0" y="0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92040" y="-833762"/>
              <a:ext cx="8113273" cy="4011579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4358059" y="363406"/>
            <a:ext cx="3149852" cy="1110775"/>
            <a:chOff x="4582442" y="342955"/>
            <a:chExt cx="3149852" cy="1110775"/>
          </a:xfrm>
        </p:grpSpPr>
        <p:sp>
          <p:nvSpPr>
            <p:cNvPr id="11" name="文本框 3"/>
            <p:cNvSpPr txBox="1"/>
            <p:nvPr/>
          </p:nvSpPr>
          <p:spPr>
            <a:xfrm>
              <a:off x="4582442" y="342955"/>
              <a:ext cx="3149852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167064" y="976676"/>
              <a:ext cx="1980607" cy="4770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CONTENTS</a:t>
              </a: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44D9971B-265F-4FA5-BE08-083B49010308}"/>
              </a:ext>
            </a:extLst>
          </p:cNvPr>
          <p:cNvSpPr/>
          <p:nvPr/>
        </p:nvSpPr>
        <p:spPr>
          <a:xfrm>
            <a:off x="4777631" y="2598029"/>
            <a:ext cx="327214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3800" b="1" dirty="0">
                <a:solidFill>
                  <a:srgbClr val="57CE95"/>
                </a:solidFill>
                <a:latin typeface="微软雅黑" pitchFamily="34" charset="-122"/>
                <a:ea typeface="微软雅黑" pitchFamily="34" charset="-122"/>
              </a:rPr>
              <a:t>01 </a:t>
            </a:r>
            <a:r>
              <a:rPr lang="zh-CN" altLang="en-US" sz="3800" b="1" dirty="0">
                <a:solidFill>
                  <a:srgbClr val="57CE95"/>
                </a:solidFill>
                <a:latin typeface="微软雅黑" pitchFamily="34" charset="-122"/>
                <a:ea typeface="微软雅黑" pitchFamily="34" charset="-122"/>
              </a:rPr>
              <a:t>开发背景</a:t>
            </a:r>
            <a:endParaRPr lang="en-US" altLang="zh-CN" sz="3800" b="1" dirty="0">
              <a:solidFill>
                <a:srgbClr val="57CE9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EFBB0C4-AE1D-4E22-A086-CEEAC6550FDD}"/>
              </a:ext>
            </a:extLst>
          </p:cNvPr>
          <p:cNvGrpSpPr/>
          <p:nvPr/>
        </p:nvGrpSpPr>
        <p:grpSpPr>
          <a:xfrm>
            <a:off x="4042964" y="2549582"/>
            <a:ext cx="711521" cy="700780"/>
            <a:chOff x="5528760" y="2800393"/>
            <a:chExt cx="1257214" cy="1257214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B080C34-2BAF-4CFC-A41E-7AD4D7752639}"/>
                </a:ext>
              </a:extLst>
            </p:cNvPr>
            <p:cNvSpPr/>
            <p:nvPr/>
          </p:nvSpPr>
          <p:spPr>
            <a:xfrm>
              <a:off x="5528760" y="2800393"/>
              <a:ext cx="1257214" cy="1257214"/>
            </a:xfrm>
            <a:prstGeom prst="ellipse">
              <a:avLst/>
            </a:prstGeom>
            <a:solidFill>
              <a:srgbClr val="57CE95"/>
            </a:solidFill>
            <a:ln w="190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KSO_Shape">
              <a:extLst>
                <a:ext uri="{FF2B5EF4-FFF2-40B4-BE49-F238E27FC236}">
                  <a16:creationId xmlns:a16="http://schemas.microsoft.com/office/drawing/2014/main" id="{3DE2B0CB-16A1-4CA0-A550-BDCFFDF644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56987" y="2934162"/>
              <a:ext cx="749578" cy="871603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AA272FD8-87E2-41F6-B297-8135683A150D}"/>
              </a:ext>
            </a:extLst>
          </p:cNvPr>
          <p:cNvSpPr/>
          <p:nvPr/>
        </p:nvSpPr>
        <p:spPr>
          <a:xfrm>
            <a:off x="4777631" y="3547228"/>
            <a:ext cx="327214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800" b="1" dirty="0">
                <a:solidFill>
                  <a:srgbClr val="57CE95"/>
                </a:solidFill>
                <a:latin typeface="微软雅黑" pitchFamily="34" charset="-122"/>
                <a:ea typeface="微软雅黑" pitchFamily="34" charset="-122"/>
              </a:rPr>
              <a:t>02 </a:t>
            </a:r>
            <a:r>
              <a:rPr lang="zh-CN" altLang="en-US" sz="3800" b="1" dirty="0">
                <a:solidFill>
                  <a:srgbClr val="57CE95"/>
                </a:solidFill>
                <a:latin typeface="微软雅黑" pitchFamily="34" charset="-122"/>
                <a:ea typeface="微软雅黑" pitchFamily="34" charset="-122"/>
              </a:rPr>
              <a:t>项目结构</a:t>
            </a:r>
            <a:endParaRPr lang="en-US" altLang="zh-CN" sz="3800" b="1" dirty="0">
              <a:solidFill>
                <a:srgbClr val="57CE95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/>
            <a:endParaRPr lang="en-US" altLang="zh-CN" sz="3800" b="1" dirty="0">
              <a:solidFill>
                <a:srgbClr val="57CE9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AD728D3-0A61-404A-8848-AB109D9FEACD}"/>
              </a:ext>
            </a:extLst>
          </p:cNvPr>
          <p:cNvGrpSpPr/>
          <p:nvPr/>
        </p:nvGrpSpPr>
        <p:grpSpPr>
          <a:xfrm>
            <a:off x="4042964" y="3498781"/>
            <a:ext cx="711521" cy="700780"/>
            <a:chOff x="5528760" y="2800393"/>
            <a:chExt cx="1257214" cy="1257214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FD820F3-313F-4508-AE6E-52DF8AC88735}"/>
                </a:ext>
              </a:extLst>
            </p:cNvPr>
            <p:cNvSpPr/>
            <p:nvPr/>
          </p:nvSpPr>
          <p:spPr>
            <a:xfrm>
              <a:off x="5528760" y="2800393"/>
              <a:ext cx="1257214" cy="1257214"/>
            </a:xfrm>
            <a:prstGeom prst="ellipse">
              <a:avLst/>
            </a:prstGeom>
            <a:solidFill>
              <a:srgbClr val="57CE95"/>
            </a:solidFill>
            <a:ln w="190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KSO_Shape">
              <a:extLst>
                <a:ext uri="{FF2B5EF4-FFF2-40B4-BE49-F238E27FC236}">
                  <a16:creationId xmlns:a16="http://schemas.microsoft.com/office/drawing/2014/main" id="{03F48FCC-731B-45AF-8C69-3845E1F8A7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56987" y="2934162"/>
              <a:ext cx="749578" cy="871603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A0AFFC41-97B3-4066-A56A-74F1490FF882}"/>
              </a:ext>
            </a:extLst>
          </p:cNvPr>
          <p:cNvSpPr/>
          <p:nvPr/>
        </p:nvSpPr>
        <p:spPr>
          <a:xfrm>
            <a:off x="4777333" y="4508190"/>
            <a:ext cx="327214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800" b="1" dirty="0">
                <a:solidFill>
                  <a:srgbClr val="57CE95"/>
                </a:solidFill>
                <a:latin typeface="微软雅黑" pitchFamily="34" charset="-122"/>
                <a:ea typeface="微软雅黑" pitchFamily="34" charset="-122"/>
              </a:rPr>
              <a:t>03 </a:t>
            </a:r>
            <a:r>
              <a:rPr lang="zh-CN" altLang="en-US" sz="3800" b="1" dirty="0">
                <a:solidFill>
                  <a:srgbClr val="57CE95"/>
                </a:solidFill>
                <a:latin typeface="微软雅黑" pitchFamily="34" charset="-122"/>
                <a:ea typeface="微软雅黑" pitchFamily="34" charset="-122"/>
              </a:rPr>
              <a:t>小组分工</a:t>
            </a:r>
            <a:endParaRPr lang="en-US" altLang="zh-CN" sz="3800" b="1" dirty="0">
              <a:solidFill>
                <a:srgbClr val="57CE95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/>
            <a:endParaRPr lang="en-US" altLang="zh-CN" sz="3800" b="1" dirty="0">
              <a:solidFill>
                <a:srgbClr val="57CE9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E13CC88-EADB-4814-9332-322FC30B557E}"/>
              </a:ext>
            </a:extLst>
          </p:cNvPr>
          <p:cNvGrpSpPr/>
          <p:nvPr/>
        </p:nvGrpSpPr>
        <p:grpSpPr>
          <a:xfrm>
            <a:off x="4048590" y="4457677"/>
            <a:ext cx="711521" cy="700780"/>
            <a:chOff x="5528760" y="2800393"/>
            <a:chExt cx="1257214" cy="1257214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843C8C0-4337-486C-A27F-5720A4D625C9}"/>
                </a:ext>
              </a:extLst>
            </p:cNvPr>
            <p:cNvSpPr/>
            <p:nvPr/>
          </p:nvSpPr>
          <p:spPr>
            <a:xfrm>
              <a:off x="5528760" y="2800393"/>
              <a:ext cx="1257214" cy="1257214"/>
            </a:xfrm>
            <a:prstGeom prst="ellipse">
              <a:avLst/>
            </a:prstGeom>
            <a:solidFill>
              <a:srgbClr val="57CE95"/>
            </a:solidFill>
            <a:ln w="190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KSO_Shape">
              <a:extLst>
                <a:ext uri="{FF2B5EF4-FFF2-40B4-BE49-F238E27FC236}">
                  <a16:creationId xmlns:a16="http://schemas.microsoft.com/office/drawing/2014/main" id="{FF8EDDC0-BF97-44CF-A7E7-A2F7BEAE507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56987" y="2934162"/>
              <a:ext cx="749578" cy="871603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FBBCD0B2-7C57-43D7-BEA0-72465181EA2E}"/>
              </a:ext>
            </a:extLst>
          </p:cNvPr>
          <p:cNvSpPr/>
          <p:nvPr/>
        </p:nvSpPr>
        <p:spPr>
          <a:xfrm>
            <a:off x="4777035" y="5477517"/>
            <a:ext cx="570405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3800" b="1" dirty="0">
                <a:solidFill>
                  <a:srgbClr val="57CE95"/>
                </a:solidFill>
                <a:latin typeface="微软雅黑" pitchFamily="34" charset="-122"/>
                <a:ea typeface="微软雅黑" pitchFamily="34" charset="-122"/>
              </a:rPr>
              <a:t>04 </a:t>
            </a:r>
            <a:r>
              <a:rPr lang="zh-CN" altLang="en-US" sz="3800" b="1" dirty="0">
                <a:solidFill>
                  <a:srgbClr val="57CE95"/>
                </a:solidFill>
                <a:latin typeface="微软雅黑" pitchFamily="34" charset="-122"/>
                <a:ea typeface="微软雅黑" pitchFamily="34" charset="-122"/>
              </a:rPr>
              <a:t>使用框架和关键技术</a:t>
            </a:r>
          </a:p>
          <a:p>
            <a:pPr lvl="0" algn="ctr"/>
            <a:endParaRPr lang="en-US" altLang="zh-CN" sz="3800" b="1" dirty="0">
              <a:solidFill>
                <a:srgbClr val="57CE9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19FCCD9-2B03-47F8-8063-D4BFFC0DA05F}"/>
              </a:ext>
            </a:extLst>
          </p:cNvPr>
          <p:cNvGrpSpPr/>
          <p:nvPr/>
        </p:nvGrpSpPr>
        <p:grpSpPr>
          <a:xfrm>
            <a:off x="4048590" y="5406876"/>
            <a:ext cx="711521" cy="700780"/>
            <a:chOff x="5528760" y="2800393"/>
            <a:chExt cx="1257214" cy="1257214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983C0EBD-D357-4577-80F0-DE940CE59C34}"/>
                </a:ext>
              </a:extLst>
            </p:cNvPr>
            <p:cNvSpPr/>
            <p:nvPr/>
          </p:nvSpPr>
          <p:spPr>
            <a:xfrm>
              <a:off x="5528760" y="2800393"/>
              <a:ext cx="1257214" cy="1257214"/>
            </a:xfrm>
            <a:prstGeom prst="ellipse">
              <a:avLst/>
            </a:prstGeom>
            <a:solidFill>
              <a:srgbClr val="57CE95"/>
            </a:solidFill>
            <a:ln w="19050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KSO_Shape">
              <a:extLst>
                <a:ext uri="{FF2B5EF4-FFF2-40B4-BE49-F238E27FC236}">
                  <a16:creationId xmlns:a16="http://schemas.microsoft.com/office/drawing/2014/main" id="{3F57B408-242A-4E4A-BC3C-E2D34541FB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56987" y="2934162"/>
              <a:ext cx="749578" cy="871603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9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4904" y="50548"/>
            <a:ext cx="12192000" cy="6857999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>
          <a:xfrm>
            <a:off x="37480" y="0"/>
            <a:ext cx="2718244" cy="27280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2821"/>
            <a:ext cx="2827284" cy="29023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92535" y="309460"/>
            <a:ext cx="16081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9000" b="1" dirty="0">
                <a:solidFill>
                  <a:srgbClr val="57CE95"/>
                </a:solidFill>
                <a:latin typeface="微软雅黑" pitchFamily="34" charset="-122"/>
                <a:ea typeface="微软雅黑" pitchFamily="34" charset="-122"/>
              </a:rPr>
              <a:t>01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1493445"/>
            <a:ext cx="2718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>
                <a:solidFill>
                  <a:srgbClr val="57CE95"/>
                </a:solidFill>
                <a:latin typeface="微软雅黑" pitchFamily="34" charset="-122"/>
                <a:ea typeface="微软雅黑" pitchFamily="34" charset="-122"/>
              </a:rPr>
              <a:t>开发背景</a:t>
            </a:r>
            <a:endParaRPr lang="en-US" altLang="zh-CN" sz="4000" b="1" dirty="0">
              <a:solidFill>
                <a:srgbClr val="57CE9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2D82E3-70A5-4D47-AE6C-C3CF8175D8C9}"/>
              </a:ext>
            </a:extLst>
          </p:cNvPr>
          <p:cNvSpPr txBox="1"/>
          <p:nvPr/>
        </p:nvSpPr>
        <p:spPr>
          <a:xfrm>
            <a:off x="5185976" y="-253496"/>
            <a:ext cx="663974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998093-8625-4A81-BE51-6ACC29DF13D5}"/>
              </a:ext>
            </a:extLst>
          </p:cNvPr>
          <p:cNvSpPr txBox="1"/>
          <p:nvPr/>
        </p:nvSpPr>
        <p:spPr>
          <a:xfrm>
            <a:off x="3961141" y="1048124"/>
            <a:ext cx="65009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ts val="2000"/>
              </a:lnSpc>
            </a:pP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近年来，在高校中，越来越多的课程由传统教学模式转变为线上线下混合教学模式。在传统教学模式中，教师的“教”占主导地位。</a:t>
            </a:r>
            <a:endParaRPr lang="en-US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</a:pP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在传统教学模式下，教师的“教”主要体现在：</a:t>
            </a:r>
          </a:p>
          <a:p>
            <a:pPr indent="304800" algn="just">
              <a:lnSpc>
                <a:spcPts val="2000"/>
              </a:lnSpc>
            </a:pP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）对教学内容的灌输。教师讲，学生听；</a:t>
            </a:r>
          </a:p>
          <a:p>
            <a:pPr indent="304800" algn="just">
              <a:lnSpc>
                <a:spcPts val="2000"/>
              </a:lnSpc>
            </a:pP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）对课堂的主导和把控。</a:t>
            </a:r>
          </a:p>
          <a:p>
            <a:pPr indent="304800" algn="just">
              <a:lnSpc>
                <a:spcPts val="2000"/>
              </a:lnSpc>
            </a:pPr>
            <a:endParaRPr lang="en-US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</a:pP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学生的“学”主要体现在：</a:t>
            </a:r>
          </a:p>
          <a:p>
            <a:pPr indent="304800" algn="just">
              <a:lnSpc>
                <a:spcPts val="2000"/>
              </a:lnSpc>
            </a:pP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）听从教师关于教学内容的讲述及课堂活动的安排；</a:t>
            </a:r>
          </a:p>
          <a:p>
            <a:pPr indent="304800" algn="just">
              <a:lnSpc>
                <a:spcPts val="2000"/>
              </a:lnSpc>
            </a:pP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）被动接受新知，自主研究及思考的时间趋近于零。</a:t>
            </a:r>
          </a:p>
          <a:p>
            <a:pPr indent="304800" algn="just">
              <a:lnSpc>
                <a:spcPts val="2000"/>
              </a:lnSpc>
            </a:pPr>
            <a:endParaRPr lang="zh-CN" altLang="en-US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304800" algn="just">
              <a:lnSpc>
                <a:spcPts val="2000"/>
              </a:lnSpc>
            </a:pP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这种被动的教学模式无法激发学生的学习热情，且学习者受限于时间与空间，不利于教学活动的有效开展，教学效果较差。线上线下混合教学模式充分利用了现代信息技术手段，通过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PC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端或移动端发布视频、组织在线讨论、布置课后作业题等方式，利用学生的课余时间，对课堂中的学习内容进行扩充和巩固，学习者可以不受时间与空间的限制，自行安排学习计划，达到了较好的教学效果。</a:t>
            </a:r>
            <a:r>
              <a:rPr lang="en-US" altLang="zh-CN" sz="18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 </a:t>
            </a:r>
            <a:endParaRPr lang="zh-CN" altLang="zh-CN" sz="18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5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040" y="0"/>
            <a:ext cx="12192000" cy="6857999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>
          <a:xfrm>
            <a:off x="37480" y="0"/>
            <a:ext cx="2718244" cy="27280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9" y="-87117"/>
            <a:ext cx="2827284" cy="290232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8B6E0EB-F7B1-41A7-97EE-AF64245737A1}"/>
              </a:ext>
            </a:extLst>
          </p:cNvPr>
          <p:cNvSpPr/>
          <p:nvPr/>
        </p:nvSpPr>
        <p:spPr>
          <a:xfrm>
            <a:off x="592535" y="309460"/>
            <a:ext cx="16081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9000" b="1" dirty="0">
                <a:solidFill>
                  <a:srgbClr val="57CE95"/>
                </a:solidFill>
                <a:latin typeface="微软雅黑" pitchFamily="34" charset="-122"/>
                <a:ea typeface="微软雅黑" pitchFamily="34" charset="-122"/>
              </a:rPr>
              <a:t>02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B326484-8181-4657-AB52-F83C11EC2838}"/>
              </a:ext>
            </a:extLst>
          </p:cNvPr>
          <p:cNvSpPr/>
          <p:nvPr/>
        </p:nvSpPr>
        <p:spPr>
          <a:xfrm>
            <a:off x="0" y="1493445"/>
            <a:ext cx="2718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>
                <a:solidFill>
                  <a:srgbClr val="57CE95"/>
                </a:solidFill>
                <a:latin typeface="微软雅黑" pitchFamily="34" charset="-122"/>
                <a:ea typeface="微软雅黑" pitchFamily="34" charset="-122"/>
              </a:rPr>
              <a:t>项目结构</a:t>
            </a:r>
            <a:endParaRPr lang="en-US" altLang="zh-CN" sz="4000" b="1" dirty="0">
              <a:solidFill>
                <a:srgbClr val="57CE9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6485FBF3-0C3D-44B9-9106-BEF785A72C4B}"/>
              </a:ext>
            </a:extLst>
          </p:cNvPr>
          <p:cNvGrpSpPr/>
          <p:nvPr/>
        </p:nvGrpSpPr>
        <p:grpSpPr>
          <a:xfrm>
            <a:off x="2603012" y="1648982"/>
            <a:ext cx="8516437" cy="3790157"/>
            <a:chOff x="804360" y="1325555"/>
            <a:chExt cx="10731302" cy="4775422"/>
          </a:xfrm>
        </p:grpSpPr>
        <p:cxnSp>
          <p:nvCxnSpPr>
            <p:cNvPr id="17" name="Straight Connector 82">
              <a:extLst>
                <a:ext uri="{FF2B5EF4-FFF2-40B4-BE49-F238E27FC236}">
                  <a16:creationId xmlns:a16="http://schemas.microsoft.com/office/drawing/2014/main" id="{F062A036-B372-4AB5-B007-FE65D875E620}"/>
                </a:ext>
              </a:extLst>
            </p:cNvPr>
            <p:cNvCxnSpPr/>
            <p:nvPr/>
          </p:nvCxnSpPr>
          <p:spPr>
            <a:xfrm>
              <a:off x="8326337" y="3922936"/>
              <a:ext cx="1318" cy="1878831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cxnSp>
          <p:nvCxnSpPr>
            <p:cNvPr id="18" name="Straight Connector 83">
              <a:extLst>
                <a:ext uri="{FF2B5EF4-FFF2-40B4-BE49-F238E27FC236}">
                  <a16:creationId xmlns:a16="http://schemas.microsoft.com/office/drawing/2014/main" id="{F6512352-CEFE-4D17-A72D-10BBED5D8FA6}"/>
                </a:ext>
              </a:extLst>
            </p:cNvPr>
            <p:cNvCxnSpPr/>
            <p:nvPr/>
          </p:nvCxnSpPr>
          <p:spPr>
            <a:xfrm>
              <a:off x="10734413" y="3963430"/>
              <a:ext cx="1318" cy="1878831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cxnSp>
          <p:nvCxnSpPr>
            <p:cNvPr id="21" name="Straight Connector 81">
              <a:extLst>
                <a:ext uri="{FF2B5EF4-FFF2-40B4-BE49-F238E27FC236}">
                  <a16:creationId xmlns:a16="http://schemas.microsoft.com/office/drawing/2014/main" id="{DBC09D5B-8C62-46AD-81E0-BCC72FB2C2B0}"/>
                </a:ext>
              </a:extLst>
            </p:cNvPr>
            <p:cNvCxnSpPr>
              <a:cxnSpLocks/>
            </p:cNvCxnSpPr>
            <p:nvPr/>
          </p:nvCxnSpPr>
          <p:spPr>
            <a:xfrm>
              <a:off x="6090002" y="3736530"/>
              <a:ext cx="23057" cy="603050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cxnSp>
          <p:nvCxnSpPr>
            <p:cNvPr id="22" name="Straight Connector 79">
              <a:extLst>
                <a:ext uri="{FF2B5EF4-FFF2-40B4-BE49-F238E27FC236}">
                  <a16:creationId xmlns:a16="http://schemas.microsoft.com/office/drawing/2014/main" id="{C93564E4-03F7-4122-A0E7-B0E1EA390205}"/>
                </a:ext>
              </a:extLst>
            </p:cNvPr>
            <p:cNvCxnSpPr>
              <a:cxnSpLocks/>
              <a:endCxn id="74" idx="3"/>
            </p:cNvCxnSpPr>
            <p:nvPr/>
          </p:nvCxnSpPr>
          <p:spPr>
            <a:xfrm flipH="1">
              <a:off x="1529404" y="3736529"/>
              <a:ext cx="1683" cy="2364448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cxnSp>
          <p:nvCxnSpPr>
            <p:cNvPr id="23" name="Straight Connector 77">
              <a:extLst>
                <a:ext uri="{FF2B5EF4-FFF2-40B4-BE49-F238E27FC236}">
                  <a16:creationId xmlns:a16="http://schemas.microsoft.com/office/drawing/2014/main" id="{B16864CE-0D69-48B1-BB37-B3C4D7F568AD}"/>
                </a:ext>
              </a:extLst>
            </p:cNvPr>
            <p:cNvCxnSpPr/>
            <p:nvPr/>
          </p:nvCxnSpPr>
          <p:spPr>
            <a:xfrm>
              <a:off x="3805635" y="3922936"/>
              <a:ext cx="1318" cy="1878831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sp>
          <p:nvSpPr>
            <p:cNvPr id="24" name="Cube 4">
              <a:extLst>
                <a:ext uri="{FF2B5EF4-FFF2-40B4-BE49-F238E27FC236}">
                  <a16:creationId xmlns:a16="http://schemas.microsoft.com/office/drawing/2014/main" id="{8DFF417A-5904-4A43-A648-564B836CE3CC}"/>
                </a:ext>
              </a:extLst>
            </p:cNvPr>
            <p:cNvSpPr/>
            <p:nvPr/>
          </p:nvSpPr>
          <p:spPr bwMode="auto">
            <a:xfrm>
              <a:off x="4804662" y="1325555"/>
              <a:ext cx="2616795" cy="645753"/>
            </a:xfrm>
            <a:prstGeom prst="cube">
              <a:avLst>
                <a:gd name="adj" fmla="val 10206"/>
              </a:avLst>
            </a:prstGeom>
            <a:solidFill>
              <a:srgbClr val="404040"/>
            </a:solidFill>
            <a:ln w="3175" cap="flat" cmpd="sng" algn="ctr">
              <a:solidFill>
                <a:srgbClr val="5C5C5C">
                  <a:lumMod val="75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多端互动的网络学习助手</a:t>
              </a:r>
              <a:r>
                <a:rPr 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  <p:sp>
          <p:nvSpPr>
            <p:cNvPr id="25" name="Cube 11">
              <a:extLst>
                <a:ext uri="{FF2B5EF4-FFF2-40B4-BE49-F238E27FC236}">
                  <a16:creationId xmlns:a16="http://schemas.microsoft.com/office/drawing/2014/main" id="{C07F459A-D837-44AC-BE69-425765278A9D}"/>
                </a:ext>
              </a:extLst>
            </p:cNvPr>
            <p:cNvSpPr/>
            <p:nvPr/>
          </p:nvSpPr>
          <p:spPr bwMode="auto">
            <a:xfrm>
              <a:off x="3087966" y="2394459"/>
              <a:ext cx="1507751" cy="598423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Web</a:t>
              </a: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端</a:t>
              </a:r>
              <a:endParaRPr lang="en-US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26" name="Cube 47">
              <a:extLst>
                <a:ext uri="{FF2B5EF4-FFF2-40B4-BE49-F238E27FC236}">
                  <a16:creationId xmlns:a16="http://schemas.microsoft.com/office/drawing/2014/main" id="{48F9BC48-B8A4-4560-9AEF-DD46B6016CDD}"/>
                </a:ext>
              </a:extLst>
            </p:cNvPr>
            <p:cNvSpPr/>
            <p:nvPr/>
          </p:nvSpPr>
          <p:spPr bwMode="auto">
            <a:xfrm>
              <a:off x="7627026" y="2414219"/>
              <a:ext cx="1473369" cy="584776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考试系统</a:t>
              </a:r>
              <a:r>
                <a:rPr 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  <p:sp>
          <p:nvSpPr>
            <p:cNvPr id="27" name="Cube 48">
              <a:extLst>
                <a:ext uri="{FF2B5EF4-FFF2-40B4-BE49-F238E27FC236}">
                  <a16:creationId xmlns:a16="http://schemas.microsoft.com/office/drawing/2014/main" id="{B7787937-52BF-41BE-ACA1-F5405C2666D0}"/>
                </a:ext>
              </a:extLst>
            </p:cNvPr>
            <p:cNvSpPr/>
            <p:nvPr/>
          </p:nvSpPr>
          <p:spPr bwMode="auto">
            <a:xfrm>
              <a:off x="5376508" y="2404085"/>
              <a:ext cx="1473367" cy="584775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后台服务器端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grpSp>
          <p:nvGrpSpPr>
            <p:cNvPr id="28" name="Group 205">
              <a:extLst>
                <a:ext uri="{FF2B5EF4-FFF2-40B4-BE49-F238E27FC236}">
                  <a16:creationId xmlns:a16="http://schemas.microsoft.com/office/drawing/2014/main" id="{3450E20A-23B1-4017-A6AD-CCA704F2EB73}"/>
                </a:ext>
              </a:extLst>
            </p:cNvPr>
            <p:cNvGrpSpPr/>
            <p:nvPr/>
          </p:nvGrpSpPr>
          <p:grpSpPr>
            <a:xfrm>
              <a:off x="808139" y="3365009"/>
              <a:ext cx="3782459" cy="2735968"/>
              <a:chOff x="1155507" y="3173647"/>
              <a:chExt cx="3782459" cy="2735968"/>
            </a:xfrm>
            <a:solidFill>
              <a:srgbClr val="5C5C5C"/>
            </a:solidFill>
          </p:grpSpPr>
          <p:grpSp>
            <p:nvGrpSpPr>
              <p:cNvPr id="70" name="Group 169">
                <a:extLst>
                  <a:ext uri="{FF2B5EF4-FFF2-40B4-BE49-F238E27FC236}">
                    <a16:creationId xmlns:a16="http://schemas.microsoft.com/office/drawing/2014/main" id="{359ACA33-9B21-4DC8-9146-6BCCCAF65098}"/>
                  </a:ext>
                </a:extLst>
              </p:cNvPr>
              <p:cNvGrpSpPr/>
              <p:nvPr/>
            </p:nvGrpSpPr>
            <p:grpSpPr>
              <a:xfrm>
                <a:off x="1155508" y="3173647"/>
                <a:ext cx="3782458" cy="598422"/>
                <a:chOff x="1155508" y="3173647"/>
                <a:chExt cx="3782458" cy="598422"/>
              </a:xfrm>
              <a:grpFill/>
            </p:grpSpPr>
            <p:sp>
              <p:nvSpPr>
                <p:cNvPr id="80" name="Cube 167">
                  <a:extLst>
                    <a:ext uri="{FF2B5EF4-FFF2-40B4-BE49-F238E27FC236}">
                      <a16:creationId xmlns:a16="http://schemas.microsoft.com/office/drawing/2014/main" id="{DBA3D037-7CA1-4A82-A003-430EC01DA9A0}"/>
                    </a:ext>
                  </a:extLst>
                </p:cNvPr>
                <p:cNvSpPr/>
                <p:nvPr/>
              </p:nvSpPr>
              <p:spPr bwMode="auto">
                <a:xfrm>
                  <a:off x="1155508" y="3173647"/>
                  <a:ext cx="1507754" cy="598422"/>
                </a:xfrm>
                <a:prstGeom prst="cube">
                  <a:avLst>
                    <a:gd name="adj" fmla="val 10898"/>
                  </a:avLst>
                </a:prstGeom>
                <a:grpFill/>
                <a:ln w="3175" cap="flat" cmpd="sng" algn="ctr">
                  <a:solidFill>
                    <a:srgbClr val="404040">
                      <a:lumMod val="75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lIns="45720" rIns="45720" rtlCol="0"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ct val="2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/>
                    </a:rPr>
                    <a:t>Android</a:t>
                  </a:r>
                  <a:r>
                    <a:rPr lang="zh-CN" alt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/>
                    </a:rPr>
                    <a:t>端</a:t>
                  </a:r>
                  <a:endParaRPr 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81" name="Cube 168">
                  <a:extLst>
                    <a:ext uri="{FF2B5EF4-FFF2-40B4-BE49-F238E27FC236}">
                      <a16:creationId xmlns:a16="http://schemas.microsoft.com/office/drawing/2014/main" id="{CD6B4AEE-722C-40E1-B546-C92A8DB667C3}"/>
                    </a:ext>
                  </a:extLst>
                </p:cNvPr>
                <p:cNvSpPr/>
                <p:nvPr/>
              </p:nvSpPr>
              <p:spPr bwMode="auto">
                <a:xfrm>
                  <a:off x="3430215" y="3173647"/>
                  <a:ext cx="1507751" cy="598422"/>
                </a:xfrm>
                <a:prstGeom prst="cube">
                  <a:avLst>
                    <a:gd name="adj" fmla="val 10898"/>
                  </a:avLst>
                </a:prstGeom>
                <a:grpFill/>
                <a:ln w="3175" cap="flat" cmpd="sng" algn="ctr">
                  <a:solidFill>
                    <a:srgbClr val="404040">
                      <a:lumMod val="75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lIns="45720" rIns="45720" rtlCol="0"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ct val="2000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用户管理</a:t>
                  </a:r>
                  <a:r>
                    <a:rPr 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 </a:t>
                  </a:r>
                </a:p>
              </p:txBody>
            </p:sp>
          </p:grpSp>
          <p:grpSp>
            <p:nvGrpSpPr>
              <p:cNvPr id="71" name="Group 170">
                <a:extLst>
                  <a:ext uri="{FF2B5EF4-FFF2-40B4-BE49-F238E27FC236}">
                    <a16:creationId xmlns:a16="http://schemas.microsoft.com/office/drawing/2014/main" id="{454A987A-270A-46BA-8F1D-CB4D11507948}"/>
                  </a:ext>
                </a:extLst>
              </p:cNvPr>
              <p:cNvGrpSpPr/>
              <p:nvPr/>
            </p:nvGrpSpPr>
            <p:grpSpPr>
              <a:xfrm>
                <a:off x="1155507" y="3886162"/>
                <a:ext cx="3782453" cy="598422"/>
                <a:chOff x="1155507" y="3173647"/>
                <a:chExt cx="3782453" cy="598422"/>
              </a:xfrm>
              <a:grpFill/>
            </p:grpSpPr>
            <p:sp>
              <p:nvSpPr>
                <p:cNvPr id="78" name="Cube 171">
                  <a:extLst>
                    <a:ext uri="{FF2B5EF4-FFF2-40B4-BE49-F238E27FC236}">
                      <a16:creationId xmlns:a16="http://schemas.microsoft.com/office/drawing/2014/main" id="{5B863417-7CB0-492C-87EA-4B9DD686CD82}"/>
                    </a:ext>
                  </a:extLst>
                </p:cNvPr>
                <p:cNvSpPr/>
                <p:nvPr/>
              </p:nvSpPr>
              <p:spPr bwMode="auto">
                <a:xfrm>
                  <a:off x="1155507" y="3173647"/>
                  <a:ext cx="1507751" cy="598422"/>
                </a:xfrm>
                <a:prstGeom prst="cube">
                  <a:avLst>
                    <a:gd name="adj" fmla="val 10898"/>
                  </a:avLst>
                </a:prstGeom>
                <a:grpFill/>
                <a:ln w="3175" cap="flat" cmpd="sng" algn="ctr">
                  <a:solidFill>
                    <a:srgbClr val="404040">
                      <a:lumMod val="75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lIns="45720" rIns="45720" rtlCol="0"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ct val="2000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/>
                    </a:rPr>
                    <a:t>微信小程序端</a:t>
                  </a:r>
                  <a:endParaRPr 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79" name="Cube 172">
                  <a:extLst>
                    <a:ext uri="{FF2B5EF4-FFF2-40B4-BE49-F238E27FC236}">
                      <a16:creationId xmlns:a16="http://schemas.microsoft.com/office/drawing/2014/main" id="{2E616974-B06B-4552-BFF3-26F8CBA9569C}"/>
                    </a:ext>
                  </a:extLst>
                </p:cNvPr>
                <p:cNvSpPr/>
                <p:nvPr/>
              </p:nvSpPr>
              <p:spPr bwMode="auto">
                <a:xfrm>
                  <a:off x="3430208" y="3173647"/>
                  <a:ext cx="1507752" cy="598422"/>
                </a:xfrm>
                <a:prstGeom prst="cube">
                  <a:avLst>
                    <a:gd name="adj" fmla="val 10898"/>
                  </a:avLst>
                </a:prstGeom>
                <a:grpFill/>
                <a:ln w="3175" cap="flat" cmpd="sng" algn="ctr">
                  <a:solidFill>
                    <a:srgbClr val="404040">
                      <a:lumMod val="75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lIns="45720" rIns="45720" rtlCol="0"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ct val="2000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/>
                    </a:rPr>
                    <a:t>课程管理</a:t>
                  </a:r>
                  <a:r>
                    <a:rPr 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 </a:t>
                  </a:r>
                </a:p>
              </p:txBody>
            </p:sp>
          </p:grpSp>
          <p:grpSp>
            <p:nvGrpSpPr>
              <p:cNvPr id="72" name="Group 173">
                <a:extLst>
                  <a:ext uri="{FF2B5EF4-FFF2-40B4-BE49-F238E27FC236}">
                    <a16:creationId xmlns:a16="http://schemas.microsoft.com/office/drawing/2014/main" id="{3CB4505C-65EB-4665-9240-298FC4075544}"/>
                  </a:ext>
                </a:extLst>
              </p:cNvPr>
              <p:cNvGrpSpPr/>
              <p:nvPr/>
            </p:nvGrpSpPr>
            <p:grpSpPr>
              <a:xfrm>
                <a:off x="1155507" y="4598677"/>
                <a:ext cx="3782451" cy="598422"/>
                <a:chOff x="1155507" y="3173647"/>
                <a:chExt cx="3782451" cy="598422"/>
              </a:xfrm>
              <a:grpFill/>
            </p:grpSpPr>
            <p:sp>
              <p:nvSpPr>
                <p:cNvPr id="76" name="Cube 174">
                  <a:extLst>
                    <a:ext uri="{FF2B5EF4-FFF2-40B4-BE49-F238E27FC236}">
                      <a16:creationId xmlns:a16="http://schemas.microsoft.com/office/drawing/2014/main" id="{5689450E-616B-4844-814B-AEFAF8B875B4}"/>
                    </a:ext>
                  </a:extLst>
                </p:cNvPr>
                <p:cNvSpPr/>
                <p:nvPr/>
              </p:nvSpPr>
              <p:spPr bwMode="auto">
                <a:xfrm>
                  <a:off x="1155507" y="3173647"/>
                  <a:ext cx="1507752" cy="598422"/>
                </a:xfrm>
                <a:prstGeom prst="cube">
                  <a:avLst>
                    <a:gd name="adj" fmla="val 10898"/>
                  </a:avLst>
                </a:prstGeom>
                <a:grpFill/>
                <a:ln w="3175" cap="flat" cmpd="sng" algn="ctr">
                  <a:solidFill>
                    <a:srgbClr val="404040">
                      <a:lumMod val="75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lIns="45720" rIns="45720" rtlCol="0"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ct val="2000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/>
                    </a:rPr>
                    <a:t>英语学习助手</a:t>
                  </a:r>
                  <a:endParaRPr 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77" name="Cube 175">
                  <a:extLst>
                    <a:ext uri="{FF2B5EF4-FFF2-40B4-BE49-F238E27FC236}">
                      <a16:creationId xmlns:a16="http://schemas.microsoft.com/office/drawing/2014/main" id="{677B4F9A-914B-4F8F-91FE-4DCDC861AFA5}"/>
                    </a:ext>
                  </a:extLst>
                </p:cNvPr>
                <p:cNvSpPr/>
                <p:nvPr/>
              </p:nvSpPr>
              <p:spPr bwMode="auto">
                <a:xfrm>
                  <a:off x="3430207" y="3173647"/>
                  <a:ext cx="1507751" cy="598422"/>
                </a:xfrm>
                <a:prstGeom prst="cube">
                  <a:avLst>
                    <a:gd name="adj" fmla="val 10898"/>
                  </a:avLst>
                </a:prstGeom>
                <a:grpFill/>
                <a:ln w="3175" cap="flat" cmpd="sng" algn="ctr">
                  <a:solidFill>
                    <a:srgbClr val="404040">
                      <a:lumMod val="75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lIns="45720" rIns="45720" rtlCol="0"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ct val="2000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题目管理</a:t>
                  </a:r>
                  <a:endParaRPr 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73" name="Group 176">
                <a:extLst>
                  <a:ext uri="{FF2B5EF4-FFF2-40B4-BE49-F238E27FC236}">
                    <a16:creationId xmlns:a16="http://schemas.microsoft.com/office/drawing/2014/main" id="{AD264BDE-E27E-404D-B82B-456248D8981F}"/>
                  </a:ext>
                </a:extLst>
              </p:cNvPr>
              <p:cNvGrpSpPr/>
              <p:nvPr/>
            </p:nvGrpSpPr>
            <p:grpSpPr>
              <a:xfrm>
                <a:off x="1155507" y="5311193"/>
                <a:ext cx="3782451" cy="598422"/>
                <a:chOff x="1155507" y="3173647"/>
                <a:chExt cx="3782451" cy="598422"/>
              </a:xfrm>
              <a:grpFill/>
            </p:grpSpPr>
            <p:sp>
              <p:nvSpPr>
                <p:cNvPr id="74" name="Cube 177">
                  <a:extLst>
                    <a:ext uri="{FF2B5EF4-FFF2-40B4-BE49-F238E27FC236}">
                      <a16:creationId xmlns:a16="http://schemas.microsoft.com/office/drawing/2014/main" id="{1E3A2B27-DC42-4366-A488-8ECF94441975}"/>
                    </a:ext>
                  </a:extLst>
                </p:cNvPr>
                <p:cNvSpPr/>
                <p:nvPr/>
              </p:nvSpPr>
              <p:spPr bwMode="auto">
                <a:xfrm>
                  <a:off x="1155507" y="3173647"/>
                  <a:ext cx="1507752" cy="598422"/>
                </a:xfrm>
                <a:prstGeom prst="cube">
                  <a:avLst>
                    <a:gd name="adj" fmla="val 10898"/>
                  </a:avLst>
                </a:prstGeom>
                <a:grpFill/>
                <a:ln w="3175" cap="flat" cmpd="sng" algn="ctr">
                  <a:solidFill>
                    <a:srgbClr val="404040">
                      <a:lumMod val="75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lIns="45720" rIns="45720" rtlCol="0"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ct val="2000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/>
                    </a:rPr>
                    <a:t>移动考试</a:t>
                  </a:r>
                  <a:endParaRPr 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75" name="Cube 178">
                  <a:extLst>
                    <a:ext uri="{FF2B5EF4-FFF2-40B4-BE49-F238E27FC236}">
                      <a16:creationId xmlns:a16="http://schemas.microsoft.com/office/drawing/2014/main" id="{81ACADE7-9EDF-477A-8612-D6D6C786E538}"/>
                    </a:ext>
                  </a:extLst>
                </p:cNvPr>
                <p:cNvSpPr/>
                <p:nvPr/>
              </p:nvSpPr>
              <p:spPr bwMode="auto">
                <a:xfrm>
                  <a:off x="3430207" y="3173647"/>
                  <a:ext cx="1507751" cy="598422"/>
                </a:xfrm>
                <a:prstGeom prst="cube">
                  <a:avLst>
                    <a:gd name="adj" fmla="val 10898"/>
                  </a:avLst>
                </a:prstGeom>
                <a:grpFill/>
                <a:ln w="3175" cap="flat" cmpd="sng" algn="ctr">
                  <a:solidFill>
                    <a:srgbClr val="404040">
                      <a:lumMod val="75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lIns="45720" rIns="45720" rtlCol="0"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ct val="2000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发布试卷</a:t>
                  </a:r>
                  <a:endParaRPr 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29" name="Group 204">
              <a:extLst>
                <a:ext uri="{FF2B5EF4-FFF2-40B4-BE49-F238E27FC236}">
                  <a16:creationId xmlns:a16="http://schemas.microsoft.com/office/drawing/2014/main" id="{DFF4261F-2FB0-4A8E-827A-FFD79CBB5693}"/>
                </a:ext>
              </a:extLst>
            </p:cNvPr>
            <p:cNvGrpSpPr/>
            <p:nvPr/>
          </p:nvGrpSpPr>
          <p:grpSpPr>
            <a:xfrm>
              <a:off x="5365639" y="3365009"/>
              <a:ext cx="1507751" cy="1310938"/>
              <a:chOff x="5617560" y="3173647"/>
              <a:chExt cx="1507751" cy="1310938"/>
            </a:xfrm>
            <a:solidFill>
              <a:srgbClr val="F68E2F"/>
            </a:solidFill>
          </p:grpSpPr>
          <p:sp>
            <p:nvSpPr>
              <p:cNvPr id="69" name="Cube 181">
                <a:extLst>
                  <a:ext uri="{FF2B5EF4-FFF2-40B4-BE49-F238E27FC236}">
                    <a16:creationId xmlns:a16="http://schemas.microsoft.com/office/drawing/2014/main" id="{E993010A-BE81-4797-9A7E-6A074843589F}"/>
                  </a:ext>
                </a:extLst>
              </p:cNvPr>
              <p:cNvSpPr/>
              <p:nvPr/>
            </p:nvSpPr>
            <p:spPr bwMode="auto">
              <a:xfrm>
                <a:off x="5617560" y="3173647"/>
                <a:ext cx="1507751" cy="598423"/>
              </a:xfrm>
              <a:prstGeom prst="cube">
                <a:avLst>
                  <a:gd name="adj" fmla="val 10898"/>
                </a:avLst>
              </a:prstGeom>
              <a:grpFill/>
              <a:ln w="3175" cap="flat" cmpd="sng" algn="ctr">
                <a:solidFill>
                  <a:srgbClr val="F68E2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txBody>
              <a:bodyPr lIns="45720" rIns="45720" rtlCol="0" anchor="ctr"/>
              <a:lstStyle/>
              <a:p>
                <a:pPr algn="ctr" fontAlgn="auto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/>
                  </a:rPr>
                  <a:t>提供</a:t>
                </a:r>
                <a:r>
                  <a:rPr lang="en-US" altLang="zh-CN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/>
                  </a:rPr>
                  <a:t>HTTPS</a:t>
                </a:r>
              </a:p>
              <a:p>
                <a:pPr algn="ctr" fontAlgn="auto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/>
                  </a:rPr>
                  <a:t>接口</a:t>
                </a:r>
                <a:endParaRPr 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67" name="Cube 184">
                <a:extLst>
                  <a:ext uri="{FF2B5EF4-FFF2-40B4-BE49-F238E27FC236}">
                    <a16:creationId xmlns:a16="http://schemas.microsoft.com/office/drawing/2014/main" id="{4B368212-0777-435F-A458-9472829F232E}"/>
                  </a:ext>
                </a:extLst>
              </p:cNvPr>
              <p:cNvSpPr/>
              <p:nvPr/>
            </p:nvSpPr>
            <p:spPr bwMode="auto">
              <a:xfrm>
                <a:off x="5617560" y="3886162"/>
                <a:ext cx="1507751" cy="598423"/>
              </a:xfrm>
              <a:prstGeom prst="cube">
                <a:avLst>
                  <a:gd name="adj" fmla="val 10898"/>
                </a:avLst>
              </a:prstGeom>
              <a:grpFill/>
              <a:ln w="3175" cap="flat" cmpd="sng" algn="ctr">
                <a:solidFill>
                  <a:srgbClr val="F68E2F">
                    <a:lumMod val="75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txBody>
              <a:bodyPr lIns="45720" rIns="45720" rtlCol="0" anchor="ctr"/>
              <a:lstStyle/>
              <a:p>
                <a:pPr algn="ctr" fontAlgn="auto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/>
                  </a:rPr>
                  <a:t>连接后台数据库</a:t>
                </a:r>
                <a:r>
                  <a:rPr 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</p:txBody>
          </p:sp>
        </p:grpSp>
        <p:grpSp>
          <p:nvGrpSpPr>
            <p:cNvPr id="30" name="Group 203">
              <a:extLst>
                <a:ext uri="{FF2B5EF4-FFF2-40B4-BE49-F238E27FC236}">
                  <a16:creationId xmlns:a16="http://schemas.microsoft.com/office/drawing/2014/main" id="{DDD5C72C-A957-40E4-89DC-8257DCA45167}"/>
                </a:ext>
              </a:extLst>
            </p:cNvPr>
            <p:cNvGrpSpPr/>
            <p:nvPr/>
          </p:nvGrpSpPr>
          <p:grpSpPr>
            <a:xfrm>
              <a:off x="7605566" y="3365009"/>
              <a:ext cx="3848651" cy="2735968"/>
              <a:chOff x="7952934" y="3173647"/>
              <a:chExt cx="3848651" cy="2735968"/>
            </a:xfrm>
            <a:solidFill>
              <a:srgbClr val="18AA9D"/>
            </a:solidFill>
          </p:grpSpPr>
          <p:grpSp>
            <p:nvGrpSpPr>
              <p:cNvPr id="46" name="Group 191">
                <a:extLst>
                  <a:ext uri="{FF2B5EF4-FFF2-40B4-BE49-F238E27FC236}">
                    <a16:creationId xmlns:a16="http://schemas.microsoft.com/office/drawing/2014/main" id="{5E943661-4DC2-44CD-8FB5-2645F401C6D3}"/>
                  </a:ext>
                </a:extLst>
              </p:cNvPr>
              <p:cNvGrpSpPr/>
              <p:nvPr/>
            </p:nvGrpSpPr>
            <p:grpSpPr>
              <a:xfrm>
                <a:off x="7952936" y="3173647"/>
                <a:ext cx="3848639" cy="598422"/>
                <a:chOff x="173891" y="3173647"/>
                <a:chExt cx="3848639" cy="598422"/>
              </a:xfrm>
              <a:grpFill/>
            </p:grpSpPr>
            <p:sp>
              <p:nvSpPr>
                <p:cNvPr id="56" name="Cube 192">
                  <a:extLst>
                    <a:ext uri="{FF2B5EF4-FFF2-40B4-BE49-F238E27FC236}">
                      <a16:creationId xmlns:a16="http://schemas.microsoft.com/office/drawing/2014/main" id="{20EB168C-145E-4891-A608-463D9EE1F6AC}"/>
                    </a:ext>
                  </a:extLst>
                </p:cNvPr>
                <p:cNvSpPr/>
                <p:nvPr/>
              </p:nvSpPr>
              <p:spPr bwMode="auto">
                <a:xfrm>
                  <a:off x="173891" y="3173647"/>
                  <a:ext cx="1507751" cy="598422"/>
                </a:xfrm>
                <a:prstGeom prst="cube">
                  <a:avLst>
                    <a:gd name="adj" fmla="val 10898"/>
                  </a:avLst>
                </a:prstGeom>
                <a:grpFill/>
                <a:ln w="3175" cap="flat" cmpd="sng" algn="ctr">
                  <a:solidFill>
                    <a:srgbClr val="18AA9D">
                      <a:lumMod val="75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lIns="45720" rIns="45720" rtlCol="0"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ct val="2000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/>
                    </a:rPr>
                    <a:t>后台发布考试</a:t>
                  </a:r>
                  <a:endParaRPr 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57" name="Cube 193">
                  <a:extLst>
                    <a:ext uri="{FF2B5EF4-FFF2-40B4-BE49-F238E27FC236}">
                      <a16:creationId xmlns:a16="http://schemas.microsoft.com/office/drawing/2014/main" id="{144E51FA-5EDF-457F-B082-CA9D92F45F37}"/>
                    </a:ext>
                  </a:extLst>
                </p:cNvPr>
                <p:cNvSpPr/>
                <p:nvPr/>
              </p:nvSpPr>
              <p:spPr bwMode="auto">
                <a:xfrm>
                  <a:off x="2514779" y="3173647"/>
                  <a:ext cx="1507751" cy="598422"/>
                </a:xfrm>
                <a:prstGeom prst="cube">
                  <a:avLst>
                    <a:gd name="adj" fmla="val 10898"/>
                  </a:avLst>
                </a:prstGeom>
                <a:grpFill/>
                <a:ln w="3175" cap="flat" cmpd="sng" algn="ctr">
                  <a:solidFill>
                    <a:srgbClr val="18AA9D">
                      <a:lumMod val="75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lIns="45720" rIns="45720" rtlCol="0"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ct val="2000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/>
                    </a:rPr>
                    <a:t>注册登录</a:t>
                  </a:r>
                  <a:endParaRPr 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/>
                  </a:endParaRPr>
                </a:p>
              </p:txBody>
            </p:sp>
          </p:grpSp>
          <p:grpSp>
            <p:nvGrpSpPr>
              <p:cNvPr id="47" name="Group 194">
                <a:extLst>
                  <a:ext uri="{FF2B5EF4-FFF2-40B4-BE49-F238E27FC236}">
                    <a16:creationId xmlns:a16="http://schemas.microsoft.com/office/drawing/2014/main" id="{FE495359-C38D-43EC-BC30-5436D88B68BD}"/>
                  </a:ext>
                </a:extLst>
              </p:cNvPr>
              <p:cNvGrpSpPr/>
              <p:nvPr/>
            </p:nvGrpSpPr>
            <p:grpSpPr>
              <a:xfrm>
                <a:off x="7952934" y="3886162"/>
                <a:ext cx="3848641" cy="598422"/>
                <a:chOff x="173889" y="3173647"/>
                <a:chExt cx="3848641" cy="598422"/>
              </a:xfrm>
              <a:grpFill/>
            </p:grpSpPr>
            <p:sp>
              <p:nvSpPr>
                <p:cNvPr id="54" name="Cube 195">
                  <a:extLst>
                    <a:ext uri="{FF2B5EF4-FFF2-40B4-BE49-F238E27FC236}">
                      <a16:creationId xmlns:a16="http://schemas.microsoft.com/office/drawing/2014/main" id="{2E311C12-AE3F-405F-8BD4-DC96928D3DA8}"/>
                    </a:ext>
                  </a:extLst>
                </p:cNvPr>
                <p:cNvSpPr/>
                <p:nvPr/>
              </p:nvSpPr>
              <p:spPr bwMode="auto">
                <a:xfrm>
                  <a:off x="173889" y="3173647"/>
                  <a:ext cx="1507751" cy="598422"/>
                </a:xfrm>
                <a:prstGeom prst="cube">
                  <a:avLst>
                    <a:gd name="adj" fmla="val 10898"/>
                  </a:avLst>
                </a:prstGeom>
                <a:grpFill/>
                <a:ln w="3175" cap="flat" cmpd="sng" algn="ctr">
                  <a:solidFill>
                    <a:srgbClr val="18AA9D">
                      <a:lumMod val="75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lIns="45720" rIns="45720" rtlCol="0"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ct val="2000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/>
                    </a:rPr>
                    <a:t>考生登录考试</a:t>
                  </a:r>
                  <a:endParaRPr 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/>
                  </a:endParaRPr>
                </a:p>
              </p:txBody>
            </p:sp>
            <p:sp>
              <p:nvSpPr>
                <p:cNvPr id="55" name="Cube 196">
                  <a:extLst>
                    <a:ext uri="{FF2B5EF4-FFF2-40B4-BE49-F238E27FC236}">
                      <a16:creationId xmlns:a16="http://schemas.microsoft.com/office/drawing/2014/main" id="{87940121-9B12-479C-9787-D00E267A8BE3}"/>
                    </a:ext>
                  </a:extLst>
                </p:cNvPr>
                <p:cNvSpPr/>
                <p:nvPr/>
              </p:nvSpPr>
              <p:spPr bwMode="auto">
                <a:xfrm>
                  <a:off x="2514779" y="3173647"/>
                  <a:ext cx="1507751" cy="598422"/>
                </a:xfrm>
                <a:prstGeom prst="cube">
                  <a:avLst>
                    <a:gd name="adj" fmla="val 10898"/>
                  </a:avLst>
                </a:prstGeom>
                <a:grpFill/>
                <a:ln w="3175" cap="flat" cmpd="sng" algn="ctr">
                  <a:solidFill>
                    <a:srgbClr val="18AA9D">
                      <a:lumMod val="75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lIns="45720" rIns="45720" rtlCol="0"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ct val="2000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/>
                    </a:rPr>
                    <a:t>分类导航商品</a:t>
                  </a:r>
                  <a:endParaRPr 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48" name="Group 197">
                <a:extLst>
                  <a:ext uri="{FF2B5EF4-FFF2-40B4-BE49-F238E27FC236}">
                    <a16:creationId xmlns:a16="http://schemas.microsoft.com/office/drawing/2014/main" id="{96EF6B56-E31E-440C-AE0A-A9C7C0619CCE}"/>
                  </a:ext>
                </a:extLst>
              </p:cNvPr>
              <p:cNvGrpSpPr/>
              <p:nvPr/>
            </p:nvGrpSpPr>
            <p:grpSpPr>
              <a:xfrm>
                <a:off x="7952937" y="4598677"/>
                <a:ext cx="3848648" cy="598422"/>
                <a:chOff x="173892" y="3173647"/>
                <a:chExt cx="3848648" cy="598422"/>
              </a:xfrm>
              <a:grpFill/>
            </p:grpSpPr>
            <p:sp>
              <p:nvSpPr>
                <p:cNvPr id="52" name="Cube 198">
                  <a:extLst>
                    <a:ext uri="{FF2B5EF4-FFF2-40B4-BE49-F238E27FC236}">
                      <a16:creationId xmlns:a16="http://schemas.microsoft.com/office/drawing/2014/main" id="{1580A6B6-C8E0-4763-9429-144C3330DB6A}"/>
                    </a:ext>
                  </a:extLst>
                </p:cNvPr>
                <p:cNvSpPr/>
                <p:nvPr/>
              </p:nvSpPr>
              <p:spPr bwMode="auto">
                <a:xfrm>
                  <a:off x="173892" y="3173647"/>
                  <a:ext cx="1507751" cy="598422"/>
                </a:xfrm>
                <a:prstGeom prst="cube">
                  <a:avLst>
                    <a:gd name="adj" fmla="val 10898"/>
                  </a:avLst>
                </a:prstGeom>
                <a:grpFill/>
                <a:ln w="3175" cap="flat" cmpd="sng" algn="ctr">
                  <a:solidFill>
                    <a:srgbClr val="18AA9D">
                      <a:lumMod val="75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lIns="45720" rIns="45720" rtlCol="0"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ct val="2000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/>
                    </a:rPr>
                    <a:t>结束生成试卷</a:t>
                  </a:r>
                  <a:endParaRPr 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53" name="Cube 199">
                  <a:extLst>
                    <a:ext uri="{FF2B5EF4-FFF2-40B4-BE49-F238E27FC236}">
                      <a16:creationId xmlns:a16="http://schemas.microsoft.com/office/drawing/2014/main" id="{0AF0FF47-9221-409F-8E49-473E748795BE}"/>
                    </a:ext>
                  </a:extLst>
                </p:cNvPr>
                <p:cNvSpPr/>
                <p:nvPr/>
              </p:nvSpPr>
              <p:spPr bwMode="auto">
                <a:xfrm>
                  <a:off x="2514788" y="3173647"/>
                  <a:ext cx="1507752" cy="598422"/>
                </a:xfrm>
                <a:prstGeom prst="cube">
                  <a:avLst>
                    <a:gd name="adj" fmla="val 10898"/>
                  </a:avLst>
                </a:prstGeom>
                <a:grpFill/>
                <a:ln w="3175" cap="flat" cmpd="sng" algn="ctr">
                  <a:solidFill>
                    <a:srgbClr val="18AA9D">
                      <a:lumMod val="75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lIns="45720" rIns="45720" rtlCol="0"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ct val="2000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/>
                    </a:rPr>
                    <a:t>购物生成订单</a:t>
                  </a:r>
                  <a:endParaRPr 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/>
                  </a:endParaRPr>
                </a:p>
              </p:txBody>
            </p:sp>
          </p:grpSp>
          <p:grpSp>
            <p:nvGrpSpPr>
              <p:cNvPr id="49" name="Group 200">
                <a:extLst>
                  <a:ext uri="{FF2B5EF4-FFF2-40B4-BE49-F238E27FC236}">
                    <a16:creationId xmlns:a16="http://schemas.microsoft.com/office/drawing/2014/main" id="{38F53278-5810-4A2A-84E5-23714A122A2C}"/>
                  </a:ext>
                </a:extLst>
              </p:cNvPr>
              <p:cNvGrpSpPr/>
              <p:nvPr/>
            </p:nvGrpSpPr>
            <p:grpSpPr>
              <a:xfrm>
                <a:off x="7952937" y="5311193"/>
                <a:ext cx="3848634" cy="598422"/>
                <a:chOff x="173892" y="3173647"/>
                <a:chExt cx="3848634" cy="598422"/>
              </a:xfrm>
              <a:grpFill/>
            </p:grpSpPr>
            <p:sp>
              <p:nvSpPr>
                <p:cNvPr id="50" name="Cube 201">
                  <a:extLst>
                    <a:ext uri="{FF2B5EF4-FFF2-40B4-BE49-F238E27FC236}">
                      <a16:creationId xmlns:a16="http://schemas.microsoft.com/office/drawing/2014/main" id="{532E9F71-2E8F-4654-915D-53C5D2C328FA}"/>
                    </a:ext>
                  </a:extLst>
                </p:cNvPr>
                <p:cNvSpPr/>
                <p:nvPr/>
              </p:nvSpPr>
              <p:spPr bwMode="auto">
                <a:xfrm>
                  <a:off x="173892" y="3173647"/>
                  <a:ext cx="1507751" cy="598422"/>
                </a:xfrm>
                <a:prstGeom prst="cube">
                  <a:avLst>
                    <a:gd name="adj" fmla="val 10898"/>
                  </a:avLst>
                </a:prstGeom>
                <a:grpFill/>
                <a:ln w="3175" cap="flat" cmpd="sng" algn="ctr">
                  <a:solidFill>
                    <a:srgbClr val="18AA9D">
                      <a:lumMod val="75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lIns="45720" rIns="45720" rtlCol="0"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ct val="2000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/>
                    </a:rPr>
                    <a:t>考生回顾试卷</a:t>
                  </a:r>
                  <a:endParaRPr 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/>
                  </a:endParaRPr>
                </a:p>
              </p:txBody>
            </p:sp>
            <p:sp>
              <p:nvSpPr>
                <p:cNvPr id="51" name="Cube 202">
                  <a:extLst>
                    <a:ext uri="{FF2B5EF4-FFF2-40B4-BE49-F238E27FC236}">
                      <a16:creationId xmlns:a16="http://schemas.microsoft.com/office/drawing/2014/main" id="{B7EDEDC9-C6C8-4FD8-A6DB-2142BB60FA0F}"/>
                    </a:ext>
                  </a:extLst>
                </p:cNvPr>
                <p:cNvSpPr/>
                <p:nvPr/>
              </p:nvSpPr>
              <p:spPr bwMode="auto">
                <a:xfrm>
                  <a:off x="2514774" y="3173647"/>
                  <a:ext cx="1507752" cy="598422"/>
                </a:xfrm>
                <a:prstGeom prst="cube">
                  <a:avLst>
                    <a:gd name="adj" fmla="val 10898"/>
                  </a:avLst>
                </a:prstGeom>
                <a:grpFill/>
                <a:ln w="3175" cap="flat" cmpd="sng" algn="ctr">
                  <a:solidFill>
                    <a:srgbClr val="18AA9D">
                      <a:lumMod val="75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</p:spPr>
              <p:txBody>
                <a:bodyPr lIns="45720" rIns="45720" rtlCol="0" anchor="ctr"/>
                <a:lstStyle/>
                <a:p>
                  <a:pPr algn="ctr" fontAlgn="auto">
                    <a:lnSpc>
                      <a:spcPct val="90000"/>
                    </a:lnSpc>
                    <a:spcBef>
                      <a:spcPct val="2000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100" kern="0" dirty="0">
                      <a:solidFill>
                        <a:srgbClr val="FFFFFF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/>
                    </a:rPr>
                    <a:t>在线支付</a:t>
                  </a:r>
                  <a:endParaRPr lang="en-US" sz="1100" kern="0" dirty="0">
                    <a:solidFill>
                      <a:srgbClr val="FFFFFF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/>
                  </a:endParaRPr>
                </a:p>
              </p:txBody>
            </p:sp>
          </p:grpSp>
        </p:grpSp>
        <p:cxnSp>
          <p:nvCxnSpPr>
            <p:cNvPr id="31" name="Straight Connector 5">
              <a:extLst>
                <a:ext uri="{FF2B5EF4-FFF2-40B4-BE49-F238E27FC236}">
                  <a16:creationId xmlns:a16="http://schemas.microsoft.com/office/drawing/2014/main" id="{31A2B9D1-D078-400C-88C0-F329B49FF4EF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>
              <a:off x="6080104" y="1971308"/>
              <a:ext cx="1220" cy="496506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65000"/>
                </a:srgbClr>
              </a:solidFill>
              <a:prstDash val="sysDash"/>
              <a:miter lim="800000"/>
            </a:ln>
            <a:effectLst/>
          </p:spPr>
        </p:cxnSp>
        <p:cxnSp>
          <p:nvCxnSpPr>
            <p:cNvPr id="33" name="Straight Connector 51">
              <a:extLst>
                <a:ext uri="{FF2B5EF4-FFF2-40B4-BE49-F238E27FC236}">
                  <a16:creationId xmlns:a16="http://schemas.microsoft.com/office/drawing/2014/main" id="{6B8C5FD6-735A-441D-92D6-E801A3AC0AE4}"/>
                </a:ext>
              </a:extLst>
            </p:cNvPr>
            <p:cNvCxnSpPr>
              <a:cxnSpLocks/>
              <a:stCxn id="26" idx="3"/>
              <a:endCxn id="56" idx="1"/>
            </p:cNvCxnSpPr>
            <p:nvPr/>
          </p:nvCxnSpPr>
          <p:spPr>
            <a:xfrm flipH="1">
              <a:off x="8326833" y="2998995"/>
              <a:ext cx="5010" cy="431230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cxnSp>
          <p:nvCxnSpPr>
            <p:cNvPr id="34" name="Straight Connector 52">
              <a:extLst>
                <a:ext uri="{FF2B5EF4-FFF2-40B4-BE49-F238E27FC236}">
                  <a16:creationId xmlns:a16="http://schemas.microsoft.com/office/drawing/2014/main" id="{71DF3266-5373-4E9F-9AE7-5A965621331D}"/>
                </a:ext>
              </a:extLst>
            </p:cNvPr>
            <p:cNvCxnSpPr>
              <a:cxnSpLocks/>
              <a:stCxn id="26" idx="2"/>
              <a:endCxn id="27" idx="4"/>
            </p:cNvCxnSpPr>
            <p:nvPr/>
          </p:nvCxnSpPr>
          <p:spPr>
            <a:xfrm flipH="1" flipV="1">
              <a:off x="6786141" y="2728337"/>
              <a:ext cx="840885" cy="10135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cxnSp>
          <p:nvCxnSpPr>
            <p:cNvPr id="35" name="Straight Connector 55">
              <a:extLst>
                <a:ext uri="{FF2B5EF4-FFF2-40B4-BE49-F238E27FC236}">
                  <a16:creationId xmlns:a16="http://schemas.microsoft.com/office/drawing/2014/main" id="{3337DC0F-8569-450E-AA66-18442A83D9C2}"/>
                </a:ext>
              </a:extLst>
            </p:cNvPr>
            <p:cNvCxnSpPr>
              <a:cxnSpLocks/>
              <a:stCxn id="27" idx="2"/>
              <a:endCxn id="25" idx="4"/>
            </p:cNvCxnSpPr>
            <p:nvPr/>
          </p:nvCxnSpPr>
          <p:spPr>
            <a:xfrm flipH="1" flipV="1">
              <a:off x="4530495" y="2726278"/>
              <a:ext cx="846013" cy="2059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cxnSp>
          <p:nvCxnSpPr>
            <p:cNvPr id="36" name="Straight Connector 56">
              <a:extLst>
                <a:ext uri="{FF2B5EF4-FFF2-40B4-BE49-F238E27FC236}">
                  <a16:creationId xmlns:a16="http://schemas.microsoft.com/office/drawing/2014/main" id="{D9DF6DF0-2544-4CB9-9262-94674DC5D0DD}"/>
                </a:ext>
              </a:extLst>
            </p:cNvPr>
            <p:cNvCxnSpPr>
              <a:cxnSpLocks/>
              <a:stCxn id="25" idx="3"/>
              <a:endCxn id="81" idx="1"/>
            </p:cNvCxnSpPr>
            <p:nvPr/>
          </p:nvCxnSpPr>
          <p:spPr>
            <a:xfrm flipH="1">
              <a:off x="3804112" y="2992882"/>
              <a:ext cx="5118" cy="437344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cxnSp>
          <p:nvCxnSpPr>
            <p:cNvPr id="41" name="Straight Connector 67">
              <a:extLst>
                <a:ext uri="{FF2B5EF4-FFF2-40B4-BE49-F238E27FC236}">
                  <a16:creationId xmlns:a16="http://schemas.microsoft.com/office/drawing/2014/main" id="{65D8AE49-9935-4A4A-94AD-BC07CD16C0EA}"/>
                </a:ext>
              </a:extLst>
            </p:cNvPr>
            <p:cNvCxnSpPr>
              <a:cxnSpLocks/>
              <a:stCxn id="151" idx="3"/>
              <a:endCxn id="80" idx="1"/>
            </p:cNvCxnSpPr>
            <p:nvPr/>
          </p:nvCxnSpPr>
          <p:spPr>
            <a:xfrm>
              <a:off x="1525625" y="2992882"/>
              <a:ext cx="3781" cy="437344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cxnSp>
          <p:nvCxnSpPr>
            <p:cNvPr id="43" name="Straight Connector 72">
              <a:extLst>
                <a:ext uri="{FF2B5EF4-FFF2-40B4-BE49-F238E27FC236}">
                  <a16:creationId xmlns:a16="http://schemas.microsoft.com/office/drawing/2014/main" id="{8BD67EFA-A3C8-4785-85AA-E747E3FB7600}"/>
                </a:ext>
              </a:extLst>
            </p:cNvPr>
            <p:cNvCxnSpPr>
              <a:cxnSpLocks/>
              <a:stCxn id="27" idx="3"/>
              <a:endCxn id="69" idx="1"/>
            </p:cNvCxnSpPr>
            <p:nvPr/>
          </p:nvCxnSpPr>
          <p:spPr>
            <a:xfrm>
              <a:off x="6081324" y="2988860"/>
              <a:ext cx="5580" cy="441366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cxnSp>
          <p:nvCxnSpPr>
            <p:cNvPr id="45" name="Straight Connector 74">
              <a:extLst>
                <a:ext uri="{FF2B5EF4-FFF2-40B4-BE49-F238E27FC236}">
                  <a16:creationId xmlns:a16="http://schemas.microsoft.com/office/drawing/2014/main" id="{2AB9ADDC-3F79-4EF4-9F97-040B0406B3DE}"/>
                </a:ext>
              </a:extLst>
            </p:cNvPr>
            <p:cNvCxnSpPr>
              <a:cxnSpLocks/>
            </p:cNvCxnSpPr>
            <p:nvPr/>
          </p:nvCxnSpPr>
          <p:spPr>
            <a:xfrm>
              <a:off x="10730901" y="2972340"/>
              <a:ext cx="2043" cy="392670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sp>
          <p:nvSpPr>
            <p:cNvPr id="150" name="Cube 47">
              <a:extLst>
                <a:ext uri="{FF2B5EF4-FFF2-40B4-BE49-F238E27FC236}">
                  <a16:creationId xmlns:a16="http://schemas.microsoft.com/office/drawing/2014/main" id="{5E0732FE-B014-460F-834C-47426078D0CA}"/>
                </a:ext>
              </a:extLst>
            </p:cNvPr>
            <p:cNvSpPr/>
            <p:nvPr/>
          </p:nvSpPr>
          <p:spPr bwMode="auto">
            <a:xfrm>
              <a:off x="9881182" y="2387564"/>
              <a:ext cx="1654480" cy="584776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学习资源商城平台</a:t>
              </a:r>
              <a:r>
                <a:rPr 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  <p:sp>
          <p:nvSpPr>
            <p:cNvPr id="151" name="Cube 11">
              <a:extLst>
                <a:ext uri="{FF2B5EF4-FFF2-40B4-BE49-F238E27FC236}">
                  <a16:creationId xmlns:a16="http://schemas.microsoft.com/office/drawing/2014/main" id="{6FC7CE50-EB4D-41D5-A562-B68E8F64C575}"/>
                </a:ext>
              </a:extLst>
            </p:cNvPr>
            <p:cNvSpPr/>
            <p:nvPr/>
          </p:nvSpPr>
          <p:spPr bwMode="auto">
            <a:xfrm>
              <a:off x="804360" y="2394459"/>
              <a:ext cx="1507751" cy="598423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移动端</a:t>
              </a:r>
              <a:endParaRPr lang="en-US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</p:grpSp>
      <p:cxnSp>
        <p:nvCxnSpPr>
          <p:cNvPr id="157" name="Straight Connector 52">
            <a:extLst>
              <a:ext uri="{FF2B5EF4-FFF2-40B4-BE49-F238E27FC236}">
                <a16:creationId xmlns:a16="http://schemas.microsoft.com/office/drawing/2014/main" id="{FB11D0EB-8A25-4AE2-B4F1-4C2015E6C53F}"/>
              </a:ext>
            </a:extLst>
          </p:cNvPr>
          <p:cNvCxnSpPr>
            <a:cxnSpLocks/>
            <a:endCxn id="26" idx="4"/>
          </p:cNvCxnSpPr>
          <p:nvPr/>
        </p:nvCxnSpPr>
        <p:spPr>
          <a:xfrm flipH="1">
            <a:off x="9136223" y="2770386"/>
            <a:ext cx="670218" cy="0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ysDash"/>
            <a:miter lim="800000"/>
          </a:ln>
          <a:effectLst/>
        </p:spPr>
      </p:cxnSp>
      <p:cxnSp>
        <p:nvCxnSpPr>
          <p:cNvPr id="160" name="Straight Connector 52">
            <a:extLst>
              <a:ext uri="{FF2B5EF4-FFF2-40B4-BE49-F238E27FC236}">
                <a16:creationId xmlns:a16="http://schemas.microsoft.com/office/drawing/2014/main" id="{433B40DA-CC13-4B69-8625-949A41540361}"/>
              </a:ext>
            </a:extLst>
          </p:cNvPr>
          <p:cNvCxnSpPr>
            <a:cxnSpLocks/>
            <a:stCxn id="151" idx="4"/>
            <a:endCxn id="25" idx="2"/>
          </p:cNvCxnSpPr>
          <p:nvPr/>
        </p:nvCxnSpPr>
        <p:spPr>
          <a:xfrm>
            <a:off x="3747812" y="2760708"/>
            <a:ext cx="667485" cy="0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ys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78703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>
          <a:xfrm>
            <a:off x="37480" y="0"/>
            <a:ext cx="2718244" cy="27280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040" y="-87117"/>
            <a:ext cx="2827284" cy="29023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9FFA04D-4E38-458C-8A44-5293FADFBC8A}"/>
              </a:ext>
            </a:extLst>
          </p:cNvPr>
          <p:cNvSpPr/>
          <p:nvPr/>
        </p:nvSpPr>
        <p:spPr>
          <a:xfrm>
            <a:off x="592535" y="309460"/>
            <a:ext cx="16081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9000" b="1" dirty="0">
                <a:solidFill>
                  <a:srgbClr val="57CE95"/>
                </a:solidFill>
                <a:latin typeface="微软雅黑" pitchFamily="34" charset="-122"/>
                <a:ea typeface="微软雅黑" pitchFamily="34" charset="-122"/>
              </a:rPr>
              <a:t>03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C91243-3157-4054-9305-B04149DEB90F}"/>
              </a:ext>
            </a:extLst>
          </p:cNvPr>
          <p:cNvSpPr/>
          <p:nvPr/>
        </p:nvSpPr>
        <p:spPr>
          <a:xfrm>
            <a:off x="0" y="1493445"/>
            <a:ext cx="2718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>
                <a:solidFill>
                  <a:srgbClr val="57CE95"/>
                </a:solidFill>
                <a:latin typeface="微软雅黑" pitchFamily="34" charset="-122"/>
                <a:ea typeface="微软雅黑" pitchFamily="34" charset="-122"/>
              </a:rPr>
              <a:t>小组分工</a:t>
            </a:r>
            <a:endParaRPr lang="en-US" altLang="zh-CN" sz="4000" b="1" dirty="0">
              <a:solidFill>
                <a:srgbClr val="57CE9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2" name="Group 3">
            <a:extLst>
              <a:ext uri="{FF2B5EF4-FFF2-40B4-BE49-F238E27FC236}">
                <a16:creationId xmlns:a16="http://schemas.microsoft.com/office/drawing/2014/main" id="{70B3FDDD-8B11-4099-814C-A175FF04C072}"/>
              </a:ext>
            </a:extLst>
          </p:cNvPr>
          <p:cNvGrpSpPr/>
          <p:nvPr/>
        </p:nvGrpSpPr>
        <p:grpSpPr>
          <a:xfrm>
            <a:off x="2864764" y="1779236"/>
            <a:ext cx="6473833" cy="4281124"/>
            <a:chOff x="-2890754" y="1928140"/>
            <a:chExt cx="8157481" cy="5394029"/>
          </a:xfrm>
        </p:grpSpPr>
        <p:sp>
          <p:nvSpPr>
            <p:cNvPr id="83" name="Cube 4">
              <a:extLst>
                <a:ext uri="{FF2B5EF4-FFF2-40B4-BE49-F238E27FC236}">
                  <a16:creationId xmlns:a16="http://schemas.microsoft.com/office/drawing/2014/main" id="{6F7A026C-E0EB-44D6-9FB5-8C0D3954BC98}"/>
                </a:ext>
              </a:extLst>
            </p:cNvPr>
            <p:cNvSpPr/>
            <p:nvPr/>
          </p:nvSpPr>
          <p:spPr bwMode="auto">
            <a:xfrm>
              <a:off x="-2890754" y="4333634"/>
              <a:ext cx="2616795" cy="645753"/>
            </a:xfrm>
            <a:prstGeom prst="cube">
              <a:avLst>
                <a:gd name="adj" fmla="val 10206"/>
              </a:avLst>
            </a:prstGeom>
            <a:solidFill>
              <a:srgbClr val="404040"/>
            </a:solidFill>
            <a:ln w="3175" cap="flat" cmpd="sng" algn="ctr">
              <a:solidFill>
                <a:srgbClr val="5C5C5C">
                  <a:lumMod val="75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多端互动的网络学习助手</a:t>
              </a:r>
              <a:r>
                <a:rPr 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  <p:sp>
          <p:nvSpPr>
            <p:cNvPr id="84" name="Cube 11">
              <a:extLst>
                <a:ext uri="{FF2B5EF4-FFF2-40B4-BE49-F238E27FC236}">
                  <a16:creationId xmlns:a16="http://schemas.microsoft.com/office/drawing/2014/main" id="{F06E8CAA-5371-4543-908A-B93C3AAD98A6}"/>
                </a:ext>
              </a:extLst>
            </p:cNvPr>
            <p:cNvSpPr/>
            <p:nvPr/>
          </p:nvSpPr>
          <p:spPr bwMode="auto">
            <a:xfrm>
              <a:off x="532395" y="2699803"/>
              <a:ext cx="1507751" cy="598423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Web</a:t>
              </a: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端</a:t>
              </a:r>
              <a:endParaRPr lang="en-US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85" name="Cube 47">
              <a:extLst>
                <a:ext uri="{FF2B5EF4-FFF2-40B4-BE49-F238E27FC236}">
                  <a16:creationId xmlns:a16="http://schemas.microsoft.com/office/drawing/2014/main" id="{92C4B77E-8EEC-4B03-A49B-F71A963AB432}"/>
                </a:ext>
              </a:extLst>
            </p:cNvPr>
            <p:cNvSpPr/>
            <p:nvPr/>
          </p:nvSpPr>
          <p:spPr bwMode="auto">
            <a:xfrm>
              <a:off x="532393" y="5093500"/>
              <a:ext cx="1473369" cy="584777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考试系统</a:t>
              </a:r>
              <a:r>
                <a:rPr 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  <p:sp>
          <p:nvSpPr>
            <p:cNvPr id="86" name="Cube 48">
              <a:extLst>
                <a:ext uri="{FF2B5EF4-FFF2-40B4-BE49-F238E27FC236}">
                  <a16:creationId xmlns:a16="http://schemas.microsoft.com/office/drawing/2014/main" id="{0001F97D-6230-4562-91C8-E8C34E187E0C}"/>
                </a:ext>
              </a:extLst>
            </p:cNvPr>
            <p:cNvSpPr/>
            <p:nvPr/>
          </p:nvSpPr>
          <p:spPr bwMode="auto">
            <a:xfrm>
              <a:off x="532395" y="1928141"/>
              <a:ext cx="1473367" cy="584775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后台服务器端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87" name="Cube 47">
              <a:extLst>
                <a:ext uri="{FF2B5EF4-FFF2-40B4-BE49-F238E27FC236}">
                  <a16:creationId xmlns:a16="http://schemas.microsoft.com/office/drawing/2014/main" id="{C2317528-A857-4363-AE58-24DD899624A7}"/>
                </a:ext>
              </a:extLst>
            </p:cNvPr>
            <p:cNvSpPr/>
            <p:nvPr/>
          </p:nvSpPr>
          <p:spPr bwMode="auto">
            <a:xfrm>
              <a:off x="532393" y="6737392"/>
              <a:ext cx="1654480" cy="584777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学习资源商城平台</a:t>
              </a:r>
              <a:r>
                <a:rPr 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  <p:sp>
          <p:nvSpPr>
            <p:cNvPr id="88" name="Cube 11">
              <a:extLst>
                <a:ext uri="{FF2B5EF4-FFF2-40B4-BE49-F238E27FC236}">
                  <a16:creationId xmlns:a16="http://schemas.microsoft.com/office/drawing/2014/main" id="{AD880F1E-9843-423F-A19E-C3093FE023FE}"/>
                </a:ext>
              </a:extLst>
            </p:cNvPr>
            <p:cNvSpPr/>
            <p:nvPr/>
          </p:nvSpPr>
          <p:spPr bwMode="auto">
            <a:xfrm>
              <a:off x="535608" y="4301029"/>
              <a:ext cx="1507751" cy="598422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Android</a:t>
              </a: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端</a:t>
              </a:r>
              <a:endParaRPr lang="en-US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89" name="Cube 11">
              <a:extLst>
                <a:ext uri="{FF2B5EF4-FFF2-40B4-BE49-F238E27FC236}">
                  <a16:creationId xmlns:a16="http://schemas.microsoft.com/office/drawing/2014/main" id="{5C387C84-DC94-4CB6-9830-18652AF3C135}"/>
                </a:ext>
              </a:extLst>
            </p:cNvPr>
            <p:cNvSpPr/>
            <p:nvPr/>
          </p:nvSpPr>
          <p:spPr bwMode="auto">
            <a:xfrm>
              <a:off x="532395" y="3496462"/>
              <a:ext cx="1507751" cy="598423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微信小程序端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90" name="Cube 11">
              <a:extLst>
                <a:ext uri="{FF2B5EF4-FFF2-40B4-BE49-F238E27FC236}">
                  <a16:creationId xmlns:a16="http://schemas.microsoft.com/office/drawing/2014/main" id="{1E707174-D52D-4288-9C73-C093645C93CF}"/>
                </a:ext>
              </a:extLst>
            </p:cNvPr>
            <p:cNvSpPr/>
            <p:nvPr/>
          </p:nvSpPr>
          <p:spPr bwMode="auto">
            <a:xfrm>
              <a:off x="532393" y="5891395"/>
              <a:ext cx="1507751" cy="598422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英语学习助手</a:t>
              </a: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  <p:sp>
          <p:nvSpPr>
            <p:cNvPr id="91" name="Cube 48">
              <a:extLst>
                <a:ext uri="{FF2B5EF4-FFF2-40B4-BE49-F238E27FC236}">
                  <a16:creationId xmlns:a16="http://schemas.microsoft.com/office/drawing/2014/main" id="{13B564D7-9CAF-438B-8448-822D9BCF486A}"/>
                </a:ext>
              </a:extLst>
            </p:cNvPr>
            <p:cNvSpPr/>
            <p:nvPr/>
          </p:nvSpPr>
          <p:spPr bwMode="auto">
            <a:xfrm>
              <a:off x="3782491" y="2683534"/>
              <a:ext cx="1473367" cy="584775"/>
            </a:xfrm>
            <a:prstGeom prst="cube">
              <a:avLst>
                <a:gd name="adj" fmla="val 1089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吴硕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92" name="Cube 48">
              <a:extLst>
                <a:ext uri="{FF2B5EF4-FFF2-40B4-BE49-F238E27FC236}">
                  <a16:creationId xmlns:a16="http://schemas.microsoft.com/office/drawing/2014/main" id="{D3872BE0-0525-4D33-8D1C-9DAB3AF3AE6A}"/>
                </a:ext>
              </a:extLst>
            </p:cNvPr>
            <p:cNvSpPr/>
            <p:nvPr/>
          </p:nvSpPr>
          <p:spPr bwMode="auto">
            <a:xfrm>
              <a:off x="3793360" y="3454072"/>
              <a:ext cx="1473367" cy="584775"/>
            </a:xfrm>
            <a:prstGeom prst="cube">
              <a:avLst>
                <a:gd name="adj" fmla="val 1089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吴硕、冯业展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93" name="Cube 48">
              <a:extLst>
                <a:ext uri="{FF2B5EF4-FFF2-40B4-BE49-F238E27FC236}">
                  <a16:creationId xmlns:a16="http://schemas.microsoft.com/office/drawing/2014/main" id="{14B87CA7-1438-4CF7-9623-40D523391934}"/>
                </a:ext>
              </a:extLst>
            </p:cNvPr>
            <p:cNvSpPr/>
            <p:nvPr/>
          </p:nvSpPr>
          <p:spPr bwMode="auto">
            <a:xfrm>
              <a:off x="3782491" y="4301029"/>
              <a:ext cx="1473367" cy="584775"/>
            </a:xfrm>
            <a:prstGeom prst="cube">
              <a:avLst>
                <a:gd name="adj" fmla="val 1089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江道宽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94" name="Cube 48">
              <a:extLst>
                <a:ext uri="{FF2B5EF4-FFF2-40B4-BE49-F238E27FC236}">
                  <a16:creationId xmlns:a16="http://schemas.microsoft.com/office/drawing/2014/main" id="{2E9461D8-E054-4611-83CA-0C94F6301C4A}"/>
                </a:ext>
              </a:extLst>
            </p:cNvPr>
            <p:cNvSpPr/>
            <p:nvPr/>
          </p:nvSpPr>
          <p:spPr bwMode="auto">
            <a:xfrm>
              <a:off x="3782491" y="5073030"/>
              <a:ext cx="1473367" cy="584775"/>
            </a:xfrm>
            <a:prstGeom prst="cube">
              <a:avLst>
                <a:gd name="adj" fmla="val 1089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许坤、闫新宇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95" name="Cube 48">
              <a:extLst>
                <a:ext uri="{FF2B5EF4-FFF2-40B4-BE49-F238E27FC236}">
                  <a16:creationId xmlns:a16="http://schemas.microsoft.com/office/drawing/2014/main" id="{DE26B9E6-3CC1-4CE6-B7D1-03410D669D8F}"/>
                </a:ext>
              </a:extLst>
            </p:cNvPr>
            <p:cNvSpPr/>
            <p:nvPr/>
          </p:nvSpPr>
          <p:spPr bwMode="auto">
            <a:xfrm>
              <a:off x="3793360" y="5891395"/>
              <a:ext cx="1473367" cy="584775"/>
            </a:xfrm>
            <a:prstGeom prst="cube">
              <a:avLst>
                <a:gd name="adj" fmla="val 1089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张米婵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96" name="Cube 48">
              <a:extLst>
                <a:ext uri="{FF2B5EF4-FFF2-40B4-BE49-F238E27FC236}">
                  <a16:creationId xmlns:a16="http://schemas.microsoft.com/office/drawing/2014/main" id="{FA394C5D-6346-4657-9848-171771C31151}"/>
                </a:ext>
              </a:extLst>
            </p:cNvPr>
            <p:cNvSpPr/>
            <p:nvPr/>
          </p:nvSpPr>
          <p:spPr bwMode="auto">
            <a:xfrm>
              <a:off x="3793360" y="6737392"/>
              <a:ext cx="1473367" cy="584775"/>
            </a:xfrm>
            <a:prstGeom prst="cube">
              <a:avLst>
                <a:gd name="adj" fmla="val 1089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王晶晶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97" name="Cube 48">
              <a:extLst>
                <a:ext uri="{FF2B5EF4-FFF2-40B4-BE49-F238E27FC236}">
                  <a16:creationId xmlns:a16="http://schemas.microsoft.com/office/drawing/2014/main" id="{5FDCDB1A-E757-4C37-9CCC-491602E33888}"/>
                </a:ext>
              </a:extLst>
            </p:cNvPr>
            <p:cNvSpPr/>
            <p:nvPr/>
          </p:nvSpPr>
          <p:spPr bwMode="auto">
            <a:xfrm>
              <a:off x="3793360" y="1928140"/>
              <a:ext cx="1473367" cy="584775"/>
            </a:xfrm>
            <a:prstGeom prst="cube">
              <a:avLst>
                <a:gd name="adj" fmla="val 1089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冯业展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15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040" y="0"/>
            <a:ext cx="12192000" cy="6857999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>
          <a:xfrm>
            <a:off x="37480" y="0"/>
            <a:ext cx="2718244" cy="27280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040" y="-87117"/>
            <a:ext cx="2827284" cy="29023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9FFA04D-4E38-458C-8A44-5293FADFBC8A}"/>
              </a:ext>
            </a:extLst>
          </p:cNvPr>
          <p:cNvSpPr/>
          <p:nvPr/>
        </p:nvSpPr>
        <p:spPr>
          <a:xfrm>
            <a:off x="592535" y="59298"/>
            <a:ext cx="16081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9000" b="1" dirty="0">
                <a:solidFill>
                  <a:srgbClr val="57CE95"/>
                </a:solidFill>
                <a:latin typeface="微软雅黑" pitchFamily="34" charset="-122"/>
                <a:ea typeface="微软雅黑" pitchFamily="34" charset="-122"/>
              </a:rPr>
              <a:t>04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C91243-3157-4054-9305-B04149DEB90F}"/>
              </a:ext>
            </a:extLst>
          </p:cNvPr>
          <p:cNvSpPr/>
          <p:nvPr/>
        </p:nvSpPr>
        <p:spPr>
          <a:xfrm>
            <a:off x="0" y="1217405"/>
            <a:ext cx="27182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4000" b="1" dirty="0">
                <a:solidFill>
                  <a:srgbClr val="57CE95"/>
                </a:solidFill>
                <a:latin typeface="微软雅黑" pitchFamily="34" charset="-122"/>
                <a:ea typeface="微软雅黑" pitchFamily="34" charset="-122"/>
              </a:rPr>
              <a:t>使用框架和技术</a:t>
            </a:r>
            <a:endParaRPr lang="en-US" altLang="zh-CN" sz="4000" b="1" dirty="0">
              <a:solidFill>
                <a:srgbClr val="57CE9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ABAE6337-A189-4DF3-86F2-EB8B5FFDBEFD}"/>
              </a:ext>
            </a:extLst>
          </p:cNvPr>
          <p:cNvGrpSpPr/>
          <p:nvPr/>
        </p:nvGrpSpPr>
        <p:grpSpPr>
          <a:xfrm>
            <a:off x="2864764" y="614740"/>
            <a:ext cx="6473833" cy="5611265"/>
            <a:chOff x="-2890754" y="493626"/>
            <a:chExt cx="8157481" cy="7069948"/>
          </a:xfrm>
        </p:grpSpPr>
        <p:sp>
          <p:nvSpPr>
            <p:cNvPr id="15" name="Cube 4">
              <a:extLst>
                <a:ext uri="{FF2B5EF4-FFF2-40B4-BE49-F238E27FC236}">
                  <a16:creationId xmlns:a16="http://schemas.microsoft.com/office/drawing/2014/main" id="{E9F68EDA-F0F1-4E3A-A1E5-18B3FDB6C9C0}"/>
                </a:ext>
              </a:extLst>
            </p:cNvPr>
            <p:cNvSpPr/>
            <p:nvPr/>
          </p:nvSpPr>
          <p:spPr bwMode="auto">
            <a:xfrm>
              <a:off x="-2890754" y="3866269"/>
              <a:ext cx="2616796" cy="645753"/>
            </a:xfrm>
            <a:prstGeom prst="cube">
              <a:avLst>
                <a:gd name="adj" fmla="val 10206"/>
              </a:avLst>
            </a:prstGeom>
            <a:solidFill>
              <a:srgbClr val="404040"/>
            </a:solidFill>
            <a:ln w="3175" cap="flat" cmpd="sng" algn="ctr">
              <a:solidFill>
                <a:srgbClr val="5C5C5C">
                  <a:lumMod val="75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多端互动的网络学习助手</a:t>
              </a:r>
              <a:r>
                <a:rPr 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  <p:sp>
          <p:nvSpPr>
            <p:cNvPr id="16" name="Cube 11">
              <a:extLst>
                <a:ext uri="{FF2B5EF4-FFF2-40B4-BE49-F238E27FC236}">
                  <a16:creationId xmlns:a16="http://schemas.microsoft.com/office/drawing/2014/main" id="{EB4AFE47-901B-4E10-9FB0-E6E518037559}"/>
                </a:ext>
              </a:extLst>
            </p:cNvPr>
            <p:cNvSpPr/>
            <p:nvPr/>
          </p:nvSpPr>
          <p:spPr bwMode="auto">
            <a:xfrm>
              <a:off x="566778" y="1791803"/>
              <a:ext cx="1507752" cy="598422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Web</a:t>
              </a: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端</a:t>
              </a:r>
              <a:endParaRPr lang="en-US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17" name="Cube 47">
              <a:extLst>
                <a:ext uri="{FF2B5EF4-FFF2-40B4-BE49-F238E27FC236}">
                  <a16:creationId xmlns:a16="http://schemas.microsoft.com/office/drawing/2014/main" id="{011721EB-9093-4C35-ABAE-F3077BC3B15E}"/>
                </a:ext>
              </a:extLst>
            </p:cNvPr>
            <p:cNvSpPr/>
            <p:nvPr/>
          </p:nvSpPr>
          <p:spPr bwMode="auto">
            <a:xfrm>
              <a:off x="565001" y="4963080"/>
              <a:ext cx="1473369" cy="584777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考试系统</a:t>
              </a:r>
              <a:r>
                <a:rPr 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  <p:sp>
          <p:nvSpPr>
            <p:cNvPr id="18" name="Cube 48">
              <a:extLst>
                <a:ext uri="{FF2B5EF4-FFF2-40B4-BE49-F238E27FC236}">
                  <a16:creationId xmlns:a16="http://schemas.microsoft.com/office/drawing/2014/main" id="{1AEDDC41-5E9C-4EFF-B5E6-B539D221C36C}"/>
                </a:ext>
              </a:extLst>
            </p:cNvPr>
            <p:cNvSpPr/>
            <p:nvPr/>
          </p:nvSpPr>
          <p:spPr bwMode="auto">
            <a:xfrm>
              <a:off x="566778" y="793774"/>
              <a:ext cx="1473367" cy="584775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后台服务器端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19" name="Cube 47">
              <a:extLst>
                <a:ext uri="{FF2B5EF4-FFF2-40B4-BE49-F238E27FC236}">
                  <a16:creationId xmlns:a16="http://schemas.microsoft.com/office/drawing/2014/main" id="{86A7DEDC-1F2D-487D-BEBE-4758866CC861}"/>
                </a:ext>
              </a:extLst>
            </p:cNvPr>
            <p:cNvSpPr/>
            <p:nvPr/>
          </p:nvSpPr>
          <p:spPr bwMode="auto">
            <a:xfrm>
              <a:off x="532393" y="6965005"/>
              <a:ext cx="1654480" cy="584777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学习资源商城平台</a:t>
              </a:r>
              <a:r>
                <a:rPr 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  <p:sp>
          <p:nvSpPr>
            <p:cNvPr id="20" name="Cube 11">
              <a:extLst>
                <a:ext uri="{FF2B5EF4-FFF2-40B4-BE49-F238E27FC236}">
                  <a16:creationId xmlns:a16="http://schemas.microsoft.com/office/drawing/2014/main" id="{4D87F990-1BE7-498C-802A-1718A44421DA}"/>
                </a:ext>
              </a:extLst>
            </p:cNvPr>
            <p:cNvSpPr/>
            <p:nvPr/>
          </p:nvSpPr>
          <p:spPr bwMode="auto">
            <a:xfrm>
              <a:off x="563228" y="3891008"/>
              <a:ext cx="1507752" cy="598422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Android</a:t>
              </a: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端</a:t>
              </a:r>
              <a:endParaRPr lang="en-US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21" name="Cube 11">
              <a:extLst>
                <a:ext uri="{FF2B5EF4-FFF2-40B4-BE49-F238E27FC236}">
                  <a16:creationId xmlns:a16="http://schemas.microsoft.com/office/drawing/2014/main" id="{8852C2E5-AFFE-4CB5-8692-F43860CD24E4}"/>
                </a:ext>
              </a:extLst>
            </p:cNvPr>
            <p:cNvSpPr/>
            <p:nvPr/>
          </p:nvSpPr>
          <p:spPr bwMode="auto">
            <a:xfrm>
              <a:off x="565004" y="2823606"/>
              <a:ext cx="1507752" cy="598422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微信小程序端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22" name="Cube 11">
              <a:extLst>
                <a:ext uri="{FF2B5EF4-FFF2-40B4-BE49-F238E27FC236}">
                  <a16:creationId xmlns:a16="http://schemas.microsoft.com/office/drawing/2014/main" id="{5B5D6387-668F-455C-B979-D71CD14E34DD}"/>
                </a:ext>
              </a:extLst>
            </p:cNvPr>
            <p:cNvSpPr/>
            <p:nvPr/>
          </p:nvSpPr>
          <p:spPr bwMode="auto">
            <a:xfrm>
              <a:off x="565001" y="5978342"/>
              <a:ext cx="1507752" cy="598422"/>
            </a:xfrm>
            <a:prstGeom prst="cube">
              <a:avLst>
                <a:gd name="adj" fmla="val 10898"/>
              </a:avLst>
            </a:prstGeom>
            <a:solidFill>
              <a:srgbClr val="45B0DC"/>
            </a:solidFill>
            <a:ln w="3175" cap="flat" cmpd="sng" algn="ctr">
              <a:solidFill>
                <a:srgbClr val="45B0D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lIns="45720" rIns="45720" rtlCol="0" anchor="ctr"/>
            <a:lstStyle/>
            <a:p>
              <a:pPr algn="ctr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英语学习助手</a:t>
              </a: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</a:p>
          </p:txBody>
        </p:sp>
        <p:sp>
          <p:nvSpPr>
            <p:cNvPr id="24" name="Cube 48">
              <a:extLst>
                <a:ext uri="{FF2B5EF4-FFF2-40B4-BE49-F238E27FC236}">
                  <a16:creationId xmlns:a16="http://schemas.microsoft.com/office/drawing/2014/main" id="{DC998EAC-BEDE-4D58-BE8E-579E592554C6}"/>
                </a:ext>
              </a:extLst>
            </p:cNvPr>
            <p:cNvSpPr/>
            <p:nvPr/>
          </p:nvSpPr>
          <p:spPr bwMode="auto">
            <a:xfrm>
              <a:off x="3782491" y="1701813"/>
              <a:ext cx="1473367" cy="1151209"/>
            </a:xfrm>
            <a:prstGeom prst="cube">
              <a:avLst>
                <a:gd name="adj" fmla="val 1089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kern="0" dirty="0" err="1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Jquery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Ajax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Promise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async/await</a:t>
              </a:r>
            </a:p>
          </p:txBody>
        </p:sp>
        <p:sp>
          <p:nvSpPr>
            <p:cNvPr id="25" name="Cube 48">
              <a:extLst>
                <a:ext uri="{FF2B5EF4-FFF2-40B4-BE49-F238E27FC236}">
                  <a16:creationId xmlns:a16="http://schemas.microsoft.com/office/drawing/2014/main" id="{307EEDB2-BEB5-46DF-83F5-D1315A8A258C}"/>
                </a:ext>
              </a:extLst>
            </p:cNvPr>
            <p:cNvSpPr/>
            <p:nvPr/>
          </p:nvSpPr>
          <p:spPr bwMode="auto">
            <a:xfrm>
              <a:off x="3773769" y="3122598"/>
              <a:ext cx="1473367" cy="584775"/>
            </a:xfrm>
            <a:prstGeom prst="cube">
              <a:avLst>
                <a:gd name="adj" fmla="val 1089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JavaScript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kern="0" dirty="0" err="1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ColorUI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26" name="Cube 48">
              <a:extLst>
                <a:ext uri="{FF2B5EF4-FFF2-40B4-BE49-F238E27FC236}">
                  <a16:creationId xmlns:a16="http://schemas.microsoft.com/office/drawing/2014/main" id="{CEA8FA96-7DF6-45F9-BE76-5A8C57674B9E}"/>
                </a:ext>
              </a:extLst>
            </p:cNvPr>
            <p:cNvSpPr/>
            <p:nvPr/>
          </p:nvSpPr>
          <p:spPr bwMode="auto">
            <a:xfrm>
              <a:off x="3782491" y="3953497"/>
              <a:ext cx="1473367" cy="584775"/>
            </a:xfrm>
            <a:prstGeom prst="cube">
              <a:avLst>
                <a:gd name="adj" fmla="val 1089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自定义组件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kern="0" dirty="0" err="1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JSoup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27" name="Cube 48">
              <a:extLst>
                <a:ext uri="{FF2B5EF4-FFF2-40B4-BE49-F238E27FC236}">
                  <a16:creationId xmlns:a16="http://schemas.microsoft.com/office/drawing/2014/main" id="{52EEE497-6E70-42E2-A331-3D5CF08572C4}"/>
                </a:ext>
              </a:extLst>
            </p:cNvPr>
            <p:cNvSpPr/>
            <p:nvPr/>
          </p:nvSpPr>
          <p:spPr bwMode="auto">
            <a:xfrm>
              <a:off x="3773769" y="4791014"/>
              <a:ext cx="1473367" cy="863038"/>
            </a:xfrm>
            <a:prstGeom prst="cube">
              <a:avLst>
                <a:gd name="adj" fmla="val 1089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kern="0" dirty="0" err="1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MyBatis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Spring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kern="0" dirty="0" err="1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SpringMVC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  <p:sp>
          <p:nvSpPr>
            <p:cNvPr id="28" name="Cube 48">
              <a:extLst>
                <a:ext uri="{FF2B5EF4-FFF2-40B4-BE49-F238E27FC236}">
                  <a16:creationId xmlns:a16="http://schemas.microsoft.com/office/drawing/2014/main" id="{7CE1BA37-8229-4B00-A69D-1E99A7EC661F}"/>
                </a:ext>
              </a:extLst>
            </p:cNvPr>
            <p:cNvSpPr/>
            <p:nvPr/>
          </p:nvSpPr>
          <p:spPr bwMode="auto">
            <a:xfrm>
              <a:off x="3793360" y="5891395"/>
              <a:ext cx="1473367" cy="584775"/>
            </a:xfrm>
            <a:prstGeom prst="cube">
              <a:avLst>
                <a:gd name="adj" fmla="val 1089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JavaScript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百度翻译</a:t>
              </a: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API</a:t>
              </a:r>
            </a:p>
          </p:txBody>
        </p:sp>
        <p:sp>
          <p:nvSpPr>
            <p:cNvPr id="29" name="Cube 48">
              <a:extLst>
                <a:ext uri="{FF2B5EF4-FFF2-40B4-BE49-F238E27FC236}">
                  <a16:creationId xmlns:a16="http://schemas.microsoft.com/office/drawing/2014/main" id="{3E78E31F-FBD7-4D2D-9C65-0AEA5EA3D1B2}"/>
                </a:ext>
              </a:extLst>
            </p:cNvPr>
            <p:cNvSpPr/>
            <p:nvPr/>
          </p:nvSpPr>
          <p:spPr bwMode="auto">
            <a:xfrm>
              <a:off x="3782491" y="6731226"/>
              <a:ext cx="1473367" cy="832348"/>
            </a:xfrm>
            <a:prstGeom prst="cube">
              <a:avLst>
                <a:gd name="adj" fmla="val 1089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Hibernate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Strust2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Spring</a:t>
              </a:r>
            </a:p>
          </p:txBody>
        </p:sp>
        <p:sp>
          <p:nvSpPr>
            <p:cNvPr id="30" name="Cube 48">
              <a:extLst>
                <a:ext uri="{FF2B5EF4-FFF2-40B4-BE49-F238E27FC236}">
                  <a16:creationId xmlns:a16="http://schemas.microsoft.com/office/drawing/2014/main" id="{9DE5A07F-4BDA-4DB8-8760-0FDC8BAAA047}"/>
                </a:ext>
              </a:extLst>
            </p:cNvPr>
            <p:cNvSpPr/>
            <p:nvPr/>
          </p:nvSpPr>
          <p:spPr bwMode="auto">
            <a:xfrm>
              <a:off x="3782491" y="493626"/>
              <a:ext cx="1473367" cy="911392"/>
            </a:xfrm>
            <a:prstGeom prst="cube">
              <a:avLst>
                <a:gd name="adj" fmla="val 1089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kern="0" dirty="0" err="1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MyBatis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kern="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Spring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zh-CN" sz="1100" kern="0" dirty="0" err="1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/>
                </a:rPr>
                <a:t>SpringMVC</a:t>
              </a:r>
              <a:endParaRPr lang="en-US" altLang="zh-CN" sz="1100" kern="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82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686" y="-1970314"/>
            <a:ext cx="10798628" cy="1079862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8657" y="-348343"/>
            <a:ext cx="7554686" cy="7554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1" y="0"/>
            <a:ext cx="7362190" cy="5143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6800" y="4330700"/>
            <a:ext cx="7311389" cy="2527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1" y="0"/>
            <a:ext cx="6396990" cy="330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8600" y="5080000"/>
            <a:ext cx="5609589" cy="177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1" y="0"/>
            <a:ext cx="4822190" cy="3746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1500" y="4914900"/>
            <a:ext cx="3996689" cy="1943100"/>
          </a:xfrm>
          <a:prstGeom prst="rect">
            <a:avLst/>
          </a:prstGeom>
        </p:spPr>
      </p:pic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773075" y="2807677"/>
            <a:ext cx="9514122" cy="10002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5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感谢您的聆听和观看</a:t>
            </a:r>
          </a:p>
        </p:txBody>
      </p:sp>
    </p:spTree>
    <p:extLst>
      <p:ext uri="{BB962C8B-B14F-4D97-AF65-F5344CB8AC3E}">
        <p14:creationId xmlns:p14="http://schemas.microsoft.com/office/powerpoint/2010/main" val="38842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aa318d12e5f431cbc8877fe3a324114834d875"/>
  <p:tag name="ISPRING_PRESENTATION_TITLE" val="彩色微立体公司简介产品宣传PPT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1E1E1E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1E1E1E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476</Words>
  <Application>Microsoft Office PowerPoint</Application>
  <PresentationFormat>宽屏</PresentationFormat>
  <Paragraphs>107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黑体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蓝色点线</dc:title>
  <dc:creator>第一PPT</dc:creator>
  <cp:keywords>www.1ppt.com</cp:keywords>
  <dc:description>www.1ppt.com</dc:description>
  <cp:lastModifiedBy>1953649096@qq.com</cp:lastModifiedBy>
  <cp:revision>198</cp:revision>
  <dcterms:created xsi:type="dcterms:W3CDTF">2016-11-30T02:48:44Z</dcterms:created>
  <dcterms:modified xsi:type="dcterms:W3CDTF">2021-01-03T12:05:17Z</dcterms:modified>
</cp:coreProperties>
</file>