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Economica"/>
      <p:regular r:id="rId23"/>
      <p:bold r:id="rId24"/>
      <p:italic r:id="rId25"/>
      <p:boldItalic r:id="rId26"/>
    </p:embeddedFont>
    <p:embeddedFont>
      <p:font typeface="Oswald Regular"/>
      <p:regular r:id="rId27"/>
      <p:bold r:id="rId28"/>
    </p:embeddedFont>
    <p:embeddedFont>
      <p:font typeface="Comfortaa Regular"/>
      <p:regular r:id="rId29"/>
      <p:bold r:id="rId30"/>
    </p:embeddedFont>
    <p:embeddedFont>
      <p:font typeface="Comfortaa"/>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OswaldRegular-bold.fntdata"/><Relationship Id="rId27" Type="http://schemas.openxmlformats.org/officeDocument/2006/relationships/font" Target="fonts/OswaldRegula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mfortaaRegula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regular.fntdata"/><Relationship Id="rId30" Type="http://schemas.openxmlformats.org/officeDocument/2006/relationships/font" Target="fonts/ComfortaaRegular-bold.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Comfortaa-bold.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afa3412d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afa3412d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b6f0db9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b6f0db9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decided not to import every column for the table so we used a for loop to grab the variables we needed and pushed them to an array. Each value in that array was then appended to the table. We used similar code for the filter button, but instead of grabbing every variable, the location column is compared to the input value to only append rows with the matching location.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afa3412d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afa3412d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b6f0db9c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b6f0db9c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leaflet map, we used data coordinates from the census data to locate both the circles and the markers. The circle radius was determined by an equation that calculated the annual average city growth and multiplied by 5000. FInally, we used an overlay layer for the markers on the map to be able to turn them on and off</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afa3412d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afa3412d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b6f0db9c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b6f0db9c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the linegraph is your standard plotly graph. To get the map to change, the coordinates for the selected marker were compared against the census data using a “.find” function to find the matching city in the census data based on the lat/lng. Once that data point is found, a new Plotly graph is created displaying data from the selected location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afa3412d4_0_1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afa3412d4_0_1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b6f0db9c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b6f0db9c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afa3412d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afa3412d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afa3412d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afa3412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afa3412d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afa3412d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afa3412d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afa3412d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afa3412d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afa3412d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cleaning up our data we mainly had to make sure all the data had coordinates, and some form of city and state location identifier coming from the us city data csv. To do this we decided to use jupyter notebook and Postgres. We used jupyter notebook to upload the tables to postgres (example on the right), we did have to rename some columns to make it work (a lot of our data columns had spaces in the names, or the name of the column was actually a number (like 2010) which was giving us some trouble so we just decided to rename them.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b6f0db9c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b6f0db9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we were in postgres, we deleted columns we didn’t feel we needed, deleted rows with null values or values that didn’t match the information in that column. FInally, we were able to join tables and created two final tables. One contained all the census data and the other had all the jobs information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b6f0db9c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b6f0db9c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used jupyter notebook again to export the tables in postgres to a csv. Those csv files were converted to JSON files and then JS files as it was easier for us to work with js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afa3412d4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afa3412d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extra javascript library, we used lodash. As you can see above, it was only used in line 2 of our main js code and allowed us to easily clean up our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hncranford.github.io/Project-2/" TargetMode="Externa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nvSpPr>
        <p:spPr>
          <a:xfrm>
            <a:off x="3786075" y="4648200"/>
            <a:ext cx="5347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omfortaa Regular"/>
                <a:ea typeface="Comfortaa Regular"/>
                <a:cs typeface="Comfortaa Regular"/>
                <a:sym typeface="Comfortaa Regular"/>
              </a:rPr>
              <a:t>Michelle Naclerio, Ariel Fitzgerald, Hannah Cranford</a:t>
            </a:r>
            <a:endParaRPr>
              <a:latin typeface="Comfortaa Regular"/>
              <a:ea typeface="Comfortaa Regular"/>
              <a:cs typeface="Comfortaa Regular"/>
              <a:sym typeface="Comfortaa Regular"/>
            </a:endParaRPr>
          </a:p>
        </p:txBody>
      </p:sp>
      <p:pic>
        <p:nvPicPr>
          <p:cNvPr id="63" name="Google Shape;63;p13"/>
          <p:cNvPicPr preferRelativeResize="0"/>
          <p:nvPr/>
        </p:nvPicPr>
        <p:blipFill>
          <a:blip r:embed="rId3">
            <a:alphaModFix/>
          </a:blip>
          <a:stretch>
            <a:fillRect/>
          </a:stretch>
        </p:blipFill>
        <p:spPr>
          <a:xfrm>
            <a:off x="0" y="0"/>
            <a:ext cx="9144000" cy="457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220">
                <a:latin typeface="Oswald Regular"/>
                <a:ea typeface="Oswald Regular"/>
                <a:cs typeface="Oswald Regular"/>
                <a:sym typeface="Oswald Regular"/>
              </a:rPr>
              <a:t>Table</a:t>
            </a:r>
            <a:endParaRPr sz="3220">
              <a:latin typeface="Oswald Regular"/>
              <a:ea typeface="Oswald Regular"/>
              <a:cs typeface="Oswald Regular"/>
              <a:sym typeface="Oswald Regular"/>
            </a:endParaRPr>
          </a:p>
        </p:txBody>
      </p:sp>
      <p:sp>
        <p:nvSpPr>
          <p:cNvPr id="130" name="Google Shape;130;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mfortaa"/>
              <a:buAutoNum type="arabicPeriod"/>
            </a:pPr>
            <a:r>
              <a:rPr lang="en">
                <a:latin typeface="Comfortaa"/>
                <a:ea typeface="Comfortaa"/>
                <a:cs typeface="Comfortaa"/>
                <a:sym typeface="Comfortaa"/>
              </a:rPr>
              <a:t>Using a template from Bootstrap, created a table to display all available jobs</a:t>
            </a:r>
            <a:endParaRPr>
              <a:latin typeface="Comfortaa"/>
              <a:ea typeface="Comfortaa"/>
              <a:cs typeface="Comfortaa"/>
              <a:sym typeface="Comfortaa"/>
            </a:endParaRPr>
          </a:p>
          <a:p>
            <a:pPr indent="-342900" lvl="0" marL="457200" rtl="0" algn="l">
              <a:spcBef>
                <a:spcPts val="0"/>
              </a:spcBef>
              <a:spcAft>
                <a:spcPts val="0"/>
              </a:spcAft>
              <a:buSzPts val="1800"/>
              <a:buFont typeface="Comfortaa"/>
              <a:buAutoNum type="arabicPeriod"/>
            </a:pPr>
            <a:r>
              <a:rPr lang="en">
                <a:latin typeface="Comfortaa"/>
                <a:ea typeface="Comfortaa"/>
                <a:cs typeface="Comfortaa"/>
                <a:sym typeface="Comfortaa"/>
              </a:rPr>
              <a:t>Enabled a filter button to filter the table according to location (City, State Abbr.)</a:t>
            </a:r>
            <a:endParaRPr>
              <a:latin typeface="Comfortaa"/>
              <a:ea typeface="Comfortaa"/>
              <a:cs typeface="Comfortaa"/>
              <a:sym typeface="Comfortaa"/>
            </a:endParaRPr>
          </a:p>
          <a:p>
            <a:pPr indent="0" lvl="0" marL="457200" rtl="0" algn="l">
              <a:spcBef>
                <a:spcPts val="1200"/>
              </a:spcBef>
              <a:spcAft>
                <a:spcPts val="0"/>
              </a:spcAft>
              <a:buNone/>
            </a:pPr>
            <a:r>
              <a:t/>
            </a:r>
            <a:endParaRPr>
              <a:latin typeface="Comfortaa"/>
              <a:ea typeface="Comfortaa"/>
              <a:cs typeface="Comfortaa"/>
              <a:sym typeface="Comfortaa"/>
            </a:endParaRPr>
          </a:p>
          <a:p>
            <a:pPr indent="0" lvl="0" marL="0" rtl="0" algn="l">
              <a:spcBef>
                <a:spcPts val="1200"/>
              </a:spcBef>
              <a:spcAft>
                <a:spcPts val="1200"/>
              </a:spcAft>
              <a:buNone/>
            </a:pPr>
            <a:r>
              <a:t/>
            </a:r>
            <a:endParaRPr>
              <a:latin typeface="Comfortaa"/>
              <a:ea typeface="Comfortaa"/>
              <a:cs typeface="Comfortaa"/>
              <a:sym typeface="Comfortaa"/>
            </a:endParaRPr>
          </a:p>
        </p:txBody>
      </p:sp>
      <p:pic>
        <p:nvPicPr>
          <p:cNvPr id="131" name="Google Shape;131;p22"/>
          <p:cNvPicPr preferRelativeResize="0"/>
          <p:nvPr/>
        </p:nvPicPr>
        <p:blipFill>
          <a:blip r:embed="rId3">
            <a:alphaModFix/>
          </a:blip>
          <a:stretch>
            <a:fillRect/>
          </a:stretch>
        </p:blipFill>
        <p:spPr>
          <a:xfrm>
            <a:off x="1164300" y="2658998"/>
            <a:ext cx="6815401" cy="2160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2641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200">
                <a:latin typeface="Oswald Regular"/>
                <a:ea typeface="Oswald Regular"/>
                <a:cs typeface="Oswald Regular"/>
                <a:sym typeface="Oswald Regular"/>
              </a:rPr>
              <a:t>Table Code</a:t>
            </a:r>
            <a:endParaRPr sz="3200">
              <a:latin typeface="Oswald Regular"/>
              <a:ea typeface="Oswald Regular"/>
              <a:cs typeface="Oswald Regular"/>
              <a:sym typeface="Oswald Regular"/>
            </a:endParaRPr>
          </a:p>
        </p:txBody>
      </p:sp>
      <p:pic>
        <p:nvPicPr>
          <p:cNvPr id="137" name="Google Shape;137;p23"/>
          <p:cNvPicPr preferRelativeResize="0"/>
          <p:nvPr/>
        </p:nvPicPr>
        <p:blipFill>
          <a:blip r:embed="rId3">
            <a:alphaModFix/>
          </a:blip>
          <a:stretch>
            <a:fillRect/>
          </a:stretch>
        </p:blipFill>
        <p:spPr>
          <a:xfrm>
            <a:off x="616400" y="929387"/>
            <a:ext cx="3955589" cy="4095900"/>
          </a:xfrm>
          <a:prstGeom prst="rect">
            <a:avLst/>
          </a:prstGeom>
          <a:noFill/>
          <a:ln>
            <a:noFill/>
          </a:ln>
        </p:spPr>
      </p:pic>
      <p:pic>
        <p:nvPicPr>
          <p:cNvPr id="138" name="Google Shape;138;p23"/>
          <p:cNvPicPr preferRelativeResize="0"/>
          <p:nvPr/>
        </p:nvPicPr>
        <p:blipFill>
          <a:blip r:embed="rId4">
            <a:alphaModFix/>
          </a:blip>
          <a:stretch>
            <a:fillRect/>
          </a:stretch>
        </p:blipFill>
        <p:spPr>
          <a:xfrm>
            <a:off x="4795605" y="903000"/>
            <a:ext cx="3570393" cy="4148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315925"/>
            <a:ext cx="8520600" cy="54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220">
                <a:latin typeface="Oswald Regular"/>
                <a:ea typeface="Oswald Regular"/>
                <a:cs typeface="Oswald Regular"/>
                <a:sym typeface="Oswald Regular"/>
              </a:rPr>
              <a:t>Leaflet Map</a:t>
            </a:r>
            <a:endParaRPr sz="3220">
              <a:latin typeface="Oswald Regular"/>
              <a:ea typeface="Oswald Regular"/>
              <a:cs typeface="Oswald Regular"/>
              <a:sym typeface="Oswald Regular"/>
            </a:endParaRPr>
          </a:p>
        </p:txBody>
      </p:sp>
      <p:pic>
        <p:nvPicPr>
          <p:cNvPr id="144" name="Google Shape;144;p24"/>
          <p:cNvPicPr preferRelativeResize="0"/>
          <p:nvPr/>
        </p:nvPicPr>
        <p:blipFill rotWithShape="1">
          <a:blip r:embed="rId3">
            <a:alphaModFix/>
          </a:blip>
          <a:srcRect b="35596" l="28327" r="53624" t="22539"/>
          <a:stretch/>
        </p:blipFill>
        <p:spPr>
          <a:xfrm>
            <a:off x="2035200" y="1432050"/>
            <a:ext cx="4439550" cy="3384426"/>
          </a:xfrm>
          <a:prstGeom prst="rect">
            <a:avLst/>
          </a:prstGeom>
          <a:noFill/>
          <a:ln>
            <a:noFill/>
          </a:ln>
        </p:spPr>
      </p:pic>
      <p:sp>
        <p:nvSpPr>
          <p:cNvPr id="145" name="Google Shape;145;p24"/>
          <p:cNvSpPr txBox="1"/>
          <p:nvPr/>
        </p:nvSpPr>
        <p:spPr>
          <a:xfrm>
            <a:off x="96200" y="2600913"/>
            <a:ext cx="1857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Blue circles </a:t>
            </a:r>
            <a:r>
              <a:rPr lang="en">
                <a:solidFill>
                  <a:schemeClr val="dk1"/>
                </a:solidFill>
                <a:latin typeface="Comfortaa"/>
                <a:ea typeface="Comfortaa"/>
                <a:cs typeface="Comfortaa"/>
                <a:sym typeface="Comfortaa"/>
              </a:rPr>
              <a:t>corresponded to calculated annual city growth (</a:t>
            </a:r>
            <a:r>
              <a:rPr lang="en">
                <a:latin typeface="Open Sans"/>
                <a:ea typeface="Open Sans"/>
                <a:cs typeface="Open Sans"/>
                <a:sym typeface="Open Sans"/>
              </a:rPr>
              <a:t> %)</a:t>
            </a:r>
            <a:endParaRPr>
              <a:latin typeface="Open Sans"/>
              <a:ea typeface="Open Sans"/>
              <a:cs typeface="Open Sans"/>
              <a:sym typeface="Open Sans"/>
            </a:endParaRPr>
          </a:p>
        </p:txBody>
      </p:sp>
      <p:sp>
        <p:nvSpPr>
          <p:cNvPr id="146" name="Google Shape;146;p24"/>
          <p:cNvSpPr txBox="1"/>
          <p:nvPr/>
        </p:nvSpPr>
        <p:spPr>
          <a:xfrm>
            <a:off x="6615375" y="3957425"/>
            <a:ext cx="240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Markers show location of each job</a:t>
            </a:r>
            <a:endParaRPr>
              <a:latin typeface="Open Sans"/>
              <a:ea typeface="Open Sans"/>
              <a:cs typeface="Open Sans"/>
              <a:sym typeface="Open Sans"/>
            </a:endParaRPr>
          </a:p>
        </p:txBody>
      </p:sp>
      <p:sp>
        <p:nvSpPr>
          <p:cNvPr id="147" name="Google Shape;147;p24"/>
          <p:cNvSpPr txBox="1"/>
          <p:nvPr/>
        </p:nvSpPr>
        <p:spPr>
          <a:xfrm>
            <a:off x="2391825" y="529825"/>
            <a:ext cx="240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Popup for each marker shows company name and location of the job</a:t>
            </a:r>
            <a:endParaRPr>
              <a:latin typeface="Open Sans"/>
              <a:ea typeface="Open Sans"/>
              <a:cs typeface="Open Sans"/>
              <a:sym typeface="Open Sans"/>
            </a:endParaRPr>
          </a:p>
        </p:txBody>
      </p:sp>
      <p:sp>
        <p:nvSpPr>
          <p:cNvPr id="148" name="Google Shape;148;p24"/>
          <p:cNvSpPr txBox="1"/>
          <p:nvPr/>
        </p:nvSpPr>
        <p:spPr>
          <a:xfrm>
            <a:off x="6578350" y="714163"/>
            <a:ext cx="240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Markers can be turned on and off using this checkbox</a:t>
            </a:r>
            <a:endParaRPr>
              <a:latin typeface="Open Sans"/>
              <a:ea typeface="Open Sans"/>
              <a:cs typeface="Open Sans"/>
              <a:sym typeface="Open Sans"/>
            </a:endParaRPr>
          </a:p>
        </p:txBody>
      </p:sp>
      <p:cxnSp>
        <p:nvCxnSpPr>
          <p:cNvPr id="149" name="Google Shape;149;p24"/>
          <p:cNvCxnSpPr/>
          <p:nvPr/>
        </p:nvCxnSpPr>
        <p:spPr>
          <a:xfrm flipH="1" rot="10800000">
            <a:off x="1939000" y="2716200"/>
            <a:ext cx="369900" cy="436500"/>
          </a:xfrm>
          <a:prstGeom prst="straightConnector1">
            <a:avLst/>
          </a:prstGeom>
          <a:noFill/>
          <a:ln cap="flat" cmpd="sng" w="38100">
            <a:solidFill>
              <a:srgbClr val="FF0000"/>
            </a:solidFill>
            <a:prstDash val="solid"/>
            <a:round/>
            <a:headEnd len="med" w="med" type="none"/>
            <a:tailEnd len="med" w="med" type="triangle"/>
          </a:ln>
        </p:spPr>
      </p:cxnSp>
      <p:cxnSp>
        <p:nvCxnSpPr>
          <p:cNvPr id="150" name="Google Shape;150;p24"/>
          <p:cNvCxnSpPr/>
          <p:nvPr/>
        </p:nvCxnSpPr>
        <p:spPr>
          <a:xfrm>
            <a:off x="3297725" y="1294825"/>
            <a:ext cx="114000" cy="829200"/>
          </a:xfrm>
          <a:prstGeom prst="straightConnector1">
            <a:avLst/>
          </a:prstGeom>
          <a:noFill/>
          <a:ln cap="flat" cmpd="sng" w="38100">
            <a:solidFill>
              <a:srgbClr val="FF0000"/>
            </a:solidFill>
            <a:prstDash val="solid"/>
            <a:round/>
            <a:headEnd len="med" w="med" type="none"/>
            <a:tailEnd len="med" w="med" type="triangle"/>
          </a:ln>
        </p:spPr>
      </p:cxnSp>
      <p:cxnSp>
        <p:nvCxnSpPr>
          <p:cNvPr id="151" name="Google Shape;151;p24"/>
          <p:cNvCxnSpPr/>
          <p:nvPr/>
        </p:nvCxnSpPr>
        <p:spPr>
          <a:xfrm rot="10800000">
            <a:off x="6164775" y="3359825"/>
            <a:ext cx="800700" cy="597600"/>
          </a:xfrm>
          <a:prstGeom prst="straightConnector1">
            <a:avLst/>
          </a:prstGeom>
          <a:noFill/>
          <a:ln cap="flat" cmpd="sng" w="38100">
            <a:solidFill>
              <a:srgbClr val="FF0000"/>
            </a:solidFill>
            <a:prstDash val="solid"/>
            <a:round/>
            <a:headEnd len="med" w="med" type="none"/>
            <a:tailEnd len="med" w="med" type="triangle"/>
          </a:ln>
        </p:spPr>
      </p:cxnSp>
      <p:cxnSp>
        <p:nvCxnSpPr>
          <p:cNvPr id="152" name="Google Shape;152;p24"/>
          <p:cNvCxnSpPr/>
          <p:nvPr/>
        </p:nvCxnSpPr>
        <p:spPr>
          <a:xfrm flipH="1">
            <a:off x="6009250" y="1108450"/>
            <a:ext cx="569100" cy="5049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200">
                <a:latin typeface="Oswald Regular"/>
                <a:ea typeface="Oswald Regular"/>
                <a:cs typeface="Oswald Regular"/>
                <a:sym typeface="Oswald Regular"/>
              </a:rPr>
              <a:t>Leaflet Code</a:t>
            </a:r>
            <a:endParaRPr sz="3200">
              <a:latin typeface="Oswald Regular"/>
              <a:ea typeface="Oswald Regular"/>
              <a:cs typeface="Oswald Regular"/>
              <a:sym typeface="Oswald Regular"/>
            </a:endParaRPr>
          </a:p>
        </p:txBody>
      </p:sp>
      <p:pic>
        <p:nvPicPr>
          <p:cNvPr id="158" name="Google Shape;158;p25"/>
          <p:cNvPicPr preferRelativeResize="0"/>
          <p:nvPr/>
        </p:nvPicPr>
        <p:blipFill rotWithShape="1">
          <a:blip r:embed="rId3">
            <a:alphaModFix/>
          </a:blip>
          <a:srcRect b="46245" l="0" r="0" t="0"/>
          <a:stretch/>
        </p:blipFill>
        <p:spPr>
          <a:xfrm>
            <a:off x="311700" y="1444775"/>
            <a:ext cx="4551576" cy="2945051"/>
          </a:xfrm>
          <a:prstGeom prst="rect">
            <a:avLst/>
          </a:prstGeom>
          <a:noFill/>
          <a:ln>
            <a:noFill/>
          </a:ln>
        </p:spPr>
      </p:pic>
      <p:pic>
        <p:nvPicPr>
          <p:cNvPr id="159" name="Google Shape;159;p25"/>
          <p:cNvPicPr preferRelativeResize="0"/>
          <p:nvPr/>
        </p:nvPicPr>
        <p:blipFill>
          <a:blip r:embed="rId4">
            <a:alphaModFix/>
          </a:blip>
          <a:stretch>
            <a:fillRect/>
          </a:stretch>
        </p:blipFill>
        <p:spPr>
          <a:xfrm>
            <a:off x="4828274" y="164450"/>
            <a:ext cx="3952326" cy="40169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220">
                <a:latin typeface="Oswald Regular"/>
                <a:ea typeface="Oswald Regular"/>
                <a:cs typeface="Oswald Regular"/>
                <a:sym typeface="Oswald Regular"/>
              </a:rPr>
              <a:t>Line Graph</a:t>
            </a:r>
            <a:endParaRPr sz="3220">
              <a:latin typeface="Oswald Regular"/>
              <a:ea typeface="Oswald Regular"/>
              <a:cs typeface="Oswald Regular"/>
              <a:sym typeface="Oswald Regular"/>
            </a:endParaRPr>
          </a:p>
        </p:txBody>
      </p:sp>
      <p:sp>
        <p:nvSpPr>
          <p:cNvPr id="165" name="Google Shape;165;p26"/>
          <p:cNvSpPr txBox="1"/>
          <p:nvPr>
            <p:ph idx="1" type="body"/>
          </p:nvPr>
        </p:nvSpPr>
        <p:spPr>
          <a:xfrm>
            <a:off x="311700" y="1225225"/>
            <a:ext cx="3210900" cy="3354000"/>
          </a:xfrm>
          <a:prstGeom prst="rect">
            <a:avLst/>
          </a:prstGeom>
        </p:spPr>
        <p:txBody>
          <a:bodyPr anchorCtr="0" anchor="t" bIns="91425" lIns="91425" spcFirstLastPara="1" rIns="91425" wrap="square" tIns="91425">
            <a:normAutofit fontScale="85000" lnSpcReduction="10000"/>
          </a:bodyPr>
          <a:lstStyle/>
          <a:p>
            <a:pPr indent="-325755" lvl="0" marL="457200" rtl="0" algn="l">
              <a:lnSpc>
                <a:spcPct val="150000"/>
              </a:lnSpc>
              <a:spcBef>
                <a:spcPts val="0"/>
              </a:spcBef>
              <a:spcAft>
                <a:spcPts val="0"/>
              </a:spcAft>
              <a:buSzPct val="100000"/>
              <a:buFont typeface="Comfortaa"/>
              <a:buAutoNum type="arabicPeriod"/>
            </a:pPr>
            <a:r>
              <a:rPr lang="en">
                <a:latin typeface="Comfortaa"/>
                <a:ea typeface="Comfortaa"/>
                <a:cs typeface="Comfortaa"/>
                <a:sym typeface="Comfortaa"/>
              </a:rPr>
              <a:t>Displays population growth for selected City via marker</a:t>
            </a:r>
            <a:endParaRPr>
              <a:latin typeface="Comfortaa"/>
              <a:ea typeface="Comfortaa"/>
              <a:cs typeface="Comfortaa"/>
              <a:sym typeface="Comfortaa"/>
            </a:endParaRPr>
          </a:p>
          <a:p>
            <a:pPr indent="-325755" lvl="0" marL="457200" rtl="0" algn="l">
              <a:lnSpc>
                <a:spcPct val="150000"/>
              </a:lnSpc>
              <a:spcBef>
                <a:spcPts val="0"/>
              </a:spcBef>
              <a:spcAft>
                <a:spcPts val="0"/>
              </a:spcAft>
              <a:buSzPct val="100000"/>
              <a:buFont typeface="Comfortaa"/>
              <a:buAutoNum type="arabicPeriod"/>
            </a:pPr>
            <a:r>
              <a:rPr lang="en">
                <a:latin typeface="Comfortaa"/>
                <a:ea typeface="Comfortaa"/>
                <a:cs typeface="Comfortaa"/>
                <a:sym typeface="Comfortaa"/>
              </a:rPr>
              <a:t>Census years 2010 - 2019</a:t>
            </a:r>
            <a:endParaRPr>
              <a:latin typeface="Comfortaa"/>
              <a:ea typeface="Comfortaa"/>
              <a:cs typeface="Comfortaa"/>
              <a:sym typeface="Comfortaa"/>
            </a:endParaRPr>
          </a:p>
          <a:p>
            <a:pPr indent="-325755" lvl="0" marL="457200" rtl="0" algn="l">
              <a:lnSpc>
                <a:spcPct val="150000"/>
              </a:lnSpc>
              <a:spcBef>
                <a:spcPts val="0"/>
              </a:spcBef>
              <a:spcAft>
                <a:spcPts val="0"/>
              </a:spcAft>
              <a:buSzPct val="100000"/>
              <a:buFont typeface="Comfortaa"/>
              <a:buAutoNum type="arabicPeriod"/>
            </a:pPr>
            <a:r>
              <a:rPr lang="en">
                <a:latin typeface="Comfortaa"/>
                <a:ea typeface="Comfortaa"/>
                <a:cs typeface="Comfortaa"/>
                <a:sym typeface="Comfortaa"/>
              </a:rPr>
              <a:t>Graph will change based on which marker in the map is clicked</a:t>
            </a:r>
            <a:endParaRPr>
              <a:latin typeface="Comfortaa"/>
              <a:ea typeface="Comfortaa"/>
              <a:cs typeface="Comfortaa"/>
              <a:sym typeface="Comfortaa"/>
            </a:endParaRPr>
          </a:p>
          <a:p>
            <a:pPr indent="0" lvl="0" marL="0" rtl="0" algn="l">
              <a:spcBef>
                <a:spcPts val="1200"/>
              </a:spcBef>
              <a:spcAft>
                <a:spcPts val="0"/>
              </a:spcAft>
              <a:buNone/>
            </a:pPr>
            <a:r>
              <a:t/>
            </a:r>
            <a:endParaRPr>
              <a:latin typeface="Comfortaa"/>
              <a:ea typeface="Comfortaa"/>
              <a:cs typeface="Comfortaa"/>
              <a:sym typeface="Comfortaa"/>
            </a:endParaRPr>
          </a:p>
          <a:p>
            <a:pPr indent="0" lvl="0" marL="0" rtl="0" algn="l">
              <a:spcBef>
                <a:spcPts val="1200"/>
              </a:spcBef>
              <a:spcAft>
                <a:spcPts val="1200"/>
              </a:spcAft>
              <a:buNone/>
            </a:pPr>
            <a:r>
              <a:t/>
            </a:r>
            <a:endParaRPr>
              <a:latin typeface="Comfortaa"/>
              <a:ea typeface="Comfortaa"/>
              <a:cs typeface="Comfortaa"/>
              <a:sym typeface="Comfortaa"/>
            </a:endParaRPr>
          </a:p>
        </p:txBody>
      </p:sp>
      <p:pic>
        <p:nvPicPr>
          <p:cNvPr id="166" name="Google Shape;166;p26"/>
          <p:cNvPicPr preferRelativeResize="0"/>
          <p:nvPr/>
        </p:nvPicPr>
        <p:blipFill>
          <a:blip r:embed="rId3">
            <a:alphaModFix/>
          </a:blip>
          <a:stretch>
            <a:fillRect/>
          </a:stretch>
        </p:blipFill>
        <p:spPr>
          <a:xfrm>
            <a:off x="3587613" y="395288"/>
            <a:ext cx="5343525" cy="4352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200">
                <a:latin typeface="Oswald Regular"/>
                <a:ea typeface="Oswald Regular"/>
                <a:cs typeface="Oswald Regular"/>
                <a:sym typeface="Oswald Regular"/>
              </a:rPr>
              <a:t>Line Graph Code</a:t>
            </a:r>
            <a:endParaRPr sz="3200">
              <a:latin typeface="Oswald Regular"/>
              <a:ea typeface="Oswald Regular"/>
              <a:cs typeface="Oswald Regular"/>
              <a:sym typeface="Oswald Regular"/>
            </a:endParaRPr>
          </a:p>
        </p:txBody>
      </p:sp>
      <p:sp>
        <p:nvSpPr>
          <p:cNvPr id="172" name="Google Shape;172;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27"/>
          <p:cNvPicPr preferRelativeResize="0"/>
          <p:nvPr/>
        </p:nvPicPr>
        <p:blipFill rotWithShape="1">
          <a:blip r:embed="rId3">
            <a:alphaModFix/>
          </a:blip>
          <a:srcRect b="19897" l="0" r="0" t="0"/>
          <a:stretch/>
        </p:blipFill>
        <p:spPr>
          <a:xfrm>
            <a:off x="215500" y="1225224"/>
            <a:ext cx="4892650" cy="2911775"/>
          </a:xfrm>
          <a:prstGeom prst="rect">
            <a:avLst/>
          </a:prstGeom>
          <a:noFill/>
          <a:ln>
            <a:noFill/>
          </a:ln>
        </p:spPr>
      </p:pic>
      <p:pic>
        <p:nvPicPr>
          <p:cNvPr id="174" name="Google Shape;174;p27"/>
          <p:cNvPicPr preferRelativeResize="0"/>
          <p:nvPr/>
        </p:nvPicPr>
        <p:blipFill>
          <a:blip r:embed="rId4">
            <a:alphaModFix/>
          </a:blip>
          <a:stretch>
            <a:fillRect/>
          </a:stretch>
        </p:blipFill>
        <p:spPr>
          <a:xfrm>
            <a:off x="3826001" y="315925"/>
            <a:ext cx="5136925" cy="4022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220">
                <a:latin typeface="Oswald Regular"/>
                <a:ea typeface="Oswald Regular"/>
                <a:cs typeface="Oswald Regular"/>
                <a:sym typeface="Oswald Regular"/>
              </a:rPr>
              <a:t>Considerations</a:t>
            </a:r>
            <a:endParaRPr sz="3220">
              <a:latin typeface="Oswald Regular"/>
              <a:ea typeface="Oswald Regular"/>
              <a:cs typeface="Oswald Regular"/>
              <a:sym typeface="Oswald Regular"/>
            </a:endParaRPr>
          </a:p>
        </p:txBody>
      </p:sp>
      <p:sp>
        <p:nvSpPr>
          <p:cNvPr id="180" name="Google Shape;180;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latin typeface="Comfortaa"/>
                <a:ea typeface="Comfortaa"/>
                <a:cs typeface="Comfortaa"/>
                <a:sym typeface="Comfortaa"/>
              </a:rPr>
              <a:t>The line graph will not change if there is no data for that selected city included in the census data.</a:t>
            </a:r>
            <a:endParaRPr>
              <a:latin typeface="Comfortaa"/>
              <a:ea typeface="Comfortaa"/>
              <a:cs typeface="Comfortaa"/>
              <a:sym typeface="Comfortaa"/>
            </a:endParaRPr>
          </a:p>
          <a:p>
            <a:pPr indent="0" lvl="0" marL="0" rtl="0" algn="l">
              <a:spcBef>
                <a:spcPts val="1200"/>
              </a:spcBef>
              <a:spcAft>
                <a:spcPts val="0"/>
              </a:spcAft>
              <a:buNone/>
            </a:pPr>
            <a:r>
              <a:rPr lang="en">
                <a:latin typeface="Comfortaa"/>
                <a:ea typeface="Comfortaa"/>
                <a:cs typeface="Comfortaa"/>
                <a:sym typeface="Comfortaa"/>
              </a:rPr>
              <a:t>City growth was calculated using the percent change in population from 2010 to 2019 and dividing by 10 to get the average annual percent change.</a:t>
            </a:r>
            <a:endParaRPr>
              <a:latin typeface="Comfortaa"/>
              <a:ea typeface="Comfortaa"/>
              <a:cs typeface="Comfortaa"/>
              <a:sym typeface="Comfortaa"/>
            </a:endParaRPr>
          </a:p>
          <a:p>
            <a:pPr indent="0" lvl="0" marL="0" rtl="0" algn="l">
              <a:spcBef>
                <a:spcPts val="1200"/>
              </a:spcBef>
              <a:spcAft>
                <a:spcPts val="0"/>
              </a:spcAft>
              <a:buNone/>
            </a:pPr>
            <a:r>
              <a:rPr lang="en">
                <a:latin typeface="Comfortaa"/>
                <a:ea typeface="Comfortaa"/>
                <a:cs typeface="Comfortaa"/>
                <a:sym typeface="Comfortaa"/>
              </a:rPr>
              <a:t>The data used for the jobs portion in this project is not live. The jobs listed may not be available anymore.</a:t>
            </a:r>
            <a:endParaRPr>
              <a:latin typeface="Comfortaa"/>
              <a:ea typeface="Comfortaa"/>
              <a:cs typeface="Comfortaa"/>
              <a:sym typeface="Comfortaa"/>
            </a:endParaRPr>
          </a:p>
          <a:p>
            <a:pPr indent="0" lvl="0" marL="0" rtl="0" algn="l">
              <a:spcBef>
                <a:spcPts val="1200"/>
              </a:spcBef>
              <a:spcAft>
                <a:spcPts val="1200"/>
              </a:spcAft>
              <a:buNone/>
            </a:pPr>
            <a:r>
              <a:rPr lang="en">
                <a:latin typeface="Comfortaa"/>
                <a:ea typeface="Comfortaa"/>
                <a:cs typeface="Comfortaa"/>
                <a:sym typeface="Comfortaa"/>
              </a:rPr>
              <a:t>Some of the cities with the largest growth don’t have active job listings. The opposite is also true. Many cities with little to no growth have a large number of positions available.</a:t>
            </a:r>
            <a:endParaRPr>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2441850" y="1759350"/>
            <a:ext cx="4260300" cy="162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20">
                <a:latin typeface="Oswald Regular"/>
                <a:ea typeface="Oswald Regular"/>
                <a:cs typeface="Oswald Regular"/>
                <a:sym typeface="Oswald Regular"/>
              </a:rPr>
              <a:t>Thanks for your Time</a:t>
            </a:r>
            <a:endParaRPr sz="3220">
              <a:latin typeface="Oswald Regular"/>
              <a:ea typeface="Oswald Regular"/>
              <a:cs typeface="Oswald Regular"/>
              <a:sym typeface="Oswald Regular"/>
            </a:endParaRPr>
          </a:p>
          <a:p>
            <a:pPr indent="0" lvl="0" marL="0" rtl="0" algn="ctr">
              <a:spcBef>
                <a:spcPts val="0"/>
              </a:spcBef>
              <a:spcAft>
                <a:spcPts val="0"/>
              </a:spcAft>
              <a:buSzPts val="990"/>
              <a:buNone/>
            </a:pPr>
            <a:r>
              <a:rPr lang="en" sz="3220">
                <a:latin typeface="Comfortaa"/>
                <a:ea typeface="Comfortaa"/>
                <a:cs typeface="Comfortaa"/>
                <a:sym typeface="Comfortaa"/>
              </a:rPr>
              <a:t>Are there any questions?</a:t>
            </a:r>
            <a:endParaRPr sz="322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20">
                <a:latin typeface="Oswald Regular"/>
                <a:ea typeface="Oswald Regular"/>
                <a:cs typeface="Oswald Regular"/>
                <a:sym typeface="Oswald Regular"/>
              </a:rPr>
              <a:t>Our Website</a:t>
            </a:r>
            <a:endParaRPr sz="3220">
              <a:latin typeface="Oswald Regular"/>
              <a:ea typeface="Oswald Regular"/>
              <a:cs typeface="Oswald Regular"/>
              <a:sym typeface="Oswald Regular"/>
            </a:endParaRPr>
          </a:p>
        </p:txBody>
      </p:sp>
      <p:sp>
        <p:nvSpPr>
          <p:cNvPr id="69" name="Google Shape;69;p14"/>
          <p:cNvSpPr txBox="1"/>
          <p:nvPr>
            <p:ph idx="1" type="body"/>
          </p:nvPr>
        </p:nvSpPr>
        <p:spPr>
          <a:xfrm>
            <a:off x="311700" y="1214275"/>
            <a:ext cx="8520600" cy="335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150">
                <a:solidFill>
                  <a:srgbClr val="000000"/>
                </a:solidFill>
                <a:uFill>
                  <a:noFill/>
                </a:uFill>
                <a:latin typeface="Comfortaa Regular"/>
                <a:ea typeface="Comfortaa Regular"/>
                <a:cs typeface="Comfortaa Regular"/>
                <a:sym typeface="Comfortaa Regular"/>
                <a:hlinkClick r:id="rId3">
                  <a:extLst>
                    <a:ext uri="{A12FA001-AC4F-418D-AE19-62706E023703}">
                      <ahyp:hlinkClr val="tx"/>
                    </a:ext>
                  </a:extLst>
                </a:hlinkClick>
              </a:rPr>
              <a:t>https://hncranford.github.io/Project-2/</a:t>
            </a:r>
            <a:endParaRPr sz="2900">
              <a:solidFill>
                <a:srgbClr val="000000"/>
              </a:solidFill>
              <a:latin typeface="Comfortaa Regular"/>
              <a:ea typeface="Comfortaa Regular"/>
              <a:cs typeface="Comfortaa Regular"/>
              <a:sym typeface="Comfortaa Regular"/>
            </a:endParaRPr>
          </a:p>
        </p:txBody>
      </p:sp>
      <p:pic>
        <p:nvPicPr>
          <p:cNvPr id="70" name="Google Shape;70;p14"/>
          <p:cNvPicPr preferRelativeResize="0"/>
          <p:nvPr/>
        </p:nvPicPr>
        <p:blipFill>
          <a:blip r:embed="rId4">
            <a:alphaModFix/>
          </a:blip>
          <a:stretch>
            <a:fillRect/>
          </a:stretch>
        </p:blipFill>
        <p:spPr>
          <a:xfrm>
            <a:off x="1739763" y="1779250"/>
            <a:ext cx="5664473" cy="2994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220">
                <a:latin typeface="Oswald Regular"/>
                <a:ea typeface="Oswald Regular"/>
                <a:cs typeface="Oswald Regular"/>
                <a:sym typeface="Oswald Regular"/>
              </a:rPr>
              <a:t>Data Analyst Positions vs Population Growth</a:t>
            </a:r>
            <a:endParaRPr sz="3220">
              <a:latin typeface="Oswald Regular"/>
              <a:ea typeface="Oswald Regular"/>
              <a:cs typeface="Oswald Regular"/>
              <a:sym typeface="Oswald Regul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Comfortaa"/>
              <a:buChar char="●"/>
            </a:pPr>
            <a:r>
              <a:rPr lang="en">
                <a:latin typeface="Comfortaa"/>
                <a:ea typeface="Comfortaa"/>
                <a:cs typeface="Comfortaa"/>
                <a:sym typeface="Comfortaa"/>
              </a:rPr>
              <a:t>Census Data</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lang="en">
                <a:latin typeface="Comfortaa"/>
                <a:ea typeface="Comfortaa"/>
                <a:cs typeface="Comfortaa"/>
                <a:sym typeface="Comfortaa"/>
              </a:rPr>
              <a:t>Data Analyst Jobs listing</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lang="en">
                <a:latin typeface="Comfortaa"/>
                <a:ea typeface="Comfortaa"/>
                <a:cs typeface="Comfortaa"/>
                <a:sym typeface="Comfortaa"/>
              </a:rPr>
              <a:t>US City data CSV file with Lat &amp; Lng coordinates </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lang="en">
                <a:latin typeface="Comfortaa"/>
                <a:ea typeface="Comfortaa"/>
                <a:cs typeface="Comfortaa"/>
                <a:sym typeface="Comfortaa"/>
              </a:rPr>
              <a:t>Utilized Python, PostgreSQL, JavaScript</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lang="en">
                <a:latin typeface="Comfortaa"/>
                <a:ea typeface="Comfortaa"/>
                <a:cs typeface="Comfortaa"/>
                <a:sym typeface="Comfortaa"/>
              </a:rPr>
              <a:t>In JavaScript: Plotly, Leaflet, and Bootstrap</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lang="en">
                <a:latin typeface="Comfortaa"/>
                <a:ea typeface="Comfortaa"/>
                <a:cs typeface="Comfortaa"/>
                <a:sym typeface="Comfortaa"/>
              </a:rPr>
              <a:t>Lodash JavaScript library as additional library</a:t>
            </a:r>
            <a:endParaRPr>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20">
                <a:latin typeface="Oswald Regular"/>
                <a:ea typeface="Oswald Regular"/>
                <a:cs typeface="Oswald Regular"/>
                <a:sym typeface="Oswald Regular"/>
              </a:rPr>
              <a:t>Census Data </a:t>
            </a:r>
            <a:endParaRPr sz="3220">
              <a:latin typeface="Oswald Regular"/>
              <a:ea typeface="Oswald Regular"/>
              <a:cs typeface="Oswald Regular"/>
              <a:sym typeface="Oswald Regular"/>
            </a:endParaRPr>
          </a:p>
        </p:txBody>
      </p:sp>
      <p:sp>
        <p:nvSpPr>
          <p:cNvPr id="82" name="Google Shape;82;p16"/>
          <p:cNvSpPr txBox="1"/>
          <p:nvPr>
            <p:ph idx="1" type="body"/>
          </p:nvPr>
        </p:nvSpPr>
        <p:spPr>
          <a:xfrm>
            <a:off x="549900" y="1225225"/>
            <a:ext cx="4022100" cy="3354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CSV file</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Census data included Populations by City</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2010 to 2019</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Combined the City Lat/Lng and Census </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Created circles on the Map</a:t>
            </a:r>
            <a:endParaRPr>
              <a:latin typeface="Comfortaa"/>
              <a:ea typeface="Comfortaa"/>
              <a:cs typeface="Comfortaa"/>
              <a:sym typeface="Comfortaa"/>
            </a:endParaRPr>
          </a:p>
          <a:p>
            <a:pPr indent="-317500" lvl="1" marL="914400" rtl="0" algn="l">
              <a:spcBef>
                <a:spcPts val="0"/>
              </a:spcBef>
              <a:spcAft>
                <a:spcPts val="0"/>
              </a:spcAft>
              <a:buSzPts val="1400"/>
              <a:buFont typeface="Comfortaa"/>
              <a:buChar char="○"/>
            </a:pPr>
            <a:r>
              <a:rPr lang="en">
                <a:latin typeface="Comfortaa"/>
                <a:ea typeface="Comfortaa"/>
                <a:cs typeface="Comfortaa"/>
                <a:sym typeface="Comfortaa"/>
              </a:rPr>
              <a:t>The larger the circle, the larger the Population % Increase from 2010 to 2019</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Created the Line graph</a:t>
            </a:r>
            <a:endParaRPr>
              <a:latin typeface="Comfortaa"/>
              <a:ea typeface="Comfortaa"/>
              <a:cs typeface="Comfortaa"/>
              <a:sym typeface="Comfortaa"/>
            </a:endParaRPr>
          </a:p>
        </p:txBody>
      </p:sp>
      <p:pic>
        <p:nvPicPr>
          <p:cNvPr id="83" name="Google Shape;83;p16"/>
          <p:cNvPicPr preferRelativeResize="0"/>
          <p:nvPr/>
        </p:nvPicPr>
        <p:blipFill>
          <a:blip r:embed="rId3">
            <a:alphaModFix/>
          </a:blip>
          <a:stretch>
            <a:fillRect/>
          </a:stretch>
        </p:blipFill>
        <p:spPr>
          <a:xfrm>
            <a:off x="4855725" y="1147225"/>
            <a:ext cx="2358225" cy="1809796"/>
          </a:xfrm>
          <a:prstGeom prst="rect">
            <a:avLst/>
          </a:prstGeom>
          <a:noFill/>
          <a:ln>
            <a:noFill/>
          </a:ln>
        </p:spPr>
      </p:pic>
      <p:pic>
        <p:nvPicPr>
          <p:cNvPr id="84" name="Google Shape;84;p16"/>
          <p:cNvPicPr preferRelativeResize="0"/>
          <p:nvPr/>
        </p:nvPicPr>
        <p:blipFill>
          <a:blip r:embed="rId4">
            <a:alphaModFix/>
          </a:blip>
          <a:stretch>
            <a:fillRect/>
          </a:stretch>
        </p:blipFill>
        <p:spPr>
          <a:xfrm>
            <a:off x="6196350" y="2770371"/>
            <a:ext cx="2329303" cy="188167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20">
                <a:latin typeface="Oswald Regular"/>
                <a:ea typeface="Oswald Regular"/>
                <a:cs typeface="Oswald Regular"/>
                <a:sym typeface="Oswald Regular"/>
              </a:rPr>
              <a:t>Data Analyst Job Data</a:t>
            </a:r>
            <a:endParaRPr sz="3220">
              <a:latin typeface="Oswald Regular"/>
              <a:ea typeface="Oswald Regular"/>
              <a:cs typeface="Oswald Regular"/>
              <a:sym typeface="Oswald Regular"/>
            </a:endParaRPr>
          </a:p>
        </p:txBody>
      </p:sp>
      <p:sp>
        <p:nvSpPr>
          <p:cNvPr id="90" name="Google Shape;90;p17"/>
          <p:cNvSpPr txBox="1"/>
          <p:nvPr>
            <p:ph idx="1" type="body"/>
          </p:nvPr>
        </p:nvSpPr>
        <p:spPr>
          <a:xfrm>
            <a:off x="4572000" y="1236175"/>
            <a:ext cx="41391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CSV file</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Current list of open Data Analyst Jobs by City </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Combined the Data Analyst, City Lat/Lng </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Created Tool Pins on the Map</a:t>
            </a:r>
            <a:endParaRPr>
              <a:latin typeface="Comfortaa"/>
              <a:ea typeface="Comfortaa"/>
              <a:cs typeface="Comfortaa"/>
              <a:sym typeface="Comfortaa"/>
            </a:endParaRPr>
          </a:p>
          <a:p>
            <a:pPr indent="-317500" lvl="1" marL="914400" rtl="0" algn="l">
              <a:spcBef>
                <a:spcPts val="0"/>
              </a:spcBef>
              <a:spcAft>
                <a:spcPts val="0"/>
              </a:spcAft>
              <a:buSzPts val="1400"/>
              <a:buFont typeface="Comfortaa"/>
              <a:buChar char="○"/>
            </a:pPr>
            <a:r>
              <a:rPr lang="en">
                <a:latin typeface="Comfortaa"/>
                <a:ea typeface="Comfortaa"/>
                <a:cs typeface="Comfortaa"/>
                <a:sym typeface="Comfortaa"/>
              </a:rPr>
              <a:t>These can be removed by clicking the button on the map</a:t>
            </a:r>
            <a:endParaRPr>
              <a:latin typeface="Comfortaa"/>
              <a:ea typeface="Comfortaa"/>
              <a:cs typeface="Comfortaa"/>
              <a:sym typeface="Comfortaa"/>
            </a:endParaRPr>
          </a:p>
          <a:p>
            <a:pPr indent="-342900" lvl="0" marL="457200" rtl="0" algn="l">
              <a:spcBef>
                <a:spcPts val="0"/>
              </a:spcBef>
              <a:spcAft>
                <a:spcPts val="0"/>
              </a:spcAft>
              <a:buSzPts val="1800"/>
              <a:buFont typeface="Comfortaa"/>
              <a:buChar char="●"/>
            </a:pPr>
            <a:r>
              <a:rPr lang="en">
                <a:latin typeface="Comfortaa"/>
                <a:ea typeface="Comfortaa"/>
                <a:cs typeface="Comfortaa"/>
                <a:sym typeface="Comfortaa"/>
              </a:rPr>
              <a:t>Created Job list table</a:t>
            </a:r>
            <a:endParaRPr>
              <a:latin typeface="Comfortaa"/>
              <a:ea typeface="Comfortaa"/>
              <a:cs typeface="Comfortaa"/>
              <a:sym typeface="Comfortaa"/>
            </a:endParaRPr>
          </a:p>
          <a:p>
            <a:pPr indent="-317500" lvl="1" marL="914400" rtl="0" algn="l">
              <a:spcBef>
                <a:spcPts val="0"/>
              </a:spcBef>
              <a:spcAft>
                <a:spcPts val="0"/>
              </a:spcAft>
              <a:buSzPts val="1400"/>
              <a:buFont typeface="Comfortaa"/>
              <a:buChar char="○"/>
            </a:pPr>
            <a:r>
              <a:rPr lang="en">
                <a:latin typeface="Comfortaa"/>
                <a:ea typeface="Comfortaa"/>
                <a:cs typeface="Comfortaa"/>
                <a:sym typeface="Comfortaa"/>
              </a:rPr>
              <a:t>Can be filtered by entering a location</a:t>
            </a:r>
            <a:endParaRPr>
              <a:latin typeface="Comfortaa"/>
              <a:ea typeface="Comfortaa"/>
              <a:cs typeface="Comfortaa"/>
              <a:sym typeface="Comfortaa"/>
            </a:endParaRPr>
          </a:p>
        </p:txBody>
      </p:sp>
      <p:pic>
        <p:nvPicPr>
          <p:cNvPr id="91" name="Google Shape;91;p17"/>
          <p:cNvPicPr preferRelativeResize="0"/>
          <p:nvPr/>
        </p:nvPicPr>
        <p:blipFill>
          <a:blip r:embed="rId3">
            <a:alphaModFix/>
          </a:blip>
          <a:stretch>
            <a:fillRect/>
          </a:stretch>
        </p:blipFill>
        <p:spPr>
          <a:xfrm>
            <a:off x="579200" y="3138975"/>
            <a:ext cx="3842025" cy="1451200"/>
          </a:xfrm>
          <a:prstGeom prst="rect">
            <a:avLst/>
          </a:prstGeom>
          <a:noFill/>
          <a:ln>
            <a:noFill/>
          </a:ln>
        </p:spPr>
      </p:pic>
      <p:pic>
        <p:nvPicPr>
          <p:cNvPr id="92" name="Google Shape;92;p17"/>
          <p:cNvPicPr preferRelativeResize="0"/>
          <p:nvPr/>
        </p:nvPicPr>
        <p:blipFill>
          <a:blip r:embed="rId4">
            <a:alphaModFix/>
          </a:blip>
          <a:stretch>
            <a:fillRect/>
          </a:stretch>
        </p:blipFill>
        <p:spPr>
          <a:xfrm>
            <a:off x="1275225" y="1227800"/>
            <a:ext cx="2364864" cy="18306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220">
                <a:latin typeface="Oswald Regular"/>
                <a:ea typeface="Oswald Regular"/>
                <a:cs typeface="Oswald Regular"/>
                <a:sym typeface="Oswald Regular"/>
              </a:rPr>
              <a:t>Import/Clean/Export</a:t>
            </a:r>
            <a:endParaRPr sz="3220">
              <a:latin typeface="Oswald Regular"/>
              <a:ea typeface="Oswald Regular"/>
              <a:cs typeface="Oswald Regular"/>
              <a:sym typeface="Oswald Regular"/>
            </a:endParaRPr>
          </a:p>
        </p:txBody>
      </p:sp>
      <p:sp>
        <p:nvSpPr>
          <p:cNvPr id="98" name="Google Shape;98;p18"/>
          <p:cNvSpPr txBox="1"/>
          <p:nvPr>
            <p:ph idx="1" type="body"/>
          </p:nvPr>
        </p:nvSpPr>
        <p:spPr>
          <a:xfrm>
            <a:off x="311700" y="1225225"/>
            <a:ext cx="4260300" cy="3354000"/>
          </a:xfrm>
          <a:prstGeom prst="rect">
            <a:avLst/>
          </a:prstGeom>
        </p:spPr>
        <p:txBody>
          <a:bodyPr anchorCtr="0" anchor="t" bIns="91425" lIns="91425" spcFirstLastPara="1" rIns="91425" wrap="square" tIns="91425">
            <a:normAutofit fontScale="77500" lnSpcReduction="20000"/>
          </a:bodyPr>
          <a:lstStyle/>
          <a:p>
            <a:pPr indent="-317182" lvl="0" marL="457200" rtl="0" algn="l">
              <a:lnSpc>
                <a:spcPct val="150000"/>
              </a:lnSpc>
              <a:spcBef>
                <a:spcPts val="0"/>
              </a:spcBef>
              <a:spcAft>
                <a:spcPts val="0"/>
              </a:spcAft>
              <a:buSzPct val="100000"/>
              <a:buFont typeface="Comfortaa"/>
              <a:buAutoNum type="arabicPeriod"/>
            </a:pPr>
            <a:r>
              <a:rPr lang="en">
                <a:latin typeface="Comfortaa"/>
                <a:ea typeface="Comfortaa"/>
                <a:cs typeface="Comfortaa"/>
                <a:sym typeface="Comfortaa"/>
              </a:rPr>
              <a:t>Import CSV files to PostgreSQL using Jupyter Notebook</a:t>
            </a:r>
            <a:endParaRPr>
              <a:latin typeface="Comfortaa"/>
              <a:ea typeface="Comfortaa"/>
              <a:cs typeface="Comfortaa"/>
              <a:sym typeface="Comfortaa"/>
            </a:endParaRPr>
          </a:p>
          <a:p>
            <a:pPr indent="-317182" lvl="0" marL="457200" rtl="0" algn="l">
              <a:lnSpc>
                <a:spcPct val="150000"/>
              </a:lnSpc>
              <a:spcBef>
                <a:spcPts val="0"/>
              </a:spcBef>
              <a:spcAft>
                <a:spcPts val="0"/>
              </a:spcAft>
              <a:buSzPct val="100000"/>
              <a:buFont typeface="Comfortaa"/>
              <a:buAutoNum type="arabicPeriod"/>
            </a:pPr>
            <a:r>
              <a:rPr lang="en">
                <a:latin typeface="Comfortaa"/>
                <a:ea typeface="Comfortaa"/>
                <a:cs typeface="Comfortaa"/>
                <a:sym typeface="Comfortaa"/>
              </a:rPr>
              <a:t>Clean-up/combine data from the 3 tables into 2 tables</a:t>
            </a:r>
            <a:endParaRPr>
              <a:latin typeface="Comfortaa"/>
              <a:ea typeface="Comfortaa"/>
              <a:cs typeface="Comfortaa"/>
              <a:sym typeface="Comfortaa"/>
            </a:endParaRPr>
          </a:p>
          <a:p>
            <a:pPr indent="-317182" lvl="0" marL="457200" rtl="0" algn="l">
              <a:lnSpc>
                <a:spcPct val="150000"/>
              </a:lnSpc>
              <a:spcBef>
                <a:spcPts val="0"/>
              </a:spcBef>
              <a:spcAft>
                <a:spcPts val="0"/>
              </a:spcAft>
              <a:buSzPct val="100000"/>
              <a:buFont typeface="Comfortaa"/>
              <a:buAutoNum type="arabicPeriod"/>
            </a:pPr>
            <a:r>
              <a:rPr lang="en">
                <a:latin typeface="Comfortaa"/>
                <a:ea typeface="Comfortaa"/>
                <a:cs typeface="Comfortaa"/>
                <a:sym typeface="Comfortaa"/>
              </a:rPr>
              <a:t>Export data from PostgreSQL using Jupyter Notebook</a:t>
            </a:r>
            <a:endParaRPr>
              <a:latin typeface="Comfortaa"/>
              <a:ea typeface="Comfortaa"/>
              <a:cs typeface="Comfortaa"/>
              <a:sym typeface="Comfortaa"/>
            </a:endParaRPr>
          </a:p>
          <a:p>
            <a:pPr indent="-317182" lvl="0" marL="457200" rtl="0" algn="l">
              <a:lnSpc>
                <a:spcPct val="150000"/>
              </a:lnSpc>
              <a:spcBef>
                <a:spcPts val="0"/>
              </a:spcBef>
              <a:spcAft>
                <a:spcPts val="0"/>
              </a:spcAft>
              <a:buSzPct val="100000"/>
              <a:buFont typeface="Comfortaa"/>
              <a:buAutoNum type="arabicPeriod"/>
            </a:pPr>
            <a:r>
              <a:rPr lang="en">
                <a:latin typeface="Comfortaa"/>
                <a:ea typeface="Comfortaa"/>
                <a:cs typeface="Comfortaa"/>
                <a:sym typeface="Comfortaa"/>
              </a:rPr>
              <a:t>Convert CSV files to JSON using Jupyter Notebook</a:t>
            </a:r>
            <a:endParaRPr>
              <a:latin typeface="Comfortaa"/>
              <a:ea typeface="Comfortaa"/>
              <a:cs typeface="Comfortaa"/>
              <a:sym typeface="Comfortaa"/>
            </a:endParaRPr>
          </a:p>
          <a:p>
            <a:pPr indent="-317182" lvl="0" marL="457200" rtl="0" algn="l">
              <a:lnSpc>
                <a:spcPct val="150000"/>
              </a:lnSpc>
              <a:spcBef>
                <a:spcPts val="0"/>
              </a:spcBef>
              <a:spcAft>
                <a:spcPts val="0"/>
              </a:spcAft>
              <a:buSzPct val="100000"/>
              <a:buFont typeface="Comfortaa"/>
              <a:buAutoNum type="arabicPeriod"/>
            </a:pPr>
            <a:r>
              <a:rPr lang="en">
                <a:latin typeface="Comfortaa"/>
                <a:ea typeface="Comfortaa"/>
                <a:cs typeface="Comfortaa"/>
                <a:sym typeface="Comfortaa"/>
              </a:rPr>
              <a:t>Convert the JSON files to JavaScript files</a:t>
            </a:r>
            <a:endParaRPr>
              <a:latin typeface="Comfortaa"/>
              <a:ea typeface="Comfortaa"/>
              <a:cs typeface="Comfortaa"/>
              <a:sym typeface="Comfortaa"/>
            </a:endParaRPr>
          </a:p>
          <a:p>
            <a:pPr indent="0" lvl="0" marL="0" rtl="0" algn="l">
              <a:spcBef>
                <a:spcPts val="1200"/>
              </a:spcBef>
              <a:spcAft>
                <a:spcPts val="1200"/>
              </a:spcAft>
              <a:buNone/>
            </a:pPr>
            <a:r>
              <a:t/>
            </a:r>
            <a:endParaRPr>
              <a:latin typeface="Comfortaa"/>
              <a:ea typeface="Comfortaa"/>
              <a:cs typeface="Comfortaa"/>
              <a:sym typeface="Comfortaa"/>
            </a:endParaRPr>
          </a:p>
        </p:txBody>
      </p:sp>
      <p:pic>
        <p:nvPicPr>
          <p:cNvPr id="99" name="Google Shape;99;p18"/>
          <p:cNvPicPr preferRelativeResize="0"/>
          <p:nvPr/>
        </p:nvPicPr>
        <p:blipFill>
          <a:blip r:embed="rId3">
            <a:alphaModFix/>
          </a:blip>
          <a:stretch>
            <a:fillRect/>
          </a:stretch>
        </p:blipFill>
        <p:spPr>
          <a:xfrm>
            <a:off x="5355174" y="244225"/>
            <a:ext cx="3477125" cy="4262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147750" y="255325"/>
            <a:ext cx="8520600" cy="831300"/>
          </a:xfrm>
          <a:prstGeom prst="rect">
            <a:avLst/>
          </a:prstGeom>
        </p:spPr>
        <p:txBody>
          <a:bodyPr anchorCtr="0" anchor="b" bIns="91425" lIns="91425" spcFirstLastPara="1" rIns="91425" wrap="square" tIns="91425">
            <a:normAutofit/>
          </a:bodyPr>
          <a:lstStyle/>
          <a:p>
            <a:pPr indent="0" lvl="0" marL="0" rtl="0" algn="r">
              <a:spcBef>
                <a:spcPts val="0"/>
              </a:spcBef>
              <a:spcAft>
                <a:spcPts val="0"/>
              </a:spcAft>
              <a:buNone/>
            </a:pPr>
            <a:r>
              <a:rPr lang="en" sz="3200">
                <a:latin typeface="Oswald Regular"/>
                <a:ea typeface="Oswald Regular"/>
                <a:cs typeface="Oswald Regular"/>
                <a:sym typeface="Oswald Regular"/>
              </a:rPr>
              <a:t>Postgres Table Clean-up</a:t>
            </a:r>
            <a:endParaRPr sz="3200">
              <a:latin typeface="Oswald Regular"/>
              <a:ea typeface="Oswald Regular"/>
              <a:cs typeface="Oswald Regular"/>
              <a:sym typeface="Oswald Regular"/>
            </a:endParaRPr>
          </a:p>
        </p:txBody>
      </p:sp>
      <p:pic>
        <p:nvPicPr>
          <p:cNvPr id="105" name="Google Shape;105;p19"/>
          <p:cNvPicPr preferRelativeResize="0"/>
          <p:nvPr/>
        </p:nvPicPr>
        <p:blipFill>
          <a:blip r:embed="rId3">
            <a:alphaModFix/>
          </a:blip>
          <a:stretch>
            <a:fillRect/>
          </a:stretch>
        </p:blipFill>
        <p:spPr>
          <a:xfrm>
            <a:off x="777975" y="255325"/>
            <a:ext cx="2728425" cy="4632851"/>
          </a:xfrm>
          <a:prstGeom prst="rect">
            <a:avLst/>
          </a:prstGeom>
          <a:noFill/>
          <a:ln>
            <a:noFill/>
          </a:ln>
        </p:spPr>
      </p:pic>
      <p:pic>
        <p:nvPicPr>
          <p:cNvPr id="106" name="Google Shape;106;p19"/>
          <p:cNvPicPr preferRelativeResize="0"/>
          <p:nvPr/>
        </p:nvPicPr>
        <p:blipFill>
          <a:blip r:embed="rId4">
            <a:alphaModFix/>
          </a:blip>
          <a:stretch>
            <a:fillRect/>
          </a:stretch>
        </p:blipFill>
        <p:spPr>
          <a:xfrm>
            <a:off x="3829600" y="1087900"/>
            <a:ext cx="4758200" cy="371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15925"/>
            <a:ext cx="8520600" cy="138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200">
                <a:latin typeface="Oswald Regular"/>
                <a:ea typeface="Oswald Regular"/>
                <a:cs typeface="Oswald Regular"/>
                <a:sym typeface="Oswald Regular"/>
              </a:rPr>
              <a:t>Exporting to CSV </a:t>
            </a:r>
            <a:endParaRPr sz="3200">
              <a:latin typeface="Oswald Regular"/>
              <a:ea typeface="Oswald Regular"/>
              <a:cs typeface="Oswald Regular"/>
              <a:sym typeface="Oswald Regular"/>
            </a:endParaRPr>
          </a:p>
          <a:p>
            <a:pPr indent="0" lvl="0" marL="0" rtl="0" algn="l">
              <a:spcBef>
                <a:spcPts val="0"/>
              </a:spcBef>
              <a:spcAft>
                <a:spcPts val="0"/>
              </a:spcAft>
              <a:buSzPts val="990"/>
              <a:buNone/>
            </a:pPr>
            <a:r>
              <a:rPr lang="en" sz="3200">
                <a:latin typeface="Oswald Regular"/>
                <a:ea typeface="Oswald Regular"/>
                <a:cs typeface="Oswald Regular"/>
                <a:sym typeface="Oswald Regular"/>
              </a:rPr>
              <a:t>Files</a:t>
            </a:r>
            <a:endParaRPr sz="3200">
              <a:latin typeface="Oswald Regular"/>
              <a:ea typeface="Oswald Regular"/>
              <a:cs typeface="Oswald Regular"/>
              <a:sym typeface="Oswald Regular"/>
            </a:endParaRPr>
          </a:p>
        </p:txBody>
      </p:sp>
      <p:sp>
        <p:nvSpPr>
          <p:cNvPr id="112" name="Google Shape;112;p20"/>
          <p:cNvSpPr txBox="1"/>
          <p:nvPr>
            <p:ph idx="1" type="body"/>
          </p:nvPr>
        </p:nvSpPr>
        <p:spPr>
          <a:xfrm>
            <a:off x="311700" y="1613350"/>
            <a:ext cx="8520600" cy="296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CSV files were also </a:t>
            </a:r>
            <a:endParaRPr/>
          </a:p>
          <a:p>
            <a:pPr indent="0" lvl="0" marL="0" rtl="0" algn="l">
              <a:spcBef>
                <a:spcPts val="1200"/>
              </a:spcBef>
              <a:spcAft>
                <a:spcPts val="0"/>
              </a:spcAft>
              <a:buNone/>
            </a:pPr>
            <a:r>
              <a:rPr lang="en"/>
              <a:t>converted to json </a:t>
            </a:r>
            <a:endParaRPr/>
          </a:p>
          <a:p>
            <a:pPr indent="0" lvl="0" marL="0" rtl="0" algn="l">
              <a:spcBef>
                <a:spcPts val="1200"/>
              </a:spcBef>
              <a:spcAft>
                <a:spcPts val="1200"/>
              </a:spcAft>
              <a:buNone/>
            </a:pPr>
            <a:r>
              <a:rPr lang="en"/>
              <a:t>files</a:t>
            </a:r>
            <a:endParaRPr/>
          </a:p>
        </p:txBody>
      </p:sp>
      <p:pic>
        <p:nvPicPr>
          <p:cNvPr id="113" name="Google Shape;113;p20"/>
          <p:cNvPicPr preferRelativeResize="0"/>
          <p:nvPr/>
        </p:nvPicPr>
        <p:blipFill>
          <a:blip r:embed="rId3">
            <a:alphaModFix/>
          </a:blip>
          <a:stretch>
            <a:fillRect/>
          </a:stretch>
        </p:blipFill>
        <p:spPr>
          <a:xfrm>
            <a:off x="3744749" y="418150"/>
            <a:ext cx="4807124" cy="4421925"/>
          </a:xfrm>
          <a:prstGeom prst="rect">
            <a:avLst/>
          </a:prstGeom>
          <a:noFill/>
          <a:ln>
            <a:noFill/>
          </a:ln>
        </p:spPr>
      </p:pic>
      <p:pic>
        <p:nvPicPr>
          <p:cNvPr id="114" name="Google Shape;114;p20"/>
          <p:cNvPicPr preferRelativeResize="0"/>
          <p:nvPr/>
        </p:nvPicPr>
        <p:blipFill>
          <a:blip r:embed="rId4">
            <a:alphaModFix/>
          </a:blip>
          <a:stretch>
            <a:fillRect/>
          </a:stretch>
        </p:blipFill>
        <p:spPr>
          <a:xfrm>
            <a:off x="2653023" y="984300"/>
            <a:ext cx="2831025" cy="403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200">
                <a:latin typeface="Oswald Regular"/>
                <a:ea typeface="Oswald Regular"/>
                <a:cs typeface="Oswald Regular"/>
                <a:sym typeface="Oswald Regular"/>
              </a:rPr>
              <a:t>Lodash Library</a:t>
            </a:r>
            <a:endParaRPr sz="3200">
              <a:latin typeface="Oswald Regular"/>
              <a:ea typeface="Oswald Regular"/>
              <a:cs typeface="Oswald Regular"/>
              <a:sym typeface="Oswald Regular"/>
            </a:endParaRPr>
          </a:p>
        </p:txBody>
      </p:sp>
      <p:pic>
        <p:nvPicPr>
          <p:cNvPr id="120" name="Google Shape;120;p21"/>
          <p:cNvPicPr preferRelativeResize="0"/>
          <p:nvPr/>
        </p:nvPicPr>
        <p:blipFill>
          <a:blip r:embed="rId3">
            <a:alphaModFix/>
          </a:blip>
          <a:stretch>
            <a:fillRect/>
          </a:stretch>
        </p:blipFill>
        <p:spPr>
          <a:xfrm>
            <a:off x="387050" y="1637350"/>
            <a:ext cx="7758524" cy="1402800"/>
          </a:xfrm>
          <a:prstGeom prst="rect">
            <a:avLst/>
          </a:prstGeom>
          <a:noFill/>
          <a:ln>
            <a:noFill/>
          </a:ln>
        </p:spPr>
      </p:pic>
      <p:pic>
        <p:nvPicPr>
          <p:cNvPr id="121" name="Google Shape;121;p21"/>
          <p:cNvPicPr preferRelativeResize="0"/>
          <p:nvPr/>
        </p:nvPicPr>
        <p:blipFill>
          <a:blip r:embed="rId4">
            <a:alphaModFix/>
          </a:blip>
          <a:stretch>
            <a:fillRect/>
          </a:stretch>
        </p:blipFill>
        <p:spPr>
          <a:xfrm>
            <a:off x="387038" y="3530725"/>
            <a:ext cx="3038475" cy="685800"/>
          </a:xfrm>
          <a:prstGeom prst="rect">
            <a:avLst/>
          </a:prstGeom>
          <a:noFill/>
          <a:ln>
            <a:noFill/>
          </a:ln>
        </p:spPr>
      </p:pic>
      <p:sp>
        <p:nvSpPr>
          <p:cNvPr id="122" name="Google Shape;122;p21"/>
          <p:cNvSpPr txBox="1"/>
          <p:nvPr/>
        </p:nvSpPr>
        <p:spPr>
          <a:xfrm>
            <a:off x="387050" y="1268375"/>
            <a:ext cx="32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In the Index.html file: add script</a:t>
            </a:r>
            <a:endParaRPr>
              <a:latin typeface="Open Sans"/>
              <a:ea typeface="Open Sans"/>
              <a:cs typeface="Open Sans"/>
              <a:sym typeface="Open Sans"/>
            </a:endParaRPr>
          </a:p>
        </p:txBody>
      </p:sp>
      <p:sp>
        <p:nvSpPr>
          <p:cNvPr id="123" name="Google Shape;123;p21"/>
          <p:cNvSpPr txBox="1"/>
          <p:nvPr/>
        </p:nvSpPr>
        <p:spPr>
          <a:xfrm>
            <a:off x="387050" y="3149713"/>
            <a:ext cx="23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In app.js: use _.values</a:t>
            </a:r>
            <a:endParaRPr>
              <a:latin typeface="Open Sans"/>
              <a:ea typeface="Open Sans"/>
              <a:cs typeface="Open Sans"/>
              <a:sym typeface="Open Sans"/>
            </a:endParaRPr>
          </a:p>
        </p:txBody>
      </p:sp>
      <p:cxnSp>
        <p:nvCxnSpPr>
          <p:cNvPr id="124" name="Google Shape;124;p21"/>
          <p:cNvCxnSpPr/>
          <p:nvPr/>
        </p:nvCxnSpPr>
        <p:spPr>
          <a:xfrm flipH="1">
            <a:off x="3683425" y="1323625"/>
            <a:ext cx="569100" cy="5049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1C9CF6"/>
      </a:lt2>
      <a:accent1>
        <a:srgbClr val="5D4037"/>
      </a:accent1>
      <a:accent2>
        <a:srgbClr val="455A64"/>
      </a:accent2>
      <a:accent3>
        <a:srgbClr val="1C9CF6"/>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