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 snapToGrid="0">
      <p:cViewPr varScale="1">
        <p:scale>
          <a:sx n="83" d="100"/>
          <a:sy n="83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E3000-3C70-42CA-BD08-3552BE527621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7F28B-304B-4DD9-A284-69410EB4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6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在步骤二中，文中有一段精确解释了，如何根据</a:t>
            </a:r>
            <a:r>
              <a:rPr lang="en-US" altLang="zh-CN" dirty="0"/>
              <a:t>snapshots</a:t>
            </a:r>
            <a:r>
              <a:rPr lang="zh-CN" altLang="en-US" dirty="0"/>
              <a:t>的相似性和位置判断网络的三种状态，请仔细阅读：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position of the snapshots in this space provides insights in the evolution of the network: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where networks are similar will be positioned closer to each other and form clusters.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for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timesteps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the network is different compared to more common network snapshots, the points will be outliers.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 of points indicate stable or recurring network states.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 lying in between clusters provide insight in how the network evolves from one state to another.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F28B-304B-4DD9-A284-69410EB402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F28B-304B-4DD9-A284-69410EB402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7F28B-304B-4DD9-A284-69410EB402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5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4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5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1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C1A8-D62F-4BFC-A398-5C36981534B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6E62-10AB-45B7-A1B6-6A1EBE3F8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568" y="1797203"/>
            <a:ext cx="9144000" cy="309350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Reducing Snapshots to Points: A Visual Analytics Approach to Dynamic Network Exploration</a:t>
            </a:r>
            <a:br>
              <a:rPr lang="en-US" altLang="zh-CN" sz="4000" dirty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424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七、降维（</a:t>
            </a:r>
            <a:r>
              <a:rPr lang="en-US" altLang="zh-CN" dirty="0" smtClean="0"/>
              <a:t>PCA, T-SNE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52672" cy="23714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本文采用线性降维</a:t>
            </a:r>
            <a:r>
              <a:rPr lang="en-US" altLang="zh-CN" sz="2400" dirty="0" smtClean="0"/>
              <a:t>PCA </a:t>
            </a:r>
            <a:r>
              <a:rPr lang="zh-CN" altLang="en-US" sz="2400" dirty="0" smtClean="0"/>
              <a:t>和非线性降维</a:t>
            </a:r>
            <a:r>
              <a:rPr lang="en-US" altLang="zh-CN" sz="2400" dirty="0" smtClean="0"/>
              <a:t>T-SNE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MDS</a:t>
            </a:r>
            <a:r>
              <a:rPr lang="zh-CN" altLang="en-US" sz="2400" dirty="0" smtClean="0"/>
              <a:t>三种方法进行可视分析。</a:t>
            </a:r>
            <a:endParaRPr lang="en-US" altLang="zh-CN" sz="2400" dirty="0" smtClean="0"/>
          </a:p>
          <a:p>
            <a:r>
              <a:rPr lang="en-US" altLang="zh-CN" sz="2400" dirty="0" smtClean="0"/>
              <a:t>T-SNE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MDS</a:t>
            </a:r>
            <a:r>
              <a:rPr lang="zh-CN" altLang="en-US" sz="2400" dirty="0" smtClean="0"/>
              <a:t>方法效果一致，因此只分析</a:t>
            </a:r>
            <a:r>
              <a:rPr lang="en-US" altLang="zh-CN" sz="2400" dirty="0" smtClean="0"/>
              <a:t>T-SNE</a:t>
            </a:r>
          </a:p>
          <a:p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4224" y="1907921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T-SNE</a:t>
            </a:r>
            <a:r>
              <a:rPr lang="zh-CN" altLang="en-US" sz="2000" dirty="0" smtClean="0">
                <a:solidFill>
                  <a:srgbClr val="7030A0"/>
                </a:solidFill>
              </a:rPr>
              <a:t>方法不仅可以计算欧氏距离，还可以预先计算更加复杂的网络距离，如度分布距离，文中采用了</a:t>
            </a:r>
            <a:r>
              <a:rPr lang="en-US" altLang="zh-CN" sz="2000" dirty="0" smtClean="0">
                <a:solidFill>
                  <a:srgbClr val="7030A0"/>
                </a:solidFill>
              </a:rPr>
              <a:t>KS</a:t>
            </a:r>
            <a:r>
              <a:rPr lang="zh-CN" altLang="en-US" sz="2000" dirty="0" smtClean="0">
                <a:solidFill>
                  <a:srgbClr val="7030A0"/>
                </a:solidFill>
              </a:rPr>
              <a:t>和</a:t>
            </a:r>
            <a:r>
              <a:rPr lang="en-US" altLang="zh-CN" sz="2000" dirty="0" smtClean="0">
                <a:solidFill>
                  <a:srgbClr val="7030A0"/>
                </a:solidFill>
              </a:rPr>
              <a:t>DDQC</a:t>
            </a:r>
            <a:r>
              <a:rPr lang="zh-CN" altLang="en-US" sz="2000" dirty="0" smtClean="0">
                <a:solidFill>
                  <a:srgbClr val="7030A0"/>
                </a:solidFill>
              </a:rPr>
              <a:t>方法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91" y="2858880"/>
            <a:ext cx="2017914" cy="3400379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9345168" y="3236976"/>
            <a:ext cx="2395728" cy="1847088"/>
          </a:xfrm>
          <a:prstGeom prst="wedgeEllipseCallout">
            <a:avLst>
              <a:gd name="adj1" fmla="val -54039"/>
              <a:gd name="adj2" fmla="val -63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这种处理方法，在这次学习的大程作业中并没有做要求。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4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168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八、可视化与交互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401509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/>
              <a:t>Projection view</a:t>
            </a:r>
          </a:p>
          <a:p>
            <a:r>
              <a:rPr lang="zh-CN" altLang="en-US" sz="2400" dirty="0" smtClean="0"/>
              <a:t>通过二维投影，可进行如下可视分析：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按照全局时间进行颜色编码，如果一个簇具有统一的颜色，代表网络的</a:t>
            </a:r>
            <a:r>
              <a:rPr lang="en-US" altLang="zh-CN" dirty="0" smtClean="0"/>
              <a:t>stable state</a:t>
            </a:r>
            <a:r>
              <a:rPr lang="zh-CN" altLang="en-US" dirty="0" smtClean="0"/>
              <a:t>，若一个簇具有不同的颜色，代表网络的</a:t>
            </a:r>
            <a:r>
              <a:rPr lang="en-US" altLang="zh-CN" dirty="0" smtClean="0"/>
              <a:t>recurring state</a:t>
            </a:r>
          </a:p>
          <a:p>
            <a:pPr lvl="1"/>
            <a:r>
              <a:rPr lang="zh-CN" altLang="en-US" dirty="0" smtClean="0"/>
              <a:t>文中，在颜色编码上，还选择了按一天的时间进行编码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其中</a:t>
            </a:r>
            <a:r>
              <a:rPr lang="en-US" altLang="zh-CN" sz="2400" dirty="0">
                <a:solidFill>
                  <a:srgbClr val="FF0000"/>
                </a:solidFill>
              </a:rPr>
              <a:t>PCA</a:t>
            </a:r>
            <a:r>
              <a:rPr lang="zh-CN" altLang="en-US" sz="2400" dirty="0">
                <a:solidFill>
                  <a:srgbClr val="FF0000"/>
                </a:solidFill>
              </a:rPr>
              <a:t>方法，提供普通的两坐标轴投影和基于时间轴的投影效果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需要</a:t>
            </a:r>
            <a:r>
              <a:rPr lang="zh-CN" altLang="en-US" sz="2400" dirty="0">
                <a:solidFill>
                  <a:srgbClr val="FF0000"/>
                </a:solidFill>
              </a:rPr>
              <a:t>提供缩放和平移功能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401509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altLang="zh-CN" sz="2000" dirty="0" smtClean="0"/>
              <a:t>Network view</a:t>
            </a:r>
          </a:p>
          <a:p>
            <a:pPr lvl="1"/>
            <a:r>
              <a:rPr lang="zh-CN" altLang="en-US" sz="2000" dirty="0" smtClean="0"/>
              <a:t>通过点击</a:t>
            </a:r>
            <a:r>
              <a:rPr lang="en-US" altLang="zh-CN" sz="2000" dirty="0" smtClean="0"/>
              <a:t>projection view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snapshot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network view</a:t>
            </a:r>
            <a:r>
              <a:rPr lang="zh-CN" altLang="en-US" sz="2000" dirty="0" smtClean="0"/>
              <a:t>中显示相应的网络结构（即邻接矩阵的内容）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提供缩放和平移功能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提供</a:t>
            </a:r>
            <a:r>
              <a:rPr lang="en-US" altLang="zh-CN" sz="2000" dirty="0" smtClean="0"/>
              <a:t>brushing</a:t>
            </a:r>
            <a:r>
              <a:rPr lang="zh-CN" altLang="en-US" sz="2000" dirty="0" smtClean="0"/>
              <a:t>功能，即刷取网络中的部分节点，可以根据四种可选规则高亮</a:t>
            </a:r>
            <a:r>
              <a:rPr lang="en-US" altLang="zh-CN" sz="2000" dirty="0"/>
              <a:t>projection 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snapshot</a:t>
            </a:r>
          </a:p>
          <a:p>
            <a:pPr lvl="2"/>
            <a:r>
              <a:rPr lang="en-US" altLang="zh-CN" sz="1600" dirty="0" smtClean="0"/>
              <a:t>a. </a:t>
            </a:r>
            <a:r>
              <a:rPr lang="zh-CN" altLang="en-US" sz="1600" dirty="0" smtClean="0"/>
              <a:t>一个或多个节点有</a:t>
            </a:r>
            <a:r>
              <a:rPr lang="en-US" altLang="zh-CN" sz="1600" dirty="0" smtClean="0"/>
              <a:t>link</a:t>
            </a:r>
          </a:p>
          <a:p>
            <a:pPr lvl="2"/>
            <a:r>
              <a:rPr lang="en-US" altLang="zh-CN" sz="1600" dirty="0" smtClean="0"/>
              <a:t>b. 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所有节点有</a:t>
            </a:r>
            <a:r>
              <a:rPr lang="en-US" altLang="zh-CN" sz="1600" dirty="0" smtClean="0"/>
              <a:t>link</a:t>
            </a:r>
          </a:p>
          <a:p>
            <a:pPr lvl="2"/>
            <a:r>
              <a:rPr lang="en-US" altLang="zh-CN" sz="1600" dirty="0" smtClean="0"/>
              <a:t>c. </a:t>
            </a:r>
            <a:r>
              <a:rPr lang="zh-CN" altLang="en-US" sz="1600" dirty="0" smtClean="0"/>
              <a:t>一个或多个节点相互有</a:t>
            </a:r>
            <a:r>
              <a:rPr lang="en-US" altLang="zh-CN" sz="1600" dirty="0" smtClean="0"/>
              <a:t>link</a:t>
            </a:r>
          </a:p>
          <a:p>
            <a:pPr lvl="2"/>
            <a:r>
              <a:rPr lang="en-US" altLang="zh-CN" sz="1600" dirty="0" smtClean="0"/>
              <a:t>d. </a:t>
            </a:r>
            <a:r>
              <a:rPr lang="zh-CN" altLang="en-US" sz="1600" dirty="0" smtClean="0"/>
              <a:t>所有节点相互有</a:t>
            </a:r>
            <a:r>
              <a:rPr lang="en-US" altLang="zh-CN" sz="1600" dirty="0" smtClean="0"/>
              <a:t>link</a:t>
            </a:r>
          </a:p>
          <a:p>
            <a:pPr lvl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6287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八、可视化与交互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除了上述主界面，本文提供两个辅助界面：</a:t>
            </a:r>
            <a:r>
              <a:rPr lang="en-US" altLang="zh-CN" dirty="0" smtClean="0"/>
              <a:t>network view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 linked timeline control </a:t>
            </a:r>
            <a:r>
              <a:rPr lang="zh-CN" altLang="en-US" dirty="0" smtClean="0"/>
              <a:t>和左侧的</a:t>
            </a:r>
            <a:r>
              <a:rPr lang="en-US" altLang="zh-CN" dirty="0" smtClean="0"/>
              <a:t>degree distribution view</a:t>
            </a:r>
          </a:p>
          <a:p>
            <a:pPr lvl="1"/>
            <a:r>
              <a:rPr lang="en-US" altLang="zh-CN" dirty="0"/>
              <a:t>linked </a:t>
            </a:r>
            <a:r>
              <a:rPr lang="en-US" altLang="zh-CN" dirty="0" smtClean="0"/>
              <a:t>timeline control</a:t>
            </a:r>
            <a:r>
              <a:rPr lang="zh-CN" altLang="en-US" dirty="0" smtClean="0"/>
              <a:t>提供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和动态网络的时间扫描功能</a:t>
            </a:r>
            <a:endParaRPr lang="en-US" altLang="zh-CN" dirty="0" smtClean="0"/>
          </a:p>
          <a:p>
            <a:pPr lvl="1"/>
            <a:r>
              <a:rPr lang="en-US" altLang="zh-CN" dirty="0"/>
              <a:t>degree distribution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提供不同</a:t>
            </a:r>
            <a:r>
              <a:rPr lang="en-US" altLang="zh-CN" dirty="0" smtClean="0"/>
              <a:t>snapshots</a:t>
            </a:r>
            <a:r>
              <a:rPr lang="zh-CN" altLang="en-US" dirty="0" smtClean="0"/>
              <a:t>间在网络结构上的比较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3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九、我们的任务流程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任务流程见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</a:t>
            </a:r>
            <a:r>
              <a:rPr lang="en-US" altLang="zh-CN" dirty="0" smtClean="0"/>
              <a:t>——</a:t>
            </a:r>
            <a:r>
              <a:rPr lang="zh-CN" altLang="en-US" dirty="0"/>
              <a:t>动态网络可视分析</a:t>
            </a:r>
            <a:r>
              <a:rPr lang="zh-CN" altLang="en-US" dirty="0" smtClean="0"/>
              <a:t>总体设计</a:t>
            </a:r>
            <a:r>
              <a:rPr lang="en-US" altLang="zh-CN" dirty="0" smtClean="0"/>
              <a:t>.</a:t>
            </a:r>
            <a:r>
              <a:rPr lang="en-US" altLang="zh-CN" smtClean="0"/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动态网络的基本概念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网络（</a:t>
            </a:r>
            <a:r>
              <a:rPr lang="en-US" altLang="zh-CN" dirty="0"/>
              <a:t>Networks</a:t>
            </a:r>
            <a:r>
              <a:rPr lang="zh-CN" altLang="en-US" dirty="0"/>
              <a:t>）描述的是实体之间的联系。大部分网络是随时间变化的。</a:t>
            </a:r>
            <a:endParaRPr lang="en-US" altLang="zh-CN" dirty="0"/>
          </a:p>
          <a:p>
            <a:r>
              <a:rPr lang="zh-CN" altLang="en-US" dirty="0"/>
              <a:t>分析网络随时间的演变是目前较为热点的问题。</a:t>
            </a:r>
            <a:endParaRPr lang="en-US" altLang="zh-CN" dirty="0"/>
          </a:p>
          <a:p>
            <a:r>
              <a:rPr lang="zh-CN" altLang="en-US" dirty="0"/>
              <a:t>常见的研究包括分析网络的状态：稳定态（</a:t>
            </a:r>
            <a:r>
              <a:rPr lang="en-US" altLang="zh-CN" dirty="0"/>
              <a:t>stable states</a:t>
            </a:r>
            <a:r>
              <a:rPr lang="zh-CN" altLang="en-US" dirty="0"/>
              <a:t>）、重现态（</a:t>
            </a:r>
            <a:r>
              <a:rPr lang="en-US" altLang="zh-CN" dirty="0"/>
              <a:t>recurring states</a:t>
            </a:r>
            <a:r>
              <a:rPr lang="zh-CN" altLang="en-US" dirty="0"/>
              <a:t>）、异常态（</a:t>
            </a:r>
            <a:r>
              <a:rPr lang="en-US" altLang="zh-CN" dirty="0"/>
              <a:t>outlier states</a:t>
            </a:r>
            <a:r>
              <a:rPr lang="zh-CN" altLang="en-US" dirty="0"/>
              <a:t>）。以及各个状态之间的过渡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06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研究动态网络的基本方法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动态网络的可视化方法可以分为</a:t>
            </a:r>
            <a:r>
              <a:rPr lang="en-US" altLang="zh-CN" dirty="0"/>
              <a:t>Animation (time-to-time) </a:t>
            </a:r>
            <a:r>
              <a:rPr lang="zh-CN" altLang="en-US" dirty="0"/>
              <a:t>和 </a:t>
            </a:r>
            <a:r>
              <a:rPr lang="en-US" altLang="zh-CN" dirty="0"/>
              <a:t>Small-multiple (time-to-space) </a:t>
            </a:r>
            <a:r>
              <a:rPr lang="zh-CN" altLang="en-US" dirty="0"/>
              <a:t>两类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FF0000"/>
                </a:solidFill>
              </a:rPr>
              <a:t>论文中有详解，这里不啰嗦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本文的方法为后者，提出了一种对动态网络进行二维投影的方法（即</a:t>
            </a:r>
            <a:r>
              <a:rPr lang="en-US" altLang="zh-CN" dirty="0"/>
              <a:t>the reduction of snapshots to points</a:t>
            </a:r>
            <a:r>
              <a:rPr lang="zh-CN" altLang="en-US" dirty="0"/>
              <a:t>）。本文方法的贡献体现在以下三个方面：</a:t>
            </a:r>
            <a:endParaRPr lang="en-US" altLang="zh-CN" dirty="0"/>
          </a:p>
          <a:p>
            <a:pPr lvl="1"/>
            <a:r>
              <a:rPr lang="zh-CN" altLang="en-US" dirty="0"/>
              <a:t>通过可视化，区分动态网络的三种状态，即稳态、重现态和异常状态</a:t>
            </a:r>
            <a:endParaRPr lang="en-US" altLang="zh-CN" dirty="0"/>
          </a:p>
          <a:p>
            <a:pPr lvl="1"/>
            <a:r>
              <a:rPr lang="zh-CN" altLang="en-US" dirty="0"/>
              <a:t>可视化状态间的过渡</a:t>
            </a:r>
            <a:endParaRPr lang="en-US" altLang="zh-CN" dirty="0"/>
          </a:p>
          <a:p>
            <a:pPr lvl="1"/>
            <a:r>
              <a:rPr lang="zh-CN" altLang="en-US" dirty="0"/>
              <a:t>进行网络演变的一般分析</a:t>
            </a:r>
          </a:p>
        </p:txBody>
      </p:sp>
    </p:spTree>
    <p:extLst>
      <p:ext uri="{BB962C8B-B14F-4D97-AF65-F5344CB8AC3E}">
        <p14:creationId xmlns:p14="http://schemas.microsoft.com/office/powerpoint/2010/main" val="86781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三、本文方法的基本步骤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步骤一：离散化。原始数据由一系列时序的事件组成，每个事件均发生在某两个个体之间。方法的第一步是将原始数据进行离散化，生成一些离散的</a:t>
                </a:r>
                <a:r>
                  <a:rPr lang="en-US" altLang="zh-CN" dirty="0"/>
                  <a:t>snapshots</a:t>
                </a:r>
                <a:r>
                  <a:rPr lang="zh-CN" altLang="en-US" dirty="0"/>
                  <a:t>。每一个</a:t>
                </a:r>
                <a:r>
                  <a:rPr lang="en-US" altLang="zh-CN" dirty="0"/>
                  <a:t>snapshot</a:t>
                </a:r>
                <a:r>
                  <a:rPr lang="zh-CN" altLang="en-US" dirty="0"/>
                  <a:t>记为实体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步骤二：向量化。将每个</a:t>
                </a:r>
                <a:r>
                  <a:rPr lang="en-US" altLang="zh-CN" dirty="0"/>
                  <a:t>snapshot</a:t>
                </a:r>
                <a:r>
                  <a:rPr lang="zh-CN" altLang="en-US" dirty="0"/>
                  <a:t>转换成一个高维的向量。具体做法是先将</a:t>
                </a:r>
                <a:r>
                  <a:rPr lang="en-US" altLang="zh-CN" dirty="0"/>
                  <a:t>snapshot</a:t>
                </a:r>
                <a:r>
                  <a:rPr lang="zh-CN" altLang="en-US" dirty="0"/>
                  <a:t>表示成邻接矩阵，然后将邻接矩阵转化成一个高维向量，当然这里还可以往该向量里加入一些额外的属性，比如该网络中节点平均的度（</a:t>
                </a:r>
                <a:r>
                  <a:rPr lang="en-US" altLang="zh-CN" dirty="0"/>
                  <a:t>degree</a:t>
                </a:r>
                <a:r>
                  <a:rPr lang="zh-CN" altLang="en-US" dirty="0"/>
                  <a:t>）等。</a:t>
                </a:r>
                <a:endParaRPr lang="en-US" altLang="zh-CN" dirty="0"/>
              </a:p>
              <a:p>
                <a:r>
                  <a:rPr lang="zh-CN" altLang="en-US" dirty="0"/>
                  <a:t>步骤三：投影。通过降维技术，将高维向量，投影到二维平面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本文提供两个主界面，一个展示投影信息，一个展示每个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snapshot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的网络结构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381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三、本文方法的基本步骤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775459"/>
            <a:ext cx="10515600" cy="35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四、动态网络的数学模型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通过两个公式定义动态网络</a:t>
                </a:r>
                <a:endParaRPr lang="en-US" altLang="zh-CN" dirty="0"/>
              </a:p>
              <a:p>
                <a:r>
                  <a:rPr lang="zh-CN" altLang="en-US" dirty="0"/>
                  <a:t>定义个动态网络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为一系列</a:t>
                </a:r>
                <a:r>
                  <a:rPr lang="en-US" altLang="zh-CN" dirty="0"/>
                  <a:t>snapshots</a:t>
                </a:r>
                <a:r>
                  <a:rPr lang="zh-CN" altLang="en-US" dirty="0"/>
                  <a:t>（快照）：</a:t>
                </a:r>
                <a:endParaRPr lang="en-US" altLang="zh-CN" dirty="0"/>
              </a:p>
              <a:p>
                <a:pPr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                          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）中，每个</a:t>
                </a:r>
                <a:r>
                  <a:rPr lang="en-US" altLang="zh-CN" dirty="0"/>
                  <a:t>snapshot</a:t>
                </a:r>
                <a:r>
                  <a:rPr lang="zh-CN" altLang="en-US" dirty="0"/>
                  <a:t>都是一个有向图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为点集合，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为边集合，包含顶点元组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个时间戳（</a:t>
                </a:r>
                <a:r>
                  <a:rPr lang="en-US" altLang="zh-CN" dirty="0"/>
                  <a:t>timestep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整个动态网络的所有边的集合记为：</a:t>
                </a:r>
                <a:endParaRPr lang="en-US" altLang="zh-CN" dirty="0"/>
              </a:p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                                                    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14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DDC0BD-475E-47A4-9F26-6027AF08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AD47324-9592-4613-B544-6F4873B87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01747"/>
              </a:xfrm>
            </p:spPr>
            <p:txBody>
              <a:bodyPr/>
              <a:lstStyle/>
              <a:p>
                <a:r>
                  <a:rPr lang="zh-CN" altLang="en-US" dirty="0"/>
                  <a:t>实际的数据（</a:t>
                </a:r>
                <a:r>
                  <a:rPr lang="en-US" altLang="zh-CN" dirty="0"/>
                  <a:t>datasets</a:t>
                </a:r>
                <a:r>
                  <a:rPr lang="zh-CN" altLang="en-US" dirty="0"/>
                  <a:t>）（如日志文件、邮件通信文件等）是带有时间标记的内容。这样的数据属于动态网络，其内容可以定义：</a:t>
                </a:r>
                <a:endParaRPr lang="en-US" altLang="zh-CN" dirty="0"/>
              </a:p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                     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文件中有通信的两个实体代表的边，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为时间标记。</a:t>
                </a:r>
                <a:endParaRPr lang="en-US" altLang="zh-CN" dirty="0"/>
              </a:p>
              <a:p>
                <a:r>
                  <a:rPr lang="zh-CN" altLang="en-US" dirty="0"/>
                  <a:t>为了构造动态网络的</a:t>
                </a:r>
                <a:r>
                  <a:rPr lang="en-US" altLang="zh-CN" dirty="0"/>
                  <a:t>snapshots</a:t>
                </a:r>
                <a:r>
                  <a:rPr lang="zh-CN" altLang="en-US" dirty="0"/>
                  <a:t>，首先应对</a:t>
                </a:r>
                <a:r>
                  <a:rPr lang="en-US" altLang="zh-CN" dirty="0"/>
                  <a:t>datasets</a:t>
                </a:r>
                <a:r>
                  <a:rPr lang="zh-CN" altLang="en-US" dirty="0"/>
                  <a:t>离散化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D47324-9592-4613-B544-6F4873B87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01747"/>
              </a:xfrm>
              <a:blipFill>
                <a:blip r:embed="rId2"/>
                <a:stretch>
                  <a:fillRect l="-1043" t="-3875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6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777C31DF-43A7-42F3-8D5B-E2FBDD7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五、离散化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xmlns="" id="{056887DF-21AB-4D5C-9004-214EDBAE6F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设定一个时间间隔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按照同样的时间窗口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/2,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对原始数据进行采样。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对于任意一个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，边集合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sz="2400" dirty="0"/>
                  <a:t>表示为：</a:t>
                </a:r>
                <a:endParaRPr lang="en-US" altLang="zh-CN" sz="24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/2,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/2)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  （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r>
                  <a:rPr lang="zh-CN" altLang="en-US" sz="2400" dirty="0"/>
                  <a:t>离散后的任意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可以用一个邻接矩阵来表示：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56887DF-21AB-4D5C-9004-214EDBAE6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647" t="-2241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F281478A-9FB4-47E9-B920-B5F0715FEEC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rgbClr val="7030A0"/>
                    </a:solidFill>
                  </a:rPr>
                  <a:t>离散化时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很多不同的选择，为保证动态网络的边界，防止丢失关键信息，可以相邻时间窗口之间存在重叠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，既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          （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5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）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&gt;0.5</m:t>
                    </m:r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，可以较好保留动态网络的特征，本文中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281478A-9FB4-47E9-B920-B5F0715FE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647" t="-2381"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73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六、向量化和归一化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经过离散化得到具有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snapshots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|×|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|的</m:t>
                    </m:r>
                  </m:oMath>
                </a14:m>
                <a:r>
                  <a:rPr lang="zh-CN" altLang="en-US" dirty="0" smtClean="0"/>
                  <a:t>邻接矩阵。需要通过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形式的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个高维向量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941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solidFill>
                  <a:srgbClr val="7030A0"/>
                </a:solidFill>
              </a:rPr>
              <a:t>对于得到的高维向量，在进入下一步前可以进行三种方式的归一化处理（</a:t>
            </a:r>
            <a:r>
              <a:rPr lang="en-US" altLang="zh-CN" sz="2000" dirty="0" err="1">
                <a:solidFill>
                  <a:srgbClr val="7030A0"/>
                </a:solidFill>
              </a:rPr>
              <a:t>binarization</a:t>
            </a:r>
            <a:r>
              <a:rPr lang="zh-CN" altLang="en-US" sz="2000" dirty="0">
                <a:solidFill>
                  <a:srgbClr val="7030A0"/>
                </a:solidFill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</a:rPr>
              <a:t>Min-max</a:t>
            </a:r>
            <a:r>
              <a:rPr lang="zh-CN" altLang="en-US" sz="2000" dirty="0">
                <a:solidFill>
                  <a:srgbClr val="7030A0"/>
                </a:solidFill>
              </a:rPr>
              <a:t>和</a:t>
            </a:r>
            <a:r>
              <a:rPr lang="en-US" altLang="zh-CN" sz="2000" dirty="0">
                <a:solidFill>
                  <a:srgbClr val="7030A0"/>
                </a:solidFill>
              </a:rPr>
              <a:t>Z-normalization</a:t>
            </a:r>
            <a:r>
              <a:rPr lang="zh-CN" altLang="en-US" sz="2000" dirty="0" smtClean="0">
                <a:solidFill>
                  <a:srgbClr val="7030A0"/>
                </a:solidFill>
              </a:rPr>
              <a:t>），不同的归一化对投影有着不同的影响。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endParaRPr lang="zh-CN" altLang="en-US" sz="2000" dirty="0">
              <a:solidFill>
                <a:srgbClr val="7030A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12" y="3452542"/>
            <a:ext cx="3741744" cy="1836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063" y="3330067"/>
            <a:ext cx="4547874" cy="20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940</Words>
  <Application>Microsoft Office PowerPoint</Application>
  <PresentationFormat>宽屏</PresentationFormat>
  <Paragraphs>77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Reducing Snapshots to Points: A Visual Analytics Approach to Dynamic Network Exploration </vt:lpstr>
      <vt:lpstr>一. 动态网络的基本概念</vt:lpstr>
      <vt:lpstr>二. 研究动态网络的基本方法</vt:lpstr>
      <vt:lpstr>三、本文方法的基本步骤</vt:lpstr>
      <vt:lpstr>三、本文方法的基本步骤</vt:lpstr>
      <vt:lpstr>四、动态网络的数学模型</vt:lpstr>
      <vt:lpstr>五、离散化</vt:lpstr>
      <vt:lpstr>五、离散化</vt:lpstr>
      <vt:lpstr>六、向量化和归一化</vt:lpstr>
      <vt:lpstr>七、降维（PCA, T-SNE）</vt:lpstr>
      <vt:lpstr>八、可视化与交互</vt:lpstr>
      <vt:lpstr>八、可视化与交互</vt:lpstr>
      <vt:lpstr>九、我们的任务流程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Snapshots to Points: A Visual Analytics Approach to Dynamic Network Exploration </dc:title>
  <dc:creator>周 筠</dc:creator>
  <cp:lastModifiedBy>周 筠</cp:lastModifiedBy>
  <cp:revision>26</cp:revision>
  <dcterms:created xsi:type="dcterms:W3CDTF">2019-07-24T02:40:35Z</dcterms:created>
  <dcterms:modified xsi:type="dcterms:W3CDTF">2019-07-25T03:11:36Z</dcterms:modified>
</cp:coreProperties>
</file>