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2"/>
  </p:notesMasterIdLst>
  <p:sldIdLst>
    <p:sldId id="256" r:id="rId2"/>
    <p:sldId id="392" r:id="rId3"/>
    <p:sldId id="288" r:id="rId4"/>
    <p:sldId id="289" r:id="rId5"/>
    <p:sldId id="301" r:id="rId6"/>
    <p:sldId id="303" r:id="rId7"/>
    <p:sldId id="304" r:id="rId8"/>
    <p:sldId id="302" r:id="rId9"/>
    <p:sldId id="306" r:id="rId10"/>
    <p:sldId id="307" r:id="rId11"/>
    <p:sldId id="305" r:id="rId12"/>
    <p:sldId id="309" r:id="rId13"/>
    <p:sldId id="308" r:id="rId14"/>
    <p:sldId id="310" r:id="rId15"/>
    <p:sldId id="311" r:id="rId16"/>
    <p:sldId id="387" r:id="rId17"/>
    <p:sldId id="409" r:id="rId18"/>
    <p:sldId id="411" r:id="rId19"/>
    <p:sldId id="410" r:id="rId20"/>
    <p:sldId id="412" r:id="rId21"/>
    <p:sldId id="389" r:id="rId22"/>
    <p:sldId id="321" r:id="rId23"/>
    <p:sldId id="391" r:id="rId24"/>
    <p:sldId id="325" r:id="rId25"/>
    <p:sldId id="326" r:id="rId26"/>
    <p:sldId id="423" r:id="rId27"/>
    <p:sldId id="327" r:id="rId28"/>
    <p:sldId id="396" r:id="rId29"/>
    <p:sldId id="390" r:id="rId30"/>
    <p:sldId id="329" r:id="rId31"/>
    <p:sldId id="328" r:id="rId32"/>
    <p:sldId id="340" r:id="rId33"/>
    <p:sldId id="341" r:id="rId34"/>
    <p:sldId id="398" r:id="rId35"/>
    <p:sldId id="399" r:id="rId36"/>
    <p:sldId id="400" r:id="rId37"/>
    <p:sldId id="424" r:id="rId38"/>
    <p:sldId id="401" r:id="rId39"/>
    <p:sldId id="342" r:id="rId40"/>
    <p:sldId id="343" r:id="rId41"/>
    <p:sldId id="345" r:id="rId42"/>
    <p:sldId id="346" r:id="rId43"/>
    <p:sldId id="347" r:id="rId44"/>
    <p:sldId id="348" r:id="rId45"/>
    <p:sldId id="349" r:id="rId46"/>
    <p:sldId id="350" r:id="rId47"/>
    <p:sldId id="344" r:id="rId48"/>
    <p:sldId id="352" r:id="rId49"/>
    <p:sldId id="353" r:id="rId50"/>
    <p:sldId id="354" r:id="rId51"/>
    <p:sldId id="394" r:id="rId52"/>
    <p:sldId id="404" r:id="rId53"/>
    <p:sldId id="405" r:id="rId54"/>
    <p:sldId id="402" r:id="rId55"/>
    <p:sldId id="403" r:id="rId56"/>
    <p:sldId id="395" r:id="rId57"/>
    <p:sldId id="406" r:id="rId58"/>
    <p:sldId id="407" r:id="rId59"/>
    <p:sldId id="408" r:id="rId60"/>
    <p:sldId id="355" r:id="rId61"/>
    <p:sldId id="414" r:id="rId62"/>
    <p:sldId id="418" r:id="rId63"/>
    <p:sldId id="419" r:id="rId64"/>
    <p:sldId id="416" r:id="rId65"/>
    <p:sldId id="417" r:id="rId66"/>
    <p:sldId id="420" r:id="rId67"/>
    <p:sldId id="421" r:id="rId68"/>
    <p:sldId id="422" r:id="rId69"/>
    <p:sldId id="330" r:id="rId70"/>
    <p:sldId id="358" r:id="rId71"/>
    <p:sldId id="360" r:id="rId72"/>
    <p:sldId id="361" r:id="rId73"/>
    <p:sldId id="359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57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9" r:id="rId92"/>
    <p:sldId id="380" r:id="rId93"/>
    <p:sldId id="378" r:id="rId94"/>
    <p:sldId id="381" r:id="rId95"/>
    <p:sldId id="383" r:id="rId96"/>
    <p:sldId id="382" r:id="rId97"/>
    <p:sldId id="384" r:id="rId98"/>
    <p:sldId id="385" r:id="rId99"/>
    <p:sldId id="386" r:id="rId100"/>
    <p:sldId id="388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4677"/>
  </p:normalViewPr>
  <p:slideViewPr>
    <p:cSldViewPr snapToGrid="0" snapToObjects="1">
      <p:cViewPr varScale="1">
        <p:scale>
          <a:sx n="91" d="100"/>
          <a:sy n="91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D-4083-9B10-763641FA2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355648"/>
        <c:axId val="705333520"/>
      </c:barChart>
      <c:catAx>
        <c:axId val="70535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333520"/>
        <c:crosses val="autoZero"/>
        <c:auto val="1"/>
        <c:lblAlgn val="ctr"/>
        <c:lblOffset val="100"/>
        <c:noMultiLvlLbl val="0"/>
      </c:catAx>
      <c:valAx>
        <c:axId val="70533352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3556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3-47FF-9DBF-D5D1B2F91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8699440"/>
        <c:axId val="688662864"/>
      </c:barChart>
      <c:catAx>
        <c:axId val="6886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662864"/>
        <c:crosses val="autoZero"/>
        <c:auto val="1"/>
        <c:lblAlgn val="ctr"/>
        <c:lblOffset val="100"/>
        <c:noMultiLvlLbl val="0"/>
      </c:catAx>
      <c:valAx>
        <c:axId val="688662864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6994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A-48A4-8985-6BD54A228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1767328"/>
        <c:axId val="685990416"/>
      </c:barChart>
      <c:catAx>
        <c:axId val="69176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990416"/>
        <c:crosses val="autoZero"/>
        <c:auto val="1"/>
        <c:lblAlgn val="ctr"/>
        <c:lblOffset val="100"/>
        <c:noMultiLvlLbl val="0"/>
      </c:catAx>
      <c:valAx>
        <c:axId val="68599041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7673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7-4D8C-8AB7-58CD860C7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8610288"/>
        <c:axId val="708458736"/>
      </c:barChart>
      <c:catAx>
        <c:axId val="70861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458736"/>
        <c:crosses val="autoZero"/>
        <c:auto val="1"/>
        <c:lblAlgn val="ctr"/>
        <c:lblOffset val="100"/>
        <c:noMultiLvlLbl val="0"/>
      </c:catAx>
      <c:valAx>
        <c:axId val="70845873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6102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7-4D8C-8AB7-58CD860C7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8610288"/>
        <c:axId val="708458736"/>
      </c:barChart>
      <c:catAx>
        <c:axId val="70861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458736"/>
        <c:crosses val="autoZero"/>
        <c:auto val="1"/>
        <c:lblAlgn val="ctr"/>
        <c:lblOffset val="100"/>
        <c:noMultiLvlLbl val="0"/>
      </c:catAx>
      <c:valAx>
        <c:axId val="70845873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6102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A-4471-93E2-539A9CED7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6263696"/>
        <c:axId val="703434064"/>
      </c:barChart>
      <c:catAx>
        <c:axId val="70626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34064"/>
        <c:crosses val="autoZero"/>
        <c:auto val="1"/>
        <c:lblAlgn val="ctr"/>
        <c:lblOffset val="100"/>
        <c:noMultiLvlLbl val="0"/>
      </c:catAx>
      <c:valAx>
        <c:axId val="703434064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2636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B-4D39-BD31-E151AD4BA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8631888"/>
        <c:axId val="708636672"/>
      </c:barChart>
      <c:catAx>
        <c:axId val="70863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636672"/>
        <c:crosses val="autoZero"/>
        <c:auto val="1"/>
        <c:lblAlgn val="ctr"/>
        <c:lblOffset val="100"/>
        <c:noMultiLvlLbl val="0"/>
      </c:catAx>
      <c:valAx>
        <c:axId val="708636672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6318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3909-64A7-254B-A1B8-4B84A95BB59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52344-0C95-7646-BD4B-165B3DF5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5D537-ACB1-2745-BDCC-9CCD282DF92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C93B8-5343-734F-BE28-D8EE108D782A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39D02-4DA6-3B4F-BF2F-10E25C36B06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B4571-52F7-C141-BD35-690ADD4993E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7D00E-DFC7-EF4F-9EFA-6140047CC8C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89353-44AD-0940-8764-9307A1FB5A9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901C1-3D64-394A-A326-1BD8AEE31D2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5A00A-76BD-F848-B88C-6EF1FDF32682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EF334-4C30-C74A-972C-E7A7E9B4191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87573-56BE-3C42-BBCC-97F692AEF13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9B52A-FE78-0345-9791-D979EE4E7D8D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ChangeArrowheads="1"/>
          </p:cNvSpPr>
          <p:nvPr/>
        </p:nvSpPr>
        <p:spPr bwMode="auto">
          <a:xfrm flipH="1">
            <a:off x="-541338" y="1752600"/>
            <a:ext cx="9685338" cy="28575"/>
          </a:xfrm>
          <a:prstGeom prst="homePlate">
            <a:avLst>
              <a:gd name="adj" fmla="val 5900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269B76-62CE-5047-9F7A-5DDA529CBF74}" type="slidenum">
              <a:rPr lang="en-GB" altLang="x-none"/>
              <a:pPr/>
              <a:t>‹#›</a:t>
            </a:fld>
            <a:endParaRPr lang="en-GB" altLang="x-none"/>
          </a:p>
        </p:txBody>
      </p:sp>
      <p:pic>
        <p:nvPicPr>
          <p:cNvPr id="1032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10" y="180388"/>
            <a:ext cx="1214438" cy="144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6388"/>
            <a:ext cx="8223738" cy="1470025"/>
          </a:xfrm>
        </p:spPr>
        <p:txBody>
          <a:bodyPr/>
          <a:lstStyle/>
          <a:p>
            <a:r>
              <a:rPr lang="en-US" b="1"/>
              <a:t>MODEL-BASED EVOLUTIONARY ALGORITHMS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D537-ACB1-2745-BDCC-9CCD282DF92B}" type="slidenum">
              <a:rPr lang="en-GB" altLang="x-none" smtClean="0"/>
              <a:pPr/>
              <a:t>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6428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10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45892"/>
              </p:ext>
            </p:extLst>
          </p:nvPr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87783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7439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87783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91792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Left Arrow 14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041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100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443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11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12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15047"/>
              </p:ext>
            </p:extLst>
          </p:nvPr>
        </p:nvGraphicFramePr>
        <p:xfrm>
          <a:off x="1872345" y="3881586"/>
          <a:ext cx="5399310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00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13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19334"/>
              </p:ext>
            </p:extLst>
          </p:nvPr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0119"/>
              </p:ext>
            </p:extLst>
          </p:nvPr>
        </p:nvGraphicFramePr>
        <p:xfrm>
          <a:off x="1872345" y="3881586"/>
          <a:ext cx="5399310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urved Left Arrow 11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Phép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  <a:endParaRPr lang="vi-VN" b="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028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15</a:t>
            </a:fld>
            <a:endParaRPr lang="en-GB" altLang="x-non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0.05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029"/>
              </p:ext>
            </p:extLst>
          </p:nvPr>
        </p:nvGraphicFramePr>
        <p:xfrm>
          <a:off x="317866" y="2847702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5246"/>
              </p:ext>
            </p:extLst>
          </p:nvPr>
        </p:nvGraphicFramePr>
        <p:xfrm>
          <a:off x="5303520" y="2838993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69080" y="4173571"/>
            <a:ext cx="1149531" cy="38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217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17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41196"/>
              </p:ext>
            </p:extLst>
          </p:nvPr>
        </p:nvGraphicFramePr>
        <p:xfrm>
          <a:off x="3103684" y="2161540"/>
          <a:ext cx="2667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12/8 = 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47638"/>
              </p:ext>
            </p:extLst>
          </p:nvPr>
        </p:nvGraphicFramePr>
        <p:xfrm>
          <a:off x="6083300" y="2161540"/>
          <a:ext cx="2743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20/8 = 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6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18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08440"/>
              </p:ext>
            </p:extLst>
          </p:nvPr>
        </p:nvGraphicFramePr>
        <p:xfrm>
          <a:off x="3103684" y="2161540"/>
          <a:ext cx="2667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4/4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58912"/>
              </p:ext>
            </p:extLst>
          </p:nvPr>
        </p:nvGraphicFramePr>
        <p:xfrm>
          <a:off x="6083300" y="2161540"/>
          <a:ext cx="2743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12/4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95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19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214"/>
              </p:ext>
            </p:extLst>
          </p:nvPr>
        </p:nvGraphicFramePr>
        <p:xfrm>
          <a:off x="3103684" y="2161540"/>
          <a:ext cx="2667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34804"/>
              </p:ext>
            </p:extLst>
          </p:nvPr>
        </p:nvGraphicFramePr>
        <p:xfrm>
          <a:off x="6083300" y="2161540"/>
          <a:ext cx="2743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7/2 = 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(POPOP)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10727"/>
              </p:ext>
            </p:extLst>
          </p:nvPr>
        </p:nvGraphicFramePr>
        <p:xfrm>
          <a:off x="6037107" y="2697870"/>
          <a:ext cx="878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81205"/>
              </p:ext>
            </p:extLst>
          </p:nvPr>
        </p:nvGraphicFramePr>
        <p:xfrm>
          <a:off x="4294680" y="2679615"/>
          <a:ext cx="8864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947136" y="3107688"/>
            <a:ext cx="1650368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318398" y="3328281"/>
            <a:ext cx="483576" cy="19547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97504" y="3304729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1990" y="3304729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387" y="2173482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1080" y="2190842"/>
            <a:ext cx="1376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Offspring</a:t>
            </a:r>
          </a:p>
        </p:txBody>
      </p:sp>
      <p:sp>
        <p:nvSpPr>
          <p:cNvPr id="19" name="Curved Left Arrow 18"/>
          <p:cNvSpPr/>
          <p:nvPr/>
        </p:nvSpPr>
        <p:spPr>
          <a:xfrm rot="5400000">
            <a:off x="3769087" y="1626337"/>
            <a:ext cx="1311032" cy="8106379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517" y="5734175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Replace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1517"/>
              </p:ext>
            </p:extLst>
          </p:nvPr>
        </p:nvGraphicFramePr>
        <p:xfrm>
          <a:off x="371414" y="2697870"/>
          <a:ext cx="878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84036"/>
              </p:ext>
            </p:extLst>
          </p:nvPr>
        </p:nvGraphicFramePr>
        <p:xfrm>
          <a:off x="7891252" y="2649588"/>
          <a:ext cx="8864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7263912" y="3299178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7000" y="1821510"/>
            <a:ext cx="1742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Tournament </a:t>
            </a:r>
            <a:br>
              <a:rPr lang="en-US" sz="2400" dirty="0"/>
            </a:br>
            <a:r>
              <a:rPr lang="en-US" sz="2400" dirty="0"/>
              <a:t>Selection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49892"/>
              </p:ext>
            </p:extLst>
          </p:nvPr>
        </p:nvGraphicFramePr>
        <p:xfrm>
          <a:off x="6037107" y="4181230"/>
          <a:ext cx="878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15566" y="218199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P+O 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8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20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5270"/>
              </p:ext>
            </p:extLst>
          </p:nvPr>
        </p:nvGraphicFramePr>
        <p:xfrm>
          <a:off x="3103684" y="2161540"/>
          <a:ext cx="2667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f(0000)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7871"/>
              </p:ext>
            </p:extLst>
          </p:nvPr>
        </p:nvGraphicFramePr>
        <p:xfrm>
          <a:off x="6083300" y="2161540"/>
          <a:ext cx="2743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f(1111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luỹ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2764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22</a:t>
            </a:fld>
            <a:endParaRPr lang="en-GB" altLang="x-none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962001247"/>
              </p:ext>
            </p:extLst>
          </p:nvPr>
        </p:nvGraphicFramePr>
        <p:xfrm>
          <a:off x="3609329" y="3907808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90198" y="1857429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dirty="0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98" y="1857429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 t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1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23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24316"/>
              </p:ext>
            </p:extLst>
          </p:nvPr>
        </p:nvGraphicFramePr>
        <p:xfrm>
          <a:off x="3103684" y="2161540"/>
          <a:ext cx="2667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12/8 = 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04462"/>
              </p:ext>
            </p:extLst>
          </p:nvPr>
        </p:nvGraphicFramePr>
        <p:xfrm>
          <a:off x="6083300" y="2161540"/>
          <a:ext cx="2743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 = 1.125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dirty="0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0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24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5426"/>
              </p:ext>
            </p:extLst>
          </p:nvPr>
        </p:nvGraphicFramePr>
        <p:xfrm>
          <a:off x="3091961" y="2161540"/>
          <a:ext cx="2667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10/4 = 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01859"/>
              </p:ext>
            </p:extLst>
          </p:nvPr>
        </p:nvGraphicFramePr>
        <p:xfrm>
          <a:off x="6083300" y="2161540"/>
          <a:ext cx="2743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5/4 = 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55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25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42965"/>
              </p:ext>
            </p:extLst>
          </p:nvPr>
        </p:nvGraphicFramePr>
        <p:xfrm>
          <a:off x="3103684" y="2161540"/>
          <a:ext cx="2667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  <a:r>
                        <a:rPr lang="en-US" baseline="0" dirty="0"/>
                        <a:t> = 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7125"/>
              </p:ext>
            </p:extLst>
          </p:nvPr>
        </p:nvGraphicFramePr>
        <p:xfrm>
          <a:off x="6083300" y="2161540"/>
          <a:ext cx="2743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2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26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03684" y="2161540"/>
          <a:ext cx="2667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  <a:r>
                        <a:rPr lang="en-US" baseline="0" dirty="0"/>
                        <a:t> = 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83300" y="2161540"/>
          <a:ext cx="2743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1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27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495"/>
              </p:ext>
            </p:extLst>
          </p:nvPr>
        </p:nvGraphicFramePr>
        <p:xfrm>
          <a:off x="3115407" y="2161540"/>
          <a:ext cx="2667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f(0000)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42637"/>
              </p:ext>
            </p:extLst>
          </p:nvPr>
        </p:nvGraphicFramePr>
        <p:xfrm>
          <a:off x="6083300" y="2161540"/>
          <a:ext cx="2743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f(1111)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0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Concatenated Trap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28</a:t>
            </a:fld>
            <a:endParaRPr lang="en-GB" altLang="x-none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332165826"/>
              </p:ext>
            </p:extLst>
          </p:nvPr>
        </p:nvGraphicFramePr>
        <p:xfrm>
          <a:off x="5660868" y="1876630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701" y="2106624"/>
                <a:ext cx="3145798" cy="1822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vi-V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vi-VN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/4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charset="0"/>
                                    </a:rPr>
                                    <m:t>TRAP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mr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vi-VN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=4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−3</m:t>
                                      </m:r>
                                    </m:sub>
                                    <m:sup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 dirty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b="0" i="1" dirty="0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01" y="2106624"/>
                <a:ext cx="3145798" cy="1822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2676"/>
              </p:ext>
            </p:extLst>
          </p:nvPr>
        </p:nvGraphicFramePr>
        <p:xfrm>
          <a:off x="685800" y="5105063"/>
          <a:ext cx="7356235" cy="78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TRAP THỨ 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TRAP THỨ 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TRAP THỨ 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TRAP THỨ 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4441815"/>
            <a:ext cx="7772400" cy="5650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Nối</a:t>
            </a:r>
            <a:r>
              <a:rPr lang="en-US" dirty="0"/>
              <a:t> 4 Trap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470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black-box optimization)?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006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(Variation)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: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(selection set) </a:t>
                </a:r>
                <a:r>
                  <a:rPr lang="en-US" dirty="0" err="1"/>
                  <a:t>nhằm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mới</a:t>
                </a:r>
                <a:r>
                  <a:rPr lang="en-US" dirty="0"/>
                  <a:t> (offspring)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cha </a:t>
                </a:r>
                <a:r>
                  <a:rPr lang="en-US" dirty="0" err="1"/>
                  <a:t>mẹ</a:t>
                </a:r>
                <a:r>
                  <a:rPr lang="en-US" dirty="0"/>
                  <a:t> (parents).</a:t>
                </a:r>
              </a:p>
              <a:p>
                <a:endParaRPr lang="en-US" dirty="0"/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di </a:t>
                </a:r>
                <a:r>
                  <a:rPr lang="en-US" dirty="0" err="1"/>
                  <a:t>truyền</a:t>
                </a:r>
                <a:r>
                  <a:rPr lang="en-US" dirty="0"/>
                  <a:t> GA </a:t>
                </a:r>
                <a:r>
                  <a:rPr lang="en-US" dirty="0" err="1"/>
                  <a:t>có</a:t>
                </a:r>
                <a:r>
                  <a:rPr lang="en-US" dirty="0"/>
                  <a:t> 2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: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Lai </a:t>
                </a:r>
                <a:r>
                  <a:rPr lang="en-US" dirty="0" err="1"/>
                  <a:t>ghép</a:t>
                </a:r>
                <a:r>
                  <a:rPr lang="en-US" dirty="0"/>
                  <a:t> (crossover),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Tái</a:t>
                </a:r>
                <a:r>
                  <a:rPr lang="en-US" dirty="0"/>
                  <a:t> </a:t>
                </a:r>
                <a:r>
                  <a:rPr lang="en-US" dirty="0" err="1"/>
                  <a:t>tổ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(recombination).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(mutation)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234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30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48397"/>
              </p:ext>
            </p:extLst>
          </p:nvPr>
        </p:nvGraphicFramePr>
        <p:xfrm>
          <a:off x="885096" y="2768599"/>
          <a:ext cx="8850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79794"/>
              </p:ext>
            </p:extLst>
          </p:nvPr>
        </p:nvGraphicFramePr>
        <p:xfrm>
          <a:off x="2851635" y="2770552"/>
          <a:ext cx="8382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2769577" y="3401644"/>
            <a:ext cx="1078523" cy="1031631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08814"/>
              </p:ext>
            </p:extLst>
          </p:nvPr>
        </p:nvGraphicFramePr>
        <p:xfrm>
          <a:off x="7496903" y="2768599"/>
          <a:ext cx="8850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950071" y="3176170"/>
            <a:ext cx="1465385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433" y="3401644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91351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767145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0162" y="227971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Population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4224" y="227971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4505" y="2285161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Offspring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 rot="5400000">
            <a:off x="3875454" y="1566008"/>
            <a:ext cx="1311032" cy="7045568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6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31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31143"/>
              </p:ext>
            </p:extLst>
          </p:nvPr>
        </p:nvGraphicFramePr>
        <p:xfrm>
          <a:off x="103067" y="2768599"/>
          <a:ext cx="940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21461"/>
              </p:ext>
            </p:extLst>
          </p:nvPr>
        </p:nvGraphicFramePr>
        <p:xfrm>
          <a:off x="1790702" y="2770552"/>
          <a:ext cx="8968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1679331" y="3401644"/>
            <a:ext cx="1078523" cy="1031631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11061" y="3176171"/>
            <a:ext cx="1465385" cy="6682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45557"/>
              </p:ext>
            </p:extLst>
          </p:nvPr>
        </p:nvGraphicFramePr>
        <p:xfrm>
          <a:off x="8141670" y="2768599"/>
          <a:ext cx="8968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887913" y="3176170"/>
            <a:ext cx="1465385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195755" y="3401644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839916" y="3401644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216761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505696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883" y="227971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Population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3978" y="227971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89272" y="2285161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Offspring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 rot="5400000">
            <a:off x="3847853" y="905361"/>
            <a:ext cx="1311032" cy="8366861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887749" cy="4114800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(Univariate):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(Multivariate):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7667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biến</a:t>
            </a:r>
            <a:br>
              <a:rPr lang="en-US" dirty="0"/>
            </a:br>
            <a:r>
              <a:rPr lang="en-US" dirty="0"/>
              <a:t>(Univariate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endParaRPr lang="vi-VN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,…,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Bỏ</a:t>
                </a:r>
                <a:r>
                  <a:rPr lang="en-US" dirty="0"/>
                  <a:t> qua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giản</a:t>
                </a:r>
                <a:r>
                  <a:rPr lang="en-US" dirty="0"/>
                  <a:t>,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di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lai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được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xem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như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sử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dụng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đơn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biến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(</a:t>
                </a:r>
                <a:r>
                  <a:rPr lang="en-US" dirty="0" err="1"/>
                  <a:t>lai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, </a:t>
                </a: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)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 err="1"/>
                  <a:t>mối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(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)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19022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34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endParaRPr lang="vi-VN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,…,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(random variable)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Ở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,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(probability distribution)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(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lọc</a:t>
                </a:r>
                <a:r>
                  <a:rPr lang="en-US" dirty="0"/>
                  <a:t>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con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 rotWithShape="0">
                <a:blip r:embed="rId2"/>
                <a:stretch>
                  <a:fillRect l="-1098" t="-1185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791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35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35522"/>
                  </p:ext>
                </p:extLst>
              </p:nvPr>
            </p:nvGraphicFramePr>
            <p:xfrm>
              <a:off x="1641232" y="2038809"/>
              <a:ext cx="5943600" cy="3962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13657"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35522"/>
                  </p:ext>
                </p:extLst>
              </p:nvPr>
            </p:nvGraphicFramePr>
            <p:xfrm>
              <a:off x="1641232" y="2038809"/>
              <a:ext cx="5943600" cy="3962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9530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506908"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3" t="-873529" r="-500000" b="-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57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36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587148"/>
                  </p:ext>
                </p:extLst>
              </p:nvPr>
            </p:nvGraphicFramePr>
            <p:xfrm>
              <a:off x="1090249" y="2378778"/>
              <a:ext cx="7139353" cy="2895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0.61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0.23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0.54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0.96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587148"/>
                  </p:ext>
                </p:extLst>
              </p:nvPr>
            </p:nvGraphicFramePr>
            <p:xfrm>
              <a:off x="1090249" y="2378778"/>
              <a:ext cx="7139353" cy="2895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13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" t="-4412" r="-499490" b="-6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0.61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0.23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0.54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0.96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289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37</a:t>
            </a:fld>
            <a:endParaRPr lang="en-GB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274787"/>
                  </p:ext>
                </p:extLst>
              </p:nvPr>
            </p:nvGraphicFramePr>
            <p:xfrm>
              <a:off x="1119499" y="2378778"/>
              <a:ext cx="4730319" cy="1654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0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5/6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0.53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0.42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0.89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solidFill>
                                <a:schemeClr val="tx1"/>
                              </a:solidFill>
                            </a:rPr>
                            <a:t>0.71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274787"/>
                  </p:ext>
                </p:extLst>
              </p:nvPr>
            </p:nvGraphicFramePr>
            <p:xfrm>
              <a:off x="1119499" y="2378778"/>
              <a:ext cx="4730319" cy="1654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0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49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3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4412" r="-307853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5/6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0.53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0.42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0.89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>
                              <a:solidFill>
                                <a:schemeClr val="tx1"/>
                              </a:solidFill>
                            </a:rPr>
                            <a:t>0.71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747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(Estimation-of-Distribution Algorithm </a:t>
            </a:r>
            <a:r>
              <a:rPr lang="mr-IN" dirty="0"/>
              <a:t>–</a:t>
            </a:r>
            <a:r>
              <a:rPr lang="en-US" dirty="0"/>
              <a:t> EDA)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(univariate model).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12678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br>
              <a:rPr lang="en-US" dirty="0"/>
            </a:br>
            <a:r>
              <a:rPr lang="en-US" dirty="0"/>
              <a:t>(Multivariate 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96" y="1752600"/>
            <a:ext cx="8288322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hoặc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“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”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Marginal Product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Linkage Tree (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)</a:t>
            </a:r>
          </a:p>
          <a:p>
            <a:pPr>
              <a:buFont typeface="Wingdings" charset="2"/>
              <a:buChar char="Ø"/>
            </a:pP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11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981200"/>
            <a:ext cx="8321039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Phép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57024"/>
              </p:ext>
            </p:extLst>
          </p:nvPr>
        </p:nvGraphicFramePr>
        <p:xfrm>
          <a:off x="470262" y="3487057"/>
          <a:ext cx="832104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cha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mẹ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(Parents)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(Crossover)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(Offspring)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br>
                        <a:rPr lang="en-US" dirty="0"/>
                      </a:br>
                      <a:r>
                        <a:rPr lang="en-US" dirty="0"/>
                        <a:t>(One-point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0 0 0 0 0 </a:t>
                      </a:r>
                      <a:r>
                        <a:rPr lang="en-US" b="1" dirty="0"/>
                        <a:t>1 1 1 1 1 1 1 1 1</a:t>
                      </a:r>
                      <a:endParaRPr lang="en-US" b="0" dirty="0"/>
                    </a:p>
                    <a:p>
                      <a:pPr algn="ctr"/>
                      <a:r>
                        <a:rPr lang="en-US" b="1" dirty="0"/>
                        <a:t>1 1 1 1 1 </a:t>
                      </a:r>
                      <a:r>
                        <a:rPr lang="en-US" b="0" dirty="0"/>
                        <a:t>0 0 0 0 0 0 0 0 0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hai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br>
                        <a:rPr lang="en-US" dirty="0"/>
                      </a:br>
                      <a:r>
                        <a:rPr lang="en-US" dirty="0"/>
                        <a:t>(Two-point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0 0 0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1 1 1 1 1 1 </a:t>
                      </a:r>
                      <a:r>
                        <a:rPr lang="en-US" b="0" dirty="0"/>
                        <a:t>0 0 0</a:t>
                      </a:r>
                    </a:p>
                    <a:p>
                      <a:pPr algn="ctr"/>
                      <a:r>
                        <a:rPr lang="en-US" b="1" dirty="0"/>
                        <a:t>1 1 1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0 0 0 0 0 0 </a:t>
                      </a:r>
                      <a:r>
                        <a:rPr lang="en-US" b="1" dirty="0"/>
                        <a:t>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đồng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br>
                        <a:rPr lang="en-US" dirty="0"/>
                      </a:br>
                      <a:r>
                        <a:rPr lang="en-US" dirty="0"/>
                        <a:t>(Uniform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UX)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0 0 0 </a:t>
                      </a:r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1 1 1 </a:t>
                      </a:r>
                      <a:r>
                        <a:rPr lang="en-US" b="0" dirty="0"/>
                        <a:t>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</a:t>
                      </a:r>
                      <a:r>
                        <a:rPr lang="en-US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53152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(non-overlapping linkage groups).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40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2130663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1663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3507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0802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1802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261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5866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6866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41</a:t>
            </a:fld>
            <a:endParaRPr lang="en-GB" altLang="x-none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93741"/>
              </p:ext>
            </p:extLst>
          </p:nvPr>
        </p:nvGraphicFramePr>
        <p:xfrm>
          <a:off x="2708784" y="451688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30815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1815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3659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10954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91954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73413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6018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27018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4461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42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696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43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025538" y="2660840"/>
            <a:ext cx="663106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0.52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96721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0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44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Left Arrow 14"/>
          <p:cNvSpPr/>
          <p:nvPr/>
        </p:nvSpPr>
        <p:spPr>
          <a:xfrm>
            <a:off x="7070194" y="4107520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9289"/>
              </p:ext>
            </p:extLst>
          </p:nvPr>
        </p:nvGraphicFramePr>
        <p:xfrm>
          <a:off x="2489487" y="5401110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946311" y="2660840"/>
            <a:ext cx="663106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0.14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32100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02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45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577636" y="2712199"/>
            <a:ext cx="663106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0.76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01823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05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46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Left Arrow 14"/>
          <p:cNvSpPr/>
          <p:nvPr/>
        </p:nvSpPr>
        <p:spPr>
          <a:xfrm>
            <a:off x="7070194" y="4107520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44260"/>
              </p:ext>
            </p:extLst>
          </p:nvPr>
        </p:nvGraphicFramePr>
        <p:xfrm>
          <a:off x="2489487" y="5401110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81333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667882" y="2720694"/>
            <a:ext cx="663106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0.21</a:t>
            </a:r>
          </a:p>
        </p:txBody>
      </p:sp>
    </p:spTree>
    <p:extLst>
      <p:ext uri="{BB962C8B-B14F-4D97-AF65-F5344CB8AC3E}">
        <p14:creationId xmlns:p14="http://schemas.microsoft.com/office/powerpoint/2010/main" val="82731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Marginal Product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9351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2672" y="1840523"/>
                <a:ext cx="8581937" cy="41148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Bắt </a:t>
                </a:r>
                <a:r>
                  <a:rPr lang="en-US" sz="2000" dirty="0" err="1"/>
                  <a:t>đầu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biến</a:t>
                </a:r>
                <a:r>
                  <a:rPr lang="en-US" sz="2000" dirty="0"/>
                  <a:t>: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Tất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nhóm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đôi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nhau</a:t>
                </a:r>
                <a:r>
                  <a:rPr lang="en-US" sz="2000" dirty="0"/>
                  <a:t>: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0" lvl="2" indent="0" algn="ctr">
                  <a:buNone/>
                </a:pPr>
                <a:r>
                  <a:rPr lang="mr-IN" dirty="0"/>
                  <a:t>…</a:t>
                </a:r>
                <a:endParaRPr lang="vi-V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0" lvl="2" indent="0" algn="ctr">
                  <a:buNone/>
                </a:pPr>
                <a:r>
                  <a:rPr lang="mr-IN" dirty="0"/>
                  <a:t>…</a:t>
                </a:r>
                <a:endParaRPr lang="vi-V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−1,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Tính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b="1" dirty="0"/>
                  <a:t>Minimum Description Length (MDL)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2 </a:t>
                </a:r>
                <a:r>
                  <a:rPr lang="en-US" sz="2000" dirty="0" err="1"/>
                  <a:t>nhóm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MDL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nếu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MDL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hiện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tại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Lặp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lại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bước</a:t>
                </a:r>
                <a:r>
                  <a:rPr lang="en-US" sz="2000" dirty="0"/>
                  <a:t> 2 </a:t>
                </a:r>
                <a:r>
                  <a:rPr lang="en-US" sz="2000" dirty="0" err="1"/>
                  <a:t>đến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thiện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MDL </a:t>
                </a:r>
                <a:r>
                  <a:rPr lang="en-US" sz="2000" dirty="0" err="1"/>
                  <a:t>thêm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nữa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2" y="1840523"/>
                <a:ext cx="8581937" cy="4114800"/>
              </a:xfrm>
              <a:blipFill>
                <a:blip r:embed="rId2"/>
                <a:stretch>
                  <a:fillRect l="-639" t="-889" b="-1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244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Minimum Description Length (MDL)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0198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49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MDL </a:t>
                </a: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giá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trị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nhỏ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nhất</a:t>
                </a:r>
                <a:r>
                  <a:rPr lang="en-US" dirty="0">
                    <a:sym typeface="Wingdings"/>
                  </a:rPr>
                  <a:t>.</a:t>
                </a:r>
              </a:p>
              <a:p>
                <a:r>
                  <a:rPr lang="en-US" dirty="0">
                    <a:sym typeface="Wingdings"/>
                  </a:rPr>
                  <a:t>MDL </a:t>
                </a:r>
                <a:r>
                  <a:rPr lang="en-US" dirty="0" err="1">
                    <a:sym typeface="Wingdings"/>
                  </a:rPr>
                  <a:t>là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một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độ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đo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của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độ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phức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tạp</a:t>
                </a:r>
                <a:r>
                  <a:rPr lang="en-US" dirty="0">
                    <a:sym typeface="Wingdings"/>
                  </a:rPr>
                  <a:t> (complexity).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  <a:sym typeface="Wingdings"/>
                      </a:rPr>
                      <m:t>MDL</m:t>
                    </m:r>
                    <m:r>
                      <a:rPr lang="vi-VN" b="0" i="0" dirty="0" smtClean="0">
                        <a:latin typeface="Cambria Math" charset="0"/>
                        <a:sym typeface="Wingdings"/>
                      </a:rPr>
                      <m:t>= </m:t>
                    </m:r>
                    <m:r>
                      <m:rPr>
                        <m:sty m:val="p"/>
                      </m:rPr>
                      <a:rPr lang="vi-VN" i="1" dirty="0" smtClean="0">
                        <a:latin typeface="Cambria Math" charset="0"/>
                        <a:sym typeface="Wingdings"/>
                      </a:rPr>
                      <m:t>CPC</m:t>
                    </m:r>
                    <m:r>
                      <a:rPr lang="vi-VN" b="0" i="1" dirty="0" smtClean="0">
                        <a:latin typeface="Cambria Math" charset="0"/>
                        <a:sym typeface="Wingdings"/>
                      </a:rPr>
                      <m:t>+ 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charset="0"/>
                        <a:sym typeface="Wingdings"/>
                      </a:rPr>
                      <m:t>MC</m:t>
                    </m:r>
                    <m:r>
                      <a:rPr lang="vi-VN" i="1" dirty="0" smtClean="0">
                        <a:latin typeface="Cambria Math" charset="0"/>
                        <a:sym typeface="Wingdings"/>
                      </a:rPr>
                      <m:t> </m:t>
                    </m:r>
                  </m:oMath>
                </a14:m>
                <a:r>
                  <a:rPr lang="en-US" dirty="0">
                    <a:sym typeface="Wingdings"/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>
                  <a:sym typeface="Wingdings"/>
                </a:endParaRPr>
              </a:p>
              <a:p>
                <a:r>
                  <a:rPr lang="en-US" dirty="0">
                    <a:sym typeface="Wingdings"/>
                  </a:rPr>
                  <a:t>MDL </a:t>
                </a: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2 </a:t>
                </a:r>
                <a:r>
                  <a:rPr lang="en-US" dirty="0" err="1">
                    <a:sym typeface="Wingdings"/>
                  </a:rPr>
                  <a:t>thành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phần</a:t>
                </a:r>
                <a:r>
                  <a:rPr lang="en-US" dirty="0">
                    <a:sym typeface="Wingdings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Compressed Population Complexity (CPC): </a:t>
                </a:r>
                <a:r>
                  <a:rPr lang="en-US" dirty="0" err="1">
                    <a:sym typeface="Wingdings"/>
                  </a:rPr>
                  <a:t>Nội</a:t>
                </a:r>
                <a:r>
                  <a:rPr lang="en-US" dirty="0">
                    <a:sym typeface="Wingdings"/>
                  </a:rPr>
                  <a:t> dung </a:t>
                </a:r>
                <a:r>
                  <a:rPr lang="en-US" dirty="0" err="1">
                    <a:sym typeface="Wingdings"/>
                  </a:rPr>
                  <a:t>quần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được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nén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bởi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như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thế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nào</a:t>
                </a:r>
                <a:r>
                  <a:rPr lang="en-US" dirty="0">
                    <a:sym typeface="Wingdings"/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Model Complexity (MC): </a:t>
                </a:r>
                <a:r>
                  <a:rPr lang="en-US" dirty="0" err="1">
                    <a:sym typeface="Wingdings"/>
                  </a:rPr>
                  <a:t>Số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lượng</a:t>
                </a:r>
                <a:r>
                  <a:rPr lang="en-US" dirty="0">
                    <a:sym typeface="Wingdings"/>
                  </a:rPr>
                  <a:t> bit </a:t>
                </a:r>
                <a:r>
                  <a:rPr lang="en-US" dirty="0" err="1">
                    <a:sym typeface="Wingdings"/>
                  </a:rPr>
                  <a:t>cần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dùng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biểu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diễn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này</a:t>
                </a:r>
                <a:r>
                  <a:rPr lang="en-US" dirty="0">
                    <a:sym typeface="Wingdings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70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Complexity: </a:t>
                </a:r>
                <a:r>
                  <a:rPr lang="en-US" dirty="0" err="1">
                    <a:sym typeface="Wingdings"/>
                  </a:rPr>
                  <a:t>Số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lượng</a:t>
                </a:r>
                <a:r>
                  <a:rPr lang="en-US" dirty="0">
                    <a:sym typeface="Wingdings"/>
                  </a:rPr>
                  <a:t> bit </a:t>
                </a:r>
                <a:r>
                  <a:rPr lang="en-US" dirty="0" err="1">
                    <a:sym typeface="Wingdings"/>
                  </a:rPr>
                  <a:t>cần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dùng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biểu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diễn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MC</m:t>
                              </m:r>
                              <m:r>
                                <a:rPr lang="vi-VN" b="0" i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+1)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vi-VN" b="0" i="1" smtClean="0">
                                  <a:latin typeface="Cambria Math" charset="0"/>
                                </a:rPr>
                                <m:t>−1)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6" t="-1185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204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52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37706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37706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091" r="-490" b="-11363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10769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  <a:blipFill rotWithShape="0">
                <a:blip r:embed="rId3"/>
                <a:stretch>
                  <a:fillRect l="-1176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636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53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57891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57891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231" r="-490" b="-115385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09231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 smtClean="0">
                            <a:latin typeface="Cambria Math" charset="0"/>
                          </a:rPr>
                          <m:t>7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  <a:blipFill rotWithShape="0">
                <a:blip r:embed="rId3"/>
                <a:stretch>
                  <a:fillRect l="-1176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516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54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60857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60857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231" r="-490" b="-3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09231" r="-490" b="-2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212500" r="-490" b="-117188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307692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524" y="4550570"/>
                <a:ext cx="8294077" cy="15287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sz="2000" i="1">
                        <a:latin typeface="Cambria Math" charset="0"/>
                      </a:rPr>
                      <m:t>𝑃</m:t>
                    </m:r>
                    <m:r>
                      <a:rPr lang="vi-VN" sz="20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sz="2000" i="1">
                        <a:latin typeface="Cambria Math" charset="0"/>
                      </a:rPr>
                      <m:t>=0,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sz="20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vi-VN" sz="20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N+1 </a:t>
                </a:r>
                <a:r>
                  <a:rPr lang="en-US" sz="2000" dirty="0" err="1"/>
                  <a:t>khả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năng</a:t>
                </a:r>
                <a:r>
                  <a:rPr lang="en-US" sz="2000" dirty="0"/>
                  <a:t>: 0/N, 1/N, 2/N, </a:t>
                </a:r>
                <a:r>
                  <a:rPr lang="mr-IN" sz="2000" dirty="0"/>
                  <a:t>…</a:t>
                </a:r>
                <a:r>
                  <a:rPr lang="vi-VN" sz="2000" dirty="0"/>
                  <a:t>, N/N.</a:t>
                </a:r>
              </a:p>
              <a:p>
                <a14:m>
                  <m:oMath xmlns:m="http://schemas.openxmlformats.org/officeDocument/2006/math">
                    <m:r>
                      <a:rPr lang="vi-VN" sz="2000" i="1">
                        <a:latin typeface="Cambria Math" charset="0"/>
                      </a:rPr>
                      <m:t>𝑃</m:t>
                    </m:r>
                    <m:r>
                      <a:rPr lang="vi-VN" sz="20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sz="2000" i="1">
                        <a:latin typeface="Cambria Math" charset="0"/>
                      </a:rPr>
                      <m:t>=1,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sz="20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vi-VN" sz="20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N+1 </a:t>
                </a:r>
                <a:r>
                  <a:rPr lang="en-US" sz="2000" dirty="0" err="1"/>
                  <a:t>khả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năng</a:t>
                </a:r>
                <a:r>
                  <a:rPr lang="en-US" sz="2000" dirty="0"/>
                  <a:t>: 0/N, 1/N, 2/N, </a:t>
                </a:r>
                <a:r>
                  <a:rPr lang="mr-IN" sz="2000" dirty="0"/>
                  <a:t>…</a:t>
                </a:r>
                <a:r>
                  <a:rPr lang="vi-VN" sz="2000" dirty="0"/>
                  <a:t>, N/N.</a:t>
                </a:r>
              </a:p>
              <a:p>
                <a14:m>
                  <m:oMath xmlns:m="http://schemas.openxmlformats.org/officeDocument/2006/math">
                    <m:r>
                      <a:rPr lang="vi-VN" sz="2000" i="1">
                        <a:latin typeface="Cambria Math" charset="0"/>
                      </a:rPr>
                      <m:t>𝑃</m:t>
                    </m:r>
                    <m:r>
                      <a:rPr lang="vi-VN" sz="20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sz="2000" i="1">
                        <a:latin typeface="Cambria Math" charset="0"/>
                      </a:rPr>
                      <m:t>=1,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sz="20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vi-VN" sz="20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N+1 </a:t>
                </a:r>
                <a:r>
                  <a:rPr lang="en-US" sz="2000" dirty="0" err="1"/>
                  <a:t>khả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năng</a:t>
                </a:r>
                <a:r>
                  <a:rPr lang="en-US" sz="2000" dirty="0"/>
                  <a:t>: 0/N, 1/N, 2/N, </a:t>
                </a:r>
                <a:r>
                  <a:rPr lang="mr-IN" sz="2000" dirty="0"/>
                  <a:t>…</a:t>
                </a:r>
                <a:r>
                  <a:rPr lang="vi-VN" sz="2000" dirty="0"/>
                  <a:t>, N/N.</a:t>
                </a:r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524" y="4550570"/>
                <a:ext cx="8294077" cy="1528744"/>
              </a:xfrm>
              <a:blipFill>
                <a:blip r:embed="rId3"/>
                <a:stretch>
                  <a:fillRect l="-735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86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55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14147"/>
                  </p:ext>
                </p:extLst>
              </p:nvPr>
            </p:nvGraphicFramePr>
            <p:xfrm>
              <a:off x="1999291" y="2784866"/>
              <a:ext cx="5017477" cy="275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7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sz="1800" b="0" dirty="0">
                              <a:solidFill>
                                <a:schemeClr val="tx1"/>
                              </a:solidFill>
                            </a:rPr>
                            <a:t>…………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14147"/>
                  </p:ext>
                </p:extLst>
              </p:nvPr>
            </p:nvGraphicFramePr>
            <p:xfrm>
              <a:off x="1999291" y="2784866"/>
              <a:ext cx="5017477" cy="275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7477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9231" r="-242" b="-612308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110938" r="-242" b="-521875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207692" r="-242" b="-4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307692" r="-242" b="-3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407692" r="-242" b="-2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sz="1800" b="0" dirty="0" smtClean="0">
                              <a:solidFill>
                                <a:schemeClr val="tx1"/>
                              </a:solidFill>
                            </a:rPr>
                            <a:t>…………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606154" r="-242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8223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Compressed Population Complexity: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bit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nội</a:t>
                </a:r>
                <a:r>
                  <a:rPr lang="en-US" dirty="0"/>
                  <a:t> dung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𝐶𝑃𝐶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bố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50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57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6103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6103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9091" r="-490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10769" r="-49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charset="0"/>
                        </a:rPr>
                        <m:t>Entropy</m:t>
                      </m:r>
                      <m:d>
                        <m:d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vi-VN" b="0" i="0" smtClean="0">
                          <a:latin typeface="Cambria Math" charset="0"/>
                        </a:rPr>
                        <m:t>=</m:t>
                      </m:r>
                      <m:r>
                        <a:rPr lang="vi-VN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vi-VN" i="1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b="0" i="0" smtClean="0">
                          <a:latin typeface="Cambria Math" charset="0"/>
                        </a:rPr>
                        <m:t>+</m:t>
                      </m:r>
                      <m:r>
                        <a:rPr lang="vi-VN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vi-VN" i="1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2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58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485993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485993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9231" r="-490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09231" r="-49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 bwMode="auto">
              <a:xfrm>
                <a:off x="685800" y="3988836"/>
                <a:ext cx="7772400" cy="2053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kern="0" smtClean="0">
                          <a:latin typeface="Cambria Math" charset="0"/>
                        </a:rPr>
                        <m:t>Entropy</m:t>
                      </m:r>
                      <m:d>
                        <m:dPr>
                          <m:ctrlPr>
                            <a:rPr lang="vi-VN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kern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i="1" kern="0" smtClean="0"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vi-VN" kern="0" smtClean="0">
                          <a:latin typeface="Cambria Math" charset="0"/>
                        </a:rPr>
                        <m:t>=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vi-VN" i="1" kern="0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kern="0" smtClean="0">
                          <a:latin typeface="Cambria Math" charset="0"/>
                        </a:rPr>
                        <m:t>+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88836"/>
                <a:ext cx="7772400" cy="20532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23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59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430816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ysClr val="windowText" lastClr="000000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430816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9231" r="-490" b="-3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09231" r="-490" b="-2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212500" r="-490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307692" r="-49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 bwMode="auto">
              <a:xfrm>
                <a:off x="2878015" y="2780285"/>
                <a:ext cx="5978769" cy="3590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kern="0" smtClean="0">
                          <a:latin typeface="Cambria Math" charset="0"/>
                        </a:rPr>
                        <m:t>Entropy</m:t>
                      </m:r>
                      <m:d>
                        <m:dPr>
                          <m:ctrlPr>
                            <a:rPr lang="vi-VN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kern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b="0" i="1" kern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b="0" i="1" kern="0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vi-VN" kern="0" smtClean="0">
                          <a:latin typeface="Cambria Math" charset="0"/>
                        </a:rPr>
                        <m:t>=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b="0" i="1" kern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0</m:t>
                          </m:r>
                          <m:r>
                            <a:rPr lang="vi-VN" b="0" i="1" kern="0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=0</m:t>
                          </m:r>
                        </m:e>
                      </m:d>
                      <m:r>
                        <a:rPr lang="vi-VN" i="1" kern="0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kern="0" smtClean="0">
                          <a:latin typeface="Cambria Math" charset="0"/>
                        </a:rPr>
                        <m:t>+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=1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vi-VN" kern="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kern="0" smtClean="0">
                          <a:latin typeface="Cambria Math" charset="0"/>
                        </a:rPr>
                        <m:t>+ 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vi-VN" i="1" ker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=0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kern="0">
                          <a:latin typeface="Cambria Math" charset="0"/>
                        </a:rPr>
                        <m:t>+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=1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015" y="2780285"/>
                <a:ext cx="5978769" cy="35905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023360" y="194636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0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Compact Genetic Algorithm </a:t>
            </a:r>
            <a:r>
              <a:rPr lang="mr-IN" dirty="0"/>
              <a:t>–</a:t>
            </a:r>
            <a:r>
              <a:rPr lang="en-US" dirty="0"/>
              <a:t> ECGA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Harik</a:t>
            </a:r>
            <a:r>
              <a:rPr lang="en-US" dirty="0"/>
              <a:t> et al., 2006)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(joint probability distribution)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).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423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61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134877"/>
                  </p:ext>
                </p:extLst>
              </p:nvPr>
            </p:nvGraphicFramePr>
            <p:xfrm>
              <a:off x="3006375" y="2807000"/>
              <a:ext cx="1924771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7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134877"/>
                  </p:ext>
                </p:extLst>
              </p:nvPr>
            </p:nvGraphicFramePr>
            <p:xfrm>
              <a:off x="3006375" y="2807000"/>
              <a:ext cx="1924771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771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16" t="-9091" r="-633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561078"/>
                  </p:ext>
                </p:extLst>
              </p:nvPr>
            </p:nvGraphicFramePr>
            <p:xfrm>
              <a:off x="5680039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561078"/>
                  </p:ext>
                </p:extLst>
              </p:nvPr>
            </p:nvGraphicFramePr>
            <p:xfrm>
              <a:off x="5680039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0" t="-9091" r="-137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494113"/>
                  </p:ext>
                </p:extLst>
              </p:nvPr>
            </p:nvGraphicFramePr>
            <p:xfrm>
              <a:off x="6808935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494113"/>
                  </p:ext>
                </p:extLst>
              </p:nvPr>
            </p:nvGraphicFramePr>
            <p:xfrm>
              <a:off x="6808935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90" t="-9091" r="-137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04402"/>
                  </p:ext>
                </p:extLst>
              </p:nvPr>
            </p:nvGraphicFramePr>
            <p:xfrm>
              <a:off x="825216" y="2806998"/>
              <a:ext cx="115824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04402"/>
                  </p:ext>
                </p:extLst>
              </p:nvPr>
            </p:nvGraphicFramePr>
            <p:xfrm>
              <a:off x="825216" y="2806998"/>
              <a:ext cx="115824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4" t="-9091" r="-1047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0337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23163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8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62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89896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767354"/>
                  </p:ext>
                </p:extLst>
              </p:nvPr>
            </p:nvGraphicFramePr>
            <p:xfrm>
              <a:off x="4352696" y="2807000"/>
              <a:ext cx="2207826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767354"/>
                  </p:ext>
                </p:extLst>
              </p:nvPr>
            </p:nvGraphicFramePr>
            <p:xfrm>
              <a:off x="4352696" y="2807000"/>
              <a:ext cx="2207826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538" r="-551" b="-103077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1538" r="-551" b="-30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07226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63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19123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572665"/>
                  </p:ext>
                </p:extLst>
              </p:nvPr>
            </p:nvGraphicFramePr>
            <p:xfrm>
              <a:off x="4352696" y="2807000"/>
              <a:ext cx="27284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572665"/>
                  </p:ext>
                </p:extLst>
              </p:nvPr>
            </p:nvGraphicFramePr>
            <p:xfrm>
              <a:off x="4352696" y="2807000"/>
              <a:ext cx="27284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9231" r="-2396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9231" r="-2396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186245" y="2738956"/>
            <a:ext cx="195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Probabilities</a:t>
            </a:r>
          </a:p>
          <a:p>
            <a:r>
              <a:rPr lang="en-US" dirty="0"/>
              <a:t>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luỹ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74372" y="3015955"/>
            <a:ext cx="146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441655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64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24002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606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606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9231" r="-23967" b="-3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9231" r="-23967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949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65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40108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9925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0.27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9925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9231" r="-23967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9231" r="-23967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46" t="-307692" r="-446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235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66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88927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24686"/>
                  </p:ext>
                </p:extLst>
              </p:nvPr>
            </p:nvGraphicFramePr>
            <p:xfrm>
              <a:off x="5867400" y="2854408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</m:t>
                                </m:r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0.78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24686"/>
                  </p:ext>
                </p:extLst>
              </p:nvPr>
            </p:nvGraphicFramePr>
            <p:xfrm>
              <a:off x="5867400" y="2854408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5" t="-9231" r="-24242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5" t="-109231" r="-2424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3" t="-307692" r="-445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5873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67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66870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55290"/>
                  </p:ext>
                </p:extLst>
              </p:nvPr>
            </p:nvGraphicFramePr>
            <p:xfrm>
              <a:off x="197462" y="2692910"/>
              <a:ext cx="3390299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3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69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0.64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55290"/>
                  </p:ext>
                </p:extLst>
              </p:nvPr>
            </p:nvGraphicFramePr>
            <p:xfrm>
              <a:off x="197462" y="2692910"/>
              <a:ext cx="3390299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391"/>
                    <a:gridCol w="646908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9231" r="-2394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109231" r="-2394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209231" r="-23947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314063" r="-23947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0" t="-507692" r="-359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087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68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99247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15631"/>
                  </p:ext>
                </p:extLst>
              </p:nvPr>
            </p:nvGraphicFramePr>
            <p:xfrm>
              <a:off x="1138397" y="2683397"/>
              <a:ext cx="5752300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0.47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0.16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0.68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621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621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0.82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  <m:r>
                                <m:rPr>
                                  <m:nor/>
                                </m:rPr>
                                <a:rPr lang="en-US" sz="1800" b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15631"/>
                  </p:ext>
                </p:extLst>
              </p:nvPr>
            </p:nvGraphicFramePr>
            <p:xfrm>
              <a:off x="1138397" y="2683397"/>
              <a:ext cx="5752300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031"/>
                    <a:gridCol w="673274"/>
                    <a:gridCol w="864975"/>
                    <a:gridCol w="695404"/>
                    <a:gridCol w="695404"/>
                    <a:gridCol w="695404"/>
                    <a:gridCol w="695404"/>
                    <a:gridCol w="695404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9231" r="-682645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9231" r="-403521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0.47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9231" r="-302632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9231" r="-101754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110938" r="-682645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0.16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110938" r="-403521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110938" r="-302632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110938" r="-101754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207692" r="-682645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207692" r="-403521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207692" r="-302632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0.80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207692" r="-101754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307692" r="-682645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307692" r="-403521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0.68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307692" r="-30263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0.85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307692" r="-101754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6" t="-506154" r="-212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19411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69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196" y="1931565"/>
                <a:ext cx="8833607" cy="4114800"/>
              </a:xfrm>
            </p:spPr>
            <p:txBody>
              <a:bodyPr/>
              <a:lstStyle/>
              <a:p>
                <a:r>
                  <a:rPr lang="vi-VN" dirty="0"/>
                  <a:t>Tính chất: với bài toán có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i="1" dirty="0"/>
                  <a:t> </a:t>
                </a:r>
                <a:r>
                  <a:rPr lang="vi-VN" dirty="0"/>
                  <a:t>biến</a:t>
                </a:r>
              </a:p>
              <a:p>
                <a:pPr>
                  <a:buFont typeface="Wingdings" charset="2"/>
                  <a:buChar char="Ø"/>
                </a:pPr>
                <a:r>
                  <a:rPr lang="vi-VN" dirty="0"/>
                  <a:t>Linkage Tree (LT) có </a:t>
                </a:r>
                <a14:m>
                  <m:oMath xmlns:m="http://schemas.openxmlformats.org/officeDocument/2006/math">
                    <m:r>
                      <a:rPr lang="vi-VN" b="0" i="0" dirty="0" smtClean="0">
                        <a:latin typeface="Cambria Math" charset="0"/>
                      </a:rPr>
                      <m:t>(</m:t>
                    </m:r>
                    <m:r>
                      <a:rPr lang="vi-VN" i="1" dirty="0" smtClean="0">
                        <a:latin typeface="Cambria Math" charset="0"/>
                      </a:rPr>
                      <m:t>2</m:t>
                    </m:r>
                    <m:r>
                      <a:rPr lang="vi-VN" i="1" dirty="0" smtClean="0">
                        <a:latin typeface="Cambria Math" charset="0"/>
                      </a:rPr>
                      <m:t>𝑙</m:t>
                    </m:r>
                    <m:r>
                      <a:rPr lang="vi-VN" b="0" i="1" dirty="0" smtClean="0">
                        <a:latin typeface="Cambria Math" charset="0"/>
                      </a:rPr>
                      <m:t>−</m:t>
                    </m:r>
                    <m:r>
                      <a:rPr lang="vi-VN" i="1" dirty="0" smtClean="0">
                        <a:latin typeface="Cambria Math" charset="0"/>
                      </a:rPr>
                      <m:t>1</m:t>
                    </m:r>
                    <m:r>
                      <a:rPr lang="vi-VN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vi-VN" dirty="0"/>
                  <a:t> nút, tương ứng với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>
                            <a:latin typeface="Cambria Math" charset="0"/>
                          </a:rPr>
                          <m:t>2</m:t>
                        </m:r>
                        <m:r>
                          <a:rPr lang="vi-VN" i="1" dirty="0">
                            <a:latin typeface="Cambria Math" charset="0"/>
                          </a:rPr>
                          <m:t>𝑙</m:t>
                        </m:r>
                        <m:r>
                          <a:rPr lang="vi-VN" i="1" dirty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vi-VN" dirty="0"/>
                  <a:t> nhóm liên kết.</a:t>
                </a:r>
              </a:p>
              <a:p>
                <a:pPr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dirty="0"/>
                  <a:t> nút lá tương ứng với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dirty="0"/>
                  <a:t> biến </a:t>
                </a:r>
                <a:r>
                  <a:rPr lang="vi-VN" dirty="0">
                    <a:sym typeface="Wingdings"/>
                  </a:rPr>
                  <a:t> các nhóm liên kết đơn biến (univariate linkage groups).</a:t>
                </a:r>
              </a:p>
              <a:p>
                <a:pPr>
                  <a:buFont typeface="Wingdings" charset="2"/>
                  <a:buChar char="Ø"/>
                </a:pPr>
                <a:r>
                  <a:rPr lang="vi-VN" dirty="0">
                    <a:sym typeface="Wingdings"/>
                  </a:rPr>
                  <a:t>Các nút trung gian tương ứng với các nhóm liên kết đa biến (multivariate linkage groups).</a:t>
                </a:r>
              </a:p>
              <a:p>
                <a:pPr>
                  <a:buFont typeface="Wingdings" charset="2"/>
                  <a:buChar char="Ø"/>
                </a:pPr>
                <a:r>
                  <a:rPr lang="vi-VN" dirty="0">
                    <a:sym typeface="Wingdings"/>
                  </a:rPr>
                  <a:t>Nút gốc tương ứng với 1 nhóm liên kết bao gồm tất cả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dirty="0"/>
                  <a:t> biến.</a:t>
                </a:r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196" y="1931565"/>
                <a:ext cx="8833607" cy="4114800"/>
              </a:xfrm>
              <a:blipFill>
                <a:blip r:embed="rId2"/>
                <a:stretch>
                  <a:fillRect l="-966" t="-1185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61423"/>
              </p:ext>
            </p:extLst>
          </p:nvPr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023360" y="194636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23360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40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70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2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81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6770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8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99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25006" y="1851508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45422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006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11868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104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09036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10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91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0"/>
          </p:cNvCxnSpPr>
          <p:nvPr/>
        </p:nvCxnSpPr>
        <p:spPr>
          <a:xfrm flipV="1">
            <a:off x="3053861" y="2258888"/>
            <a:ext cx="1456591" cy="1599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1" idx="2"/>
          </p:cNvCxnSpPr>
          <p:nvPr/>
        </p:nvCxnSpPr>
        <p:spPr>
          <a:xfrm flipV="1">
            <a:off x="4668715" y="3278061"/>
            <a:ext cx="738555" cy="154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51" idx="2"/>
          </p:cNvCxnSpPr>
          <p:nvPr/>
        </p:nvCxnSpPr>
        <p:spPr>
          <a:xfrm flipH="1" flipV="1">
            <a:off x="5407270" y="3278061"/>
            <a:ext cx="782516" cy="58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0"/>
          </p:cNvCxnSpPr>
          <p:nvPr/>
        </p:nvCxnSpPr>
        <p:spPr>
          <a:xfrm flipH="1" flipV="1">
            <a:off x="4472353" y="2258148"/>
            <a:ext cx="934917" cy="638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439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Học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Linkage Tree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Bắt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.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b="1" dirty="0"/>
                  <a:t>Mutual Information</a:t>
                </a:r>
                <a:r>
                  <a:rPr lang="en-US" dirty="0"/>
                  <a:t> </a:t>
                </a:r>
                <a:r>
                  <a:rPr lang="mr-IN" dirty="0"/>
                  <a:t>–</a:t>
                </a:r>
                <a:r>
                  <a:rPr lang="en-US" dirty="0"/>
                  <a:t> MI (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hỗ</a:t>
                </a:r>
                <a:r>
                  <a:rPr lang="en-US" dirty="0"/>
                  <a:t>)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cặp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hierarchical clustering (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cụm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)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Linkage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20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Information </a:t>
            </a:r>
            <a:r>
              <a:rPr lang="vi-VN" dirty="0"/>
              <a:t>(MI) là gì?</a:t>
            </a:r>
          </a:p>
          <a:p>
            <a:pPr>
              <a:buFont typeface="Wingdings" charset="2"/>
              <a:buChar char="Ø"/>
            </a:pPr>
            <a:r>
              <a:rPr lang="en-US" dirty="0"/>
              <a:t>MI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MI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6049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73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8499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74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0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75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14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76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228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77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78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44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79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2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81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6770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8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99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1" idx="2"/>
          </p:cNvCxnSpPr>
          <p:nvPr/>
        </p:nvCxnSpPr>
        <p:spPr>
          <a:xfrm flipV="1">
            <a:off x="4668715" y="3278061"/>
            <a:ext cx="738555" cy="154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51" idx="2"/>
          </p:cNvCxnSpPr>
          <p:nvPr/>
        </p:nvCxnSpPr>
        <p:spPr>
          <a:xfrm flipH="1" flipV="1">
            <a:off x="5407270" y="3278061"/>
            <a:ext cx="782516" cy="58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381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80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2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81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6770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8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99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25006" y="1851508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45422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006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11868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104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09036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10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91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0"/>
          </p:cNvCxnSpPr>
          <p:nvPr/>
        </p:nvCxnSpPr>
        <p:spPr>
          <a:xfrm flipV="1">
            <a:off x="3053861" y="2258888"/>
            <a:ext cx="1456591" cy="1599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1" idx="2"/>
          </p:cNvCxnSpPr>
          <p:nvPr/>
        </p:nvCxnSpPr>
        <p:spPr>
          <a:xfrm flipV="1">
            <a:off x="4668715" y="3278061"/>
            <a:ext cx="738555" cy="154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51" idx="2"/>
          </p:cNvCxnSpPr>
          <p:nvPr/>
        </p:nvCxnSpPr>
        <p:spPr>
          <a:xfrm flipH="1" flipV="1">
            <a:off x="5407270" y="3278061"/>
            <a:ext cx="782516" cy="58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0"/>
          </p:cNvCxnSpPr>
          <p:nvPr/>
        </p:nvCxnSpPr>
        <p:spPr>
          <a:xfrm flipH="1" flipV="1">
            <a:off x="4472353" y="2258148"/>
            <a:ext cx="934917" cy="638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084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Linkage Tree.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Gene-pool Optimal Mixing (GOM).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32773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012723" cy="4114800"/>
          </a:xfrm>
        </p:spPr>
        <p:txBody>
          <a:bodyPr/>
          <a:lstStyle/>
          <a:p>
            <a:r>
              <a:rPr lang="en-US" dirty="0"/>
              <a:t>Gene-pool Optimal Mixing: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056354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893" y="1981200"/>
                <a:ext cx="8463630" cy="4114800"/>
              </a:xfrm>
            </p:spPr>
            <p:txBody>
              <a:bodyPr/>
              <a:lstStyle/>
              <a:p>
                <a:r>
                  <a:rPr lang="en-US" dirty="0"/>
                  <a:t>Tập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linkage groups </a:t>
                </a:r>
                <a:r>
                  <a:rPr lang="en-US" dirty="0" err="1"/>
                  <a:t>trong</a:t>
                </a:r>
                <a:r>
                  <a:rPr lang="en-US" dirty="0"/>
                  <a:t> linkage tree, </a:t>
                </a:r>
                <a:r>
                  <a:rPr lang="en-US" dirty="0" err="1"/>
                  <a:t>bỏ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nút</a:t>
                </a:r>
                <a:r>
                  <a:rPr lang="en-US" dirty="0"/>
                  <a:t> </a:t>
                </a:r>
                <a:r>
                  <a:rPr lang="en-US" dirty="0" err="1"/>
                  <a:t>gốc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𝐹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5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6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7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8</m:t>
                          </m:r>
                        </m:e>
                      </m:d>
                      <m:r>
                        <a:rPr lang="vi-VN" b="0" i="0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1, 3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6, 8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 3, 5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2, 6, 8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{2, 4, 6, 7, 8}}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Xáo</a:t>
                </a:r>
                <a:r>
                  <a:rPr lang="en-US" dirty="0"/>
                  <a:t> </a:t>
                </a:r>
                <a:r>
                  <a:rPr lang="en-US" dirty="0" err="1"/>
                  <a:t>trộn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(shuffle)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893" y="1981200"/>
                <a:ext cx="8463630" cy="4114800"/>
              </a:xfrm>
              <a:blipFill>
                <a:blip r:embed="rId2"/>
                <a:stretch>
                  <a:fillRect l="-1009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867198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059" y="1981200"/>
                <a:ext cx="8783273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Cách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GOM </a:t>
                </a:r>
                <a:r>
                  <a:rPr lang="en-US" dirty="0" err="1"/>
                  <a:t>lên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Duyệt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vi-VN" b="0" i="1" dirty="0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 smtClean="0">
                        <a:latin typeface="Cambria Math" charset="0"/>
                      </a:rPr>
                      <m:t>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Sao </a:t>
                </a:r>
                <a:r>
                  <a:rPr lang="en-US" dirty="0" err="1"/>
                  <a:t>chép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từ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𝒅</m:t>
                    </m:r>
                  </m:oMath>
                </a14:m>
                <a:r>
                  <a:rPr lang="en-US" dirty="0"/>
                  <a:t> vào </a:t>
                </a:r>
                <a14:m>
                  <m:oMath xmlns:m="http://schemas.openxmlformats.org/officeDocument/2006/math">
                    <m:r>
                      <a:rPr lang="vi-VN" b="1" i="1" dirty="0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’.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’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(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chấp</a:t>
                </a:r>
                <a:r>
                  <a:rPr lang="en-US" dirty="0"/>
                  <a:t> </a:t>
                </a:r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chép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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’.</a:t>
                </a:r>
                <a:br>
                  <a:rPr lang="en-US" dirty="0"/>
                </a:br>
                <a:r>
                  <a:rPr lang="en-US" dirty="0"/>
                  <a:t>Ngược </a:t>
                </a:r>
                <a:r>
                  <a:rPr lang="en-US" dirty="0" err="1"/>
                  <a:t>lại</a:t>
                </a:r>
                <a:r>
                  <a:rPr lang="en-US" dirty="0"/>
                  <a:t>, quay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chép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Quay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hết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059" y="1981200"/>
                <a:ext cx="8783273" cy="4114800"/>
              </a:xfrm>
              <a:blipFill>
                <a:blip r:embed="rId2"/>
                <a:stretch>
                  <a:fillRect l="-1111" t="-1185" r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102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85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163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930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86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8169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3915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11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87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8169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136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3915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19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88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8169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136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3915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rved Left Arrow 11"/>
          <p:cNvSpPr/>
          <p:nvPr/>
        </p:nvSpPr>
        <p:spPr>
          <a:xfrm rot="10800000">
            <a:off x="1280005" y="2432365"/>
            <a:ext cx="1025434" cy="32930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128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89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90442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136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72091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rved Left Arrow 11"/>
          <p:cNvSpPr/>
          <p:nvPr/>
        </p:nvSpPr>
        <p:spPr>
          <a:xfrm rot="10800000">
            <a:off x="1280005" y="2432365"/>
            <a:ext cx="1025434" cy="32930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0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87783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7439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430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90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95366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765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91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9661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2468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17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92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9661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3080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2468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5774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93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9661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3080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2468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/>
          <p:cNvSpPr/>
          <p:nvPr/>
        </p:nvSpPr>
        <p:spPr>
          <a:xfrm>
            <a:off x="131142" y="2906970"/>
            <a:ext cx="2297723" cy="2168770"/>
          </a:xfrm>
          <a:prstGeom prst="mathMultiply">
            <a:avLst>
              <a:gd name="adj1" fmla="val 94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21339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389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95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620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812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478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96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620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6685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812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1812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97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620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6685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812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rved Left Arrow 11"/>
          <p:cNvSpPr/>
          <p:nvPr/>
        </p:nvSpPr>
        <p:spPr>
          <a:xfrm rot="10800000">
            <a:off x="1280005" y="2432365"/>
            <a:ext cx="1025434" cy="32930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738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98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6459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064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GOMEA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Gene-pool Optimal Mixing Evolutionary Algorithms</a:t>
            </a:r>
            <a:br>
              <a:rPr lang="en-US" dirty="0"/>
            </a:br>
            <a:r>
              <a:rPr lang="en-US" dirty="0"/>
              <a:t>GOMEA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Thierens</a:t>
            </a:r>
            <a:r>
              <a:rPr lang="en-US" dirty="0"/>
              <a:t> &amp; Bosman, 2011)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21592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3300"/>
      </a:lt2>
      <a:accent1>
        <a:srgbClr val="0000FF"/>
      </a:accent1>
      <a:accent2>
        <a:srgbClr val="66FF33"/>
      </a:accent2>
      <a:accent3>
        <a:srgbClr val="FFFFFF"/>
      </a:accent3>
      <a:accent4>
        <a:srgbClr val="000000"/>
      </a:accent4>
      <a:accent5>
        <a:srgbClr val="AAAAFF"/>
      </a:accent5>
      <a:accent6>
        <a:srgbClr val="5CE72D"/>
      </a:accent6>
      <a:hlink>
        <a:srgbClr val="00FFFF"/>
      </a:hlink>
      <a:folHlink>
        <a:srgbClr val="9900CC"/>
      </a:folHlink>
    </a:clrScheme>
    <a:fontScheme name="Default Design">
      <a:majorFont>
        <a:latin typeface="Albertus Medium"/>
        <a:ea typeface=""/>
        <a:cs typeface=""/>
      </a:majorFont>
      <a:minorFont>
        <a:latin typeface="Albertu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st3" id="{041ED441-BE67-0B43-BBEF-B26A93F90F93}" vid="{042F6C2F-F315-E247-B531-CED687C56E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Test3</Template>
  <TotalTime>9718</TotalTime>
  <Words>4950</Words>
  <Application>Microsoft Office PowerPoint</Application>
  <PresentationFormat>On-screen Show (4:3)</PresentationFormat>
  <Paragraphs>2267</Paragraphs>
  <Slides>100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Albertus Medium</vt:lpstr>
      <vt:lpstr>Calibri</vt:lpstr>
      <vt:lpstr>Cambria Math</vt:lpstr>
      <vt:lpstr>Times New Roman</vt:lpstr>
      <vt:lpstr>Wingdings</vt:lpstr>
      <vt:lpstr>Default Design</vt:lpstr>
      <vt:lpstr>MODEL-BASED EVOLUTIONARY ALGORITHMS</vt:lpstr>
      <vt:lpstr>Genetic Algorithm (POPOP)</vt:lpstr>
      <vt:lpstr>Các phép biến đổi (Variation)</vt:lpstr>
      <vt:lpstr>Phép biến đổi – Lai ghép</vt:lpstr>
      <vt:lpstr>Lai một điểm</vt:lpstr>
      <vt:lpstr>Lai một điểm</vt:lpstr>
      <vt:lpstr>Lai một điểm</vt:lpstr>
      <vt:lpstr>Lai hai điểm</vt:lpstr>
      <vt:lpstr>Lai hai điểm</vt:lpstr>
      <vt:lpstr>Lai hai điểm</vt:lpstr>
      <vt:lpstr>Lai đồng nhất</vt:lpstr>
      <vt:lpstr>Lai đồng nhất</vt:lpstr>
      <vt:lpstr>Lai đồng nhất</vt:lpstr>
      <vt:lpstr>Phép biến đổi – Đột biến</vt:lpstr>
      <vt:lpstr>Đột biến</vt:lpstr>
      <vt:lpstr>Câu hỏi thảo luận</vt:lpstr>
      <vt:lpstr>OneMax Function</vt:lpstr>
      <vt:lpstr>OneMax Function</vt:lpstr>
      <vt:lpstr>OneMax Function</vt:lpstr>
      <vt:lpstr>OneMax Function</vt:lpstr>
      <vt:lpstr>Schema Theorem</vt:lpstr>
      <vt:lpstr>Trap Function</vt:lpstr>
      <vt:lpstr>Trap Function</vt:lpstr>
      <vt:lpstr>Trap Function</vt:lpstr>
      <vt:lpstr>Trap Function</vt:lpstr>
      <vt:lpstr>Trap Function</vt:lpstr>
      <vt:lpstr>Trap Function</vt:lpstr>
      <vt:lpstr>Concatenated Trap Function</vt:lpstr>
      <vt:lpstr>Câu hỏi thảo luận</vt:lpstr>
      <vt:lpstr>EA truyền thống</vt:lpstr>
      <vt:lpstr>EA dựa trên mô hình</vt:lpstr>
      <vt:lpstr>Các kiểu mô hình</vt:lpstr>
      <vt:lpstr>Mô hình đơn biến (Univariate Model)</vt:lpstr>
      <vt:lpstr>Univariate Marginal  Distribution Algorithm (UMDA)</vt:lpstr>
      <vt:lpstr>Univariate Marginal  Distribution Algorithm (UMDA)</vt:lpstr>
      <vt:lpstr>Univariate Marginal  Distribution Algorithm (UMDA)</vt:lpstr>
      <vt:lpstr>Univariate Marginal  Distribution Algorithm (UMDA)</vt:lpstr>
      <vt:lpstr>Univariate Marginal  Distribution Algorithm (UMDA)</vt:lpstr>
      <vt:lpstr>Mô hình đa biến (Multivariate Models)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GOMEA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Mạng neural và thuật giải di truyền</dc:title>
  <dc:creator>Hoang Luong</dc:creator>
  <cp:lastModifiedBy>Lương Ngọc Hoàng</cp:lastModifiedBy>
  <cp:revision>332</cp:revision>
  <dcterms:created xsi:type="dcterms:W3CDTF">2019-08-29T04:16:09Z</dcterms:created>
  <dcterms:modified xsi:type="dcterms:W3CDTF">2025-01-03T07:11:13Z</dcterms:modified>
</cp:coreProperties>
</file>