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8" r:id="rId2"/>
    <p:sldId id="259" r:id="rId3"/>
    <p:sldId id="271" r:id="rId4"/>
    <p:sldId id="272" r:id="rId5"/>
    <p:sldId id="260" r:id="rId6"/>
    <p:sldId id="262" r:id="rId7"/>
    <p:sldId id="261" r:id="rId8"/>
    <p:sldId id="273" r:id="rId9"/>
    <p:sldId id="274" r:id="rId10"/>
    <p:sldId id="275" r:id="rId11"/>
    <p:sldId id="276" r:id="rId12"/>
    <p:sldId id="278" r:id="rId13"/>
    <p:sldId id="277"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8" r:id="rId47"/>
    <p:sldId id="319" r:id="rId48"/>
    <p:sldId id="320" r:id="rId49"/>
    <p:sldId id="312" r:id="rId50"/>
    <p:sldId id="321" r:id="rId51"/>
    <p:sldId id="322" r:id="rId52"/>
    <p:sldId id="323" r:id="rId53"/>
    <p:sldId id="314" r:id="rId54"/>
    <p:sldId id="324" r:id="rId55"/>
    <p:sldId id="325" r:id="rId56"/>
    <p:sldId id="315" r:id="rId57"/>
    <p:sldId id="316" r:id="rId58"/>
    <p:sldId id="326" r:id="rId59"/>
    <p:sldId id="327" r:id="rId60"/>
    <p:sldId id="328" r:id="rId61"/>
    <p:sldId id="329" r:id="rId62"/>
    <p:sldId id="317" r:id="rId63"/>
    <p:sldId id="330" r:id="rId64"/>
    <p:sldId id="331" r:id="rId65"/>
    <p:sldId id="332" r:id="rId66"/>
    <p:sldId id="333" r:id="rId67"/>
    <p:sldId id="334" r:id="rId68"/>
    <p:sldId id="335" r:id="rId69"/>
    <p:sldId id="27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B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6199" autoAdjust="0"/>
  </p:normalViewPr>
  <p:slideViewPr>
    <p:cSldViewPr snapToGrid="0">
      <p:cViewPr>
        <p:scale>
          <a:sx n="69" d="100"/>
          <a:sy n="69" d="100"/>
        </p:scale>
        <p:origin x="-504" y="360"/>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E976E4E-B4E8-48B3-A86B-B7FD177241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52F7C36E-9E6A-4719-82BF-1FF1D3EE04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4FD1AB-D66A-49C3-8F32-C04A880BFC7C}" type="datetimeFigureOut">
              <a:rPr lang="en-US" smtClean="0"/>
              <a:t>06/24/2020</a:t>
            </a:fld>
            <a:endParaRPr lang="en-US"/>
          </a:p>
        </p:txBody>
      </p:sp>
      <p:sp>
        <p:nvSpPr>
          <p:cNvPr id="4" name="Footer Placeholder 3">
            <a:extLst>
              <a:ext uri="{FF2B5EF4-FFF2-40B4-BE49-F238E27FC236}">
                <a16:creationId xmlns="" xmlns:a16="http://schemas.microsoft.com/office/drawing/2014/main" id="{488F43A8-E06F-4073-ACD6-B659F56BB4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E0E75F9-F479-46A7-87B0-8CAEC3DF8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C14547-2FCB-4447-8A82-844B3F8A98EB}" type="slidenum">
              <a:rPr lang="en-US" smtClean="0"/>
              <a:t>‹#›</a:t>
            </a:fld>
            <a:endParaRPr lang="en-US"/>
          </a:p>
        </p:txBody>
      </p:sp>
    </p:spTree>
    <p:extLst>
      <p:ext uri="{BB962C8B-B14F-4D97-AF65-F5344CB8AC3E}">
        <p14:creationId xmlns:p14="http://schemas.microsoft.com/office/powerpoint/2010/main" val="29085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F8F9C-CA8C-4433-BFFD-676C99FABFA5}" type="datetimeFigureOut">
              <a:rPr lang="en-US" smtClean="0"/>
              <a:t>06/24/2020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55AFC-3130-4895-98CB-6639542D2970}" type="slidenum">
              <a:rPr lang="en-US" smtClean="0"/>
              <a:t>‹#›</a:t>
            </a:fld>
            <a:endParaRPr lang="en-US"/>
          </a:p>
        </p:txBody>
      </p:sp>
    </p:spTree>
    <p:extLst>
      <p:ext uri="{BB962C8B-B14F-4D97-AF65-F5344CB8AC3E}">
        <p14:creationId xmlns:p14="http://schemas.microsoft.com/office/powerpoint/2010/main" val="32901116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a:t>
            </a:fld>
            <a:endParaRPr lang="en-US"/>
          </a:p>
        </p:txBody>
      </p:sp>
    </p:spTree>
    <p:extLst>
      <p:ext uri="{BB962C8B-B14F-4D97-AF65-F5344CB8AC3E}">
        <p14:creationId xmlns:p14="http://schemas.microsoft.com/office/powerpoint/2010/main" val="103658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13</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14</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15</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16</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17</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18</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19</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20</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21</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22</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a:t>
            </a:fld>
            <a:endParaRPr lang="en-US"/>
          </a:p>
        </p:txBody>
      </p:sp>
    </p:spTree>
    <p:extLst>
      <p:ext uri="{BB962C8B-B14F-4D97-AF65-F5344CB8AC3E}">
        <p14:creationId xmlns:p14="http://schemas.microsoft.com/office/powerpoint/2010/main" val="29901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23</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24</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25</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26</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27</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28</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29</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30</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31</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32</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a:t>
            </a:fld>
            <a:endParaRPr lang="en-US"/>
          </a:p>
        </p:txBody>
      </p:sp>
    </p:spTree>
    <p:extLst>
      <p:ext uri="{BB962C8B-B14F-4D97-AF65-F5344CB8AC3E}">
        <p14:creationId xmlns:p14="http://schemas.microsoft.com/office/powerpoint/2010/main" val="210758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33</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34</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35</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36</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38</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39</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40</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41</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42</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43</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7</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44</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45</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46</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47</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48</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49</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50</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51</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52</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53</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8</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54</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55</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56</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57</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58</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59</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60</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61</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62</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63</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9</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64</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65</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66</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67</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68</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10</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11</a:t>
            </a:fld>
            <a:endParaRPr lang="en-US"/>
          </a:p>
        </p:txBody>
      </p:sp>
    </p:spTree>
    <p:extLst>
      <p:ext uri="{BB962C8B-B14F-4D97-AF65-F5344CB8AC3E}">
        <p14:creationId xmlns:p14="http://schemas.microsoft.com/office/powerpoint/2010/main" val="15302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latin typeface="Arial" panose="020B0604020202020204" pitchFamily="34" charset="0"/>
                <a:cs typeface="Arial" panose="020B0604020202020204" pitchFamily="34" charset="0"/>
              </a:rPr>
              <a:t>Là mẫu thiết kế thuộc </a:t>
            </a:r>
            <a:r>
              <a:rPr lang="en" sz="1200" b="1" dirty="0">
                <a:latin typeface="Arial" panose="020B0604020202020204" pitchFamily="34" charset="0"/>
                <a:cs typeface="Arial" panose="020B0604020202020204" pitchFamily="34" charset="0"/>
              </a:rPr>
              <a:t>Behavior Pattern</a:t>
            </a:r>
          </a:p>
          <a:p>
            <a:endParaRPr lang="en-US" dirty="0"/>
          </a:p>
        </p:txBody>
      </p:sp>
      <p:sp>
        <p:nvSpPr>
          <p:cNvPr id="4" name="Slide Number Placeholder 3"/>
          <p:cNvSpPr>
            <a:spLocks noGrp="1"/>
          </p:cNvSpPr>
          <p:nvPr>
            <p:ph type="sldNum" sz="quarter" idx="5"/>
          </p:nvPr>
        </p:nvSpPr>
        <p:spPr/>
        <p:txBody>
          <a:bodyPr/>
          <a:lstStyle/>
          <a:p>
            <a:fld id="{05155AFC-3130-4895-98CB-6639542D2970}" type="slidenum">
              <a:rPr lang="en-US" smtClean="0"/>
              <a:t>12</a:t>
            </a:fld>
            <a:endParaRPr lang="en-US"/>
          </a:p>
        </p:txBody>
      </p:sp>
    </p:spTree>
    <p:extLst>
      <p:ext uri="{BB962C8B-B14F-4D97-AF65-F5344CB8AC3E}">
        <p14:creationId xmlns:p14="http://schemas.microsoft.com/office/powerpoint/2010/main" val="15302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0AF7B-E45C-44F6-99C8-BF8212EACD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1DBCFC5-60F5-45F9-A352-48998E9E9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7AB80E2-2C28-496C-9D1C-3D371CE9E552}"/>
              </a:ext>
            </a:extLst>
          </p:cNvPr>
          <p:cNvSpPr>
            <a:spLocks noGrp="1"/>
          </p:cNvSpPr>
          <p:nvPr>
            <p:ph type="dt" sz="half" idx="10"/>
          </p:nvPr>
        </p:nvSpPr>
        <p:spPr/>
        <p:txBody>
          <a:bodyPr/>
          <a:lstStyle/>
          <a:p>
            <a:fld id="{A7E521E2-163A-4DC5-8ABF-5F84E63A4600}" type="datetime1">
              <a:rPr lang="en-US" smtClean="0"/>
              <a:t>06/24/2020</a:t>
            </a:fld>
            <a:endParaRPr lang="en-US"/>
          </a:p>
        </p:txBody>
      </p:sp>
      <p:sp>
        <p:nvSpPr>
          <p:cNvPr id="5" name="Footer Placeholder 4">
            <a:extLst>
              <a:ext uri="{FF2B5EF4-FFF2-40B4-BE49-F238E27FC236}">
                <a16:creationId xmlns="" xmlns:a16="http://schemas.microsoft.com/office/drawing/2014/main" id="{87D009EB-084D-4417-BE77-DA71D4DB8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5E4215B-F20F-426B-8DF2-A0971BF52AF4}"/>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342785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E409E-EBE8-4CE6-A032-F98792D5E4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C7C9F80-A3B4-4B55-B674-3220B4C6B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ABE15B-1C17-4EAA-9EC3-B98152D2C28D}"/>
              </a:ext>
            </a:extLst>
          </p:cNvPr>
          <p:cNvSpPr>
            <a:spLocks noGrp="1"/>
          </p:cNvSpPr>
          <p:nvPr>
            <p:ph type="dt" sz="half" idx="10"/>
          </p:nvPr>
        </p:nvSpPr>
        <p:spPr/>
        <p:txBody>
          <a:bodyPr/>
          <a:lstStyle/>
          <a:p>
            <a:fld id="{9E56BA2C-6381-4AF5-8D56-389D080401F4}" type="datetime1">
              <a:rPr lang="en-US" smtClean="0"/>
              <a:t>06/24/2020</a:t>
            </a:fld>
            <a:endParaRPr lang="en-US"/>
          </a:p>
        </p:txBody>
      </p:sp>
      <p:sp>
        <p:nvSpPr>
          <p:cNvPr id="5" name="Footer Placeholder 4">
            <a:extLst>
              <a:ext uri="{FF2B5EF4-FFF2-40B4-BE49-F238E27FC236}">
                <a16:creationId xmlns="" xmlns:a16="http://schemas.microsoft.com/office/drawing/2014/main" id="{015894B6-2050-4DF0-9168-AF4D57C83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AC1C9AE-F57B-47E7-ADFE-5A7AEB14050E}"/>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242985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E41EC0-609F-4F93-A2C2-0387AF3F3A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E6AE84F-4DD6-4612-8B4D-151611BA7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8C7DA69-9F04-4948-8FA0-B150A2BAACE9}"/>
              </a:ext>
            </a:extLst>
          </p:cNvPr>
          <p:cNvSpPr>
            <a:spLocks noGrp="1"/>
          </p:cNvSpPr>
          <p:nvPr>
            <p:ph type="dt" sz="half" idx="10"/>
          </p:nvPr>
        </p:nvSpPr>
        <p:spPr/>
        <p:txBody>
          <a:bodyPr/>
          <a:lstStyle/>
          <a:p>
            <a:fld id="{5D2380E9-DC07-4211-949E-9A4BAC751201}" type="datetime1">
              <a:rPr lang="en-US" smtClean="0"/>
              <a:t>06/24/2020</a:t>
            </a:fld>
            <a:endParaRPr lang="en-US"/>
          </a:p>
        </p:txBody>
      </p:sp>
      <p:sp>
        <p:nvSpPr>
          <p:cNvPr id="5" name="Footer Placeholder 4">
            <a:extLst>
              <a:ext uri="{FF2B5EF4-FFF2-40B4-BE49-F238E27FC236}">
                <a16:creationId xmlns="" xmlns:a16="http://schemas.microsoft.com/office/drawing/2014/main" id="{09941798-21F1-4A0F-9FED-F3D779E69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7674451-CC5F-4604-89EA-1A9D39B62558}"/>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106536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6D84CE-E628-44E7-BB58-E4329015D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A4A20C6-D63C-42A4-A3A9-E2A3EC9A94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25A5DD-68D6-43F6-9731-E63F8214FFFE}"/>
              </a:ext>
            </a:extLst>
          </p:cNvPr>
          <p:cNvSpPr>
            <a:spLocks noGrp="1"/>
          </p:cNvSpPr>
          <p:nvPr>
            <p:ph type="dt" sz="half" idx="10"/>
          </p:nvPr>
        </p:nvSpPr>
        <p:spPr/>
        <p:txBody>
          <a:bodyPr/>
          <a:lstStyle/>
          <a:p>
            <a:fld id="{8354D622-5735-4BEC-A5A2-326750973C0B}" type="datetime1">
              <a:rPr lang="en-US" smtClean="0"/>
              <a:t>06/24/2020</a:t>
            </a:fld>
            <a:endParaRPr lang="en-US"/>
          </a:p>
        </p:txBody>
      </p:sp>
      <p:sp>
        <p:nvSpPr>
          <p:cNvPr id="5" name="Footer Placeholder 4">
            <a:extLst>
              <a:ext uri="{FF2B5EF4-FFF2-40B4-BE49-F238E27FC236}">
                <a16:creationId xmlns="" xmlns:a16="http://schemas.microsoft.com/office/drawing/2014/main" id="{D35B870A-5F25-4998-9B41-54D750446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F6B5C8-4836-41DF-8DD1-CE7E5C529230}"/>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71901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1B02F6-085E-4924-9EC8-DD9E05E5F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91A1249-AF43-491C-AB42-20DD72E73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167DAF8-C258-4A35-A890-C30A14529A31}"/>
              </a:ext>
            </a:extLst>
          </p:cNvPr>
          <p:cNvSpPr>
            <a:spLocks noGrp="1"/>
          </p:cNvSpPr>
          <p:nvPr>
            <p:ph type="dt" sz="half" idx="10"/>
          </p:nvPr>
        </p:nvSpPr>
        <p:spPr/>
        <p:txBody>
          <a:bodyPr/>
          <a:lstStyle/>
          <a:p>
            <a:fld id="{792B4D62-6D1E-4C3F-A3F0-32F81CF482CC}" type="datetime1">
              <a:rPr lang="en-US" smtClean="0"/>
              <a:t>06/24/2020</a:t>
            </a:fld>
            <a:endParaRPr lang="en-US"/>
          </a:p>
        </p:txBody>
      </p:sp>
      <p:sp>
        <p:nvSpPr>
          <p:cNvPr id="5" name="Footer Placeholder 4">
            <a:extLst>
              <a:ext uri="{FF2B5EF4-FFF2-40B4-BE49-F238E27FC236}">
                <a16:creationId xmlns="" xmlns:a16="http://schemas.microsoft.com/office/drawing/2014/main" id="{94184F1A-B5C8-4332-83E4-B486398A9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8A0282-7C70-4306-B94E-07008CEA4494}"/>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3711591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531F2-5856-4C32-B47B-BFB3DE4A82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9BBB8B-198B-4041-9BCD-17C472096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CB94D0B-7F30-47B8-88B0-413FF9D96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9BA1275-DE74-4ABE-9281-3F2B3A1F218B}"/>
              </a:ext>
            </a:extLst>
          </p:cNvPr>
          <p:cNvSpPr>
            <a:spLocks noGrp="1"/>
          </p:cNvSpPr>
          <p:nvPr>
            <p:ph type="dt" sz="half" idx="10"/>
          </p:nvPr>
        </p:nvSpPr>
        <p:spPr/>
        <p:txBody>
          <a:bodyPr/>
          <a:lstStyle/>
          <a:p>
            <a:fld id="{75B41B26-8748-45F3-ADD2-123C11856477}" type="datetime1">
              <a:rPr lang="en-US" smtClean="0"/>
              <a:t>06/24/2020</a:t>
            </a:fld>
            <a:endParaRPr lang="en-US"/>
          </a:p>
        </p:txBody>
      </p:sp>
      <p:sp>
        <p:nvSpPr>
          <p:cNvPr id="6" name="Footer Placeholder 5">
            <a:extLst>
              <a:ext uri="{FF2B5EF4-FFF2-40B4-BE49-F238E27FC236}">
                <a16:creationId xmlns="" xmlns:a16="http://schemas.microsoft.com/office/drawing/2014/main" id="{17E09EE5-04BB-41E0-ADCA-0971C651B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988BFCB-9B5C-4500-8F1C-4B56E03A2595}"/>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107274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62B32-92EE-4621-8812-5B92FB368D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EB2F1D0-98AD-4F95-84BE-E5201A597B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36E5C70-E63C-414E-BD55-C2C8020A6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13EA1F8-C12B-4380-B5D4-5CFC5793C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6B5E38B-7751-4910-A10F-73E32A966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CBB82C3-E6F3-462C-997F-9ECE80442CFA}"/>
              </a:ext>
            </a:extLst>
          </p:cNvPr>
          <p:cNvSpPr>
            <a:spLocks noGrp="1"/>
          </p:cNvSpPr>
          <p:nvPr>
            <p:ph type="dt" sz="half" idx="10"/>
          </p:nvPr>
        </p:nvSpPr>
        <p:spPr/>
        <p:txBody>
          <a:bodyPr/>
          <a:lstStyle/>
          <a:p>
            <a:fld id="{16B1D91C-54CF-4409-BB95-9A5F35BDEB9E}" type="datetime1">
              <a:rPr lang="en-US" smtClean="0"/>
              <a:t>06/24/2020</a:t>
            </a:fld>
            <a:endParaRPr lang="en-US"/>
          </a:p>
        </p:txBody>
      </p:sp>
      <p:sp>
        <p:nvSpPr>
          <p:cNvPr id="8" name="Footer Placeholder 7">
            <a:extLst>
              <a:ext uri="{FF2B5EF4-FFF2-40B4-BE49-F238E27FC236}">
                <a16:creationId xmlns="" xmlns:a16="http://schemas.microsoft.com/office/drawing/2014/main" id="{0A989465-2C9B-4E4E-831B-8B9CA06BD4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F5DE65C-EEF9-425B-A5B3-12935B61291E}"/>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200345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56278D-472D-4D96-A11E-4B1600B615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C93D5A6-C939-41AA-9B30-1DCC11DF7CD4}"/>
              </a:ext>
            </a:extLst>
          </p:cNvPr>
          <p:cNvSpPr>
            <a:spLocks noGrp="1"/>
          </p:cNvSpPr>
          <p:nvPr>
            <p:ph type="dt" sz="half" idx="10"/>
          </p:nvPr>
        </p:nvSpPr>
        <p:spPr/>
        <p:txBody>
          <a:bodyPr/>
          <a:lstStyle/>
          <a:p>
            <a:fld id="{08E596E1-7963-452E-8595-28299E4A59E1}" type="datetime1">
              <a:rPr lang="en-US" smtClean="0"/>
              <a:t>06/24/2020</a:t>
            </a:fld>
            <a:endParaRPr lang="en-US"/>
          </a:p>
        </p:txBody>
      </p:sp>
      <p:sp>
        <p:nvSpPr>
          <p:cNvPr id="4" name="Footer Placeholder 3">
            <a:extLst>
              <a:ext uri="{FF2B5EF4-FFF2-40B4-BE49-F238E27FC236}">
                <a16:creationId xmlns="" xmlns:a16="http://schemas.microsoft.com/office/drawing/2014/main" id="{95BBF535-AC33-4755-ACA3-17717D99C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61C8D6D-010A-44F3-A81A-D267A1C80959}"/>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252068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5021DF0-0BDB-4DFB-A79E-D79C5DFEC09F}"/>
              </a:ext>
            </a:extLst>
          </p:cNvPr>
          <p:cNvSpPr>
            <a:spLocks noGrp="1"/>
          </p:cNvSpPr>
          <p:nvPr>
            <p:ph type="dt" sz="half" idx="10"/>
          </p:nvPr>
        </p:nvSpPr>
        <p:spPr/>
        <p:txBody>
          <a:bodyPr/>
          <a:lstStyle/>
          <a:p>
            <a:fld id="{C73E3F2B-8C19-4A5B-8467-3931A05A30E8}" type="datetime1">
              <a:rPr lang="en-US" smtClean="0"/>
              <a:t>06/24/2020</a:t>
            </a:fld>
            <a:endParaRPr lang="en-US"/>
          </a:p>
        </p:txBody>
      </p:sp>
      <p:sp>
        <p:nvSpPr>
          <p:cNvPr id="3" name="Footer Placeholder 2">
            <a:extLst>
              <a:ext uri="{FF2B5EF4-FFF2-40B4-BE49-F238E27FC236}">
                <a16:creationId xmlns="" xmlns:a16="http://schemas.microsoft.com/office/drawing/2014/main" id="{73BC8464-81B7-4069-A241-AE2F89AB55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A4C14B-5192-45A2-8E79-3D4611029E90}"/>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396354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A36336-9933-4BB6-817D-0B0D3B9A2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BB1716C-D40F-42D2-8270-B825048D9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C3EB531-98EC-4C38-AA80-3E8C762A9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82B0ACD-F990-4600-AC54-92363BE0103E}"/>
              </a:ext>
            </a:extLst>
          </p:cNvPr>
          <p:cNvSpPr>
            <a:spLocks noGrp="1"/>
          </p:cNvSpPr>
          <p:nvPr>
            <p:ph type="dt" sz="half" idx="10"/>
          </p:nvPr>
        </p:nvSpPr>
        <p:spPr/>
        <p:txBody>
          <a:bodyPr/>
          <a:lstStyle/>
          <a:p>
            <a:fld id="{9752F94C-116D-4090-A593-69A371D5F792}" type="datetime1">
              <a:rPr lang="en-US" smtClean="0"/>
              <a:t>06/24/2020</a:t>
            </a:fld>
            <a:endParaRPr lang="en-US"/>
          </a:p>
        </p:txBody>
      </p:sp>
      <p:sp>
        <p:nvSpPr>
          <p:cNvPr id="6" name="Footer Placeholder 5">
            <a:extLst>
              <a:ext uri="{FF2B5EF4-FFF2-40B4-BE49-F238E27FC236}">
                <a16:creationId xmlns="" xmlns:a16="http://schemas.microsoft.com/office/drawing/2014/main" id="{75CD1733-707D-4612-A26B-0C0859F66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A1282FC-17C3-4163-870E-785BD4FA0442}"/>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92649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A2DDC6-0B46-4D6F-B482-A9264B7EA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29D650B-20CE-47B9-A481-101462DB9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38F905E-95FC-474E-9246-6650E394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7F23FD2-1A68-4F99-923A-7A584531733E}"/>
              </a:ext>
            </a:extLst>
          </p:cNvPr>
          <p:cNvSpPr>
            <a:spLocks noGrp="1"/>
          </p:cNvSpPr>
          <p:nvPr>
            <p:ph type="dt" sz="half" idx="10"/>
          </p:nvPr>
        </p:nvSpPr>
        <p:spPr/>
        <p:txBody>
          <a:bodyPr/>
          <a:lstStyle/>
          <a:p>
            <a:fld id="{DA417864-322D-4401-B8BF-1DB759FA205B}" type="datetime1">
              <a:rPr lang="en-US" smtClean="0"/>
              <a:t>06/24/2020</a:t>
            </a:fld>
            <a:endParaRPr lang="en-US"/>
          </a:p>
        </p:txBody>
      </p:sp>
      <p:sp>
        <p:nvSpPr>
          <p:cNvPr id="6" name="Footer Placeholder 5">
            <a:extLst>
              <a:ext uri="{FF2B5EF4-FFF2-40B4-BE49-F238E27FC236}">
                <a16:creationId xmlns="" xmlns:a16="http://schemas.microsoft.com/office/drawing/2014/main" id="{17B2AD0F-3089-4D51-9705-FF3EEB330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F2BA1F5-34FF-4181-B98A-64ECD851B4DA}"/>
              </a:ext>
            </a:extLst>
          </p:cNvPr>
          <p:cNvSpPr>
            <a:spLocks noGrp="1"/>
          </p:cNvSpPr>
          <p:nvPr>
            <p:ph type="sldNum" sz="quarter" idx="12"/>
          </p:nvPr>
        </p:nvSpPr>
        <p:spPr/>
        <p:txBody>
          <a:bodyPr/>
          <a:lstStyle/>
          <a:p>
            <a:fld id="{275C7D45-B738-4F8A-9639-98C08AF3993F}" type="slidenum">
              <a:rPr lang="en-US" smtClean="0"/>
              <a:t>‹#›</a:t>
            </a:fld>
            <a:endParaRPr lang="en-US"/>
          </a:p>
        </p:txBody>
      </p:sp>
    </p:spTree>
    <p:extLst>
      <p:ext uri="{BB962C8B-B14F-4D97-AF65-F5344CB8AC3E}">
        <p14:creationId xmlns:p14="http://schemas.microsoft.com/office/powerpoint/2010/main" val="325255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10B8F48-B6C0-492B-A040-16F9E37F8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FEAF77C-2362-4246-80EF-3208EF1B3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7AFC6D3-4322-4EC7-A646-71FB30A5E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A1504-10CC-496D-AD15-8346F70E142D}" type="datetime1">
              <a:rPr lang="en-US" smtClean="0"/>
              <a:t>06/24/2020</a:t>
            </a:fld>
            <a:endParaRPr lang="en-US"/>
          </a:p>
        </p:txBody>
      </p:sp>
      <p:sp>
        <p:nvSpPr>
          <p:cNvPr id="5" name="Footer Placeholder 4">
            <a:extLst>
              <a:ext uri="{FF2B5EF4-FFF2-40B4-BE49-F238E27FC236}">
                <a16:creationId xmlns="" xmlns:a16="http://schemas.microsoft.com/office/drawing/2014/main" id="{81B15073-8697-4E26-AF8A-4A1265DAD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891BA32-70D0-4598-A20E-59E4A4420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C7D45-B738-4F8A-9639-98C08AF3993F}" type="slidenum">
              <a:rPr lang="en-US" smtClean="0"/>
              <a:t>‹#›</a:t>
            </a:fld>
            <a:endParaRPr lang="en-US"/>
          </a:p>
        </p:txBody>
      </p:sp>
    </p:spTree>
    <p:extLst>
      <p:ext uri="{BB962C8B-B14F-4D97-AF65-F5344CB8AC3E}">
        <p14:creationId xmlns:p14="http://schemas.microsoft.com/office/powerpoint/2010/main" val="1483517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chame.rmit.edu.vn/dao-van-la-gi-va-lam-sao-de-giup-con-khong-dao-van/"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hyperlink" Target="https://www.geeksforgeeks.org/iterative-deepening-searchids-iterative-deepening-depth-first-searchiddfs/" TargetMode="External"/><Relationship Id="rId4" Type="http://schemas.openxmlformats.org/officeDocument/2006/relationships/hyperlink" Target="https://vdodata.vn/tri-tue-nhan-tao-la-gi-lich-su-phat-trien-tri-tue-nhan-tao-ai/"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5402" y="309810"/>
            <a:ext cx="1119611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HO CHI MINH CITY UNILVERSITY OF TECHNOLOGY AND EDUCATION</a:t>
            </a:r>
          </a:p>
        </p:txBody>
      </p:sp>
      <p:sp>
        <p:nvSpPr>
          <p:cNvPr id="13" name="Rectangle 12"/>
          <p:cNvSpPr/>
          <p:nvPr/>
        </p:nvSpPr>
        <p:spPr>
          <a:xfrm>
            <a:off x="8270245" y="4925597"/>
            <a:ext cx="3568669" cy="1323439"/>
          </a:xfrm>
          <a:prstGeom prst="rect">
            <a:avLst/>
          </a:prstGeom>
          <a:noFill/>
        </p:spPr>
        <p:txBody>
          <a:bodyPr wrap="none" lIns="91440" tIns="45720" rIns="91440" bIns="45720">
            <a:spAutoFit/>
          </a:bodyPr>
          <a:lstStyle/>
          <a:p>
            <a:r>
              <a:rPr lang="en-US" sz="2000" dirty="0">
                <a:ln w="0"/>
              </a:rPr>
              <a:t>INSTRUCTOR:  </a:t>
            </a:r>
            <a:r>
              <a:rPr lang="en-US" sz="2000" dirty="0" err="1" smtClean="0">
                <a:ln w="0"/>
              </a:rPr>
              <a:t>Trần</a:t>
            </a:r>
            <a:r>
              <a:rPr lang="en-US" sz="2000" dirty="0" smtClean="0">
                <a:ln w="0"/>
              </a:rPr>
              <a:t> </a:t>
            </a:r>
            <a:r>
              <a:rPr lang="en-US" sz="2000" dirty="0" err="1" smtClean="0">
                <a:ln w="0"/>
              </a:rPr>
              <a:t>Nhật</a:t>
            </a:r>
            <a:r>
              <a:rPr lang="en-US" sz="2000" dirty="0" smtClean="0">
                <a:ln w="0"/>
              </a:rPr>
              <a:t> </a:t>
            </a:r>
            <a:r>
              <a:rPr lang="en-US" sz="2000" dirty="0" err="1" smtClean="0">
                <a:ln w="0"/>
              </a:rPr>
              <a:t>Quang</a:t>
            </a:r>
            <a:endParaRPr lang="en-US" sz="2000" dirty="0">
              <a:ln w="0"/>
            </a:endParaRPr>
          </a:p>
          <a:p>
            <a:r>
              <a:rPr lang="en-US" sz="2000" dirty="0">
                <a:ln w="0"/>
              </a:rPr>
              <a:t>MEMBERS:</a:t>
            </a:r>
          </a:p>
          <a:p>
            <a:r>
              <a:rPr lang="en-US" sz="2000" dirty="0">
                <a:ln w="0"/>
              </a:rPr>
              <a:t>17110008 Hồ </a:t>
            </a:r>
            <a:r>
              <a:rPr lang="en-US" sz="2000" dirty="0" err="1">
                <a:ln w="0"/>
              </a:rPr>
              <a:t>Ngọc</a:t>
            </a:r>
            <a:r>
              <a:rPr lang="en-US" sz="2000" dirty="0">
                <a:ln w="0"/>
              </a:rPr>
              <a:t> </a:t>
            </a:r>
            <a:r>
              <a:rPr lang="en-US" sz="2000" dirty="0" err="1">
                <a:ln w="0"/>
              </a:rPr>
              <a:t>Đình</a:t>
            </a:r>
            <a:r>
              <a:rPr lang="en-US" sz="2000" dirty="0">
                <a:ln w="0"/>
              </a:rPr>
              <a:t> Châu</a:t>
            </a:r>
          </a:p>
          <a:p>
            <a:r>
              <a:rPr lang="en-US" sz="2000" dirty="0">
                <a:ln w="0"/>
              </a:rPr>
              <a:t>17110195 </a:t>
            </a:r>
            <a:r>
              <a:rPr lang="en-US" sz="2000" dirty="0" err="1">
                <a:ln w="0"/>
              </a:rPr>
              <a:t>Nguyễn</a:t>
            </a:r>
            <a:r>
              <a:rPr lang="en-US" sz="2000" dirty="0">
                <a:ln w="0"/>
              </a:rPr>
              <a:t> </a:t>
            </a:r>
            <a:r>
              <a:rPr lang="en-US" sz="2000" dirty="0" err="1">
                <a:ln w="0"/>
              </a:rPr>
              <a:t>Thị</a:t>
            </a:r>
            <a:r>
              <a:rPr lang="en-US" sz="2000" dirty="0">
                <a:ln w="0"/>
              </a:rPr>
              <a:t> </a:t>
            </a:r>
            <a:r>
              <a:rPr lang="en-US" sz="2000" dirty="0" err="1">
                <a:ln w="0"/>
              </a:rPr>
              <a:t>Bích</a:t>
            </a:r>
            <a:r>
              <a:rPr lang="en-US" sz="2000" dirty="0">
                <a:ln w="0"/>
              </a:rPr>
              <a:t> Nhàn</a:t>
            </a:r>
          </a:p>
        </p:txBody>
      </p:sp>
      <p:sp>
        <p:nvSpPr>
          <p:cNvPr id="9" name="Rectangle 8">
            <a:extLst>
              <a:ext uri="{FF2B5EF4-FFF2-40B4-BE49-F238E27FC236}">
                <a16:creationId xmlns="" xmlns:a16="http://schemas.microsoft.com/office/drawing/2014/main" id="{FCD98ECF-B44B-4F31-8984-399FA804CAA8}"/>
              </a:ext>
            </a:extLst>
          </p:cNvPr>
          <p:cNvSpPr/>
          <p:nvPr/>
        </p:nvSpPr>
        <p:spPr>
          <a:xfrm>
            <a:off x="245195" y="1307754"/>
            <a:ext cx="11856531" cy="2554545"/>
          </a:xfrm>
          <a:prstGeom prst="rect">
            <a:avLst/>
          </a:prstGeom>
          <a:noFill/>
        </p:spPr>
        <p:txBody>
          <a:bodyPr wrap="square" lIns="91440" tIns="45720" rIns="91440" bIns="45720">
            <a:spAutoFit/>
          </a:bodyPr>
          <a:lstStyle/>
          <a:p>
            <a:pPr algn="ctr"/>
            <a:r>
              <a:rPr lang="en-US" sz="8000" b="1" dirty="0">
                <a:ln w="0"/>
                <a:solidFill>
                  <a:srgbClr val="FF0000"/>
                </a:solidFill>
                <a:effectLst>
                  <a:outerShdw blurRad="38100" dist="19050" dir="2700000" algn="tl" rotWithShape="0">
                    <a:schemeClr val="dk1">
                      <a:alpha val="40000"/>
                    </a:schemeClr>
                  </a:outerShdw>
                </a:effectLst>
              </a:rPr>
              <a:t>INTRODUCTION TO  ARTIFICIAL INTELLIGENCE</a:t>
            </a:r>
          </a:p>
        </p:txBody>
      </p:sp>
      <p:pic>
        <p:nvPicPr>
          <p:cNvPr id="18" name="Picture 17">
            <a:extLst>
              <a:ext uri="{FF2B5EF4-FFF2-40B4-BE49-F238E27FC236}">
                <a16:creationId xmlns="" xmlns:a16="http://schemas.microsoft.com/office/drawing/2014/main" id="{BC579872-D209-4063-88DE-DEB031387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99" y="4376999"/>
            <a:ext cx="2420637" cy="2420637"/>
          </a:xfrm>
          <a:prstGeom prst="rect">
            <a:avLst/>
          </a:prstGeom>
        </p:spPr>
      </p:pic>
      <p:pic>
        <p:nvPicPr>
          <p:cNvPr id="20" name="Picture 19">
            <a:extLst>
              <a:ext uri="{FF2B5EF4-FFF2-40B4-BE49-F238E27FC236}">
                <a16:creationId xmlns="" xmlns:a16="http://schemas.microsoft.com/office/drawing/2014/main" id="{A6E46369-94FB-406F-B119-9217AD8F1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804" y="5045549"/>
            <a:ext cx="1855962" cy="1752087"/>
          </a:xfrm>
          <a:prstGeom prst="rect">
            <a:avLst/>
          </a:prstGeom>
        </p:spPr>
      </p:pic>
      <p:sp>
        <p:nvSpPr>
          <p:cNvPr id="2" name="Slide Number Placeholder 1">
            <a:extLst>
              <a:ext uri="{FF2B5EF4-FFF2-40B4-BE49-F238E27FC236}">
                <a16:creationId xmlns="" xmlns:a16="http://schemas.microsoft.com/office/drawing/2014/main" id="{C7530AA2-B553-4516-9773-5AD8700659A3}"/>
              </a:ext>
            </a:extLst>
          </p:cNvPr>
          <p:cNvSpPr>
            <a:spLocks noGrp="1"/>
          </p:cNvSpPr>
          <p:nvPr>
            <p:ph type="sldNum" sz="quarter" idx="12"/>
          </p:nvPr>
        </p:nvSpPr>
        <p:spPr>
          <a:xfrm>
            <a:off x="9301034" y="6432511"/>
            <a:ext cx="2743200" cy="365125"/>
          </a:xfrm>
        </p:spPr>
        <p:txBody>
          <a:bodyPr/>
          <a:lstStyle/>
          <a:p>
            <a:fld id="{275C7D45-B738-4F8A-9639-98C08AF3993F}" type="slidenum">
              <a:rPr lang="en-US" sz="3200" smtClean="0">
                <a:solidFill>
                  <a:srgbClr val="FF0000"/>
                </a:solidFill>
              </a:rPr>
              <a:t>1</a:t>
            </a:fld>
            <a:endParaRPr lang="en-US" sz="3200" dirty="0">
              <a:solidFill>
                <a:srgbClr val="FF0000"/>
              </a:solidFill>
            </a:endParaRPr>
          </a:p>
        </p:txBody>
      </p:sp>
    </p:spTree>
    <p:extLst>
      <p:ext uri="{BB962C8B-B14F-4D97-AF65-F5344CB8AC3E}">
        <p14:creationId xmlns:p14="http://schemas.microsoft.com/office/powerpoint/2010/main" val="25325877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16617" y="3172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546585"/>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4</a:t>
            </a:r>
            <a:r>
              <a:rPr lang="en-US" sz="3600" dirty="0" smtClean="0"/>
              <a:t>.AI TRONG INDUSTRY:</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10</a:t>
            </a:fld>
            <a:endParaRPr lang="en-US" sz="3200" dirty="0">
              <a:solidFill>
                <a:srgbClr val="FF0000"/>
              </a:solidFill>
            </a:endParaRPr>
          </a:p>
        </p:txBody>
      </p:sp>
      <p:grpSp>
        <p:nvGrpSpPr>
          <p:cNvPr id="4" name="Group 3"/>
          <p:cNvGrpSpPr/>
          <p:nvPr/>
        </p:nvGrpSpPr>
        <p:grpSpPr>
          <a:xfrm>
            <a:off x="352144" y="1736764"/>
            <a:ext cx="9796565" cy="800219"/>
            <a:chOff x="719035" y="2983673"/>
            <a:chExt cx="9796565" cy="800219"/>
          </a:xfrm>
        </p:grpSpPr>
        <p:sp>
          <p:nvSpPr>
            <p:cNvPr id="3" name="Rectangle 2"/>
            <p:cNvSpPr/>
            <p:nvPr/>
          </p:nvSpPr>
          <p:spPr>
            <a:xfrm>
              <a:off x="2078182" y="2983673"/>
              <a:ext cx="8437418" cy="800219"/>
            </a:xfrm>
            <a:prstGeom prst="rect">
              <a:avLst/>
            </a:prstGeom>
          </p:spPr>
          <p:txBody>
            <a:bodyPr wrap="square">
              <a:spAutoFit/>
            </a:bodyPr>
            <a:lstStyle/>
            <a:p>
              <a:pPr lvl="0"/>
              <a:r>
                <a:rPr lang="vi-VN" dirty="0"/>
                <a:t>Trong quy trình phun thuốc diệt cỏ, nếu AI phát hiện ra cây cỏ thì nó mới phun thuốc</a:t>
              </a:r>
              <a:r>
                <a:rPr lang="vi-VN" sz="2800" dirty="0"/>
                <a:t>.</a:t>
              </a:r>
              <a:endParaRPr lang="en-US" sz="2800" dirty="0"/>
            </a:p>
          </p:txBody>
        </p:sp>
        <p:sp>
          <p:nvSpPr>
            <p:cNvPr id="13" name="Arrow: Right 9">
              <a:extLst>
                <a:ext uri="{FF2B5EF4-FFF2-40B4-BE49-F238E27FC236}">
                  <a16:creationId xmlns="" xmlns:a16="http://schemas.microsoft.com/office/drawing/2014/main" id="{7C320AAF-E81A-41EA-814D-C69E54BA85B6}"/>
                </a:ext>
              </a:extLst>
            </p:cNvPr>
            <p:cNvSpPr/>
            <p:nvPr/>
          </p:nvSpPr>
          <p:spPr>
            <a:xfrm>
              <a:off x="719035" y="3291563"/>
              <a:ext cx="839347" cy="1691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grpSp>
      <p:sp>
        <p:nvSpPr>
          <p:cNvPr id="10" name="TextBox 9"/>
          <p:cNvSpPr txBox="1"/>
          <p:nvPr/>
        </p:nvSpPr>
        <p:spPr>
          <a:xfrm>
            <a:off x="352144" y="2517154"/>
            <a:ext cx="7822038" cy="4493538"/>
          </a:xfrm>
          <a:prstGeom prst="rect">
            <a:avLst/>
          </a:prstGeom>
          <a:noFill/>
        </p:spPr>
        <p:txBody>
          <a:bodyPr wrap="square" rtlCol="0">
            <a:spAutoFit/>
          </a:bodyPr>
          <a:lstStyle/>
          <a:p>
            <a:pPr lvl="0"/>
            <a:r>
              <a:rPr lang="en-US" sz="2200" dirty="0" smtClean="0">
                <a:latin typeface="Arial" panose="020B0604020202020204" pitchFamily="34" charset="0"/>
                <a:cs typeface="Arial" panose="020B0604020202020204" pitchFamily="34" charset="0"/>
              </a:rPr>
              <a:t>4.1 </a:t>
            </a:r>
            <a:r>
              <a:rPr lang="vi-VN" sz="2200" dirty="0">
                <a:latin typeface="Arial" panose="020B0604020202020204" pitchFamily="34" charset="0"/>
                <a:cs typeface="Arial" panose="020B0604020202020204" pitchFamily="34" charset="0"/>
              </a:rPr>
              <a:t>Other uses of </a:t>
            </a:r>
            <a:r>
              <a:rPr lang="vi-VN" sz="2200" dirty="0" smtClean="0">
                <a:latin typeface="Arial" panose="020B0604020202020204" pitchFamily="34" charset="0"/>
                <a:cs typeface="Arial" panose="020B0604020202020204" pitchFamily="34" charset="0"/>
              </a:rPr>
              <a:t>AI</a:t>
            </a:r>
            <a:r>
              <a:rPr lang="en-US" sz="2200" dirty="0" smtClean="0">
                <a:latin typeface="Arial" panose="020B0604020202020204" pitchFamily="34" charset="0"/>
                <a:cs typeface="Arial" panose="020B0604020202020204" pitchFamily="34" charset="0"/>
              </a:rPr>
              <a:t>: </a:t>
            </a:r>
          </a:p>
          <a:p>
            <a:r>
              <a:rPr lang="en-US" dirty="0"/>
              <a:t>+</a:t>
            </a:r>
            <a:r>
              <a:rPr lang="vi-VN" dirty="0"/>
              <a:t>Vẽ hình ảnh như thật .</a:t>
            </a:r>
            <a:endParaRPr lang="en-US" dirty="0"/>
          </a:p>
          <a:p>
            <a:r>
              <a:rPr lang="en-US" dirty="0"/>
              <a:t>+</a:t>
            </a:r>
            <a:r>
              <a:rPr lang="vi-VN" dirty="0"/>
              <a:t>Lấp đầy những khoảng trắng.</a:t>
            </a:r>
            <a:endParaRPr lang="en-US" dirty="0"/>
          </a:p>
          <a:p>
            <a:r>
              <a:rPr lang="en-US" dirty="0"/>
              <a:t>+</a:t>
            </a:r>
            <a:r>
              <a:rPr lang="vi-VN" dirty="0"/>
              <a:t>Chơi game với con người</a:t>
            </a:r>
            <a:r>
              <a:rPr lang="vi-VN" dirty="0" smtClean="0"/>
              <a:t>.</a:t>
            </a:r>
            <a:endParaRPr lang="en-US" dirty="0" smtClean="0"/>
          </a:p>
          <a:p>
            <a:r>
              <a:rPr lang="en-US" sz="2200" dirty="0">
                <a:latin typeface="Arial" panose="020B0604020202020204" pitchFamily="34" charset="0"/>
                <a:cs typeface="Arial" panose="020B0604020202020204" pitchFamily="34" charset="0"/>
              </a:rPr>
              <a:t>4.2 </a:t>
            </a:r>
            <a:r>
              <a:rPr lang="vi-VN" sz="2200" dirty="0">
                <a:latin typeface="Arial" panose="020B0604020202020204" pitchFamily="34" charset="0"/>
                <a:cs typeface="Arial" panose="020B0604020202020204" pitchFamily="34" charset="0"/>
              </a:rPr>
              <a:t>How far can AI go </a:t>
            </a:r>
            <a:r>
              <a:rPr lang="vi-VN" sz="2200" dirty="0" smtClean="0">
                <a:latin typeface="Arial" panose="020B0604020202020204" pitchFamily="34" charset="0"/>
                <a:cs typeface="Arial" panose="020B0604020202020204" pitchFamily="34" charset="0"/>
              </a:rPr>
              <a:t>?</a:t>
            </a:r>
            <a:r>
              <a:rPr lang="en-US" sz="2200" dirty="0" smtClean="0">
                <a:latin typeface="Arial" panose="020B0604020202020204" pitchFamily="34" charset="0"/>
                <a:cs typeface="Arial" panose="020B0604020202020204" pitchFamily="34" charset="0"/>
              </a:rPr>
              <a:t> : </a:t>
            </a:r>
          </a:p>
          <a:p>
            <a:r>
              <a:rPr lang="en-US" dirty="0"/>
              <a:t>+</a:t>
            </a:r>
            <a:r>
              <a:rPr lang="vi-VN" dirty="0"/>
              <a:t>Thông minh hơn con </a:t>
            </a:r>
            <a:r>
              <a:rPr lang="vi-VN" dirty="0" smtClean="0"/>
              <a:t>người</a:t>
            </a:r>
            <a:endParaRPr lang="en-US" dirty="0" smtClean="0"/>
          </a:p>
          <a:p>
            <a:r>
              <a:rPr lang="en-US" sz="2200" dirty="0">
                <a:latin typeface="Arial" panose="020B0604020202020204" pitchFamily="34" charset="0"/>
                <a:cs typeface="Arial" panose="020B0604020202020204" pitchFamily="34" charset="0"/>
              </a:rPr>
              <a:t>4.3 </a:t>
            </a:r>
            <a:r>
              <a:rPr lang="vi-VN" sz="2200" dirty="0">
                <a:latin typeface="Arial" panose="020B0604020202020204" pitchFamily="34" charset="0"/>
                <a:cs typeface="Arial" panose="020B0604020202020204" pitchFamily="34" charset="0"/>
              </a:rPr>
              <a:t>Types of </a:t>
            </a:r>
            <a:r>
              <a:rPr lang="vi-VN" sz="2200" dirty="0" smtClean="0">
                <a:latin typeface="Arial" panose="020B0604020202020204" pitchFamily="34" charset="0"/>
                <a:cs typeface="Arial" panose="020B0604020202020204" pitchFamily="34" charset="0"/>
              </a:rPr>
              <a:t>AI</a:t>
            </a:r>
            <a:r>
              <a:rPr lang="en-US" sz="2200" dirty="0" smtClean="0">
                <a:latin typeface="Arial" panose="020B0604020202020204" pitchFamily="34" charset="0"/>
                <a:cs typeface="Arial" panose="020B0604020202020204" pitchFamily="34" charset="0"/>
              </a:rPr>
              <a:t> : </a:t>
            </a:r>
          </a:p>
          <a:p>
            <a:pPr lvl="0"/>
            <a:r>
              <a:rPr lang="en-US" dirty="0"/>
              <a:t>+</a:t>
            </a:r>
            <a:r>
              <a:rPr lang="vi-VN" dirty="0"/>
              <a:t>Weak AI ( narrow ) :  AI chỉ làm được một việc nhất định .</a:t>
            </a:r>
            <a:endParaRPr lang="en-US" dirty="0"/>
          </a:p>
          <a:p>
            <a:pPr lvl="0"/>
            <a:r>
              <a:rPr lang="en-US" dirty="0"/>
              <a:t>+</a:t>
            </a:r>
            <a:r>
              <a:rPr lang="vi-VN" dirty="0"/>
              <a:t>General AI (strong) : AI làm được nhiều công việc như một con người thật sự.</a:t>
            </a:r>
            <a:endParaRPr lang="en-US" dirty="0"/>
          </a:p>
          <a:p>
            <a:endParaRPr lang="en-US" sz="22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073044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16617" y="3172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546585"/>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4</a:t>
            </a:r>
            <a:r>
              <a:rPr lang="en-US" sz="3600" dirty="0" smtClean="0"/>
              <a:t>.AI TRONG INDUSTRY:</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11</a:t>
            </a:fld>
            <a:endParaRPr lang="en-US" sz="3200" dirty="0">
              <a:solidFill>
                <a:srgbClr val="FF0000"/>
              </a:solidFill>
            </a:endParaRPr>
          </a:p>
        </p:txBody>
      </p:sp>
      <p:sp>
        <p:nvSpPr>
          <p:cNvPr id="10" name="TextBox 9"/>
          <p:cNvSpPr txBox="1"/>
          <p:nvPr/>
        </p:nvSpPr>
        <p:spPr>
          <a:xfrm>
            <a:off x="288652" y="2506619"/>
            <a:ext cx="7822038" cy="221599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4.4</a:t>
            </a:r>
            <a:r>
              <a:rPr lang="vi-VN" sz="2200" dirty="0">
                <a:latin typeface="Arial" panose="020B0604020202020204" pitchFamily="34" charset="0"/>
                <a:cs typeface="Arial" panose="020B0604020202020204" pitchFamily="34" charset="0"/>
              </a:rPr>
              <a:t>AI good và AI </a:t>
            </a:r>
            <a:r>
              <a:rPr lang="vi-VN" sz="2200" dirty="0" smtClean="0">
                <a:latin typeface="Arial" panose="020B0604020202020204" pitchFamily="34" charset="0"/>
                <a:cs typeface="Arial" panose="020B0604020202020204" pitchFamily="34" charset="0"/>
              </a:rPr>
              <a:t>bad</a:t>
            </a:r>
            <a:r>
              <a:rPr lang="en-US" sz="2200" dirty="0" smtClean="0">
                <a:latin typeface="Arial" panose="020B0604020202020204" pitchFamily="34" charset="0"/>
                <a:cs typeface="Arial" panose="020B0604020202020204" pitchFamily="34" charset="0"/>
              </a:rPr>
              <a:t> :</a:t>
            </a:r>
          </a:p>
          <a:p>
            <a:endParaRPr lang="en-US" sz="2200" dirty="0">
              <a:latin typeface="Arial" panose="020B0604020202020204" pitchFamily="34" charset="0"/>
              <a:cs typeface="Arial" panose="020B0604020202020204" pitchFamily="34" charset="0"/>
            </a:endParaRPr>
          </a:p>
          <a:p>
            <a:pPr lvl="0"/>
            <a:endParaRPr lang="en-US" sz="22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22079156"/>
              </p:ext>
            </p:extLst>
          </p:nvPr>
        </p:nvGraphicFramePr>
        <p:xfrm>
          <a:off x="831273" y="3283529"/>
          <a:ext cx="9268691" cy="2424546"/>
        </p:xfrm>
        <a:graphic>
          <a:graphicData uri="http://schemas.openxmlformats.org/drawingml/2006/table">
            <a:tbl>
              <a:tblPr bandRow="1">
                <a:tableStyleId>{5C22544A-7EE6-4342-B048-85BDC9FD1C3A}</a:tableStyleId>
              </a:tblPr>
              <a:tblGrid>
                <a:gridCol w="4633832"/>
                <a:gridCol w="4634859"/>
              </a:tblGrid>
              <a:tr h="404091">
                <a:tc>
                  <a:txBody>
                    <a:bodyPr/>
                    <a:lstStyle/>
                    <a:p>
                      <a:pPr marL="0" marR="0" algn="just">
                        <a:lnSpc>
                          <a:spcPct val="150000"/>
                        </a:lnSpc>
                        <a:spcBef>
                          <a:spcPts val="0"/>
                        </a:spcBef>
                        <a:spcAft>
                          <a:spcPts val="0"/>
                        </a:spcAft>
                      </a:pPr>
                      <a:r>
                        <a:rPr lang="vi-VN" sz="1300" dirty="0">
                          <a:effectLst/>
                        </a:rPr>
                        <a:t>BAD for others </a:t>
                      </a:r>
                      <a:endParaRPr lang="en-US" sz="1100" dirty="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a:effectLst/>
                        </a:rPr>
                        <a:t>GOOD for others</a:t>
                      </a:r>
                      <a:endParaRPr lang="en-US" sz="1100">
                        <a:effectLst/>
                        <a:latin typeface="Arial"/>
                        <a:ea typeface="Arial"/>
                      </a:endParaRPr>
                    </a:p>
                  </a:txBody>
                  <a:tcPr marL="68580" marR="68580" marT="0" marB="0"/>
                </a:tc>
              </a:tr>
              <a:tr h="404091">
                <a:tc>
                  <a:txBody>
                    <a:bodyPr/>
                    <a:lstStyle/>
                    <a:p>
                      <a:pPr marL="0" marR="0" algn="just">
                        <a:lnSpc>
                          <a:spcPct val="150000"/>
                        </a:lnSpc>
                        <a:spcBef>
                          <a:spcPts val="0"/>
                        </a:spcBef>
                        <a:spcAft>
                          <a:spcPts val="0"/>
                        </a:spcAft>
                      </a:pPr>
                      <a:r>
                        <a:rPr lang="vi-VN" sz="1300">
                          <a:effectLst/>
                        </a:rPr>
                        <a:t>Killing</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a:effectLst/>
                        </a:rPr>
                        <a:t>Saving lives</a:t>
                      </a:r>
                      <a:endParaRPr lang="en-US" sz="1100">
                        <a:effectLst/>
                        <a:latin typeface="Arial"/>
                        <a:ea typeface="Arial"/>
                      </a:endParaRPr>
                    </a:p>
                  </a:txBody>
                  <a:tcPr marL="68580" marR="68580" marT="0" marB="0"/>
                </a:tc>
              </a:tr>
              <a:tr h="404091">
                <a:tc>
                  <a:txBody>
                    <a:bodyPr/>
                    <a:lstStyle/>
                    <a:p>
                      <a:pPr marL="0" marR="0" algn="just">
                        <a:lnSpc>
                          <a:spcPct val="150000"/>
                        </a:lnSpc>
                        <a:spcBef>
                          <a:spcPts val="0"/>
                        </a:spcBef>
                        <a:spcAft>
                          <a:spcPts val="0"/>
                        </a:spcAft>
                      </a:pPr>
                      <a:r>
                        <a:rPr lang="vi-VN" sz="1300">
                          <a:effectLst/>
                        </a:rPr>
                        <a:t>Stealing</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a:effectLst/>
                        </a:rPr>
                        <a:t>Helping others in need</a:t>
                      </a:r>
                      <a:endParaRPr lang="en-US" sz="1100">
                        <a:effectLst/>
                        <a:latin typeface="Arial"/>
                        <a:ea typeface="Arial"/>
                      </a:endParaRPr>
                    </a:p>
                  </a:txBody>
                  <a:tcPr marL="68580" marR="68580" marT="0" marB="0"/>
                </a:tc>
              </a:tr>
              <a:tr h="404091">
                <a:tc>
                  <a:txBody>
                    <a:bodyPr/>
                    <a:lstStyle/>
                    <a:p>
                      <a:pPr marL="0" marR="0" algn="just">
                        <a:lnSpc>
                          <a:spcPct val="150000"/>
                        </a:lnSpc>
                        <a:spcBef>
                          <a:spcPts val="0"/>
                        </a:spcBef>
                        <a:spcAft>
                          <a:spcPts val="0"/>
                        </a:spcAft>
                      </a:pPr>
                      <a:r>
                        <a:rPr lang="vi-VN" sz="1300">
                          <a:effectLst/>
                        </a:rPr>
                        <a:t>Being lazy, drunk</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a:effectLst/>
                        </a:rPr>
                        <a:t>Learning, working hard</a:t>
                      </a:r>
                      <a:endParaRPr lang="en-US" sz="1100">
                        <a:effectLst/>
                        <a:latin typeface="Arial"/>
                        <a:ea typeface="Arial"/>
                      </a:endParaRPr>
                    </a:p>
                  </a:txBody>
                  <a:tcPr marL="68580" marR="68580" marT="0" marB="0"/>
                </a:tc>
              </a:tr>
              <a:tr h="404091">
                <a:tc>
                  <a:txBody>
                    <a:bodyPr/>
                    <a:lstStyle/>
                    <a:p>
                      <a:pPr marL="0" marR="0" algn="just">
                        <a:lnSpc>
                          <a:spcPct val="150000"/>
                        </a:lnSpc>
                        <a:spcBef>
                          <a:spcPts val="0"/>
                        </a:spcBef>
                        <a:spcAft>
                          <a:spcPts val="0"/>
                        </a:spcAft>
                      </a:pPr>
                      <a:r>
                        <a:rPr lang="vi-VN" sz="1300">
                          <a:effectLst/>
                        </a:rPr>
                        <a:t>Lying</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a:effectLst/>
                        </a:rPr>
                        <a:t>Being honest</a:t>
                      </a:r>
                      <a:endParaRPr lang="en-US" sz="1100">
                        <a:effectLst/>
                        <a:latin typeface="Arial"/>
                        <a:ea typeface="Arial"/>
                      </a:endParaRPr>
                    </a:p>
                  </a:txBody>
                  <a:tcPr marL="68580" marR="68580" marT="0" marB="0"/>
                </a:tc>
              </a:tr>
              <a:tr h="404091">
                <a:tc>
                  <a:txBody>
                    <a:bodyPr/>
                    <a:lstStyle/>
                    <a:p>
                      <a:pPr marL="0" marR="0" algn="just">
                        <a:lnSpc>
                          <a:spcPct val="150000"/>
                        </a:lnSpc>
                        <a:spcBef>
                          <a:spcPts val="0"/>
                        </a:spcBef>
                        <a:spcAft>
                          <a:spcPts val="0"/>
                        </a:spcAft>
                      </a:pPr>
                      <a:r>
                        <a:rPr lang="vi-VN" sz="1300" dirty="0">
                          <a:effectLst/>
                        </a:rPr>
                        <a:t>Having an extramarital relationship</a:t>
                      </a:r>
                      <a:endParaRPr lang="en-US" sz="1100" dirty="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dirty="0">
                          <a:effectLst/>
                        </a:rPr>
                        <a:t>Being faithful</a:t>
                      </a:r>
                      <a:endParaRPr lang="en-US" sz="1100" dirty="0">
                        <a:effectLst/>
                        <a:latin typeface="Arial"/>
                        <a:ea typeface="Arial"/>
                      </a:endParaRPr>
                    </a:p>
                  </a:txBody>
                  <a:tcPr marL="68580" marR="68580" marT="0" marB="0"/>
                </a:tc>
              </a:tr>
            </a:tbl>
          </a:graphicData>
        </a:graphic>
      </p:graphicFrame>
    </p:spTree>
    <p:extLst>
      <p:ext uri="{BB962C8B-B14F-4D97-AF65-F5344CB8AC3E}">
        <p14:creationId xmlns:p14="http://schemas.microsoft.com/office/powerpoint/2010/main" val="27562307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10836" y="40580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180109" y="-746807"/>
            <a:ext cx="7747820" cy="25894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smtClean="0"/>
              <a:t>6</a:t>
            </a:r>
            <a:r>
              <a:rPr lang="en-US" sz="3600" dirty="0"/>
              <a:t>.</a:t>
            </a:r>
            <a:r>
              <a:rPr lang="vi-VN" sz="3600" dirty="0"/>
              <a:t> Tốt và xấu trong </a:t>
            </a:r>
            <a:r>
              <a:rPr lang="vi-VN" sz="3600" dirty="0" smtClean="0"/>
              <a:t>Bigdata</a:t>
            </a:r>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719009"/>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12</a:t>
            </a:fld>
            <a:endParaRPr lang="en-US" sz="3200" dirty="0">
              <a:solidFill>
                <a:srgbClr val="FF0000"/>
              </a:solidFill>
            </a:endParaRPr>
          </a:p>
        </p:txBody>
      </p:sp>
      <p:sp>
        <p:nvSpPr>
          <p:cNvPr id="4" name="TextBox 3"/>
          <p:cNvSpPr txBox="1"/>
          <p:nvPr/>
        </p:nvSpPr>
        <p:spPr>
          <a:xfrm>
            <a:off x="581891" y="1824288"/>
            <a:ext cx="8340436" cy="646331"/>
          </a:xfrm>
          <a:prstGeom prst="rect">
            <a:avLst/>
          </a:prstGeom>
          <a:noFill/>
        </p:spPr>
        <p:txBody>
          <a:bodyPr wrap="square" rtlCol="0">
            <a:spAutoFit/>
          </a:bodyPr>
          <a:lstStyle/>
          <a:p>
            <a:r>
              <a:rPr lang="vi-VN" dirty="0"/>
              <a:t>Cũng là 1 chức năng những nó cũng sẽ có 2 mặt trong việc sử </a:t>
            </a:r>
            <a:r>
              <a:rPr lang="vi-VN" dirty="0" smtClean="0"/>
              <a:t>dụng</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5556383"/>
              </p:ext>
            </p:extLst>
          </p:nvPr>
        </p:nvGraphicFramePr>
        <p:xfrm>
          <a:off x="697377" y="2470619"/>
          <a:ext cx="9527277" cy="3722363"/>
        </p:xfrm>
        <a:graphic>
          <a:graphicData uri="http://schemas.openxmlformats.org/drawingml/2006/table">
            <a:tbl>
              <a:tblPr bandRow="1">
                <a:tableStyleId>{5C22544A-7EE6-4342-B048-85BDC9FD1C3A}</a:tableStyleId>
              </a:tblPr>
              <a:tblGrid>
                <a:gridCol w="3072940"/>
                <a:gridCol w="3212379"/>
                <a:gridCol w="3241958"/>
              </a:tblGrid>
              <a:tr h="361837">
                <a:tc>
                  <a:txBody>
                    <a:bodyPr/>
                    <a:lstStyle/>
                    <a:p>
                      <a:pPr marL="0" marR="0" algn="just">
                        <a:lnSpc>
                          <a:spcPct val="150000"/>
                        </a:lnSpc>
                        <a:spcBef>
                          <a:spcPts val="0"/>
                        </a:spcBef>
                        <a:spcAft>
                          <a:spcPts val="0"/>
                        </a:spcAft>
                      </a:pPr>
                      <a:r>
                        <a:rPr lang="vi-VN" sz="1300" dirty="0">
                          <a:effectLst/>
                        </a:rPr>
                        <a:t>Chức năng</a:t>
                      </a:r>
                      <a:endParaRPr lang="en-US" sz="1100" dirty="0">
                        <a:effectLst/>
                        <a:latin typeface="Arial"/>
                        <a:ea typeface="Arial"/>
                      </a:endParaRPr>
                    </a:p>
                  </a:txBody>
                  <a:tcPr marL="66944" marR="66944" marT="0" marB="0"/>
                </a:tc>
                <a:tc>
                  <a:txBody>
                    <a:bodyPr/>
                    <a:lstStyle/>
                    <a:p>
                      <a:pPr marL="0" marR="0" algn="just">
                        <a:lnSpc>
                          <a:spcPct val="150000"/>
                        </a:lnSpc>
                        <a:spcBef>
                          <a:spcPts val="0"/>
                        </a:spcBef>
                        <a:spcAft>
                          <a:spcPts val="0"/>
                        </a:spcAft>
                      </a:pPr>
                      <a:r>
                        <a:rPr lang="vi-VN" sz="1300" dirty="0">
                          <a:effectLst/>
                        </a:rPr>
                        <a:t>Tốt</a:t>
                      </a:r>
                      <a:endParaRPr lang="en-US" sz="1100" dirty="0">
                        <a:effectLst/>
                        <a:latin typeface="Arial"/>
                        <a:ea typeface="Arial"/>
                      </a:endParaRPr>
                    </a:p>
                  </a:txBody>
                  <a:tcPr marL="66944" marR="66944" marT="0" marB="0"/>
                </a:tc>
                <a:tc>
                  <a:txBody>
                    <a:bodyPr/>
                    <a:lstStyle/>
                    <a:p>
                      <a:pPr marL="0" marR="0" algn="just">
                        <a:lnSpc>
                          <a:spcPct val="150000"/>
                        </a:lnSpc>
                        <a:spcBef>
                          <a:spcPts val="0"/>
                        </a:spcBef>
                        <a:spcAft>
                          <a:spcPts val="0"/>
                        </a:spcAft>
                      </a:pPr>
                      <a:r>
                        <a:rPr lang="vi-VN" sz="1300">
                          <a:effectLst/>
                        </a:rPr>
                        <a:t>Chưa biết rõ tốt hay xấu</a:t>
                      </a:r>
                      <a:endParaRPr lang="en-US" sz="1100">
                        <a:effectLst/>
                        <a:latin typeface="Arial"/>
                        <a:ea typeface="Arial"/>
                      </a:endParaRPr>
                    </a:p>
                  </a:txBody>
                  <a:tcPr marL="66944" marR="66944" marT="0" marB="0"/>
                </a:tc>
              </a:tr>
              <a:tr h="1400219">
                <a:tc>
                  <a:txBody>
                    <a:bodyPr/>
                    <a:lstStyle/>
                    <a:p>
                      <a:pPr marL="0" marR="0" algn="just">
                        <a:lnSpc>
                          <a:spcPct val="150000"/>
                        </a:lnSpc>
                        <a:spcBef>
                          <a:spcPts val="0"/>
                        </a:spcBef>
                        <a:spcAft>
                          <a:spcPts val="0"/>
                        </a:spcAft>
                      </a:pPr>
                      <a:r>
                        <a:rPr lang="vi-VN" sz="1300" dirty="0">
                          <a:effectLst/>
                        </a:rPr>
                        <a:t>Đọc biển số xe</a:t>
                      </a:r>
                      <a:endParaRPr lang="en-US" sz="1100" dirty="0">
                        <a:effectLst/>
                        <a:latin typeface="Arial"/>
                        <a:ea typeface="Arial"/>
                      </a:endParaRPr>
                    </a:p>
                  </a:txBody>
                  <a:tcPr marL="66944" marR="66944" marT="0" marB="0"/>
                </a:tc>
                <a:tc>
                  <a:txBody>
                    <a:bodyPr/>
                    <a:lstStyle/>
                    <a:p>
                      <a:pPr marL="342900" marR="0" lvl="0" indent="-342900" algn="just">
                        <a:lnSpc>
                          <a:spcPct val="150000"/>
                        </a:lnSpc>
                        <a:spcBef>
                          <a:spcPts val="0"/>
                        </a:spcBef>
                        <a:spcAft>
                          <a:spcPts val="0"/>
                        </a:spcAft>
                        <a:buFont typeface="Symbol"/>
                        <a:buChar char="-"/>
                      </a:pPr>
                      <a:r>
                        <a:rPr lang="vi-VN" sz="1300" u="none" strike="noStrike" dirty="0">
                          <a:effectLst/>
                        </a:rPr>
                        <a:t>Nếu sử dụng chỉ đọc những chiếc xe vi phạm luật giao thông</a:t>
                      </a:r>
                      <a:endParaRPr lang="en-US" sz="1100" u="none" strike="noStrike" dirty="0">
                        <a:effectLst/>
                      </a:endParaRPr>
                    </a:p>
                    <a:p>
                      <a:pPr marL="342900" marR="0" lvl="0" indent="-342900" algn="just">
                        <a:lnSpc>
                          <a:spcPct val="150000"/>
                        </a:lnSpc>
                        <a:spcBef>
                          <a:spcPts val="0"/>
                        </a:spcBef>
                        <a:spcAft>
                          <a:spcPts val="0"/>
                        </a:spcAft>
                        <a:buFont typeface="Symbol"/>
                        <a:buChar char="-"/>
                      </a:pPr>
                      <a:r>
                        <a:rPr lang="vi-VN" sz="1300" u="none" strike="noStrike" dirty="0">
                          <a:effectLst/>
                        </a:rPr>
                        <a:t>Cảnh sát định vị những chiếc xe bị cướp</a:t>
                      </a:r>
                      <a:endParaRPr lang="en-US" sz="1100" u="none" strike="noStrike" dirty="0">
                        <a:effectLst/>
                        <a:latin typeface="Arial"/>
                        <a:ea typeface="Arial"/>
                      </a:endParaRPr>
                    </a:p>
                  </a:txBody>
                  <a:tcPr marL="66944" marR="66944" marT="0" marB="0"/>
                </a:tc>
                <a:tc>
                  <a:txBody>
                    <a:bodyPr/>
                    <a:lstStyle/>
                    <a:p>
                      <a:pPr marL="342900" marR="0" lvl="0" indent="-342900" algn="just">
                        <a:lnSpc>
                          <a:spcPct val="150000"/>
                        </a:lnSpc>
                        <a:spcBef>
                          <a:spcPts val="0"/>
                        </a:spcBef>
                        <a:spcAft>
                          <a:spcPts val="0"/>
                        </a:spcAft>
                        <a:buFont typeface="Symbol"/>
                        <a:buChar char="-"/>
                      </a:pPr>
                      <a:r>
                        <a:rPr lang="vi-VN" sz="1300" u="none" strike="noStrike" dirty="0">
                          <a:effectLst/>
                        </a:rPr>
                        <a:t>Theo dõi người khác</a:t>
                      </a:r>
                      <a:endParaRPr lang="en-US" sz="1100" u="none" strike="noStrike" dirty="0">
                        <a:effectLst/>
                        <a:latin typeface="Arial"/>
                        <a:ea typeface="Arial"/>
                      </a:endParaRPr>
                    </a:p>
                  </a:txBody>
                  <a:tcPr marL="66944" marR="66944" marT="0" marB="0"/>
                </a:tc>
              </a:tr>
              <a:tr h="1400219">
                <a:tc>
                  <a:txBody>
                    <a:bodyPr/>
                    <a:lstStyle/>
                    <a:p>
                      <a:pPr marL="0" marR="0" algn="just">
                        <a:lnSpc>
                          <a:spcPct val="150000"/>
                        </a:lnSpc>
                        <a:spcBef>
                          <a:spcPts val="0"/>
                        </a:spcBef>
                        <a:spcAft>
                          <a:spcPts val="0"/>
                        </a:spcAft>
                      </a:pPr>
                      <a:r>
                        <a:rPr lang="vi-VN" sz="1300" dirty="0">
                          <a:effectLst/>
                        </a:rPr>
                        <a:t>Định diện khuôn mặt</a:t>
                      </a:r>
                      <a:endParaRPr lang="en-US" sz="1100" dirty="0">
                        <a:effectLst/>
                        <a:latin typeface="Arial"/>
                        <a:ea typeface="Arial"/>
                      </a:endParaRPr>
                    </a:p>
                  </a:txBody>
                  <a:tcPr marL="66944" marR="66944" marT="0" marB="0"/>
                </a:tc>
                <a:tc>
                  <a:txBody>
                    <a:bodyPr/>
                    <a:lstStyle/>
                    <a:p>
                      <a:pPr marL="342900" marR="0" lvl="0" indent="-342900" algn="just">
                        <a:lnSpc>
                          <a:spcPct val="150000"/>
                        </a:lnSpc>
                        <a:spcBef>
                          <a:spcPts val="0"/>
                        </a:spcBef>
                        <a:spcAft>
                          <a:spcPts val="0"/>
                        </a:spcAft>
                        <a:buFont typeface="Symbol"/>
                        <a:buChar char="-"/>
                      </a:pPr>
                      <a:r>
                        <a:rPr lang="vi-VN" sz="1300" u="none" strike="noStrike">
                          <a:effectLst/>
                        </a:rPr>
                        <a:t>Phát hiện những tên khủng bố trong đám đông</a:t>
                      </a:r>
                      <a:endParaRPr lang="en-US" sz="1100" u="none" strike="noStrike">
                        <a:effectLst/>
                        <a:latin typeface="Arial"/>
                        <a:ea typeface="Arial"/>
                      </a:endParaRPr>
                    </a:p>
                  </a:txBody>
                  <a:tcPr marL="66944" marR="66944" marT="0" marB="0"/>
                </a:tc>
                <a:tc>
                  <a:txBody>
                    <a:bodyPr/>
                    <a:lstStyle/>
                    <a:p>
                      <a:pPr marL="342900" marR="0" lvl="0" indent="-342900" algn="just">
                        <a:lnSpc>
                          <a:spcPct val="150000"/>
                        </a:lnSpc>
                        <a:spcBef>
                          <a:spcPts val="0"/>
                        </a:spcBef>
                        <a:spcAft>
                          <a:spcPts val="0"/>
                        </a:spcAft>
                        <a:buFont typeface="Symbol"/>
                        <a:buChar char="-"/>
                      </a:pPr>
                      <a:r>
                        <a:rPr lang="vi-VN" sz="1300" u="none" strike="noStrike" dirty="0">
                          <a:effectLst/>
                        </a:rPr>
                        <a:t>Nhận ra các thành viên trong 1 bức tranh 🡪 tùy thuộc vào những việc làm sau đó mà phân biệt tốt hay xấu</a:t>
                      </a:r>
                      <a:endParaRPr lang="en-US" sz="1100" u="none" strike="noStrike" dirty="0">
                        <a:effectLst/>
                        <a:latin typeface="Arial"/>
                        <a:ea typeface="Arial"/>
                      </a:endParaRPr>
                    </a:p>
                  </a:txBody>
                  <a:tcPr marL="66944" marR="66944" marT="0" marB="0"/>
                </a:tc>
              </a:tr>
              <a:tr h="560088">
                <a:tc>
                  <a:txBody>
                    <a:bodyPr/>
                    <a:lstStyle/>
                    <a:p>
                      <a:pPr marL="0" marR="0" algn="just">
                        <a:lnSpc>
                          <a:spcPct val="150000"/>
                        </a:lnSpc>
                        <a:spcBef>
                          <a:spcPts val="0"/>
                        </a:spcBef>
                        <a:spcAft>
                          <a:spcPts val="0"/>
                        </a:spcAft>
                      </a:pPr>
                      <a:r>
                        <a:rPr lang="vi-VN" sz="1300" dirty="0">
                          <a:effectLst/>
                        </a:rPr>
                        <a:t>GPS</a:t>
                      </a:r>
                      <a:endParaRPr lang="en-US" sz="1100" dirty="0">
                        <a:effectLst/>
                        <a:latin typeface="Arial"/>
                        <a:ea typeface="Arial"/>
                      </a:endParaRPr>
                    </a:p>
                  </a:txBody>
                  <a:tcPr marL="66944" marR="66944" marT="0" marB="0"/>
                </a:tc>
                <a:tc>
                  <a:txBody>
                    <a:bodyPr/>
                    <a:lstStyle/>
                    <a:p>
                      <a:pPr marL="342900" marR="0" lvl="0" indent="-342900" algn="just">
                        <a:lnSpc>
                          <a:spcPct val="150000"/>
                        </a:lnSpc>
                        <a:spcBef>
                          <a:spcPts val="0"/>
                        </a:spcBef>
                        <a:spcAft>
                          <a:spcPts val="0"/>
                        </a:spcAft>
                        <a:buFont typeface="Symbol"/>
                        <a:buChar char="-"/>
                      </a:pPr>
                      <a:r>
                        <a:rPr lang="vi-VN" sz="1300" u="none" strike="noStrike" dirty="0">
                          <a:effectLst/>
                        </a:rPr>
                        <a:t>Giúp dẫn đường, tránh kẹt xe,..</a:t>
                      </a:r>
                      <a:endParaRPr lang="en-US" sz="1100" u="none" strike="noStrike" dirty="0">
                        <a:effectLst/>
                        <a:latin typeface="Arial"/>
                        <a:ea typeface="Arial"/>
                      </a:endParaRPr>
                    </a:p>
                  </a:txBody>
                  <a:tcPr marL="66944" marR="66944" marT="0" marB="0"/>
                </a:tc>
                <a:tc>
                  <a:txBody>
                    <a:bodyPr/>
                    <a:lstStyle/>
                    <a:p>
                      <a:pPr marL="342900" marR="0" lvl="0" indent="-342900" algn="just">
                        <a:lnSpc>
                          <a:spcPct val="150000"/>
                        </a:lnSpc>
                        <a:spcBef>
                          <a:spcPts val="0"/>
                        </a:spcBef>
                        <a:spcAft>
                          <a:spcPts val="0"/>
                        </a:spcAft>
                        <a:buFont typeface="Symbol"/>
                        <a:buChar char="-"/>
                      </a:pPr>
                      <a:r>
                        <a:rPr lang="vi-VN" sz="1300" u="none" strike="noStrike" dirty="0">
                          <a:effectLst/>
                        </a:rPr>
                        <a:t>Theo dõi, quấy rối người khác</a:t>
                      </a:r>
                      <a:endParaRPr lang="en-US" sz="1100" u="none" strike="noStrike" dirty="0">
                        <a:effectLst/>
                        <a:latin typeface="Arial"/>
                        <a:ea typeface="Arial"/>
                      </a:endParaRPr>
                    </a:p>
                  </a:txBody>
                  <a:tcPr marL="66944" marR="66944" marT="0" marB="0"/>
                </a:tc>
              </a:tr>
            </a:tbl>
          </a:graphicData>
        </a:graphic>
      </p:graphicFrame>
    </p:spTree>
    <p:extLst>
      <p:ext uri="{BB962C8B-B14F-4D97-AF65-F5344CB8AC3E}">
        <p14:creationId xmlns:p14="http://schemas.microsoft.com/office/powerpoint/2010/main" val="18032646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3172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594406"/>
            <a:ext cx="7747820" cy="22506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endParaRPr lang="en-US" sz="3600" dirty="0" smtClean="0"/>
          </a:p>
          <a:p>
            <a:pPr lvl="0"/>
            <a:r>
              <a:rPr lang="en-US" sz="3600" dirty="0" smtClean="0"/>
              <a:t>5</a:t>
            </a:r>
            <a:r>
              <a:rPr lang="en-US" sz="3600" dirty="0"/>
              <a:t>.</a:t>
            </a:r>
            <a:r>
              <a:rPr lang="vi-VN" sz="3600" dirty="0"/>
              <a:t> Các trường phái đạo đức</a:t>
            </a:r>
            <a:endParaRPr lang="en-US" sz="3600" dirty="0"/>
          </a:p>
          <a:p>
            <a:endParaRPr lang="en-US" sz="3600" dirty="0" smtClean="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13</a:t>
            </a:fld>
            <a:endParaRPr lang="en-US" sz="3200"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6336652"/>
              </p:ext>
            </p:extLst>
          </p:nvPr>
        </p:nvGraphicFramePr>
        <p:xfrm>
          <a:off x="1108363" y="2701636"/>
          <a:ext cx="7952509" cy="2147455"/>
        </p:xfrm>
        <a:graphic>
          <a:graphicData uri="http://schemas.openxmlformats.org/drawingml/2006/table">
            <a:tbl>
              <a:tblPr bandRow="1">
                <a:tableStyleId>{5C22544A-7EE6-4342-B048-85BDC9FD1C3A}</a:tableStyleId>
              </a:tblPr>
              <a:tblGrid>
                <a:gridCol w="2650542"/>
                <a:gridCol w="2650542"/>
                <a:gridCol w="2651425"/>
              </a:tblGrid>
              <a:tr h="683705">
                <a:tc>
                  <a:txBody>
                    <a:bodyPr/>
                    <a:lstStyle/>
                    <a:p>
                      <a:pPr marL="0" marR="0" algn="just">
                        <a:lnSpc>
                          <a:spcPct val="150000"/>
                        </a:lnSpc>
                        <a:spcBef>
                          <a:spcPts val="0"/>
                        </a:spcBef>
                        <a:spcAft>
                          <a:spcPts val="0"/>
                        </a:spcAft>
                      </a:pPr>
                      <a:r>
                        <a:rPr lang="vi-VN" sz="1300" dirty="0">
                          <a:effectLst/>
                        </a:rPr>
                        <a:t>Virtue ethics</a:t>
                      </a:r>
                      <a:endParaRPr lang="en-US" sz="1100" dirty="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dirty="0">
                          <a:effectLst/>
                        </a:rPr>
                        <a:t>Deontology</a:t>
                      </a:r>
                      <a:endParaRPr lang="en-US" sz="1100" dirty="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vi-VN" sz="1300">
                          <a:effectLst/>
                        </a:rPr>
                        <a:t>Consequentialism</a:t>
                      </a:r>
                      <a:endParaRPr lang="en-US" sz="1100">
                        <a:effectLst/>
                        <a:latin typeface="Arial"/>
                        <a:ea typeface="Arial"/>
                      </a:endParaRPr>
                    </a:p>
                  </a:txBody>
                  <a:tcPr marL="68580" marR="68580" marT="0" marB="0"/>
                </a:tc>
              </a:tr>
              <a:tr h="1463750">
                <a:tc>
                  <a:txBody>
                    <a:bodyPr/>
                    <a:lstStyle/>
                    <a:p>
                      <a:pPr marL="342900" marR="0" lvl="0" indent="-342900" algn="just">
                        <a:lnSpc>
                          <a:spcPct val="150000"/>
                        </a:lnSpc>
                        <a:spcBef>
                          <a:spcPts val="0"/>
                        </a:spcBef>
                        <a:spcAft>
                          <a:spcPts val="0"/>
                        </a:spcAft>
                        <a:buFont typeface="Symbol"/>
                        <a:buChar char="-"/>
                      </a:pPr>
                      <a:r>
                        <a:rPr lang="vi-VN" sz="1300" u="none" strike="noStrike" dirty="0">
                          <a:effectLst/>
                        </a:rPr>
                        <a:t> Tuân theo những cái đức hạnh</a:t>
                      </a:r>
                      <a:endParaRPr lang="en-US" sz="1100" u="none" strike="noStrike" dirty="0">
                        <a:effectLst/>
                        <a:latin typeface="Arial"/>
                        <a:ea typeface="Arial"/>
                      </a:endParaRPr>
                    </a:p>
                  </a:txBody>
                  <a:tcPr marL="68580" marR="68580" marT="0" marB="0"/>
                </a:tc>
                <a:tc>
                  <a:txBody>
                    <a:bodyPr/>
                    <a:lstStyle/>
                    <a:p>
                      <a:pPr marL="342900" marR="0" lvl="0" indent="-342900" algn="just">
                        <a:lnSpc>
                          <a:spcPct val="150000"/>
                        </a:lnSpc>
                        <a:spcBef>
                          <a:spcPts val="0"/>
                        </a:spcBef>
                        <a:spcAft>
                          <a:spcPts val="0"/>
                        </a:spcAft>
                        <a:buFont typeface="Symbol"/>
                        <a:buChar char="-"/>
                      </a:pPr>
                      <a:r>
                        <a:rPr lang="vi-VN" sz="1300" u="none" strike="noStrike">
                          <a:effectLst/>
                        </a:rPr>
                        <a:t>Tuân theo những quy luật ( rules) </a:t>
                      </a:r>
                      <a:endParaRPr lang="en-US" sz="1100" u="none" strike="noStrike">
                        <a:effectLst/>
                        <a:latin typeface="Arial"/>
                        <a:ea typeface="Arial"/>
                      </a:endParaRPr>
                    </a:p>
                  </a:txBody>
                  <a:tcPr marL="68580" marR="68580" marT="0" marB="0"/>
                </a:tc>
                <a:tc>
                  <a:txBody>
                    <a:bodyPr/>
                    <a:lstStyle/>
                    <a:p>
                      <a:pPr marL="342900" marR="0" lvl="0" indent="-342900" algn="just">
                        <a:lnSpc>
                          <a:spcPct val="150000"/>
                        </a:lnSpc>
                        <a:spcBef>
                          <a:spcPts val="0"/>
                        </a:spcBef>
                        <a:spcAft>
                          <a:spcPts val="0"/>
                        </a:spcAft>
                        <a:buFont typeface="Symbol"/>
                        <a:buChar char="-"/>
                      </a:pPr>
                      <a:r>
                        <a:rPr lang="vi-VN" sz="1300" u="none" strike="noStrike" dirty="0">
                          <a:effectLst/>
                        </a:rPr>
                        <a:t>Ảnh hưởng tới mặc kết quả</a:t>
                      </a:r>
                      <a:endParaRPr lang="en-US" sz="1100" u="none" strike="noStrike" dirty="0">
                        <a:effectLst/>
                        <a:latin typeface="Arial"/>
                        <a:ea typeface="Arial"/>
                      </a:endParaRPr>
                    </a:p>
                  </a:txBody>
                  <a:tcPr marL="68580" marR="68580" marT="0" marB="0"/>
                </a:tc>
              </a:tr>
            </a:tbl>
          </a:graphicData>
        </a:graphic>
      </p:graphicFrame>
    </p:spTree>
    <p:extLst>
      <p:ext uri="{BB962C8B-B14F-4D97-AF65-F5344CB8AC3E}">
        <p14:creationId xmlns:p14="http://schemas.microsoft.com/office/powerpoint/2010/main" val="9404628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3172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546585"/>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7.</a:t>
            </a:r>
            <a:r>
              <a:rPr lang="vi-VN" sz="3600" dirty="0"/>
              <a:t> Luật về xử lý dữ </a:t>
            </a:r>
            <a:r>
              <a:rPr lang="vi-VN" sz="3600" dirty="0" smtClean="0"/>
              <a:t>liệu</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14</a:t>
            </a:fld>
            <a:endParaRPr lang="en-US" sz="3200" dirty="0">
              <a:solidFill>
                <a:srgbClr val="FF0000"/>
              </a:solidFill>
            </a:endParaRPr>
          </a:p>
        </p:txBody>
      </p:sp>
      <p:sp>
        <p:nvSpPr>
          <p:cNvPr id="3" name="TextBox 2"/>
          <p:cNvSpPr txBox="1"/>
          <p:nvPr/>
        </p:nvSpPr>
        <p:spPr>
          <a:xfrm>
            <a:off x="706582" y="1773382"/>
            <a:ext cx="9947563" cy="646331"/>
          </a:xfrm>
          <a:prstGeom prst="rect">
            <a:avLst/>
          </a:prstGeom>
          <a:noFill/>
        </p:spPr>
        <p:txBody>
          <a:bodyPr wrap="square" rtlCol="0">
            <a:spAutoFit/>
          </a:bodyPr>
          <a:lstStyle/>
          <a:p>
            <a:pPr lvl="0"/>
            <a:r>
              <a:rPr lang="en-US" dirty="0" smtClean="0"/>
              <a:t>-</a:t>
            </a:r>
            <a:r>
              <a:rPr lang="vi-VN" dirty="0" smtClean="0"/>
              <a:t>Có </a:t>
            </a:r>
            <a:r>
              <a:rPr lang="vi-VN" dirty="0"/>
              <a:t>rất nhiều bộ luật ở các nước nêu rõ về việc xử lý dữ liệu</a:t>
            </a:r>
            <a:endParaRPr lang="en-US" dirty="0"/>
          </a:p>
          <a:p>
            <a:r>
              <a:rPr lang="vi-VN" dirty="0"/>
              <a:t>Ở Châu Âu</a:t>
            </a:r>
            <a:endParaRPr lang="en-US" dirty="0"/>
          </a:p>
        </p:txBody>
      </p:sp>
      <p:grpSp>
        <p:nvGrpSpPr>
          <p:cNvPr id="13" name="Group 12"/>
          <p:cNvGrpSpPr/>
          <p:nvPr/>
        </p:nvGrpSpPr>
        <p:grpSpPr>
          <a:xfrm>
            <a:off x="431195" y="2414059"/>
            <a:ext cx="10718471" cy="1384995"/>
            <a:chOff x="431195" y="2414059"/>
            <a:chExt cx="10718471" cy="1384995"/>
          </a:xfrm>
        </p:grpSpPr>
        <p:sp>
          <p:nvSpPr>
            <p:cNvPr id="14" name="Arrow: Right 9">
              <a:extLst>
                <a:ext uri="{FF2B5EF4-FFF2-40B4-BE49-F238E27FC236}">
                  <a16:creationId xmlns="" xmlns:a16="http://schemas.microsoft.com/office/drawing/2014/main" id="{7C320AAF-E81A-41EA-814D-C69E54BA85B6}"/>
                </a:ext>
              </a:extLst>
            </p:cNvPr>
            <p:cNvSpPr/>
            <p:nvPr/>
          </p:nvSpPr>
          <p:spPr>
            <a:xfrm>
              <a:off x="431195" y="2768228"/>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0" name="TextBox 9"/>
            <p:cNvSpPr txBox="1"/>
            <p:nvPr/>
          </p:nvSpPr>
          <p:spPr>
            <a:xfrm>
              <a:off x="1673157" y="2414059"/>
              <a:ext cx="9476509" cy="1384995"/>
            </a:xfrm>
            <a:prstGeom prst="rect">
              <a:avLst/>
            </a:prstGeom>
            <a:noFill/>
          </p:spPr>
          <p:txBody>
            <a:bodyPr wrap="square" rtlCol="0">
              <a:spAutoFit/>
            </a:bodyPr>
            <a:lstStyle/>
            <a:p>
              <a:pPr lvl="0"/>
              <a:r>
                <a:rPr lang="vi-VN" sz="2800" dirty="0"/>
                <a:t>Phân tích dữ liệu một cách công bằng (phân biệt màu da, giới tính)</a:t>
              </a:r>
              <a:endParaRPr lang="en-US" sz="2800" dirty="0"/>
            </a:p>
            <a:p>
              <a:endParaRPr lang="en-US" sz="2800" dirty="0"/>
            </a:p>
          </p:txBody>
        </p:sp>
      </p:grpSp>
      <p:grpSp>
        <p:nvGrpSpPr>
          <p:cNvPr id="21" name="Group 20"/>
          <p:cNvGrpSpPr/>
          <p:nvPr/>
        </p:nvGrpSpPr>
        <p:grpSpPr>
          <a:xfrm>
            <a:off x="431195" y="3571505"/>
            <a:ext cx="8117060" cy="954107"/>
            <a:chOff x="431195" y="3571505"/>
            <a:chExt cx="8117060" cy="954107"/>
          </a:xfrm>
        </p:grpSpPr>
        <p:sp>
          <p:nvSpPr>
            <p:cNvPr id="16" name="Arrow: Right 9">
              <a:extLst>
                <a:ext uri="{FF2B5EF4-FFF2-40B4-BE49-F238E27FC236}">
                  <a16:creationId xmlns="" xmlns:a16="http://schemas.microsoft.com/office/drawing/2014/main" id="{7C320AAF-E81A-41EA-814D-C69E54BA85B6}"/>
                </a:ext>
              </a:extLst>
            </p:cNvPr>
            <p:cNvSpPr/>
            <p:nvPr/>
          </p:nvSpPr>
          <p:spPr>
            <a:xfrm>
              <a:off x="431195" y="3879395"/>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1" name="TextBox 10"/>
            <p:cNvSpPr txBox="1"/>
            <p:nvPr/>
          </p:nvSpPr>
          <p:spPr>
            <a:xfrm>
              <a:off x="1673157" y="3571505"/>
              <a:ext cx="6875098" cy="954107"/>
            </a:xfrm>
            <a:prstGeom prst="rect">
              <a:avLst/>
            </a:prstGeom>
            <a:noFill/>
          </p:spPr>
          <p:txBody>
            <a:bodyPr wrap="square" rtlCol="0">
              <a:spAutoFit/>
            </a:bodyPr>
            <a:lstStyle/>
            <a:p>
              <a:r>
                <a:rPr lang="vi-VN" sz="2800" dirty="0"/>
                <a:t>Khi muốn xử lý dữ liệu thì bạn phải xin phép chủ nhân của dữ liệu đó</a:t>
              </a:r>
              <a:endParaRPr lang="en-US" sz="2800" dirty="0"/>
            </a:p>
          </p:txBody>
        </p:sp>
      </p:grpSp>
      <p:grpSp>
        <p:nvGrpSpPr>
          <p:cNvPr id="22" name="Group 21"/>
          <p:cNvGrpSpPr/>
          <p:nvPr/>
        </p:nvGrpSpPr>
        <p:grpSpPr>
          <a:xfrm>
            <a:off x="466615" y="4659206"/>
            <a:ext cx="8608112" cy="1661993"/>
            <a:chOff x="466615" y="4659206"/>
            <a:chExt cx="8608112" cy="1661993"/>
          </a:xfrm>
        </p:grpSpPr>
        <p:sp>
          <p:nvSpPr>
            <p:cNvPr id="20" name="Arrow: Right 9">
              <a:extLst>
                <a:ext uri="{FF2B5EF4-FFF2-40B4-BE49-F238E27FC236}">
                  <a16:creationId xmlns="" xmlns:a16="http://schemas.microsoft.com/office/drawing/2014/main" id="{7C320AAF-E81A-41EA-814D-C69E54BA85B6}"/>
                </a:ext>
              </a:extLst>
            </p:cNvPr>
            <p:cNvSpPr/>
            <p:nvPr/>
          </p:nvSpPr>
          <p:spPr>
            <a:xfrm>
              <a:off x="466615" y="5136005"/>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2" name="TextBox 11"/>
            <p:cNvSpPr txBox="1"/>
            <p:nvPr/>
          </p:nvSpPr>
          <p:spPr>
            <a:xfrm>
              <a:off x="1673157" y="4659206"/>
              <a:ext cx="7401570" cy="1661993"/>
            </a:xfrm>
            <a:prstGeom prst="rect">
              <a:avLst/>
            </a:prstGeom>
            <a:noFill/>
          </p:spPr>
          <p:txBody>
            <a:bodyPr wrap="square" rtlCol="0">
              <a:spAutoFit/>
            </a:bodyPr>
            <a:lstStyle/>
            <a:p>
              <a:pPr lvl="0"/>
              <a:r>
                <a:rPr lang="vi-VN" sz="2800" dirty="0"/>
                <a:t>Cá nhân của một cá thể phải có quyền truy xuất vào dữ liệu cá nhân của họ và chỉnh sửa nếu phát hiện sai.</a:t>
              </a:r>
              <a:endParaRPr lang="en-US" sz="2800" dirty="0"/>
            </a:p>
            <a:p>
              <a:endParaRPr lang="en-US" dirty="0"/>
            </a:p>
          </p:txBody>
        </p:sp>
      </p:grpSp>
    </p:spTree>
    <p:extLst>
      <p:ext uri="{BB962C8B-B14F-4D97-AF65-F5344CB8AC3E}">
        <p14:creationId xmlns:p14="http://schemas.microsoft.com/office/powerpoint/2010/main" val="33556583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250"/>
                                        <p:tgtEl>
                                          <p:spTgt spid="8"/>
                                        </p:tgtEl>
                                      </p:cBhvr>
                                    </p:animEffect>
                                  </p:childTnLst>
                                </p:cTn>
                              </p:par>
                            </p:childTnLst>
                          </p:cTn>
                        </p:par>
                        <p:par>
                          <p:cTn id="8" fill="hold">
                            <p:stCondLst>
                              <p:cond delay="1250"/>
                            </p:stCondLst>
                            <p:childTnLst>
                              <p:par>
                                <p:cTn id="9" presetID="16" presetClass="entr" presetSubtype="2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1250"/>
                                        <p:tgtEl>
                                          <p:spTgt spid="13"/>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1250"/>
                                        <p:tgtEl>
                                          <p:spTgt spid="21"/>
                                        </p:tgtEl>
                                      </p:cBhvr>
                                    </p:animEffect>
                                  </p:childTnLst>
                                </p:cTn>
                              </p:par>
                            </p:childTnLst>
                          </p:cTn>
                        </p:par>
                        <p:par>
                          <p:cTn id="16" fill="hold">
                            <p:stCondLst>
                              <p:cond delay="3750"/>
                            </p:stCondLst>
                            <p:childTnLst>
                              <p:par>
                                <p:cTn id="17" presetID="16" presetClass="entr" presetSubtype="2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1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3172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546585"/>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7.</a:t>
            </a:r>
            <a:r>
              <a:rPr lang="vi-VN" sz="3600" dirty="0"/>
              <a:t> Luật về xử lý dữ </a:t>
            </a:r>
            <a:r>
              <a:rPr lang="vi-VN" sz="3600" dirty="0" smtClean="0"/>
              <a:t>liệu</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15</a:t>
            </a:fld>
            <a:endParaRPr lang="en-US" sz="3200" dirty="0">
              <a:solidFill>
                <a:srgbClr val="FF0000"/>
              </a:solidFill>
            </a:endParaRPr>
          </a:p>
        </p:txBody>
      </p:sp>
      <p:grpSp>
        <p:nvGrpSpPr>
          <p:cNvPr id="15" name="Group 14"/>
          <p:cNvGrpSpPr/>
          <p:nvPr/>
        </p:nvGrpSpPr>
        <p:grpSpPr>
          <a:xfrm>
            <a:off x="320359" y="2092036"/>
            <a:ext cx="8934477" cy="1231106"/>
            <a:chOff x="320359" y="2092036"/>
            <a:chExt cx="8934477" cy="1231106"/>
          </a:xfrm>
        </p:grpSpPr>
        <p:sp>
          <p:nvSpPr>
            <p:cNvPr id="14" name="Arrow: Right 9">
              <a:extLst>
                <a:ext uri="{FF2B5EF4-FFF2-40B4-BE49-F238E27FC236}">
                  <a16:creationId xmlns="" xmlns:a16="http://schemas.microsoft.com/office/drawing/2014/main" id="{7C320AAF-E81A-41EA-814D-C69E54BA85B6}"/>
                </a:ext>
              </a:extLst>
            </p:cNvPr>
            <p:cNvSpPr/>
            <p:nvPr/>
          </p:nvSpPr>
          <p:spPr>
            <a:xfrm>
              <a:off x="320359" y="2241755"/>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5" name="TextBox 4"/>
            <p:cNvSpPr txBox="1"/>
            <p:nvPr/>
          </p:nvSpPr>
          <p:spPr>
            <a:xfrm>
              <a:off x="1420737" y="2092036"/>
              <a:ext cx="7834099" cy="1231106"/>
            </a:xfrm>
            <a:prstGeom prst="rect">
              <a:avLst/>
            </a:prstGeom>
            <a:noFill/>
          </p:spPr>
          <p:txBody>
            <a:bodyPr wrap="square" rtlCol="0">
              <a:spAutoFit/>
            </a:bodyPr>
            <a:lstStyle/>
            <a:p>
              <a:pPr lvl="0"/>
              <a:r>
                <a:rPr lang="vi-VN" sz="2800" dirty="0"/>
                <a:t>Phải có tính chịu trách nhiệm nếu việc xử lý dữ liệu ảnh hưởng mọi người.</a:t>
              </a:r>
              <a:endParaRPr lang="en-US" sz="2800" dirty="0"/>
            </a:p>
            <a:p>
              <a:endParaRPr lang="en-US" dirty="0"/>
            </a:p>
          </p:txBody>
        </p:sp>
      </p:grpSp>
      <p:grpSp>
        <p:nvGrpSpPr>
          <p:cNvPr id="17" name="Group 16"/>
          <p:cNvGrpSpPr/>
          <p:nvPr/>
        </p:nvGrpSpPr>
        <p:grpSpPr>
          <a:xfrm>
            <a:off x="320359" y="4010723"/>
            <a:ext cx="8868990" cy="1384995"/>
            <a:chOff x="320359" y="4010723"/>
            <a:chExt cx="8868990" cy="1384995"/>
          </a:xfrm>
        </p:grpSpPr>
        <p:sp>
          <p:nvSpPr>
            <p:cNvPr id="16" name="Arrow: Right 9">
              <a:extLst>
                <a:ext uri="{FF2B5EF4-FFF2-40B4-BE49-F238E27FC236}">
                  <a16:creationId xmlns="" xmlns:a16="http://schemas.microsoft.com/office/drawing/2014/main" id="{7C320AAF-E81A-41EA-814D-C69E54BA85B6}"/>
                </a:ext>
              </a:extLst>
            </p:cNvPr>
            <p:cNvSpPr/>
            <p:nvPr/>
          </p:nvSpPr>
          <p:spPr>
            <a:xfrm>
              <a:off x="320359" y="4364893"/>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TextBox 5"/>
            <p:cNvSpPr txBox="1"/>
            <p:nvPr/>
          </p:nvSpPr>
          <p:spPr>
            <a:xfrm>
              <a:off x="1486222" y="4010723"/>
              <a:ext cx="7703127" cy="1384995"/>
            </a:xfrm>
            <a:prstGeom prst="rect">
              <a:avLst/>
            </a:prstGeom>
            <a:noFill/>
          </p:spPr>
          <p:txBody>
            <a:bodyPr wrap="square" rtlCol="0">
              <a:spAutoFit/>
            </a:bodyPr>
            <a:lstStyle/>
            <a:p>
              <a:r>
                <a:rPr lang="vi-VN" sz="2800" dirty="0"/>
                <a:t>Và còn rất nhiều bộ luật khác để đảm bảo việc xử lý dữ liệu trở nên tốt hơn công bằng cho tất cả mọi người</a:t>
              </a:r>
              <a:endParaRPr lang="en-US" sz="2800" dirty="0"/>
            </a:p>
          </p:txBody>
        </p:sp>
      </p:grpSp>
    </p:spTree>
    <p:extLst>
      <p:ext uri="{BB962C8B-B14F-4D97-AF65-F5344CB8AC3E}">
        <p14:creationId xmlns:p14="http://schemas.microsoft.com/office/powerpoint/2010/main" val="22235161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250"/>
                                        <p:tgtEl>
                                          <p:spTgt spid="8"/>
                                        </p:tgtEl>
                                      </p:cBhvr>
                                    </p:animEffect>
                                  </p:childTnLst>
                                </p:cTn>
                              </p:par>
                            </p:childTnLst>
                          </p:cTn>
                        </p:par>
                        <p:par>
                          <p:cTn id="8" fill="hold">
                            <p:stCondLst>
                              <p:cond delay="1250"/>
                            </p:stCondLst>
                            <p:childTnLst>
                              <p:par>
                                <p:cTn id="9" presetID="16" presetClass="entr" presetSubtype="2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750"/>
                            </p:stCondLst>
                            <p:childTnLst>
                              <p:par>
                                <p:cTn id="13" presetID="16" presetClass="entr" presetSubtype="2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3172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546585"/>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8.</a:t>
            </a:r>
            <a:r>
              <a:rPr lang="vi-VN" sz="3600" dirty="0"/>
              <a:t> Phân tích </a:t>
            </a:r>
            <a:r>
              <a:rPr lang="vi-VN" sz="3600" dirty="0" smtClean="0"/>
              <a:t>IRAC</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16</a:t>
            </a:fld>
            <a:endParaRPr lang="en-US" sz="3200" dirty="0">
              <a:solidFill>
                <a:srgbClr val="FF0000"/>
              </a:solidFill>
            </a:endParaRPr>
          </a:p>
        </p:txBody>
      </p:sp>
      <p:sp>
        <p:nvSpPr>
          <p:cNvPr id="3" name="TextBox 2"/>
          <p:cNvSpPr txBox="1"/>
          <p:nvPr/>
        </p:nvSpPr>
        <p:spPr>
          <a:xfrm>
            <a:off x="803563" y="2341418"/>
            <a:ext cx="9476509" cy="2031325"/>
          </a:xfrm>
          <a:prstGeom prst="rect">
            <a:avLst/>
          </a:prstGeom>
          <a:noFill/>
        </p:spPr>
        <p:txBody>
          <a:bodyPr wrap="square" rtlCol="0">
            <a:spAutoFit/>
          </a:bodyPr>
          <a:lstStyle/>
          <a:p>
            <a:r>
              <a:rPr lang="vi-VN" dirty="0"/>
              <a:t>IRAC là phương thức để xét xem tình huống có vi phạm vào các luật lệ hay không.</a:t>
            </a:r>
            <a:endParaRPr lang="en-US" dirty="0"/>
          </a:p>
          <a:p>
            <a:r>
              <a:rPr lang="vi-VN" dirty="0"/>
              <a:t>I → Issue : Định nghĩ về vấn đề pháp lý</a:t>
            </a:r>
            <a:endParaRPr lang="en-US" dirty="0"/>
          </a:p>
          <a:p>
            <a:r>
              <a:rPr lang="vi-VN" dirty="0"/>
              <a:t>R → Rule : Tìm những bộ luật liên quan tới vấn đề</a:t>
            </a:r>
            <a:endParaRPr lang="en-US" dirty="0"/>
          </a:p>
          <a:p>
            <a:r>
              <a:rPr lang="vi-VN" dirty="0"/>
              <a:t>A → Application : Xem trong bộ luật xem vấn đề vi phạm chỗ nào trong bộ luật hay là không vi phạm.</a:t>
            </a:r>
            <a:endParaRPr lang="en-US" dirty="0"/>
          </a:p>
          <a:p>
            <a:r>
              <a:rPr lang="vi-VN" dirty="0"/>
              <a:t>C → Conclusion : Kết luận</a:t>
            </a:r>
            <a:endParaRPr lang="en-US" dirty="0"/>
          </a:p>
          <a:p>
            <a:endParaRPr lang="en-US" dirty="0"/>
          </a:p>
        </p:txBody>
      </p:sp>
    </p:spTree>
    <p:extLst>
      <p:ext uri="{BB962C8B-B14F-4D97-AF65-F5344CB8AC3E}">
        <p14:creationId xmlns:p14="http://schemas.microsoft.com/office/powerpoint/2010/main" val="33782247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491167"/>
            <a:ext cx="7747820" cy="171036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9.</a:t>
            </a:r>
            <a:r>
              <a:rPr lang="vi-VN" sz="3600" dirty="0"/>
              <a:t> Đặt vấn đề : Lỗi AI hay con </a:t>
            </a:r>
            <a:r>
              <a:rPr lang="vi-VN" sz="3600" dirty="0" smtClean="0"/>
              <a:t>người</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17</a:t>
            </a:fld>
            <a:endParaRPr lang="en-US" sz="3200" dirty="0">
              <a:solidFill>
                <a:srgbClr val="FF0000"/>
              </a:solidFill>
            </a:endParaRPr>
          </a:p>
        </p:txBody>
      </p:sp>
      <p:sp>
        <p:nvSpPr>
          <p:cNvPr id="3" name="TextBox 2"/>
          <p:cNvSpPr txBox="1"/>
          <p:nvPr/>
        </p:nvSpPr>
        <p:spPr>
          <a:xfrm>
            <a:off x="665018" y="1267019"/>
            <a:ext cx="9892145" cy="2585323"/>
          </a:xfrm>
          <a:prstGeom prst="rect">
            <a:avLst/>
          </a:prstGeom>
          <a:noFill/>
        </p:spPr>
        <p:txBody>
          <a:bodyPr wrap="square" rtlCol="0">
            <a:spAutoFit/>
          </a:bodyPr>
          <a:lstStyle/>
          <a:p>
            <a:r>
              <a:rPr lang="vi-VN" dirty="0"/>
              <a:t>Khi AI ngày càng phát triển → hầu như sẽ thay thế con người quyết định mọi thứ.</a:t>
            </a:r>
            <a:endParaRPr lang="en-US" dirty="0"/>
          </a:p>
          <a:p>
            <a:r>
              <a:rPr lang="vi-VN" dirty="0"/>
              <a:t>Vấn đề đặt ra : Nếu AI quyết định sai → Lỗi do ai ? ( AI hay con người)</a:t>
            </a:r>
            <a:endParaRPr lang="en-US" dirty="0"/>
          </a:p>
          <a:p>
            <a:r>
              <a:rPr lang="vi-VN" dirty="0"/>
              <a:t>VD: Một chiếc xe được điều khiển bởi AI và tài xế giao toàn quyền quyết định cho AI xử lý → hậu quả là xe do AI điều khiển đã gây ra tai nạn chết người</a:t>
            </a:r>
            <a:endParaRPr lang="en-US" dirty="0"/>
          </a:p>
          <a:p>
            <a:r>
              <a:rPr lang="vi-VN" dirty="0"/>
              <a:t>Ngay vào thời điểm ban đầu người tài xế đã sai khi giao toàn quyền quyết định lái chiếc xe cho AI. Dù đang chỉnh chế độ lái tự động nhưng tài xế vẫn không được lơ là khi tham gia giao thông.</a:t>
            </a:r>
            <a:endParaRPr lang="en-US" dirty="0"/>
          </a:p>
          <a:p>
            <a:r>
              <a:rPr lang="vi-VN" dirty="0"/>
              <a:t>Tuy nhiên, liệu AI có lỗi hay không ? Ta sẽ chia ra các trường hợp </a:t>
            </a:r>
            <a:r>
              <a:rPr lang="vi-VN" dirty="0" smtClean="0"/>
              <a:t>sau</a:t>
            </a:r>
            <a:r>
              <a:rPr lang="en-US" dirty="0" smtClean="0"/>
              <a:t> :</a:t>
            </a:r>
            <a:endParaRPr lang="en-US" dirty="0"/>
          </a:p>
          <a:p>
            <a:endParaRPr lang="en-US" dirty="0"/>
          </a:p>
        </p:txBody>
      </p:sp>
      <p:sp>
        <p:nvSpPr>
          <p:cNvPr id="10" name="Right Arrow 9"/>
          <p:cNvSpPr/>
          <p:nvPr/>
        </p:nvSpPr>
        <p:spPr>
          <a:xfrm rot="1454240">
            <a:off x="6502326" y="4080386"/>
            <a:ext cx="607839" cy="160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5074" y="4397591"/>
            <a:ext cx="3158836" cy="20443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dirty="0" smtClean="0"/>
              <a:t>TH1: Nếu khi kiểm tra hệ thống gặp lỗi ( Do lập trình ) hoặc là hệ thống chưa hoàn hảo thì lỗi sẽ nằm ở các kĩ sư thiết kế hệ thống đó.</a:t>
            </a:r>
            <a:endParaRPr lang="en-US" dirty="0"/>
          </a:p>
        </p:txBody>
      </p:sp>
      <p:sp>
        <p:nvSpPr>
          <p:cNvPr id="17" name="Right Arrow 16"/>
          <p:cNvSpPr/>
          <p:nvPr/>
        </p:nvSpPr>
        <p:spPr>
          <a:xfrm rot="9383155">
            <a:off x="2683302" y="4118641"/>
            <a:ext cx="607839" cy="160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96116" y="4397591"/>
            <a:ext cx="3257484" cy="18766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dirty="0"/>
              <a:t>TH2: Nếu phần mềm không gặp lỗi tuy nhiên hệ thống vẫn còn những hạn chế nhất định mà bên bán chiếc xe không cảnh báo trước cho người mua thì lúc này người có lỗi lại là công ty bán xe.</a:t>
            </a:r>
            <a:endParaRPr lang="en-US" dirty="0"/>
          </a:p>
        </p:txBody>
      </p:sp>
    </p:spTree>
    <p:extLst>
      <p:ext uri="{BB962C8B-B14F-4D97-AF65-F5344CB8AC3E}">
        <p14:creationId xmlns:p14="http://schemas.microsoft.com/office/powerpoint/2010/main" val="758020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250"/>
                                        <p:tgtEl>
                                          <p:spTgt spid="8"/>
                                        </p:tgtEl>
                                      </p:cBhvr>
                                    </p:animEffect>
                                  </p:childTnLst>
                                </p:cTn>
                              </p:par>
                            </p:childTnLst>
                          </p:cTn>
                        </p:par>
                        <p:par>
                          <p:cTn id="8" fill="hold">
                            <p:stCondLst>
                              <p:cond delay="125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par>
                          <p:cTn id="12" fill="hold">
                            <p:stCondLst>
                              <p:cond delay="3250"/>
                            </p:stCondLst>
                            <p:childTnLst>
                              <p:par>
                                <p:cTn id="13" presetID="16" presetClass="entr" presetSubtype="2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par>
                          <p:cTn id="16" fill="hold">
                            <p:stCondLst>
                              <p:cond delay="3750"/>
                            </p:stCondLst>
                            <p:childTnLst>
                              <p:par>
                                <p:cTn id="17" presetID="16" presetClass="entr" presetSubtype="2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par>
                          <p:cTn id="20" fill="hold">
                            <p:stCondLst>
                              <p:cond delay="4250"/>
                            </p:stCondLst>
                            <p:childTnLst>
                              <p:par>
                                <p:cTn id="21" presetID="16" presetClass="entr" presetSubtype="2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par>
                          <p:cTn id="24" fill="hold">
                            <p:stCondLst>
                              <p:cond delay="4750"/>
                            </p:stCondLst>
                            <p:childTnLst>
                              <p:par>
                                <p:cTn id="25" presetID="16" presetClass="entr" presetSubtype="2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0" grpId="0" animBg="1"/>
      <p:bldP spid="14" grpId="0" animBg="1"/>
      <p:bldP spid="17"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491167"/>
            <a:ext cx="7747820" cy="171036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9.</a:t>
            </a:r>
            <a:r>
              <a:rPr lang="vi-VN" sz="3600" dirty="0"/>
              <a:t> Đặt vấn đề : Lỗi AI hay con </a:t>
            </a:r>
            <a:r>
              <a:rPr lang="vi-VN" sz="3600" dirty="0" smtClean="0"/>
              <a:t>người</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18</a:t>
            </a:fld>
            <a:endParaRPr lang="en-US" sz="3200" dirty="0">
              <a:solidFill>
                <a:srgbClr val="FF0000"/>
              </a:solidFill>
            </a:endParaRPr>
          </a:p>
        </p:txBody>
      </p:sp>
      <p:sp>
        <p:nvSpPr>
          <p:cNvPr id="4" name="Right Arrow 3"/>
          <p:cNvSpPr/>
          <p:nvPr/>
        </p:nvSpPr>
        <p:spPr>
          <a:xfrm>
            <a:off x="318655" y="2828156"/>
            <a:ext cx="2327564" cy="83127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67891" y="2828156"/>
            <a:ext cx="6594764" cy="830997"/>
          </a:xfrm>
          <a:prstGeom prst="rect">
            <a:avLst/>
          </a:prstGeom>
          <a:noFill/>
        </p:spPr>
        <p:txBody>
          <a:bodyPr wrap="square" rtlCol="0">
            <a:spAutoFit/>
          </a:bodyPr>
          <a:lstStyle/>
          <a:p>
            <a:r>
              <a:rPr lang="vi-VN" sz="2400" dirty="0"/>
              <a:t>Vì vậy chưa thể kết luận bên nào sai khi chưa có những trường hợp cụ thể. </a:t>
            </a:r>
            <a:endParaRPr lang="en-US" sz="2400" dirty="0"/>
          </a:p>
        </p:txBody>
      </p:sp>
    </p:spTree>
    <p:extLst>
      <p:ext uri="{BB962C8B-B14F-4D97-AF65-F5344CB8AC3E}">
        <p14:creationId xmlns:p14="http://schemas.microsoft.com/office/powerpoint/2010/main" val="21253193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69718" y="-469716"/>
            <a:ext cx="7747820" cy="171036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10.</a:t>
            </a:r>
            <a:r>
              <a:rPr lang="vi-VN" sz="3600" dirty="0"/>
              <a:t> XAI ( Explainable AI </a:t>
            </a:r>
            <a:r>
              <a:rPr lang="vi-VN" sz="3600" dirty="0" smtClean="0"/>
              <a:t>)</a:t>
            </a:r>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19</a:t>
            </a:fld>
            <a:endParaRPr lang="en-US" sz="3200" dirty="0">
              <a:solidFill>
                <a:srgbClr val="FF0000"/>
              </a:solidFill>
            </a:endParaRPr>
          </a:p>
        </p:txBody>
      </p:sp>
      <p:sp>
        <p:nvSpPr>
          <p:cNvPr id="3" name="TextBox 2"/>
          <p:cNvSpPr txBox="1"/>
          <p:nvPr/>
        </p:nvSpPr>
        <p:spPr>
          <a:xfrm>
            <a:off x="754627" y="2161308"/>
            <a:ext cx="8991600" cy="2031325"/>
          </a:xfrm>
          <a:prstGeom prst="rect">
            <a:avLst/>
          </a:prstGeom>
          <a:noFill/>
        </p:spPr>
        <p:txBody>
          <a:bodyPr wrap="square" rtlCol="0">
            <a:spAutoFit/>
          </a:bodyPr>
          <a:lstStyle/>
          <a:p>
            <a:r>
              <a:rPr lang="vi-VN" dirty="0"/>
              <a:t>Là một trong những dự án của DAPRA là những hệ thống machine-learning nó có thể giải thích các lý luận, đưa ra dự báo trong tương lai để có thể tránh đi những sai lầm không đáng có khi sử dụng AI.</a:t>
            </a:r>
            <a:endParaRPr lang="en-US" dirty="0"/>
          </a:p>
          <a:p>
            <a:r>
              <a:rPr lang="vi-VN" dirty="0"/>
              <a:t>Training Data → New Machine Learning Process → Explainable Model → Explanation Interface</a:t>
            </a:r>
            <a:endParaRPr lang="en-US" dirty="0"/>
          </a:p>
          <a:p>
            <a:r>
              <a:rPr lang="vi-VN" dirty="0"/>
              <a:t>→ Tuy nhiên dự án này vẫn đang trong quá trình nguyên cứu.</a:t>
            </a:r>
            <a:endParaRPr lang="en-US" dirty="0"/>
          </a:p>
          <a:p>
            <a:endParaRPr lang="en-US" dirty="0"/>
          </a:p>
        </p:txBody>
      </p:sp>
    </p:spTree>
    <p:extLst>
      <p:ext uri="{BB962C8B-B14F-4D97-AF65-F5344CB8AC3E}">
        <p14:creationId xmlns:p14="http://schemas.microsoft.com/office/powerpoint/2010/main" val="37533269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eft Brace 18">
            <a:extLst>
              <a:ext uri="{FF2B5EF4-FFF2-40B4-BE49-F238E27FC236}">
                <a16:creationId xmlns="" xmlns:a16="http://schemas.microsoft.com/office/drawing/2014/main" id="{3D4CE345-490F-4CBE-84D0-3610D77C5DC1}"/>
              </a:ext>
            </a:extLst>
          </p:cNvPr>
          <p:cNvSpPr/>
          <p:nvPr/>
        </p:nvSpPr>
        <p:spPr>
          <a:xfrm>
            <a:off x="4253345" y="2230582"/>
            <a:ext cx="796404" cy="2388530"/>
          </a:xfrm>
          <a:prstGeom prst="leftBrace">
            <a:avLst>
              <a:gd name="adj1" fmla="val 45525"/>
              <a:gd name="adj2" fmla="val 50000"/>
            </a:avLst>
          </a:prstGeom>
          <a:ln w="38100"/>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48" name="Picture 47">
            <a:extLst>
              <a:ext uri="{FF2B5EF4-FFF2-40B4-BE49-F238E27FC236}">
                <a16:creationId xmlns="" xmlns:a16="http://schemas.microsoft.com/office/drawing/2014/main" id="{E800AF13-1290-45D0-BE72-B87528B7C7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163" y="789093"/>
            <a:ext cx="2133600" cy="3991339"/>
          </a:xfrm>
          <a:prstGeom prst="rect">
            <a:avLst/>
          </a:prstGeom>
          <a:solidFill>
            <a:schemeClr val="bg1"/>
          </a:solidFill>
        </p:spPr>
      </p:pic>
      <p:sp>
        <p:nvSpPr>
          <p:cNvPr id="2" name="Slide Number Placeholder 1">
            <a:extLst>
              <a:ext uri="{FF2B5EF4-FFF2-40B4-BE49-F238E27FC236}">
                <a16:creationId xmlns="" xmlns:a16="http://schemas.microsoft.com/office/drawing/2014/main" id="{0C0658B3-92B8-484A-A7C1-AD894FBB8CAC}"/>
              </a:ext>
            </a:extLst>
          </p:cNvPr>
          <p:cNvSpPr>
            <a:spLocks noGrp="1"/>
          </p:cNvSpPr>
          <p:nvPr>
            <p:ph type="sldNum" sz="quarter" idx="12"/>
          </p:nvPr>
        </p:nvSpPr>
        <p:spPr>
          <a:xfrm>
            <a:off x="9263743" y="6358771"/>
            <a:ext cx="2743200" cy="365125"/>
          </a:xfrm>
        </p:spPr>
        <p:txBody>
          <a:bodyPr vert="horz" lIns="91440" tIns="45720" rIns="91440" bIns="45720" rtlCol="0" anchor="ctr"/>
          <a:lstStyle/>
          <a:p>
            <a:fld id="{275C7D45-B738-4F8A-9639-98C08AF3993F}" type="slidenum">
              <a:rPr lang="en-US" sz="3200">
                <a:solidFill>
                  <a:srgbClr val="FF0000"/>
                </a:solidFill>
              </a:rPr>
              <a:pPr/>
              <a:t>2</a:t>
            </a:fld>
            <a:endParaRPr lang="en-US" sz="3200" dirty="0">
              <a:solidFill>
                <a:srgbClr val="FF0000"/>
              </a:solidFill>
            </a:endParaRPr>
          </a:p>
        </p:txBody>
      </p:sp>
      <p:sp>
        <p:nvSpPr>
          <p:cNvPr id="3" name="Flowchart: Alternate Process 2"/>
          <p:cNvSpPr/>
          <p:nvPr/>
        </p:nvSpPr>
        <p:spPr>
          <a:xfrm>
            <a:off x="5049748" y="1899450"/>
            <a:ext cx="5701377" cy="885313"/>
          </a:xfrm>
          <a:prstGeom prst="flowChartAlternateProcess">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smtClean="0">
                <a:solidFill>
                  <a:srgbClr val="FF0000"/>
                </a:solidFill>
                <a:latin typeface="Arial" panose="020B0604020202020204" pitchFamily="34" charset="0"/>
                <a:cs typeface="Arial" panose="020B0604020202020204" pitchFamily="34" charset="0"/>
              </a:rPr>
              <a:t>I.GIỚI  THIỆU VỀ ARTIFICIAL INTELLIGENCE</a:t>
            </a:r>
          </a:p>
        </p:txBody>
      </p:sp>
      <p:sp>
        <p:nvSpPr>
          <p:cNvPr id="32" name="Flowchart: Alternate Process 31"/>
          <p:cNvSpPr/>
          <p:nvPr/>
        </p:nvSpPr>
        <p:spPr>
          <a:xfrm>
            <a:off x="5063603" y="4176456"/>
            <a:ext cx="5687523" cy="885313"/>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rPr>
              <a:t>II.THUẬT TOÁN TRONG AI</a:t>
            </a:r>
            <a:endParaRPr lang="en-US" b="1" dirty="0">
              <a:solidFill>
                <a:srgbClr val="FF0000"/>
              </a:solidFill>
            </a:endParaRPr>
          </a:p>
        </p:txBody>
      </p:sp>
    </p:spTree>
    <p:extLst>
      <p:ext uri="{BB962C8B-B14F-4D97-AF65-F5344CB8AC3E}">
        <p14:creationId xmlns:p14="http://schemas.microsoft.com/office/powerpoint/2010/main" val="35278808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xit" presetSubtype="21" fill="hold" nodeType="clickEffect">
                                  <p:stCondLst>
                                    <p:cond delay="0"/>
                                  </p:stCondLst>
                                  <p:childTnLst>
                                    <p:animEffect transition="out" filter="barn(inVertical)">
                                      <p:cBhvr>
                                        <p:cTn id="27" dur="500"/>
                                        <p:tgtEl>
                                          <p:spTgt spid="48"/>
                                        </p:tgtEl>
                                      </p:cBhvr>
                                    </p:animEffect>
                                    <p:set>
                                      <p:cBhvr>
                                        <p:cTn id="28" dur="1" fill="hold">
                                          <p:stCondLst>
                                            <p:cond delay="499"/>
                                          </p:stCondLst>
                                        </p:cTn>
                                        <p:tgtEl>
                                          <p:spTgt spid="48"/>
                                        </p:tgtEl>
                                        <p:attrNameLst>
                                          <p:attrName>style.visibility</p:attrName>
                                        </p:attrNameLst>
                                      </p:cBhvr>
                                      <p:to>
                                        <p:strVal val="hidden"/>
                                      </p:to>
                                    </p:set>
                                  </p:childTnLst>
                                </p:cTn>
                              </p:par>
                              <p:par>
                                <p:cTn id="29" presetID="16" presetClass="exit" presetSubtype="21" fill="hold" grpId="1" nodeType="withEffect">
                                  <p:stCondLst>
                                    <p:cond delay="0"/>
                                  </p:stCondLst>
                                  <p:childTnLst>
                                    <p:animEffect transition="out" filter="barn(inVertic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6" presetClass="exit" presetSubtype="21" fill="hold" grpId="1" nodeType="withEffect">
                                  <p:stCondLst>
                                    <p:cond delay="0"/>
                                  </p:stCondLst>
                                  <p:childTnLst>
                                    <p:animEffect transition="out" filter="barn(inVertical)">
                                      <p:cBhvr>
                                        <p:cTn id="36" dur="500"/>
                                        <p:tgtEl>
                                          <p:spTgt spid="32"/>
                                        </p:tgtEl>
                                      </p:cBhvr>
                                    </p:animEffect>
                                    <p:set>
                                      <p:cBhvr>
                                        <p:cTn id="37"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3" grpId="0" animBg="1"/>
      <p:bldP spid="3"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69718" y="0"/>
            <a:ext cx="7747820" cy="171036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11.</a:t>
            </a:r>
            <a:r>
              <a:rPr lang="vi-VN" sz="3600" dirty="0"/>
              <a:t> Điểm qua điểm chính trong lịch sử </a:t>
            </a:r>
            <a:r>
              <a:rPr lang="vi-VN" sz="3600" dirty="0" smtClean="0"/>
              <a:t>AI</a:t>
            </a:r>
            <a:r>
              <a:rPr lang="en-US" sz="3600" dirty="0" smtClean="0"/>
              <a:t> :</a:t>
            </a:r>
            <a:endParaRPr lang="en-US" sz="3600" dirty="0"/>
          </a:p>
          <a:p>
            <a:r>
              <a:rPr lang="vi-VN" sz="3600" dirty="0" smtClean="0"/>
              <a:t>)</a:t>
            </a:r>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20</a:t>
            </a:fld>
            <a:endParaRPr lang="en-US" sz="3200" dirty="0">
              <a:solidFill>
                <a:srgbClr val="FF0000"/>
              </a:solidFill>
            </a:endParaRPr>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95" y="2176562"/>
            <a:ext cx="576262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5" y="2176562"/>
            <a:ext cx="5397211" cy="3240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1570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121"/>
                                        </p:tgtEl>
                                        <p:attrNameLst>
                                          <p:attrName>style.visibility</p:attrName>
                                        </p:attrNameLst>
                                      </p:cBhvr>
                                      <p:to>
                                        <p:strVal val="visible"/>
                                      </p:to>
                                    </p:set>
                                    <p:animEffect transition="in" filter="fade">
                                      <p:cBhvr>
                                        <p:cTn id="11" dur="1000"/>
                                        <p:tgtEl>
                                          <p:spTgt spid="5121"/>
                                        </p:tgtEl>
                                      </p:cBhvr>
                                    </p:animEffect>
                                    <p:anim calcmode="lin" valueType="num">
                                      <p:cBhvr>
                                        <p:cTn id="12" dur="1000" fill="hold"/>
                                        <p:tgtEl>
                                          <p:spTgt spid="5121"/>
                                        </p:tgtEl>
                                        <p:attrNameLst>
                                          <p:attrName>ppt_x</p:attrName>
                                        </p:attrNameLst>
                                      </p:cBhvr>
                                      <p:tavLst>
                                        <p:tav tm="0">
                                          <p:val>
                                            <p:strVal val="#ppt_x"/>
                                          </p:val>
                                        </p:tav>
                                        <p:tav tm="100000">
                                          <p:val>
                                            <p:strVal val="#ppt_x"/>
                                          </p:val>
                                        </p:tav>
                                      </p:tavLst>
                                    </p:anim>
                                    <p:anim calcmode="lin" valueType="num">
                                      <p:cBhvr>
                                        <p:cTn id="13" dur="1000" fill="hold"/>
                                        <p:tgtEl>
                                          <p:spTgt spid="512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1000"/>
                                        <p:tgtEl>
                                          <p:spTgt spid="5122"/>
                                        </p:tgtEl>
                                      </p:cBhvr>
                                    </p:animEffect>
                                    <p:anim calcmode="lin" valueType="num">
                                      <p:cBhvr>
                                        <p:cTn id="18" dur="1000" fill="hold"/>
                                        <p:tgtEl>
                                          <p:spTgt spid="5122"/>
                                        </p:tgtEl>
                                        <p:attrNameLst>
                                          <p:attrName>ppt_x</p:attrName>
                                        </p:attrNameLst>
                                      </p:cBhvr>
                                      <p:tavLst>
                                        <p:tav tm="0">
                                          <p:val>
                                            <p:strVal val="#ppt_x"/>
                                          </p:val>
                                        </p:tav>
                                        <p:tav tm="100000">
                                          <p:val>
                                            <p:strVal val="#ppt_x"/>
                                          </p:val>
                                        </p:tav>
                                      </p:tavLst>
                                    </p:anim>
                                    <p:anim calcmode="lin" valueType="num">
                                      <p:cBhvr>
                                        <p:cTn id="1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69718" y="0"/>
            <a:ext cx="7747820" cy="171036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11.</a:t>
            </a:r>
            <a:r>
              <a:rPr lang="vi-VN" sz="3600" dirty="0"/>
              <a:t> Điểm qua điểm chính trong lịch sử </a:t>
            </a:r>
            <a:r>
              <a:rPr lang="vi-VN" sz="3600" dirty="0" smtClean="0"/>
              <a:t>AI</a:t>
            </a:r>
            <a:r>
              <a:rPr lang="en-US" sz="3600" dirty="0" smtClean="0"/>
              <a:t> :</a:t>
            </a:r>
            <a:endParaRPr lang="en-US" sz="3600" dirty="0"/>
          </a:p>
          <a:p>
            <a:r>
              <a:rPr lang="vi-VN" sz="3600" dirty="0" smtClean="0"/>
              <a:t>)</a:t>
            </a:r>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21</a:t>
            </a:fld>
            <a:endParaRPr lang="en-US" sz="3200" dirty="0">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381" y="2064327"/>
            <a:ext cx="7726074" cy="361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50358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1000"/>
                                        <p:tgtEl>
                                          <p:spTgt spid="7170"/>
                                        </p:tgtEl>
                                      </p:cBhvr>
                                    </p:animEffect>
                                    <p:anim calcmode="lin" valueType="num">
                                      <p:cBhvr>
                                        <p:cTn id="12" dur="1000" fill="hold"/>
                                        <p:tgtEl>
                                          <p:spTgt spid="7170"/>
                                        </p:tgtEl>
                                        <p:attrNameLst>
                                          <p:attrName>ppt_x</p:attrName>
                                        </p:attrNameLst>
                                      </p:cBhvr>
                                      <p:tavLst>
                                        <p:tav tm="0">
                                          <p:val>
                                            <p:strVal val="#ppt_x"/>
                                          </p:val>
                                        </p:tav>
                                        <p:tav tm="100000">
                                          <p:val>
                                            <p:strVal val="#ppt_x"/>
                                          </p:val>
                                        </p:tav>
                                      </p:tavLst>
                                    </p:anim>
                                    <p:anim calcmode="lin" valueType="num">
                                      <p:cBhvr>
                                        <p:cTn id="13"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69718" y="0"/>
            <a:ext cx="7747820" cy="171036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12.</a:t>
            </a:r>
            <a:r>
              <a:rPr lang="vi-VN" sz="3600" dirty="0"/>
              <a:t> Tiếp cận </a:t>
            </a:r>
            <a:r>
              <a:rPr lang="vi-VN" sz="3600" dirty="0" smtClean="0"/>
              <a:t>AI</a:t>
            </a:r>
            <a:r>
              <a:rPr lang="en-US" sz="3600" dirty="0" smtClean="0"/>
              <a:t>:</a:t>
            </a:r>
            <a:endParaRPr lang="en-US" sz="3600" dirty="0"/>
          </a:p>
          <a:p>
            <a:pPr lvl="0"/>
            <a:r>
              <a:rPr lang="vi-VN"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22</a:t>
            </a:fld>
            <a:endParaRPr lang="en-US" sz="3200" dirty="0">
              <a:solidFill>
                <a:srgbClr val="FF000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823" y="2223319"/>
            <a:ext cx="58293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0398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fade">
                                      <p:cBhvr>
                                        <p:cTn id="11" dur="1000"/>
                                        <p:tgtEl>
                                          <p:spTgt spid="8194"/>
                                        </p:tgtEl>
                                      </p:cBhvr>
                                    </p:animEffect>
                                    <p:anim calcmode="lin" valueType="num">
                                      <p:cBhvr>
                                        <p:cTn id="12" dur="1000" fill="hold"/>
                                        <p:tgtEl>
                                          <p:spTgt spid="8194"/>
                                        </p:tgtEl>
                                        <p:attrNameLst>
                                          <p:attrName>ppt_x</p:attrName>
                                        </p:attrNameLst>
                                      </p:cBhvr>
                                      <p:tavLst>
                                        <p:tav tm="0">
                                          <p:val>
                                            <p:strVal val="#ppt_x"/>
                                          </p:val>
                                        </p:tav>
                                        <p:tav tm="100000">
                                          <p:val>
                                            <p:strVal val="#ppt_x"/>
                                          </p:val>
                                        </p:tav>
                                      </p:tavLst>
                                    </p:anim>
                                    <p:anim calcmode="lin" valueType="num">
                                      <p:cBhvr>
                                        <p:cTn id="13"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222118" y="-443345"/>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smtClean="0"/>
              <a:t>13</a:t>
            </a:r>
            <a:r>
              <a:rPr lang="en-US" sz="3600" dirty="0"/>
              <a:t>.</a:t>
            </a:r>
            <a:r>
              <a:rPr lang="vi-VN" sz="3600" dirty="0"/>
              <a:t> Lĩnh vực nguyên cứu </a:t>
            </a:r>
            <a:r>
              <a:rPr lang="vi-VN" sz="3600" dirty="0" smtClean="0"/>
              <a:t>AI</a:t>
            </a:r>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23</a:t>
            </a:fld>
            <a:endParaRPr lang="en-US" sz="3200" dirty="0">
              <a:solidFill>
                <a:srgbClr val="FF0000"/>
              </a:solidFill>
            </a:endParaRPr>
          </a:p>
        </p:txBody>
      </p:sp>
      <p:sp>
        <p:nvSpPr>
          <p:cNvPr id="3" name="TextBox 2"/>
          <p:cNvSpPr txBox="1"/>
          <p:nvPr/>
        </p:nvSpPr>
        <p:spPr>
          <a:xfrm>
            <a:off x="720436" y="1690255"/>
            <a:ext cx="8423564" cy="2585323"/>
          </a:xfrm>
          <a:prstGeom prst="rect">
            <a:avLst/>
          </a:prstGeom>
          <a:noFill/>
        </p:spPr>
        <p:txBody>
          <a:bodyPr wrap="square" rtlCol="0">
            <a:spAutoFit/>
          </a:bodyPr>
          <a:lstStyle/>
          <a:p>
            <a:pPr lvl="0"/>
            <a:r>
              <a:rPr lang="vi-VN" dirty="0"/>
              <a:t>Philosophy </a:t>
            </a:r>
            <a:endParaRPr lang="en-US" dirty="0"/>
          </a:p>
          <a:p>
            <a:pPr lvl="0"/>
            <a:r>
              <a:rPr lang="vi-VN" dirty="0"/>
              <a:t>Math : Logic</a:t>
            </a:r>
            <a:endParaRPr lang="en-US" dirty="0"/>
          </a:p>
          <a:p>
            <a:pPr lvl="0"/>
            <a:r>
              <a:rPr lang="vi-VN" dirty="0"/>
              <a:t>Economics</a:t>
            </a:r>
            <a:endParaRPr lang="en-US" dirty="0"/>
          </a:p>
          <a:p>
            <a:pPr lvl="0"/>
            <a:r>
              <a:rPr lang="vi-VN" dirty="0"/>
              <a:t>Meuro science</a:t>
            </a:r>
            <a:endParaRPr lang="en-US" dirty="0"/>
          </a:p>
          <a:p>
            <a:pPr lvl="0"/>
            <a:r>
              <a:rPr lang="vi-VN" dirty="0"/>
              <a:t>Psychology</a:t>
            </a:r>
            <a:endParaRPr lang="en-US" dirty="0"/>
          </a:p>
          <a:p>
            <a:pPr lvl="0"/>
            <a:r>
              <a:rPr lang="vi-VN" dirty="0"/>
              <a:t>Linguistics</a:t>
            </a:r>
            <a:endParaRPr lang="en-US" dirty="0"/>
          </a:p>
          <a:p>
            <a:pPr lvl="0"/>
            <a:r>
              <a:rPr lang="vi-VN" dirty="0"/>
              <a:t>Computer engineering</a:t>
            </a:r>
            <a:endParaRPr lang="en-US" dirty="0"/>
          </a:p>
          <a:p>
            <a:pPr lvl="0"/>
            <a:r>
              <a:rPr lang="vi-VN" dirty="0"/>
              <a:t>Control theory</a:t>
            </a:r>
            <a:endParaRPr lang="en-US" dirty="0"/>
          </a:p>
          <a:p>
            <a:endParaRPr lang="en-US" dirty="0"/>
          </a:p>
        </p:txBody>
      </p:sp>
    </p:spTree>
    <p:extLst>
      <p:ext uri="{BB962C8B-B14F-4D97-AF65-F5344CB8AC3E}">
        <p14:creationId xmlns:p14="http://schemas.microsoft.com/office/powerpoint/2010/main" val="39240398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222118" y="-166255"/>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14.</a:t>
            </a:r>
            <a:r>
              <a:rPr lang="vi-VN" sz="3600" dirty="0"/>
              <a:t> Các khái niệm căn bản của </a:t>
            </a:r>
            <a:r>
              <a:rPr lang="vi-VN" sz="3600" dirty="0" smtClean="0"/>
              <a:t>AI</a:t>
            </a:r>
            <a:r>
              <a:rPr lang="en-US" sz="3600" dirty="0" smtClean="0"/>
              <a:t>:</a:t>
            </a:r>
            <a:endParaRPr lang="en-US" sz="3600" dirty="0"/>
          </a:p>
          <a:p>
            <a:r>
              <a:rPr lang="vi-VN"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24</a:t>
            </a:fld>
            <a:endParaRPr lang="en-US" sz="3200" dirty="0">
              <a:solidFill>
                <a:srgbClr val="FF0000"/>
              </a:solidFill>
            </a:endParaRPr>
          </a:p>
        </p:txBody>
      </p:sp>
      <p:sp>
        <p:nvSpPr>
          <p:cNvPr id="3" name="TextBox 2"/>
          <p:cNvSpPr txBox="1"/>
          <p:nvPr/>
        </p:nvSpPr>
        <p:spPr>
          <a:xfrm>
            <a:off x="720436" y="2147455"/>
            <a:ext cx="8423564" cy="1754326"/>
          </a:xfrm>
          <a:prstGeom prst="rect">
            <a:avLst/>
          </a:prstGeom>
          <a:noFill/>
        </p:spPr>
        <p:txBody>
          <a:bodyPr wrap="square" rtlCol="0">
            <a:spAutoFit/>
          </a:bodyPr>
          <a:lstStyle/>
          <a:p>
            <a:pPr lvl="0"/>
            <a:r>
              <a:rPr lang="vi-VN" dirty="0"/>
              <a:t>Agents : đối tượng xử lý trí tuệ (giống như robot hay là một phần mềm)</a:t>
            </a:r>
            <a:endParaRPr lang="en-US" dirty="0"/>
          </a:p>
          <a:p>
            <a:pPr lvl="0"/>
            <a:r>
              <a:rPr lang="vi-VN" dirty="0"/>
              <a:t>Environment : môi trường xung quanh Agents</a:t>
            </a:r>
            <a:endParaRPr lang="en-US" dirty="0"/>
          </a:p>
          <a:p>
            <a:pPr lvl="0"/>
            <a:r>
              <a:rPr lang="vi-VN" dirty="0"/>
              <a:t>Actions : các hành động của Agents tác động vào Environment.</a:t>
            </a:r>
            <a:endParaRPr lang="en-US" dirty="0"/>
          </a:p>
          <a:p>
            <a:pPr lvl="0"/>
            <a:r>
              <a:rPr lang="vi-VN" dirty="0"/>
              <a:t>Percepts : Các Agents có thể quan sát được khi tác động vào Environment</a:t>
            </a:r>
            <a:endParaRPr lang="en-US" dirty="0"/>
          </a:p>
          <a:p>
            <a:pPr lvl="0"/>
            <a:r>
              <a:rPr lang="vi-VN" dirty="0"/>
              <a:t>Rewards : Cho Agets biết điều nó làm là tốt hay xấu.</a:t>
            </a:r>
            <a:endParaRPr lang="en-US" dirty="0"/>
          </a:p>
          <a:p>
            <a:endParaRPr lang="en-US" dirty="0"/>
          </a:p>
        </p:txBody>
      </p:sp>
    </p:spTree>
    <p:extLst>
      <p:ext uri="{BB962C8B-B14F-4D97-AF65-F5344CB8AC3E}">
        <p14:creationId xmlns:p14="http://schemas.microsoft.com/office/powerpoint/2010/main" val="11032464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222118" y="-166255"/>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15.</a:t>
            </a:r>
            <a:r>
              <a:rPr lang="vi-VN" sz="3600" dirty="0"/>
              <a:t> Nguyên tắc thiết kế Reward</a:t>
            </a:r>
            <a:endParaRPr lang="en-US" sz="3600" dirty="0"/>
          </a:p>
          <a:p>
            <a:pPr lvl="0"/>
            <a:r>
              <a:rPr lang="vi-VN"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25</a:t>
            </a:fld>
            <a:endParaRPr lang="en-US" sz="3200" dirty="0">
              <a:solidFill>
                <a:srgbClr val="FF0000"/>
              </a:solidFill>
            </a:endParaRPr>
          </a:p>
        </p:txBody>
      </p:sp>
      <p:sp>
        <p:nvSpPr>
          <p:cNvPr id="3" name="TextBox 2"/>
          <p:cNvSpPr txBox="1"/>
          <p:nvPr/>
        </p:nvSpPr>
        <p:spPr>
          <a:xfrm>
            <a:off x="720436" y="2147455"/>
            <a:ext cx="8423564" cy="3139321"/>
          </a:xfrm>
          <a:prstGeom prst="rect">
            <a:avLst/>
          </a:prstGeom>
          <a:noFill/>
        </p:spPr>
        <p:txBody>
          <a:bodyPr wrap="square" rtlCol="0">
            <a:spAutoFit/>
          </a:bodyPr>
          <a:lstStyle/>
          <a:p>
            <a:pPr lvl="0"/>
            <a:r>
              <a:rPr lang="vi-VN" dirty="0"/>
              <a:t>Thường Rewards do con người thiết kế cho hệ thống</a:t>
            </a:r>
            <a:r>
              <a:rPr lang="vi-VN" b="1" dirty="0"/>
              <a:t>.</a:t>
            </a:r>
            <a:endParaRPr lang="en-US" sz="1400" dirty="0"/>
          </a:p>
          <a:p>
            <a:pPr lvl="0"/>
            <a:r>
              <a:rPr lang="vi-VN" dirty="0"/>
              <a:t>Phải có thưởng thì phải có phạt để tránh việc hao tốn tài nguyên hoặc mang những tác hại không muốn.</a:t>
            </a:r>
            <a:endParaRPr lang="en-US" sz="1400" dirty="0"/>
          </a:p>
          <a:p>
            <a:pPr lvl="0"/>
            <a:r>
              <a:rPr lang="vi-VN" dirty="0"/>
              <a:t>Tùy loại hệ thống mà thiết kế làm sao cho phù hợp phục vụ đúng yêu cầu của người dùng. Tránh việc lãnh phí tài nguyên mà không thu được gì cả.</a:t>
            </a:r>
            <a:endParaRPr lang="en-US" sz="1400" dirty="0"/>
          </a:p>
          <a:p>
            <a:pPr lvl="1"/>
            <a:r>
              <a:rPr lang="vi-VN" dirty="0"/>
              <a:t>Qui tắc khi thiết kế reward systems:</a:t>
            </a:r>
            <a:endParaRPr lang="en-US" sz="1400" dirty="0"/>
          </a:p>
          <a:p>
            <a:pPr lvl="0"/>
            <a:r>
              <a:rPr lang="vi-VN" dirty="0"/>
              <a:t>A general rule </a:t>
            </a:r>
            <a:endParaRPr lang="en-US" sz="1400" dirty="0"/>
          </a:p>
          <a:p>
            <a:pPr lvl="1"/>
            <a:r>
              <a:rPr lang="vi-VN" dirty="0"/>
              <a:t>Thiết kế agent hoạt động theo cách chúng ta muốn thay vì theo cách chúng ta nghĩ nó cần làm gì. </a:t>
            </a:r>
            <a:endParaRPr lang="en-US" sz="1400" dirty="0"/>
          </a:p>
          <a:p>
            <a:pPr lvl="1"/>
            <a:r>
              <a:rPr lang="vi-VN" dirty="0"/>
              <a:t>Bad behaviors → Bad results but </a:t>
            </a:r>
            <a:r>
              <a:rPr lang="vi-VN" b="1" u="sng" dirty="0"/>
              <a:t>some</a:t>
            </a:r>
            <a:r>
              <a:rPr lang="vi-VN" dirty="0"/>
              <a:t> good behaviors </a:t>
            </a:r>
            <a:r>
              <a:rPr lang="vi-VN" b="1" u="sng" dirty="0"/>
              <a:t>alone </a:t>
            </a:r>
            <a:r>
              <a:rPr lang="vi-VN" b="1" dirty="0"/>
              <a:t>→ </a:t>
            </a:r>
            <a:r>
              <a:rPr lang="vi-VN" dirty="0"/>
              <a:t>may not enough to get good result.</a:t>
            </a:r>
            <a:endParaRPr lang="en-US" sz="1400" dirty="0"/>
          </a:p>
        </p:txBody>
      </p:sp>
    </p:spTree>
    <p:extLst>
      <p:ext uri="{BB962C8B-B14F-4D97-AF65-F5344CB8AC3E}">
        <p14:creationId xmlns:p14="http://schemas.microsoft.com/office/powerpoint/2010/main" val="39072974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69718" y="16115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222118" y="-166255"/>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16. </a:t>
            </a:r>
            <a:r>
              <a:rPr lang="en-US" sz="3600" dirty="0" smtClean="0"/>
              <a:t>EXPOIT</a:t>
            </a:r>
            <a:r>
              <a:rPr lang="en-US" sz="3600" dirty="0"/>
              <a:t> </a:t>
            </a:r>
            <a:r>
              <a:rPr lang="en-US" sz="3600" dirty="0" smtClean="0"/>
              <a:t>VÀ</a:t>
            </a:r>
            <a:r>
              <a:rPr lang="en-US" sz="3600" dirty="0" smtClean="0"/>
              <a:t> EXPLORE:</a:t>
            </a:r>
            <a:endParaRPr lang="en-US" sz="3600" dirty="0"/>
          </a:p>
          <a:p>
            <a:r>
              <a:rPr lang="vi-VN"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26</a:t>
            </a:fld>
            <a:endParaRPr lang="en-US" sz="32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65299047"/>
              </p:ext>
            </p:extLst>
          </p:nvPr>
        </p:nvGraphicFramePr>
        <p:xfrm>
          <a:off x="669376" y="2202873"/>
          <a:ext cx="5565169" cy="1861358"/>
        </p:xfrm>
        <a:graphic>
          <a:graphicData uri="http://schemas.openxmlformats.org/drawingml/2006/table">
            <a:tbl>
              <a:tblPr firstRow="1" firstCol="1" bandRow="1">
                <a:tableStyleId>{5C22544A-7EE6-4342-B048-85BDC9FD1C3A}</a:tableStyleId>
              </a:tblPr>
              <a:tblGrid>
                <a:gridCol w="2782276"/>
                <a:gridCol w="2782893"/>
              </a:tblGrid>
              <a:tr h="969818">
                <a:tc>
                  <a:txBody>
                    <a:bodyPr/>
                    <a:lstStyle/>
                    <a:p>
                      <a:pPr marL="0" marR="0" algn="just">
                        <a:lnSpc>
                          <a:spcPct val="150000"/>
                        </a:lnSpc>
                        <a:spcBef>
                          <a:spcPts val="0"/>
                        </a:spcBef>
                        <a:spcAft>
                          <a:spcPts val="0"/>
                        </a:spcAft>
                        <a:tabLst>
                          <a:tab pos="685800" algn="l"/>
                        </a:tabLst>
                      </a:pPr>
                      <a:r>
                        <a:rPr lang="en-US" sz="1300" dirty="0">
                          <a:effectLst/>
                        </a:rPr>
                        <a:t>Exploit</a:t>
                      </a:r>
                      <a:endParaRPr lang="en-US" sz="1100" dirty="0">
                        <a:effectLst/>
                        <a:latin typeface="Arial"/>
                        <a:ea typeface="Arial"/>
                      </a:endParaRPr>
                    </a:p>
                  </a:txBody>
                  <a:tcPr marL="68580" marR="68580" marT="0" marB="0"/>
                </a:tc>
                <a:tc>
                  <a:txBody>
                    <a:bodyPr/>
                    <a:lstStyle/>
                    <a:p>
                      <a:pPr marL="0" marR="0" algn="just">
                        <a:lnSpc>
                          <a:spcPct val="150000"/>
                        </a:lnSpc>
                        <a:spcBef>
                          <a:spcPts val="0"/>
                        </a:spcBef>
                        <a:spcAft>
                          <a:spcPts val="0"/>
                        </a:spcAft>
                        <a:tabLst>
                          <a:tab pos="685800" algn="l"/>
                        </a:tabLst>
                      </a:pPr>
                      <a:r>
                        <a:rPr lang="en-US" sz="1300" dirty="0">
                          <a:effectLst/>
                        </a:rPr>
                        <a:t>Explore</a:t>
                      </a:r>
                      <a:endParaRPr lang="en-US" sz="1100" dirty="0">
                        <a:effectLst/>
                        <a:latin typeface="Arial"/>
                        <a:ea typeface="Arial"/>
                      </a:endParaRPr>
                    </a:p>
                  </a:txBody>
                  <a:tcPr marL="68580" marR="68580" marT="0" marB="0"/>
                </a:tc>
              </a:tr>
              <a:tr h="656192">
                <a:tc>
                  <a:txBody>
                    <a:bodyPr/>
                    <a:lstStyle/>
                    <a:p>
                      <a:pPr marL="0" marR="0" algn="just">
                        <a:lnSpc>
                          <a:spcPct val="150000"/>
                        </a:lnSpc>
                        <a:spcBef>
                          <a:spcPts val="0"/>
                        </a:spcBef>
                        <a:spcAft>
                          <a:spcPts val="0"/>
                        </a:spcAft>
                        <a:tabLst>
                          <a:tab pos="685800" algn="l"/>
                        </a:tabLst>
                      </a:pPr>
                      <a:r>
                        <a:rPr lang="en-US" sz="1300" dirty="0">
                          <a:effectLst/>
                        </a:rPr>
                        <a:t>Agents </a:t>
                      </a:r>
                      <a:r>
                        <a:rPr lang="en-US" sz="1300" dirty="0" err="1">
                          <a:effectLst/>
                        </a:rPr>
                        <a:t>sẽ</a:t>
                      </a:r>
                      <a:r>
                        <a:rPr lang="en-US" sz="1300" dirty="0">
                          <a:effectLst/>
                        </a:rPr>
                        <a:t> </a:t>
                      </a:r>
                      <a:r>
                        <a:rPr lang="en-US" sz="1300" dirty="0" err="1">
                          <a:effectLst/>
                        </a:rPr>
                        <a:t>đứng</a:t>
                      </a:r>
                      <a:r>
                        <a:rPr lang="en-US" sz="1300" dirty="0">
                          <a:effectLst/>
                        </a:rPr>
                        <a:t> </a:t>
                      </a:r>
                      <a:r>
                        <a:rPr lang="en-US" sz="1300" dirty="0" err="1">
                          <a:effectLst/>
                        </a:rPr>
                        <a:t>im</a:t>
                      </a:r>
                      <a:r>
                        <a:rPr lang="en-US" sz="1300" dirty="0">
                          <a:effectLst/>
                        </a:rPr>
                        <a:t> </a:t>
                      </a:r>
                      <a:r>
                        <a:rPr lang="en-US" sz="1300" dirty="0" err="1">
                          <a:effectLst/>
                        </a:rPr>
                        <a:t>một</a:t>
                      </a:r>
                      <a:r>
                        <a:rPr lang="en-US" sz="1300" dirty="0">
                          <a:effectLst/>
                        </a:rPr>
                        <a:t> </a:t>
                      </a:r>
                      <a:r>
                        <a:rPr lang="en-US" sz="1300" dirty="0" err="1">
                          <a:effectLst/>
                        </a:rPr>
                        <a:t>chỗ</a:t>
                      </a:r>
                      <a:r>
                        <a:rPr lang="en-US" sz="1300" dirty="0">
                          <a:effectLst/>
                        </a:rPr>
                        <a:t> </a:t>
                      </a:r>
                      <a:r>
                        <a:rPr lang="en-US" sz="1300" dirty="0" err="1">
                          <a:effectLst/>
                        </a:rPr>
                        <a:t>để</a:t>
                      </a:r>
                      <a:r>
                        <a:rPr lang="en-US" sz="1300" dirty="0">
                          <a:effectLst/>
                        </a:rPr>
                        <a:t> </a:t>
                      </a:r>
                      <a:r>
                        <a:rPr lang="en-US" sz="1300" dirty="0" err="1">
                          <a:effectLst/>
                        </a:rPr>
                        <a:t>khai</a:t>
                      </a:r>
                      <a:r>
                        <a:rPr lang="en-US" sz="1300" dirty="0">
                          <a:effectLst/>
                        </a:rPr>
                        <a:t> </a:t>
                      </a:r>
                      <a:r>
                        <a:rPr lang="en-US" sz="1300" dirty="0" err="1">
                          <a:effectLst/>
                        </a:rPr>
                        <a:t>thác</a:t>
                      </a:r>
                      <a:r>
                        <a:rPr lang="en-US" sz="1300" dirty="0">
                          <a:effectLst/>
                        </a:rPr>
                        <a:t> </a:t>
                      </a:r>
                      <a:r>
                        <a:rPr lang="en-US" sz="1300" dirty="0" err="1">
                          <a:effectLst/>
                        </a:rPr>
                        <a:t>những</a:t>
                      </a:r>
                      <a:r>
                        <a:rPr lang="en-US" sz="1300" dirty="0">
                          <a:effectLst/>
                        </a:rPr>
                        <a:t> </a:t>
                      </a:r>
                      <a:r>
                        <a:rPr lang="en-US" sz="1300" dirty="0" err="1">
                          <a:effectLst/>
                        </a:rPr>
                        <a:t>điểm</a:t>
                      </a:r>
                      <a:r>
                        <a:rPr lang="en-US" sz="1300" dirty="0">
                          <a:effectLst/>
                        </a:rPr>
                        <a:t> rewards</a:t>
                      </a:r>
                      <a:endParaRPr lang="en-US" sz="1100" dirty="0">
                        <a:effectLst/>
                        <a:latin typeface="Arial"/>
                        <a:ea typeface="Arial"/>
                      </a:endParaRPr>
                    </a:p>
                  </a:txBody>
                  <a:tcPr marL="68580" marR="68580" marT="0" marB="0"/>
                </a:tc>
                <a:tc>
                  <a:txBody>
                    <a:bodyPr/>
                    <a:lstStyle/>
                    <a:p>
                      <a:pPr marL="0" marR="0" algn="just">
                        <a:lnSpc>
                          <a:spcPct val="150000"/>
                        </a:lnSpc>
                        <a:spcBef>
                          <a:spcPts val="0"/>
                        </a:spcBef>
                        <a:spcAft>
                          <a:spcPts val="0"/>
                        </a:spcAft>
                        <a:tabLst>
                          <a:tab pos="685800" algn="l"/>
                        </a:tabLst>
                      </a:pPr>
                      <a:r>
                        <a:rPr lang="en-US" sz="1300" dirty="0">
                          <a:effectLst/>
                        </a:rPr>
                        <a:t>Agents </a:t>
                      </a:r>
                      <a:r>
                        <a:rPr lang="en-US" sz="1300" dirty="0" err="1">
                          <a:effectLst/>
                        </a:rPr>
                        <a:t>sẽ</a:t>
                      </a:r>
                      <a:r>
                        <a:rPr lang="en-US" sz="1300" dirty="0">
                          <a:effectLst/>
                        </a:rPr>
                        <a:t> </a:t>
                      </a:r>
                      <a:r>
                        <a:rPr lang="en-US" sz="1300" dirty="0" err="1">
                          <a:effectLst/>
                        </a:rPr>
                        <a:t>đi</a:t>
                      </a:r>
                      <a:r>
                        <a:rPr lang="en-US" sz="1300" dirty="0">
                          <a:effectLst/>
                        </a:rPr>
                        <a:t> </a:t>
                      </a:r>
                      <a:r>
                        <a:rPr lang="en-US" sz="1300" dirty="0" err="1">
                          <a:effectLst/>
                        </a:rPr>
                        <a:t>khám</a:t>
                      </a:r>
                      <a:r>
                        <a:rPr lang="en-US" sz="1300" dirty="0">
                          <a:effectLst/>
                        </a:rPr>
                        <a:t> </a:t>
                      </a:r>
                      <a:r>
                        <a:rPr lang="en-US" sz="1300" dirty="0" err="1">
                          <a:effectLst/>
                        </a:rPr>
                        <a:t>phá</a:t>
                      </a:r>
                      <a:r>
                        <a:rPr lang="en-US" sz="1300" dirty="0">
                          <a:effectLst/>
                        </a:rPr>
                        <a:t> </a:t>
                      </a:r>
                      <a:r>
                        <a:rPr lang="en-US" sz="1300" dirty="0" err="1">
                          <a:effectLst/>
                        </a:rPr>
                        <a:t>mọi</a:t>
                      </a:r>
                      <a:r>
                        <a:rPr lang="en-US" sz="1300" dirty="0">
                          <a:effectLst/>
                        </a:rPr>
                        <a:t> </a:t>
                      </a:r>
                      <a:r>
                        <a:rPr lang="en-US" sz="1300" dirty="0" err="1">
                          <a:effectLst/>
                        </a:rPr>
                        <a:t>ngóc</a:t>
                      </a:r>
                      <a:r>
                        <a:rPr lang="en-US" sz="1300" dirty="0">
                          <a:effectLst/>
                        </a:rPr>
                        <a:t> </a:t>
                      </a:r>
                      <a:r>
                        <a:rPr lang="en-US" sz="1300" dirty="0" err="1">
                          <a:effectLst/>
                        </a:rPr>
                        <a:t>ngách</a:t>
                      </a:r>
                      <a:r>
                        <a:rPr lang="en-US" sz="1300" dirty="0">
                          <a:effectLst/>
                        </a:rPr>
                        <a:t> </a:t>
                      </a:r>
                      <a:r>
                        <a:rPr lang="en-US" sz="1300" dirty="0" err="1">
                          <a:effectLst/>
                        </a:rPr>
                        <a:t>cho</a:t>
                      </a:r>
                      <a:r>
                        <a:rPr lang="en-US" sz="1300" dirty="0">
                          <a:effectLst/>
                        </a:rPr>
                        <a:t> </a:t>
                      </a:r>
                      <a:r>
                        <a:rPr lang="en-US" sz="1300" dirty="0" err="1">
                          <a:effectLst/>
                        </a:rPr>
                        <a:t>đến</a:t>
                      </a:r>
                      <a:r>
                        <a:rPr lang="en-US" sz="1300" dirty="0">
                          <a:effectLst/>
                        </a:rPr>
                        <a:t> </a:t>
                      </a:r>
                      <a:r>
                        <a:rPr lang="en-US" sz="1300" dirty="0" err="1">
                          <a:effectLst/>
                        </a:rPr>
                        <a:t>khi</a:t>
                      </a:r>
                      <a:r>
                        <a:rPr lang="en-US" sz="1300" dirty="0">
                          <a:effectLst/>
                        </a:rPr>
                        <a:t> </a:t>
                      </a:r>
                      <a:r>
                        <a:rPr lang="en-US" sz="1300" dirty="0" err="1">
                          <a:effectLst/>
                        </a:rPr>
                        <a:t>nào</a:t>
                      </a:r>
                      <a:r>
                        <a:rPr lang="en-US" sz="1300" dirty="0">
                          <a:effectLst/>
                        </a:rPr>
                        <a:t> </a:t>
                      </a:r>
                      <a:r>
                        <a:rPr lang="en-US" sz="1300" dirty="0" err="1">
                          <a:effectLst/>
                        </a:rPr>
                        <a:t>tìm</a:t>
                      </a:r>
                      <a:r>
                        <a:rPr lang="en-US" sz="1300" dirty="0">
                          <a:effectLst/>
                        </a:rPr>
                        <a:t> </a:t>
                      </a:r>
                      <a:r>
                        <a:rPr lang="en-US" sz="1300" dirty="0" err="1">
                          <a:effectLst/>
                        </a:rPr>
                        <a:t>được</a:t>
                      </a:r>
                      <a:r>
                        <a:rPr lang="en-US" sz="1300" dirty="0">
                          <a:effectLst/>
                        </a:rPr>
                        <a:t> </a:t>
                      </a:r>
                      <a:r>
                        <a:rPr lang="en-US" sz="1300" dirty="0" err="1">
                          <a:effectLst/>
                        </a:rPr>
                        <a:t>nơi</a:t>
                      </a:r>
                      <a:r>
                        <a:rPr lang="en-US" sz="1300" dirty="0">
                          <a:effectLst/>
                        </a:rPr>
                        <a:t> </a:t>
                      </a:r>
                      <a:r>
                        <a:rPr lang="en-US" sz="1300" dirty="0" err="1">
                          <a:effectLst/>
                        </a:rPr>
                        <a:t>thu</a:t>
                      </a:r>
                      <a:r>
                        <a:rPr lang="en-US" sz="1300" dirty="0">
                          <a:effectLst/>
                        </a:rPr>
                        <a:t> </a:t>
                      </a:r>
                      <a:r>
                        <a:rPr lang="en-US" sz="1300" dirty="0" err="1">
                          <a:effectLst/>
                        </a:rPr>
                        <a:t>được</a:t>
                      </a:r>
                      <a:r>
                        <a:rPr lang="en-US" sz="1300" dirty="0">
                          <a:effectLst/>
                        </a:rPr>
                        <a:t> </a:t>
                      </a:r>
                      <a:r>
                        <a:rPr lang="en-US" sz="1300" dirty="0" err="1">
                          <a:effectLst/>
                        </a:rPr>
                        <a:t>nhiều</a:t>
                      </a:r>
                      <a:r>
                        <a:rPr lang="en-US" sz="1300" dirty="0">
                          <a:effectLst/>
                        </a:rPr>
                        <a:t> rewards </a:t>
                      </a:r>
                      <a:r>
                        <a:rPr lang="en-US" sz="1300" dirty="0" err="1">
                          <a:effectLst/>
                        </a:rPr>
                        <a:t>nhất</a:t>
                      </a:r>
                      <a:r>
                        <a:rPr lang="en-US" sz="1300" dirty="0">
                          <a:effectLst/>
                        </a:rPr>
                        <a:t>.</a:t>
                      </a:r>
                      <a:endParaRPr lang="en-US" sz="1100" dirty="0">
                        <a:effectLst/>
                        <a:latin typeface="Arial"/>
                        <a:ea typeface="Arial"/>
                      </a:endParaRPr>
                    </a:p>
                  </a:txBody>
                  <a:tcPr marL="68580" marR="68580" marT="0" marB="0"/>
                </a:tc>
              </a:tr>
            </a:tbl>
          </a:graphicData>
        </a:graphic>
      </p:graphicFrame>
      <p:sp>
        <p:nvSpPr>
          <p:cNvPr id="5" name="TextBox 4"/>
          <p:cNvSpPr txBox="1"/>
          <p:nvPr/>
        </p:nvSpPr>
        <p:spPr>
          <a:xfrm>
            <a:off x="665018" y="4350327"/>
            <a:ext cx="8423564" cy="1477328"/>
          </a:xfrm>
          <a:prstGeom prst="rect">
            <a:avLst/>
          </a:prstGeom>
          <a:noFill/>
        </p:spPr>
        <p:txBody>
          <a:bodyPr wrap="square" rtlCol="0">
            <a:spAutoFit/>
          </a:bodyPr>
          <a:lstStyle/>
          <a:p>
            <a:r>
              <a:rPr lang="en-US" dirty="0" err="1"/>
              <a:t>Tùy</a:t>
            </a:r>
            <a:r>
              <a:rPr lang="en-US" dirty="0"/>
              <a:t> </a:t>
            </a:r>
            <a:r>
              <a:rPr lang="en-US" dirty="0" err="1"/>
              <a:t>theo</a:t>
            </a:r>
            <a:r>
              <a:rPr lang="en-US" dirty="0"/>
              <a:t> </a:t>
            </a:r>
            <a:r>
              <a:rPr lang="en-US" dirty="0" err="1"/>
              <a:t>trường</a:t>
            </a:r>
            <a:r>
              <a:rPr lang="en-US" dirty="0"/>
              <a:t> </a:t>
            </a:r>
            <a:r>
              <a:rPr lang="en-US" dirty="0" err="1"/>
              <a:t>hợp</a:t>
            </a:r>
            <a:r>
              <a:rPr lang="en-US" dirty="0"/>
              <a:t> </a:t>
            </a:r>
            <a:r>
              <a:rPr lang="en-US" dirty="0" err="1"/>
              <a:t>mà</a:t>
            </a:r>
            <a:r>
              <a:rPr lang="en-US" dirty="0"/>
              <a:t> Agents </a:t>
            </a:r>
            <a:r>
              <a:rPr lang="en-US" dirty="0" err="1"/>
              <a:t>sử</a:t>
            </a:r>
            <a:r>
              <a:rPr lang="en-US" dirty="0"/>
              <a:t> </a:t>
            </a:r>
            <a:r>
              <a:rPr lang="en-US" dirty="0" err="1"/>
              <a:t>dụng</a:t>
            </a:r>
            <a:r>
              <a:rPr lang="en-US" dirty="0"/>
              <a:t> Exploit hay Explore.</a:t>
            </a:r>
          </a:p>
          <a:p>
            <a:r>
              <a:rPr lang="en-US" dirty="0" err="1"/>
              <a:t>Khi</a:t>
            </a:r>
            <a:r>
              <a:rPr lang="en-US" dirty="0"/>
              <a:t> </a:t>
            </a:r>
            <a:r>
              <a:rPr lang="en-US" dirty="0" err="1"/>
              <a:t>lần</a:t>
            </a:r>
            <a:r>
              <a:rPr lang="en-US" dirty="0"/>
              <a:t> </a:t>
            </a:r>
            <a:r>
              <a:rPr lang="en-US" dirty="0" err="1"/>
              <a:t>đầu</a:t>
            </a:r>
            <a:r>
              <a:rPr lang="en-US" dirty="0"/>
              <a:t> </a:t>
            </a:r>
            <a:r>
              <a:rPr lang="en-US" dirty="0" err="1"/>
              <a:t>tham</a:t>
            </a:r>
            <a:r>
              <a:rPr lang="en-US" dirty="0"/>
              <a:t> </a:t>
            </a:r>
            <a:r>
              <a:rPr lang="en-US" dirty="0" err="1"/>
              <a:t>gia</a:t>
            </a:r>
            <a:r>
              <a:rPr lang="en-US" dirty="0"/>
              <a:t> </a:t>
            </a:r>
            <a:r>
              <a:rPr lang="en-US" dirty="0" err="1"/>
              <a:t>một</a:t>
            </a:r>
            <a:r>
              <a:rPr lang="en-US" dirty="0"/>
              <a:t> </a:t>
            </a:r>
            <a:r>
              <a:rPr lang="en-US" dirty="0" err="1"/>
              <a:t>hoạt</a:t>
            </a:r>
            <a:r>
              <a:rPr lang="en-US" dirty="0"/>
              <a:t> </a:t>
            </a:r>
            <a:r>
              <a:rPr lang="en-US" dirty="0" err="1"/>
              <a:t>động</a:t>
            </a:r>
            <a:r>
              <a:rPr lang="en-US" dirty="0"/>
              <a:t> </a:t>
            </a:r>
            <a:r>
              <a:rPr lang="en-US" dirty="0" err="1"/>
              <a:t>nào</a:t>
            </a:r>
            <a:r>
              <a:rPr lang="en-US" dirty="0"/>
              <a:t> </a:t>
            </a:r>
            <a:r>
              <a:rPr lang="en-US" dirty="0" err="1"/>
              <a:t>đó</a:t>
            </a:r>
            <a:r>
              <a:rPr lang="en-US" dirty="0"/>
              <a:t> </a:t>
            </a:r>
            <a:r>
              <a:rPr lang="en-US" dirty="0" err="1"/>
              <a:t>thì</a:t>
            </a:r>
            <a:r>
              <a:rPr lang="en-US" dirty="0"/>
              <a:t> Agents </a:t>
            </a:r>
            <a:r>
              <a:rPr lang="en-US" dirty="0" err="1"/>
              <a:t>ưu</a:t>
            </a:r>
            <a:r>
              <a:rPr lang="en-US" dirty="0"/>
              <a:t> </a:t>
            </a:r>
            <a:r>
              <a:rPr lang="en-US" dirty="0" err="1"/>
              <a:t>tiên</a:t>
            </a:r>
            <a:r>
              <a:rPr lang="en-US" dirty="0"/>
              <a:t> </a:t>
            </a:r>
            <a:r>
              <a:rPr lang="en-US" dirty="0" err="1"/>
              <a:t>sẽ</a:t>
            </a:r>
            <a:r>
              <a:rPr lang="en-US" dirty="0"/>
              <a:t> </a:t>
            </a:r>
            <a:r>
              <a:rPr lang="en-US" dirty="0" err="1"/>
              <a:t>sử</a:t>
            </a:r>
            <a:r>
              <a:rPr lang="en-US" dirty="0"/>
              <a:t> </a:t>
            </a:r>
            <a:r>
              <a:rPr lang="en-US" dirty="0" err="1"/>
              <a:t>dụng</a:t>
            </a:r>
            <a:r>
              <a:rPr lang="en-US" dirty="0"/>
              <a:t> Explore </a:t>
            </a:r>
            <a:r>
              <a:rPr lang="en-US" dirty="0" err="1"/>
              <a:t>để</a:t>
            </a:r>
            <a:r>
              <a:rPr lang="en-US" dirty="0"/>
              <a:t> </a:t>
            </a:r>
            <a:r>
              <a:rPr lang="en-US" dirty="0" err="1"/>
              <a:t>tìm</a:t>
            </a:r>
            <a:r>
              <a:rPr lang="en-US" dirty="0"/>
              <a:t> </a:t>
            </a:r>
            <a:r>
              <a:rPr lang="en-US" dirty="0" err="1"/>
              <a:t>ra</a:t>
            </a:r>
            <a:r>
              <a:rPr lang="en-US" dirty="0"/>
              <a:t> </a:t>
            </a:r>
            <a:r>
              <a:rPr lang="en-US" dirty="0" err="1"/>
              <a:t>nơi</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thác</a:t>
            </a:r>
            <a:r>
              <a:rPr lang="en-US" dirty="0"/>
              <a:t> </a:t>
            </a:r>
            <a:r>
              <a:rPr lang="en-US" dirty="0" err="1"/>
              <a:t>được</a:t>
            </a:r>
            <a:r>
              <a:rPr lang="en-US" dirty="0"/>
              <a:t> </a:t>
            </a:r>
            <a:r>
              <a:rPr lang="en-US" dirty="0" err="1"/>
              <a:t>nhiều</a:t>
            </a:r>
            <a:r>
              <a:rPr lang="en-US" dirty="0"/>
              <a:t> rewards </a:t>
            </a:r>
            <a:r>
              <a:rPr lang="en-US" dirty="0" err="1"/>
              <a:t>nhất</a:t>
            </a:r>
            <a:r>
              <a:rPr lang="en-US" dirty="0"/>
              <a:t>. Sau </a:t>
            </a:r>
            <a:r>
              <a:rPr lang="en-US" dirty="0" err="1"/>
              <a:t>khi</a:t>
            </a:r>
            <a:r>
              <a:rPr lang="en-US" dirty="0"/>
              <a:t> </a:t>
            </a:r>
            <a:r>
              <a:rPr lang="en-US" dirty="0" err="1"/>
              <a:t>đã</a:t>
            </a:r>
            <a:r>
              <a:rPr lang="en-US" dirty="0"/>
              <a:t> </a:t>
            </a:r>
            <a:r>
              <a:rPr lang="en-US" dirty="0" err="1"/>
              <a:t>tìm</a:t>
            </a:r>
            <a:r>
              <a:rPr lang="en-US" dirty="0"/>
              <a:t> </a:t>
            </a:r>
            <a:r>
              <a:rPr lang="en-US" dirty="0" err="1"/>
              <a:t>ra</a:t>
            </a:r>
            <a:r>
              <a:rPr lang="en-US" dirty="0"/>
              <a:t> </a:t>
            </a:r>
            <a:r>
              <a:rPr lang="en-US" dirty="0" err="1"/>
              <a:t>được</a:t>
            </a:r>
            <a:r>
              <a:rPr lang="en-US" dirty="0"/>
              <a:t> </a:t>
            </a:r>
            <a:r>
              <a:rPr lang="en-US" dirty="0" err="1"/>
              <a:t>thì</a:t>
            </a:r>
            <a:r>
              <a:rPr lang="en-US" dirty="0"/>
              <a:t> Agents </a:t>
            </a:r>
            <a:r>
              <a:rPr lang="en-US" dirty="0" err="1"/>
              <a:t>sẽ</a:t>
            </a:r>
            <a:r>
              <a:rPr lang="en-US" dirty="0"/>
              <a:t> </a:t>
            </a:r>
            <a:r>
              <a:rPr lang="en-US" dirty="0" err="1"/>
              <a:t>sử</a:t>
            </a:r>
            <a:r>
              <a:rPr lang="en-US" dirty="0"/>
              <a:t> </a:t>
            </a:r>
            <a:r>
              <a:rPr lang="en-US" dirty="0" err="1"/>
              <a:t>dụng</a:t>
            </a:r>
            <a:r>
              <a:rPr lang="en-US" dirty="0"/>
              <a:t> Exploit </a:t>
            </a:r>
            <a:r>
              <a:rPr lang="en-US" dirty="0" err="1"/>
              <a:t>đề</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việc</a:t>
            </a:r>
            <a:r>
              <a:rPr lang="en-US" dirty="0"/>
              <a:t> </a:t>
            </a:r>
            <a:r>
              <a:rPr lang="en-US" dirty="0" err="1"/>
              <a:t>chiếm</a:t>
            </a:r>
            <a:r>
              <a:rPr lang="en-US" dirty="0"/>
              <a:t> </a:t>
            </a:r>
            <a:r>
              <a:rPr lang="en-US" dirty="0" err="1"/>
              <a:t>lấy</a:t>
            </a:r>
            <a:r>
              <a:rPr lang="en-US" dirty="0"/>
              <a:t> rewards </a:t>
            </a:r>
            <a:r>
              <a:rPr lang="en-US" dirty="0" err="1"/>
              <a:t>nhiều</a:t>
            </a:r>
            <a:r>
              <a:rPr lang="en-US" dirty="0"/>
              <a:t> </a:t>
            </a:r>
            <a:r>
              <a:rPr lang="en-US" dirty="0" err="1"/>
              <a:t>hết</a:t>
            </a:r>
            <a:r>
              <a:rPr lang="en-US" dirty="0"/>
              <a:t> </a:t>
            </a:r>
            <a:r>
              <a:rPr lang="en-US" dirty="0" err="1"/>
              <a:t>mức</a:t>
            </a:r>
            <a:r>
              <a:rPr lang="en-US" dirty="0"/>
              <a:t> </a:t>
            </a:r>
            <a:r>
              <a:rPr lang="en-US" dirty="0" err="1"/>
              <a:t>có</a:t>
            </a:r>
            <a:r>
              <a:rPr lang="en-US" dirty="0"/>
              <a:t> </a:t>
            </a:r>
            <a:r>
              <a:rPr lang="en-US" dirty="0" err="1"/>
              <a:t>thể</a:t>
            </a:r>
            <a:r>
              <a:rPr lang="en-US" dirty="0"/>
              <a:t>.</a:t>
            </a:r>
          </a:p>
          <a:p>
            <a:endParaRPr lang="en-US" dirty="0"/>
          </a:p>
        </p:txBody>
      </p:sp>
    </p:spTree>
    <p:extLst>
      <p:ext uri="{BB962C8B-B14F-4D97-AF65-F5344CB8AC3E}">
        <p14:creationId xmlns:p14="http://schemas.microsoft.com/office/powerpoint/2010/main" val="23127662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222118" y="20455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17. </a:t>
            </a:r>
            <a:r>
              <a:rPr lang="en-US" sz="3600" dirty="0" smtClean="0"/>
              <a:t>CÁC LOẠI MÔI TRƯỜNG (TYPES OF INVIROMENTS):</a:t>
            </a:r>
            <a:endParaRPr lang="en-US" sz="3600" dirty="0" smtClean="0"/>
          </a:p>
          <a:p>
            <a:r>
              <a:rPr lang="vi-VN"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27</a:t>
            </a:fld>
            <a:endParaRPr lang="en-US" sz="3200" dirty="0">
              <a:solidFill>
                <a:srgbClr val="FF0000"/>
              </a:solidFill>
            </a:endParaRPr>
          </a:p>
        </p:txBody>
      </p:sp>
      <p:sp>
        <p:nvSpPr>
          <p:cNvPr id="5" name="TextBox 4"/>
          <p:cNvSpPr txBox="1"/>
          <p:nvPr/>
        </p:nvSpPr>
        <p:spPr>
          <a:xfrm>
            <a:off x="360218" y="2196384"/>
            <a:ext cx="8423564" cy="646331"/>
          </a:xfrm>
          <a:prstGeom prst="rect">
            <a:avLst/>
          </a:prstGeom>
          <a:noFill/>
        </p:spPr>
        <p:txBody>
          <a:bodyPr wrap="square" rtlCol="0">
            <a:spAutoFit/>
          </a:bodyPr>
          <a:lstStyle/>
          <a:p>
            <a:r>
              <a:rPr lang="en-US" dirty="0" err="1"/>
              <a:t>Để</a:t>
            </a:r>
            <a:r>
              <a:rPr lang="en-US" dirty="0"/>
              <a:t> </a:t>
            </a:r>
            <a:r>
              <a:rPr lang="en-US" dirty="0" err="1"/>
              <a:t>có</a:t>
            </a:r>
            <a:r>
              <a:rPr lang="en-US" dirty="0"/>
              <a:t> </a:t>
            </a:r>
            <a:r>
              <a:rPr lang="en-US" dirty="0" err="1"/>
              <a:t>thể</a:t>
            </a:r>
            <a:r>
              <a:rPr lang="en-US" dirty="0"/>
              <a:t> </a:t>
            </a:r>
            <a:r>
              <a:rPr lang="en-US" dirty="0" err="1"/>
              <a:t>đánh</a:t>
            </a:r>
            <a:r>
              <a:rPr lang="en-US" dirty="0"/>
              <a:t> </a:t>
            </a:r>
            <a:r>
              <a:rPr lang="en-US" dirty="0" err="1"/>
              <a:t>giá</a:t>
            </a:r>
            <a:r>
              <a:rPr lang="en-US" dirty="0"/>
              <a:t> </a:t>
            </a:r>
            <a:r>
              <a:rPr lang="en-US" dirty="0" err="1"/>
              <a:t>thử</a:t>
            </a:r>
            <a:r>
              <a:rPr lang="en-US" dirty="0"/>
              <a:t> </a:t>
            </a:r>
            <a:r>
              <a:rPr lang="en-US" dirty="0" err="1"/>
              <a:t>xem</a:t>
            </a:r>
            <a:r>
              <a:rPr lang="en-US" dirty="0"/>
              <a:t> Agents </a:t>
            </a:r>
            <a:r>
              <a:rPr lang="en-US" dirty="0" err="1"/>
              <a:t>có</a:t>
            </a:r>
            <a:r>
              <a:rPr lang="en-US" dirty="0"/>
              <a:t> </a:t>
            </a:r>
            <a:r>
              <a:rPr lang="en-US" dirty="0" err="1"/>
              <a:t>thể</a:t>
            </a:r>
            <a:r>
              <a:rPr lang="en-US" dirty="0"/>
              <a:t> </a:t>
            </a:r>
            <a:r>
              <a:rPr lang="en-US" dirty="0" err="1"/>
              <a:t>hiểu</a:t>
            </a:r>
            <a:r>
              <a:rPr lang="en-US" dirty="0"/>
              <a:t> </a:t>
            </a:r>
            <a:r>
              <a:rPr lang="en-US" dirty="0" err="1"/>
              <a:t>rõ</a:t>
            </a:r>
            <a:r>
              <a:rPr lang="en-US" dirty="0"/>
              <a:t> </a:t>
            </a:r>
            <a:r>
              <a:rPr lang="en-US" dirty="0" err="1"/>
              <a:t>môi</a:t>
            </a:r>
            <a:r>
              <a:rPr lang="en-US" dirty="0"/>
              <a:t> </a:t>
            </a:r>
            <a:r>
              <a:rPr lang="en-US" dirty="0" err="1"/>
              <a:t>trường</a:t>
            </a:r>
            <a:r>
              <a:rPr lang="en-US" dirty="0"/>
              <a:t> </a:t>
            </a:r>
            <a:r>
              <a:rPr lang="en-US" dirty="0" err="1"/>
              <a:t>tới</a:t>
            </a:r>
            <a:r>
              <a:rPr lang="en-US" dirty="0"/>
              <a:t> </a:t>
            </a:r>
            <a:r>
              <a:rPr lang="en-US" dirty="0" err="1"/>
              <a:t>đâu</a:t>
            </a:r>
            <a:r>
              <a:rPr lang="en-US" dirty="0"/>
              <a:t>. </a:t>
            </a:r>
            <a:r>
              <a:rPr lang="en-US" dirty="0" err="1"/>
              <a:t>Môi</a:t>
            </a:r>
            <a:r>
              <a:rPr lang="en-US" dirty="0"/>
              <a:t> </a:t>
            </a:r>
            <a:r>
              <a:rPr lang="en-US" dirty="0" err="1"/>
              <a:t>trường</a:t>
            </a:r>
            <a:r>
              <a:rPr lang="en-US" dirty="0"/>
              <a:t> </a:t>
            </a:r>
            <a:r>
              <a:rPr lang="en-US" dirty="0" err="1"/>
              <a:t>được</a:t>
            </a:r>
            <a:r>
              <a:rPr lang="en-US" dirty="0"/>
              <a:t> chia </a:t>
            </a:r>
            <a:r>
              <a:rPr lang="en-US" dirty="0" err="1"/>
              <a:t>làm</a:t>
            </a:r>
            <a:r>
              <a:rPr lang="en-US" dirty="0"/>
              <a:t> 3 </a:t>
            </a:r>
            <a:r>
              <a:rPr lang="en-US" dirty="0" err="1" smtClean="0"/>
              <a:t>phần</a:t>
            </a:r>
            <a:r>
              <a:rPr lang="en-US" dirty="0" smtClean="0"/>
              <a:t> :</a:t>
            </a:r>
            <a:endParaRPr lang="en-US" dirty="0"/>
          </a:p>
        </p:txBody>
      </p:sp>
      <p:sp>
        <p:nvSpPr>
          <p:cNvPr id="3" name="Oval 2"/>
          <p:cNvSpPr/>
          <p:nvPr/>
        </p:nvSpPr>
        <p:spPr>
          <a:xfrm>
            <a:off x="471054" y="2819518"/>
            <a:ext cx="2687782" cy="647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rgbClr val="FF0000"/>
                </a:solidFill>
              </a:rPr>
              <a:t>Fully observable</a:t>
            </a:r>
            <a:endParaRPr lang="en-US" dirty="0">
              <a:solidFill>
                <a:srgbClr val="FF0000"/>
              </a:solidFill>
            </a:endParaRPr>
          </a:p>
        </p:txBody>
      </p:sp>
      <p:sp>
        <p:nvSpPr>
          <p:cNvPr id="10" name="Oval 9"/>
          <p:cNvSpPr/>
          <p:nvPr/>
        </p:nvSpPr>
        <p:spPr>
          <a:xfrm>
            <a:off x="4197033" y="2727109"/>
            <a:ext cx="2439293" cy="62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Partially observable</a:t>
            </a:r>
          </a:p>
        </p:txBody>
      </p:sp>
      <p:sp>
        <p:nvSpPr>
          <p:cNvPr id="11" name="Oval 10"/>
          <p:cNvSpPr/>
          <p:nvPr/>
        </p:nvSpPr>
        <p:spPr>
          <a:xfrm>
            <a:off x="7719666" y="2786831"/>
            <a:ext cx="2410691" cy="680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rgbClr val="FF0000"/>
                </a:solidFill>
              </a:rPr>
              <a:t>Unobservable</a:t>
            </a:r>
          </a:p>
        </p:txBody>
      </p:sp>
      <p:sp>
        <p:nvSpPr>
          <p:cNvPr id="6" name="TextBox 5"/>
          <p:cNvSpPr txBox="1"/>
          <p:nvPr/>
        </p:nvSpPr>
        <p:spPr>
          <a:xfrm>
            <a:off x="471053" y="3467023"/>
            <a:ext cx="2964873" cy="2862322"/>
          </a:xfrm>
          <a:prstGeom prst="rect">
            <a:avLst/>
          </a:prstGeom>
          <a:noFill/>
        </p:spPr>
        <p:txBody>
          <a:bodyPr wrap="square" rtlCol="0">
            <a:spAutoFit/>
          </a:bodyPr>
          <a:lstStyle/>
          <a:p>
            <a:r>
              <a:rPr lang="en-US" dirty="0"/>
              <a:t>Agents </a:t>
            </a:r>
            <a:r>
              <a:rPr lang="en-US" dirty="0" err="1"/>
              <a:t>có</a:t>
            </a:r>
            <a:r>
              <a:rPr lang="en-US" dirty="0"/>
              <a:t> </a:t>
            </a:r>
            <a:r>
              <a:rPr lang="en-US" dirty="0" err="1"/>
              <a:t>thể</a:t>
            </a:r>
            <a:r>
              <a:rPr lang="en-US" dirty="0"/>
              <a:t> </a:t>
            </a:r>
            <a:r>
              <a:rPr lang="en-US" dirty="0" err="1"/>
              <a:t>biết</a:t>
            </a:r>
            <a:r>
              <a:rPr lang="en-US" dirty="0"/>
              <a:t> </a:t>
            </a:r>
            <a:r>
              <a:rPr lang="en-US" dirty="0" err="1"/>
              <a:t>được</a:t>
            </a:r>
            <a:r>
              <a:rPr lang="en-US" dirty="0"/>
              <a:t> </a:t>
            </a:r>
            <a:r>
              <a:rPr lang="en-US" dirty="0" err="1"/>
              <a:t>đầy</a:t>
            </a:r>
            <a:r>
              <a:rPr lang="en-US" dirty="0"/>
              <a:t> </a:t>
            </a:r>
            <a:r>
              <a:rPr lang="en-US" dirty="0" err="1"/>
              <a:t>đủ</a:t>
            </a:r>
            <a:r>
              <a:rPr lang="en-US" dirty="0"/>
              <a:t> </a:t>
            </a:r>
            <a:r>
              <a:rPr lang="en-US" dirty="0" err="1"/>
              <a:t>về</a:t>
            </a:r>
            <a:r>
              <a:rPr lang="en-US" dirty="0"/>
              <a:t> </a:t>
            </a:r>
            <a:r>
              <a:rPr lang="en-US" dirty="0" err="1"/>
              <a:t>môi</a:t>
            </a:r>
            <a:r>
              <a:rPr lang="en-US" dirty="0"/>
              <a:t> </a:t>
            </a:r>
            <a:r>
              <a:rPr lang="en-US" dirty="0" err="1"/>
              <a:t>trường</a:t>
            </a:r>
            <a:r>
              <a:rPr lang="en-US" dirty="0"/>
              <a:t> </a:t>
            </a:r>
            <a:r>
              <a:rPr lang="en-US" dirty="0" err="1"/>
              <a:t>xung</a:t>
            </a:r>
            <a:r>
              <a:rPr lang="en-US" dirty="0"/>
              <a:t> </a:t>
            </a:r>
            <a:r>
              <a:rPr lang="en-US" dirty="0" err="1"/>
              <a:t>quanh</a:t>
            </a:r>
            <a:r>
              <a:rPr lang="en-US" dirty="0"/>
              <a:t> </a:t>
            </a:r>
            <a:r>
              <a:rPr lang="en-US" dirty="0" err="1"/>
              <a:t>nó</a:t>
            </a:r>
            <a:r>
              <a:rPr lang="en-US" dirty="0"/>
              <a:t>. </a:t>
            </a:r>
            <a:r>
              <a:rPr lang="en-US" dirty="0" err="1"/>
              <a:t>Nói</a:t>
            </a:r>
            <a:r>
              <a:rPr lang="en-US" dirty="0"/>
              <a:t> </a:t>
            </a:r>
            <a:r>
              <a:rPr lang="en-US" dirty="0" err="1"/>
              <a:t>cách</a:t>
            </a:r>
            <a:r>
              <a:rPr lang="en-US" dirty="0"/>
              <a:t> </a:t>
            </a:r>
            <a:r>
              <a:rPr lang="en-US" dirty="0" err="1"/>
              <a:t>khác</a:t>
            </a:r>
            <a:r>
              <a:rPr lang="en-US" dirty="0"/>
              <a:t> Agents </a:t>
            </a:r>
            <a:r>
              <a:rPr lang="en-US" dirty="0" err="1"/>
              <a:t>được</a:t>
            </a:r>
            <a:r>
              <a:rPr lang="en-US" dirty="0"/>
              <a:t> </a:t>
            </a:r>
            <a:r>
              <a:rPr lang="en-US" dirty="0" err="1"/>
              <a:t>trang</a:t>
            </a:r>
            <a:r>
              <a:rPr lang="en-US" dirty="0"/>
              <a:t> </a:t>
            </a:r>
            <a:r>
              <a:rPr lang="en-US" dirty="0" err="1"/>
              <a:t>bị</a:t>
            </a:r>
            <a:r>
              <a:rPr lang="en-US" dirty="0"/>
              <a:t> </a:t>
            </a:r>
            <a:r>
              <a:rPr lang="en-US" dirty="0" err="1"/>
              <a:t>đầy</a:t>
            </a:r>
            <a:r>
              <a:rPr lang="en-US" dirty="0"/>
              <a:t> </a:t>
            </a:r>
            <a:r>
              <a:rPr lang="en-US" dirty="0" err="1"/>
              <a:t>đủ</a:t>
            </a:r>
            <a:r>
              <a:rPr lang="en-US" dirty="0"/>
              <a:t> </a:t>
            </a:r>
            <a:r>
              <a:rPr lang="en-US" dirty="0" err="1"/>
              <a:t>mọi</a:t>
            </a:r>
            <a:r>
              <a:rPr lang="en-US" dirty="0"/>
              <a:t> </a:t>
            </a:r>
            <a:r>
              <a:rPr lang="en-US" dirty="0" err="1"/>
              <a:t>loại</a:t>
            </a:r>
            <a:r>
              <a:rPr lang="en-US" dirty="0"/>
              <a:t> </a:t>
            </a:r>
            <a:r>
              <a:rPr lang="en-US" dirty="0" err="1"/>
              <a:t>thiết</a:t>
            </a:r>
            <a:r>
              <a:rPr lang="en-US" dirty="0"/>
              <a:t> </a:t>
            </a:r>
            <a:r>
              <a:rPr lang="en-US" dirty="0" err="1"/>
              <a:t>bị</a:t>
            </a:r>
            <a:r>
              <a:rPr lang="en-US" dirty="0"/>
              <a:t>, </a:t>
            </a:r>
            <a:r>
              <a:rPr lang="en-US" dirty="0" err="1"/>
              <a:t>cảm</a:t>
            </a:r>
            <a:r>
              <a:rPr lang="en-US" dirty="0"/>
              <a:t> </a:t>
            </a:r>
            <a:r>
              <a:rPr lang="en-US" dirty="0" err="1"/>
              <a:t>biến</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biết</a:t>
            </a:r>
            <a:r>
              <a:rPr lang="en-US" dirty="0"/>
              <a:t> </a:t>
            </a:r>
            <a:r>
              <a:rPr lang="en-US" dirty="0" err="1"/>
              <a:t>được</a:t>
            </a:r>
            <a:r>
              <a:rPr lang="en-US" dirty="0"/>
              <a:t> </a:t>
            </a:r>
            <a:r>
              <a:rPr lang="en-US" dirty="0" err="1"/>
              <a:t>môi</a:t>
            </a:r>
            <a:r>
              <a:rPr lang="en-US" dirty="0"/>
              <a:t> </a:t>
            </a:r>
            <a:r>
              <a:rPr lang="en-US" dirty="0" err="1"/>
              <a:t>trường</a:t>
            </a:r>
            <a:r>
              <a:rPr lang="en-US" dirty="0"/>
              <a:t> </a:t>
            </a:r>
            <a:r>
              <a:rPr lang="en-US" dirty="0" err="1"/>
              <a:t>nó</a:t>
            </a:r>
            <a:r>
              <a:rPr lang="en-US" dirty="0"/>
              <a:t> </a:t>
            </a:r>
            <a:r>
              <a:rPr lang="en-US" dirty="0" err="1"/>
              <a:t>sẽ</a:t>
            </a:r>
            <a:r>
              <a:rPr lang="en-US" dirty="0"/>
              <a:t> </a:t>
            </a:r>
            <a:r>
              <a:rPr lang="en-US" dirty="0" err="1"/>
              <a:t>và</a:t>
            </a:r>
            <a:r>
              <a:rPr lang="en-US" dirty="0"/>
              <a:t> </a:t>
            </a:r>
            <a:r>
              <a:rPr lang="en-US" dirty="0" err="1"/>
              <a:t>đang</a:t>
            </a:r>
            <a:r>
              <a:rPr lang="en-US" dirty="0"/>
              <a:t> </a:t>
            </a:r>
            <a:r>
              <a:rPr lang="en-US" dirty="0" err="1"/>
              <a:t>làm</a:t>
            </a:r>
            <a:r>
              <a:rPr lang="en-US" dirty="0"/>
              <a:t> </a:t>
            </a:r>
            <a:r>
              <a:rPr lang="en-US" dirty="0" err="1"/>
              <a:t>việc</a:t>
            </a:r>
            <a:r>
              <a:rPr lang="en-US" dirty="0"/>
              <a:t>.</a:t>
            </a:r>
          </a:p>
          <a:p>
            <a:r>
              <a:rPr lang="en-US" dirty="0" err="1"/>
              <a:t>Tuy</a:t>
            </a:r>
            <a:r>
              <a:rPr lang="en-US" dirty="0"/>
              <a:t> </a:t>
            </a:r>
            <a:r>
              <a:rPr lang="en-US" dirty="0" err="1"/>
              <a:t>nhiên</a:t>
            </a:r>
            <a:r>
              <a:rPr lang="en-US" dirty="0"/>
              <a:t> </a:t>
            </a:r>
            <a:r>
              <a:rPr lang="en-US" dirty="0" err="1"/>
              <a:t>trong</a:t>
            </a:r>
            <a:r>
              <a:rPr lang="en-US" dirty="0"/>
              <a:t> </a:t>
            </a:r>
            <a:r>
              <a:rPr lang="en-US" dirty="0" err="1"/>
              <a:t>thực</a:t>
            </a:r>
            <a:r>
              <a:rPr lang="en-US" dirty="0"/>
              <a:t> </a:t>
            </a:r>
            <a:r>
              <a:rPr lang="en-US" dirty="0" err="1"/>
              <a:t>thế</a:t>
            </a:r>
            <a:r>
              <a:rPr lang="en-US" dirty="0"/>
              <a:t> </a:t>
            </a:r>
            <a:r>
              <a:rPr lang="en-US" dirty="0" err="1"/>
              <a:t>rất</a:t>
            </a:r>
            <a:r>
              <a:rPr lang="en-US" dirty="0"/>
              <a:t> </a:t>
            </a:r>
            <a:r>
              <a:rPr lang="en-US" dirty="0" err="1"/>
              <a:t>khó</a:t>
            </a:r>
            <a:r>
              <a:rPr lang="en-US" dirty="0"/>
              <a:t> </a:t>
            </a:r>
            <a:r>
              <a:rPr lang="en-US" dirty="0" err="1"/>
              <a:t>để</a:t>
            </a:r>
            <a:r>
              <a:rPr lang="en-US" dirty="0"/>
              <a:t> Agents </a:t>
            </a:r>
            <a:r>
              <a:rPr lang="en-US" dirty="0" err="1"/>
              <a:t>có</a:t>
            </a:r>
            <a:r>
              <a:rPr lang="en-US" dirty="0"/>
              <a:t> </a:t>
            </a:r>
            <a:r>
              <a:rPr lang="en-US" dirty="0" err="1"/>
              <a:t>thể</a:t>
            </a:r>
            <a:r>
              <a:rPr lang="en-US" dirty="0"/>
              <a:t> </a:t>
            </a:r>
            <a:r>
              <a:rPr lang="en-US" dirty="0" err="1"/>
              <a:t>đạt</a:t>
            </a:r>
            <a:r>
              <a:rPr lang="en-US" dirty="0"/>
              <a:t> </a:t>
            </a:r>
            <a:r>
              <a:rPr lang="en-US" dirty="0" err="1"/>
              <a:t>tới</a:t>
            </a:r>
            <a:r>
              <a:rPr lang="en-US" dirty="0"/>
              <a:t> Fully </a:t>
            </a:r>
            <a:r>
              <a:rPr lang="en-US" dirty="0" smtClean="0"/>
              <a:t>observable.</a:t>
            </a:r>
            <a:endParaRPr lang="en-US" dirty="0"/>
          </a:p>
        </p:txBody>
      </p:sp>
      <p:sp>
        <p:nvSpPr>
          <p:cNvPr id="12" name="TextBox 11"/>
          <p:cNvSpPr txBox="1"/>
          <p:nvPr/>
        </p:nvSpPr>
        <p:spPr>
          <a:xfrm>
            <a:off x="3651792" y="3574160"/>
            <a:ext cx="4067874" cy="2308324"/>
          </a:xfrm>
          <a:prstGeom prst="rect">
            <a:avLst/>
          </a:prstGeom>
          <a:noFill/>
        </p:spPr>
        <p:txBody>
          <a:bodyPr wrap="square" rtlCol="0">
            <a:spAutoFit/>
          </a:bodyPr>
          <a:lstStyle/>
          <a:p>
            <a:r>
              <a:rPr lang="en-US" dirty="0"/>
              <a:t>Agents </a:t>
            </a:r>
            <a:r>
              <a:rPr lang="en-US" dirty="0" err="1"/>
              <a:t>chỉ</a:t>
            </a:r>
            <a:r>
              <a:rPr lang="en-US" dirty="0"/>
              <a:t> </a:t>
            </a:r>
            <a:r>
              <a:rPr lang="en-US" dirty="0" err="1"/>
              <a:t>biết</a:t>
            </a:r>
            <a:r>
              <a:rPr lang="en-US" dirty="0"/>
              <a:t> </a:t>
            </a:r>
            <a:r>
              <a:rPr lang="en-US" dirty="0" err="1"/>
              <a:t>về</a:t>
            </a:r>
            <a:r>
              <a:rPr lang="en-US" dirty="0"/>
              <a:t> </a:t>
            </a:r>
            <a:r>
              <a:rPr lang="en-US" dirty="0" err="1"/>
              <a:t>một</a:t>
            </a:r>
            <a:r>
              <a:rPr lang="en-US" dirty="0"/>
              <a:t> </a:t>
            </a:r>
            <a:r>
              <a:rPr lang="en-US" dirty="0" err="1"/>
              <a:t>phần</a:t>
            </a:r>
            <a:r>
              <a:rPr lang="en-US" dirty="0"/>
              <a:t> </a:t>
            </a:r>
            <a:r>
              <a:rPr lang="en-US" dirty="0" err="1"/>
              <a:t>nào</a:t>
            </a:r>
            <a:r>
              <a:rPr lang="en-US" dirty="0"/>
              <a:t> </a:t>
            </a:r>
            <a:r>
              <a:rPr lang="en-US" dirty="0" err="1"/>
              <a:t>đó</a:t>
            </a:r>
            <a:r>
              <a:rPr lang="en-US" dirty="0"/>
              <a:t> </a:t>
            </a:r>
            <a:r>
              <a:rPr lang="en-US" dirty="0" err="1"/>
              <a:t>về</a:t>
            </a:r>
            <a:r>
              <a:rPr lang="en-US" dirty="0"/>
              <a:t> </a:t>
            </a:r>
            <a:r>
              <a:rPr lang="en-US" dirty="0" err="1"/>
              <a:t>môi</a:t>
            </a:r>
            <a:r>
              <a:rPr lang="en-US" dirty="0"/>
              <a:t> </a:t>
            </a:r>
            <a:r>
              <a:rPr lang="en-US" dirty="0" err="1"/>
              <a:t>trường</a:t>
            </a:r>
            <a:r>
              <a:rPr lang="en-US" dirty="0"/>
              <a:t> </a:t>
            </a:r>
            <a:r>
              <a:rPr lang="en-US" dirty="0" err="1"/>
              <a:t>xung</a:t>
            </a:r>
            <a:r>
              <a:rPr lang="en-US" dirty="0"/>
              <a:t> </a:t>
            </a:r>
            <a:r>
              <a:rPr lang="en-US" dirty="0" err="1"/>
              <a:t>quanh</a:t>
            </a:r>
            <a:r>
              <a:rPr lang="en-US" dirty="0"/>
              <a:t> </a:t>
            </a:r>
            <a:r>
              <a:rPr lang="en-US" dirty="0" err="1"/>
              <a:t>nó</a:t>
            </a:r>
            <a:r>
              <a:rPr lang="en-US" dirty="0"/>
              <a:t> </a:t>
            </a:r>
            <a:r>
              <a:rPr lang="en-US" dirty="0" err="1"/>
              <a:t>mà</a:t>
            </a:r>
            <a:r>
              <a:rPr lang="en-US" dirty="0"/>
              <a:t> </a:t>
            </a:r>
            <a:r>
              <a:rPr lang="en-US" dirty="0" err="1"/>
              <a:t>thôi</a:t>
            </a:r>
            <a:r>
              <a:rPr lang="en-US" dirty="0"/>
              <a:t>. Agents </a:t>
            </a:r>
            <a:r>
              <a:rPr lang="en-US" dirty="0" err="1"/>
              <a:t>được</a:t>
            </a:r>
            <a:r>
              <a:rPr lang="en-US" dirty="0"/>
              <a:t> </a:t>
            </a:r>
            <a:r>
              <a:rPr lang="en-US" dirty="0" err="1"/>
              <a:t>không</a:t>
            </a:r>
            <a:r>
              <a:rPr lang="en-US" dirty="0"/>
              <a:t> </a:t>
            </a:r>
            <a:r>
              <a:rPr lang="en-US" dirty="0" err="1"/>
              <a:t>được</a:t>
            </a:r>
            <a:r>
              <a:rPr lang="en-US" dirty="0"/>
              <a:t> </a:t>
            </a:r>
            <a:r>
              <a:rPr lang="en-US" dirty="0" err="1"/>
              <a:t>trang</a:t>
            </a:r>
            <a:r>
              <a:rPr lang="en-US" dirty="0"/>
              <a:t> </a:t>
            </a:r>
            <a:r>
              <a:rPr lang="en-US" dirty="0" err="1"/>
              <a:t>bị</a:t>
            </a:r>
            <a:r>
              <a:rPr lang="en-US" dirty="0"/>
              <a:t> </a:t>
            </a:r>
            <a:r>
              <a:rPr lang="en-US" dirty="0" err="1"/>
              <a:t>những</a:t>
            </a:r>
            <a:r>
              <a:rPr lang="en-US" dirty="0"/>
              <a:t> </a:t>
            </a:r>
            <a:r>
              <a:rPr lang="en-US" dirty="0" err="1"/>
              <a:t>thứ</a:t>
            </a:r>
            <a:r>
              <a:rPr lang="en-US" dirty="0"/>
              <a:t> </a:t>
            </a:r>
            <a:r>
              <a:rPr lang="en-US" dirty="0" err="1"/>
              <a:t>cần</a:t>
            </a:r>
            <a:r>
              <a:rPr lang="en-US" dirty="0"/>
              <a:t> </a:t>
            </a:r>
            <a:r>
              <a:rPr lang="en-US" dirty="0" err="1"/>
              <a:t>thiết</a:t>
            </a:r>
            <a:r>
              <a:rPr lang="en-US" dirty="0"/>
              <a:t> </a:t>
            </a:r>
            <a:r>
              <a:rPr lang="en-US" dirty="0" err="1"/>
              <a:t>không</a:t>
            </a:r>
            <a:r>
              <a:rPr lang="en-US" dirty="0"/>
              <a:t> </a:t>
            </a:r>
            <a:r>
              <a:rPr lang="en-US" dirty="0" err="1"/>
              <a:t>đủ</a:t>
            </a:r>
            <a:r>
              <a:rPr lang="en-US" dirty="0"/>
              <a:t> </a:t>
            </a:r>
            <a:r>
              <a:rPr lang="en-US" dirty="0" err="1"/>
              <a:t>chất</a:t>
            </a:r>
            <a:r>
              <a:rPr lang="en-US" dirty="0"/>
              <a:t> </a:t>
            </a:r>
            <a:r>
              <a:rPr lang="en-US" dirty="0" err="1"/>
              <a:t>lượng</a:t>
            </a:r>
            <a:r>
              <a:rPr lang="en-US" dirty="0"/>
              <a:t> </a:t>
            </a:r>
            <a:r>
              <a:rPr lang="en-US" dirty="0" err="1"/>
              <a:t>để</a:t>
            </a:r>
            <a:r>
              <a:rPr lang="en-US" dirty="0"/>
              <a:t> agents </a:t>
            </a:r>
            <a:r>
              <a:rPr lang="en-US" dirty="0" err="1"/>
              <a:t>có</a:t>
            </a:r>
            <a:r>
              <a:rPr lang="en-US" dirty="0"/>
              <a:t> </a:t>
            </a:r>
            <a:r>
              <a:rPr lang="en-US" dirty="0" err="1"/>
              <a:t>thể</a:t>
            </a:r>
            <a:r>
              <a:rPr lang="en-US" dirty="0"/>
              <a:t> </a:t>
            </a:r>
            <a:r>
              <a:rPr lang="en-US" dirty="0" err="1"/>
              <a:t>nhận</a:t>
            </a:r>
            <a:r>
              <a:rPr lang="en-US" dirty="0"/>
              <a:t> </a:t>
            </a:r>
            <a:r>
              <a:rPr lang="en-US" dirty="0" err="1"/>
              <a:t>biết</a:t>
            </a:r>
            <a:r>
              <a:rPr lang="en-US" dirty="0"/>
              <a:t> </a:t>
            </a:r>
            <a:r>
              <a:rPr lang="en-US" dirty="0" err="1"/>
              <a:t>về</a:t>
            </a:r>
            <a:r>
              <a:rPr lang="en-US" dirty="0"/>
              <a:t> </a:t>
            </a:r>
            <a:r>
              <a:rPr lang="en-US" dirty="0" err="1"/>
              <a:t>mọi</a:t>
            </a:r>
            <a:r>
              <a:rPr lang="en-US" dirty="0"/>
              <a:t> </a:t>
            </a:r>
            <a:r>
              <a:rPr lang="en-US" dirty="0" err="1"/>
              <a:t>thứ</a:t>
            </a:r>
            <a:r>
              <a:rPr lang="en-US" dirty="0"/>
              <a:t> </a:t>
            </a:r>
            <a:r>
              <a:rPr lang="en-US" dirty="0" err="1"/>
              <a:t>về</a:t>
            </a:r>
            <a:r>
              <a:rPr lang="en-US" dirty="0"/>
              <a:t> </a:t>
            </a:r>
            <a:r>
              <a:rPr lang="en-US" dirty="0" err="1"/>
              <a:t>môi</a:t>
            </a:r>
            <a:r>
              <a:rPr lang="en-US" dirty="0"/>
              <a:t> </a:t>
            </a:r>
            <a:r>
              <a:rPr lang="en-US" dirty="0" err="1"/>
              <a:t>trường</a:t>
            </a:r>
            <a:r>
              <a:rPr lang="en-US" dirty="0"/>
              <a:t> </a:t>
            </a:r>
            <a:r>
              <a:rPr lang="en-US" dirty="0" err="1"/>
              <a:t>xung</a:t>
            </a:r>
            <a:r>
              <a:rPr lang="en-US" dirty="0"/>
              <a:t> </a:t>
            </a:r>
            <a:r>
              <a:rPr lang="en-US" dirty="0" err="1"/>
              <a:t>quanh</a:t>
            </a:r>
            <a:r>
              <a:rPr lang="en-US" dirty="0"/>
              <a:t> </a:t>
            </a:r>
            <a:r>
              <a:rPr lang="en-US" dirty="0" err="1"/>
              <a:t>nó</a:t>
            </a:r>
            <a:r>
              <a:rPr lang="en-US" dirty="0"/>
              <a:t>.</a:t>
            </a:r>
          </a:p>
          <a:p>
            <a:r>
              <a:rPr lang="en-US" dirty="0" err="1"/>
              <a:t>Trong</a:t>
            </a:r>
            <a:r>
              <a:rPr lang="en-US" dirty="0"/>
              <a:t> </a:t>
            </a:r>
            <a:r>
              <a:rPr lang="en-US" dirty="0" err="1"/>
              <a:t>thực</a:t>
            </a:r>
            <a:r>
              <a:rPr lang="en-US" dirty="0"/>
              <a:t> </a:t>
            </a:r>
            <a:r>
              <a:rPr lang="en-US" dirty="0" err="1"/>
              <a:t>tế</a:t>
            </a:r>
            <a:r>
              <a:rPr lang="en-US" dirty="0"/>
              <a:t> , </a:t>
            </a:r>
            <a:r>
              <a:rPr lang="en-US" dirty="0" err="1"/>
              <a:t>trường</a:t>
            </a:r>
            <a:r>
              <a:rPr lang="en-US" dirty="0"/>
              <a:t> </a:t>
            </a:r>
            <a:r>
              <a:rPr lang="en-US" dirty="0" err="1"/>
              <a:t>hợp</a:t>
            </a:r>
            <a:r>
              <a:rPr lang="en-US" dirty="0"/>
              <a:t> </a:t>
            </a:r>
            <a:r>
              <a:rPr lang="en-US" dirty="0" err="1"/>
              <a:t>này</a:t>
            </a:r>
            <a:r>
              <a:rPr lang="en-US" dirty="0"/>
              <a:t> </a:t>
            </a:r>
            <a:r>
              <a:rPr lang="en-US" dirty="0" err="1"/>
              <a:t>thường</a:t>
            </a:r>
            <a:r>
              <a:rPr lang="en-US" dirty="0"/>
              <a:t> </a:t>
            </a:r>
            <a:r>
              <a:rPr lang="en-US" dirty="0" err="1"/>
              <a:t>xảy</a:t>
            </a:r>
            <a:r>
              <a:rPr lang="en-US" dirty="0"/>
              <a:t> </a:t>
            </a:r>
            <a:r>
              <a:rPr lang="en-US" dirty="0" err="1"/>
              <a:t>ra.</a:t>
            </a:r>
            <a:endParaRPr lang="en-US" dirty="0"/>
          </a:p>
        </p:txBody>
      </p:sp>
      <p:sp>
        <p:nvSpPr>
          <p:cNvPr id="13" name="TextBox 12"/>
          <p:cNvSpPr txBox="1"/>
          <p:nvPr/>
        </p:nvSpPr>
        <p:spPr>
          <a:xfrm>
            <a:off x="7827819" y="3647404"/>
            <a:ext cx="3782290" cy="2031325"/>
          </a:xfrm>
          <a:prstGeom prst="rect">
            <a:avLst/>
          </a:prstGeom>
          <a:noFill/>
        </p:spPr>
        <p:txBody>
          <a:bodyPr wrap="square" rtlCol="0">
            <a:spAutoFit/>
          </a:bodyPr>
          <a:lstStyle/>
          <a:p>
            <a:r>
              <a:rPr lang="en-US" dirty="0"/>
              <a:t>Agents </a:t>
            </a:r>
            <a:r>
              <a:rPr lang="en-US" dirty="0" err="1"/>
              <a:t>hoàn</a:t>
            </a:r>
            <a:r>
              <a:rPr lang="en-US" dirty="0"/>
              <a:t> </a:t>
            </a:r>
            <a:r>
              <a:rPr lang="en-US" dirty="0" err="1"/>
              <a:t>toàn</a:t>
            </a:r>
            <a:r>
              <a:rPr lang="en-US" dirty="0"/>
              <a:t> </a:t>
            </a:r>
            <a:r>
              <a:rPr lang="en-US" dirty="0" err="1"/>
              <a:t>không</a:t>
            </a:r>
            <a:r>
              <a:rPr lang="en-US" dirty="0"/>
              <a:t> </a:t>
            </a:r>
            <a:r>
              <a:rPr lang="en-US" dirty="0" err="1"/>
              <a:t>biết</a:t>
            </a:r>
            <a:r>
              <a:rPr lang="en-US" dirty="0"/>
              <a:t> </a:t>
            </a:r>
            <a:r>
              <a:rPr lang="en-US" dirty="0" err="1"/>
              <a:t>gì</a:t>
            </a:r>
            <a:r>
              <a:rPr lang="en-US" dirty="0"/>
              <a:t> </a:t>
            </a:r>
            <a:r>
              <a:rPr lang="en-US" dirty="0" err="1"/>
              <a:t>về</a:t>
            </a:r>
            <a:r>
              <a:rPr lang="en-US" dirty="0"/>
              <a:t> </a:t>
            </a:r>
            <a:r>
              <a:rPr lang="en-US" dirty="0" err="1"/>
              <a:t>môi</a:t>
            </a:r>
            <a:r>
              <a:rPr lang="en-US" dirty="0"/>
              <a:t> </a:t>
            </a:r>
            <a:r>
              <a:rPr lang="en-US" dirty="0" err="1"/>
              <a:t>trường</a:t>
            </a:r>
            <a:r>
              <a:rPr lang="en-US" dirty="0"/>
              <a:t> </a:t>
            </a:r>
            <a:r>
              <a:rPr lang="en-US" dirty="0" err="1"/>
              <a:t>xung</a:t>
            </a:r>
            <a:r>
              <a:rPr lang="en-US" dirty="0"/>
              <a:t> </a:t>
            </a:r>
            <a:r>
              <a:rPr lang="en-US" dirty="0" err="1"/>
              <a:t>quanh</a:t>
            </a:r>
            <a:r>
              <a:rPr lang="en-US" dirty="0"/>
              <a:t> </a:t>
            </a:r>
            <a:r>
              <a:rPr lang="en-US" dirty="0" err="1"/>
              <a:t>nó</a:t>
            </a:r>
            <a:r>
              <a:rPr lang="en-US" dirty="0"/>
              <a:t>. </a:t>
            </a:r>
            <a:r>
              <a:rPr lang="en-US" dirty="0" err="1"/>
              <a:t>Trong</a:t>
            </a:r>
            <a:r>
              <a:rPr lang="en-US" dirty="0"/>
              <a:t> </a:t>
            </a:r>
            <a:r>
              <a:rPr lang="en-US" dirty="0" err="1"/>
              <a:t>thực</a:t>
            </a:r>
            <a:r>
              <a:rPr lang="en-US" dirty="0"/>
              <a:t> </a:t>
            </a:r>
            <a:r>
              <a:rPr lang="en-US" dirty="0" err="1"/>
              <a:t>thế</a:t>
            </a:r>
            <a:r>
              <a:rPr lang="en-US" dirty="0"/>
              <a:t> Unobservable </a:t>
            </a:r>
            <a:r>
              <a:rPr lang="en-US" dirty="0" err="1"/>
              <a:t>vẫn</a:t>
            </a:r>
            <a:r>
              <a:rPr lang="en-US" dirty="0"/>
              <a:t> </a:t>
            </a:r>
            <a:r>
              <a:rPr lang="en-US" dirty="0" err="1"/>
              <a:t>có</a:t>
            </a:r>
            <a:r>
              <a:rPr lang="en-US" dirty="0"/>
              <a:t> </a:t>
            </a:r>
            <a:r>
              <a:rPr lang="en-US" dirty="0" err="1"/>
              <a:t>thể</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một</a:t>
            </a:r>
            <a:r>
              <a:rPr lang="en-US" dirty="0"/>
              <a:t> </a:t>
            </a:r>
            <a:r>
              <a:rPr lang="en-US" dirty="0" err="1"/>
              <a:t>số</a:t>
            </a:r>
            <a:r>
              <a:rPr lang="en-US" dirty="0"/>
              <a:t> </a:t>
            </a:r>
            <a:r>
              <a:rPr lang="en-US" dirty="0" err="1"/>
              <a:t>việc</a:t>
            </a:r>
            <a:r>
              <a:rPr lang="en-US" dirty="0"/>
              <a:t> </a:t>
            </a:r>
            <a:r>
              <a:rPr lang="en-US" dirty="0" err="1"/>
              <a:t>nhưng</a:t>
            </a:r>
            <a:r>
              <a:rPr lang="en-US" dirty="0"/>
              <a:t> </a:t>
            </a:r>
            <a:r>
              <a:rPr lang="en-US" dirty="0" err="1"/>
              <a:t>sẽ</a:t>
            </a:r>
            <a:r>
              <a:rPr lang="en-US" dirty="0"/>
              <a:t> </a:t>
            </a:r>
            <a:r>
              <a:rPr lang="en-US" dirty="0" err="1"/>
              <a:t>kém</a:t>
            </a:r>
            <a:r>
              <a:rPr lang="en-US" dirty="0"/>
              <a:t> </a:t>
            </a:r>
            <a:r>
              <a:rPr lang="en-US" dirty="0" err="1"/>
              <a:t>hiệu</a:t>
            </a:r>
            <a:r>
              <a:rPr lang="en-US" dirty="0"/>
              <a:t> </a:t>
            </a:r>
            <a:r>
              <a:rPr lang="en-US" dirty="0" err="1"/>
              <a:t>quả</a:t>
            </a:r>
            <a:r>
              <a:rPr lang="en-US" dirty="0"/>
              <a:t> </a:t>
            </a:r>
            <a:r>
              <a:rPr lang="en-US" dirty="0" err="1"/>
              <a:t>rất</a:t>
            </a:r>
            <a:r>
              <a:rPr lang="en-US" dirty="0"/>
              <a:t> </a:t>
            </a:r>
            <a:r>
              <a:rPr lang="en-US" dirty="0" err="1"/>
              <a:t>là</a:t>
            </a:r>
            <a:r>
              <a:rPr lang="en-US" dirty="0"/>
              <a:t> </a:t>
            </a:r>
            <a:r>
              <a:rPr lang="en-US" dirty="0" err="1"/>
              <a:t>nhiều</a:t>
            </a:r>
            <a:r>
              <a:rPr lang="en-US" dirty="0"/>
              <a:t> so </a:t>
            </a:r>
            <a:r>
              <a:rPr lang="en-US" dirty="0" err="1"/>
              <a:t>với</a:t>
            </a:r>
            <a:r>
              <a:rPr lang="en-US" dirty="0"/>
              <a:t> Fully observable </a:t>
            </a:r>
            <a:r>
              <a:rPr lang="en-US" dirty="0" err="1"/>
              <a:t>và</a:t>
            </a:r>
            <a:r>
              <a:rPr lang="en-US" dirty="0"/>
              <a:t> Partially </a:t>
            </a:r>
            <a:r>
              <a:rPr lang="en-US" dirty="0" err="1"/>
              <a:t>obserbable</a:t>
            </a:r>
            <a:r>
              <a:rPr lang="en-US" dirty="0"/>
              <a:t>.</a:t>
            </a:r>
          </a:p>
          <a:p>
            <a:endParaRPr lang="en-US" dirty="0"/>
          </a:p>
        </p:txBody>
      </p:sp>
    </p:spTree>
    <p:extLst>
      <p:ext uri="{BB962C8B-B14F-4D97-AF65-F5344CB8AC3E}">
        <p14:creationId xmlns:p14="http://schemas.microsoft.com/office/powerpoint/2010/main" val="30315183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1250"/>
                                        <p:tgtEl>
                                          <p:spTgt spid="3"/>
                                        </p:tgtEl>
                                      </p:cBhvr>
                                    </p:animEffect>
                                  </p:childTnLst>
                                </p:cTn>
                              </p:par>
                            </p:childTnLst>
                          </p:cTn>
                        </p:par>
                        <p:par>
                          <p:cTn id="16" fill="hold">
                            <p:stCondLst>
                              <p:cond delay="2250"/>
                            </p:stCondLst>
                            <p:childTnLst>
                              <p:par>
                                <p:cTn id="17" presetID="16" presetClass="entr" presetSubtype="2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1250"/>
                                        <p:tgtEl>
                                          <p:spTgt spid="10"/>
                                        </p:tgtEl>
                                      </p:cBhvr>
                                    </p:animEffect>
                                  </p:childTnLst>
                                </p:cTn>
                              </p:par>
                            </p:childTnLst>
                          </p:cTn>
                        </p:par>
                        <p:par>
                          <p:cTn id="20" fill="hold">
                            <p:stCondLst>
                              <p:cond delay="3500"/>
                            </p:stCondLst>
                            <p:childTnLst>
                              <p:par>
                                <p:cTn id="21" presetID="16" presetClass="entr" presetSubtype="2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1250"/>
                                        <p:tgtEl>
                                          <p:spTgt spid="11"/>
                                        </p:tgtEl>
                                      </p:cBhvr>
                                    </p:animEffect>
                                  </p:childTnLst>
                                </p:cTn>
                              </p:par>
                            </p:childTnLst>
                          </p:cTn>
                        </p:par>
                        <p:par>
                          <p:cTn id="24" fill="hold">
                            <p:stCondLst>
                              <p:cond delay="4750"/>
                            </p:stCondLst>
                            <p:childTnLst>
                              <p:par>
                                <p:cTn id="25" presetID="16" presetClass="entr" presetSubtype="2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par>
                          <p:cTn id="28" fill="hold">
                            <p:stCondLst>
                              <p:cond delay="5250"/>
                            </p:stCondLst>
                            <p:childTnLst>
                              <p:par>
                                <p:cTn id="29" presetID="16" presetClass="entr" presetSubtype="2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par>
                          <p:cTn id="32" fill="hold">
                            <p:stCondLst>
                              <p:cond delay="5750"/>
                            </p:stCondLst>
                            <p:childTnLst>
                              <p:par>
                                <p:cTn id="33" presetID="16" presetClass="entr" presetSubtype="2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3" grpId="0" animBg="1"/>
      <p:bldP spid="10" grpId="0" animBg="1"/>
      <p:bldP spid="11" grpId="0" animBg="1"/>
      <p:bldP spid="6"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339048"/>
            <a:ext cx="7747820" cy="219228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18 CÁC LOẠI MÔI TRƯỜNG (TYPES OF INVIROMENTS</a:t>
            </a:r>
            <a:r>
              <a:rPr lang="en-US" sz="3600" dirty="0" smtClean="0"/>
              <a:t>):</a:t>
            </a:r>
            <a:r>
              <a:rPr lang="en-US" sz="3600" dirty="0" err="1" smtClean="0"/>
              <a:t>Tiếp</a:t>
            </a:r>
            <a:r>
              <a:rPr lang="en-US" sz="3600" dirty="0" smtClean="0"/>
              <a:t> </a:t>
            </a:r>
            <a:r>
              <a:rPr lang="en-US" sz="3600" dirty="0" err="1" smtClean="0"/>
              <a:t>theo</a:t>
            </a:r>
            <a:r>
              <a:rPr lang="vi-VN"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28</a:t>
            </a:fld>
            <a:endParaRPr lang="en-US" sz="3200" dirty="0">
              <a:solidFill>
                <a:srgbClr val="FF0000"/>
              </a:solidFill>
            </a:endParaRPr>
          </a:p>
        </p:txBody>
      </p:sp>
      <p:sp>
        <p:nvSpPr>
          <p:cNvPr id="14" name="TextBox 13"/>
          <p:cNvSpPr txBox="1"/>
          <p:nvPr/>
        </p:nvSpPr>
        <p:spPr>
          <a:xfrm>
            <a:off x="325581" y="2158040"/>
            <a:ext cx="10522528" cy="3970318"/>
          </a:xfrm>
          <a:prstGeom prst="rect">
            <a:avLst/>
          </a:prstGeom>
          <a:noFill/>
        </p:spPr>
        <p:txBody>
          <a:bodyPr wrap="square" rtlCol="0">
            <a:spAutoFit/>
          </a:bodyPr>
          <a:lstStyle/>
          <a:p>
            <a:pPr lvl="0"/>
            <a:r>
              <a:rPr lang="en-US" b="1" dirty="0"/>
              <a:t>Single </a:t>
            </a:r>
            <a:r>
              <a:rPr lang="en-US" b="1" dirty="0" smtClean="0"/>
              <a:t>agent :</a:t>
            </a:r>
          </a:p>
          <a:p>
            <a:r>
              <a:rPr lang="en-US" dirty="0" err="1"/>
              <a:t>Trong</a:t>
            </a:r>
            <a:r>
              <a:rPr lang="en-US" dirty="0"/>
              <a:t> </a:t>
            </a:r>
            <a:r>
              <a:rPr lang="en-US" dirty="0" err="1"/>
              <a:t>môi</a:t>
            </a:r>
            <a:r>
              <a:rPr lang="en-US" dirty="0"/>
              <a:t> </a:t>
            </a:r>
            <a:r>
              <a:rPr lang="en-US" dirty="0" err="1"/>
              <a:t>trường</a:t>
            </a:r>
            <a:r>
              <a:rPr lang="en-US" dirty="0"/>
              <a:t> </a:t>
            </a:r>
            <a:r>
              <a:rPr lang="en-US" dirty="0" err="1"/>
              <a:t>hệ</a:t>
            </a:r>
            <a:r>
              <a:rPr lang="en-US" dirty="0"/>
              <a:t> </a:t>
            </a:r>
            <a:r>
              <a:rPr lang="en-US" dirty="0" err="1"/>
              <a:t>thống</a:t>
            </a:r>
            <a:r>
              <a:rPr lang="en-US" dirty="0"/>
              <a:t> </a:t>
            </a:r>
            <a:r>
              <a:rPr lang="en-US" dirty="0" err="1"/>
              <a:t>chỉ</a:t>
            </a:r>
            <a:r>
              <a:rPr lang="en-US" dirty="0"/>
              <a:t> </a:t>
            </a:r>
            <a:r>
              <a:rPr lang="en-US" dirty="0" err="1"/>
              <a:t>có</a:t>
            </a:r>
            <a:r>
              <a:rPr lang="en-US" dirty="0"/>
              <a:t> </a:t>
            </a:r>
            <a:r>
              <a:rPr lang="en-US" dirty="0" err="1"/>
              <a:t>một</a:t>
            </a:r>
            <a:r>
              <a:rPr lang="en-US" dirty="0"/>
              <a:t> agent </a:t>
            </a:r>
            <a:r>
              <a:rPr lang="en-US" dirty="0" err="1"/>
              <a:t>hoạt</a:t>
            </a:r>
            <a:r>
              <a:rPr lang="en-US" dirty="0"/>
              <a:t> </a:t>
            </a:r>
            <a:r>
              <a:rPr lang="en-US" dirty="0" err="1"/>
              <a:t>động</a:t>
            </a:r>
            <a:r>
              <a:rPr lang="en-US" dirty="0"/>
              <a:t> </a:t>
            </a:r>
            <a:r>
              <a:rPr lang="en-US" dirty="0" err="1"/>
              <a:t>độc</a:t>
            </a:r>
            <a:r>
              <a:rPr lang="en-US" dirty="0"/>
              <a:t> </a:t>
            </a:r>
            <a:r>
              <a:rPr lang="en-US" dirty="0" err="1"/>
              <a:t>lập</a:t>
            </a:r>
            <a:r>
              <a:rPr lang="en-US" dirty="0"/>
              <a:t> </a:t>
            </a:r>
          </a:p>
          <a:p>
            <a:r>
              <a:rPr lang="en-US" dirty="0" err="1"/>
              <a:t>Vd</a:t>
            </a:r>
            <a:r>
              <a:rPr lang="en-US" dirty="0"/>
              <a:t>: game ô </a:t>
            </a:r>
            <a:r>
              <a:rPr lang="en-US" dirty="0" err="1"/>
              <a:t>chữ</a:t>
            </a:r>
            <a:r>
              <a:rPr lang="en-US" dirty="0"/>
              <a:t>, game </a:t>
            </a:r>
            <a:r>
              <a:rPr lang="en-US" dirty="0" err="1"/>
              <a:t>giải</a:t>
            </a:r>
            <a:r>
              <a:rPr lang="en-US" dirty="0"/>
              <a:t> </a:t>
            </a:r>
            <a:r>
              <a:rPr lang="en-US" dirty="0" err="1" smtClean="0"/>
              <a:t>đố</a:t>
            </a:r>
            <a:r>
              <a:rPr lang="en-US" dirty="0" smtClean="0"/>
              <a:t>.</a:t>
            </a:r>
          </a:p>
          <a:p>
            <a:pPr lvl="0"/>
            <a:r>
              <a:rPr lang="en-US" b="1" dirty="0" err="1"/>
              <a:t>Multiagent</a:t>
            </a:r>
            <a:endParaRPr lang="en-US" b="1" dirty="0"/>
          </a:p>
          <a:p>
            <a:r>
              <a:rPr lang="en-US" dirty="0" err="1"/>
              <a:t>Trong</a:t>
            </a:r>
            <a:r>
              <a:rPr lang="en-US" dirty="0"/>
              <a:t> </a:t>
            </a:r>
            <a:r>
              <a:rPr lang="en-US" dirty="0" err="1"/>
              <a:t>môi</a:t>
            </a:r>
            <a:r>
              <a:rPr lang="en-US" dirty="0"/>
              <a:t> </a:t>
            </a:r>
            <a:r>
              <a:rPr lang="en-US" dirty="0" err="1"/>
              <a:t>trường</a:t>
            </a:r>
            <a:r>
              <a:rPr lang="en-US" dirty="0"/>
              <a:t> </a:t>
            </a:r>
            <a:r>
              <a:rPr lang="en-US" dirty="0" err="1"/>
              <a:t>này</a:t>
            </a:r>
            <a:r>
              <a:rPr lang="en-US" dirty="0"/>
              <a:t> </a:t>
            </a:r>
            <a:r>
              <a:rPr lang="en-US" dirty="0" err="1"/>
              <a:t>có</a:t>
            </a:r>
            <a:r>
              <a:rPr lang="en-US" dirty="0"/>
              <a:t> </a:t>
            </a:r>
            <a:r>
              <a:rPr lang="en-US" dirty="0" err="1"/>
              <a:t>nhiều</a:t>
            </a:r>
            <a:r>
              <a:rPr lang="en-US" dirty="0"/>
              <a:t> agent </a:t>
            </a:r>
            <a:r>
              <a:rPr lang="en-US" dirty="0" err="1"/>
              <a:t>hoạt</a:t>
            </a:r>
            <a:r>
              <a:rPr lang="en-US" dirty="0"/>
              <a:t> </a:t>
            </a:r>
            <a:r>
              <a:rPr lang="en-US" dirty="0" err="1"/>
              <a:t>động</a:t>
            </a:r>
            <a:r>
              <a:rPr lang="en-US" dirty="0"/>
              <a:t> </a:t>
            </a:r>
            <a:r>
              <a:rPr lang="en-US" dirty="0" err="1"/>
              <a:t>với</a:t>
            </a:r>
            <a:r>
              <a:rPr lang="en-US" dirty="0"/>
              <a:t> </a:t>
            </a:r>
            <a:r>
              <a:rPr lang="en-US" dirty="0" err="1"/>
              <a:t>nhau</a:t>
            </a:r>
            <a:r>
              <a:rPr lang="en-US" dirty="0"/>
              <a:t>.</a:t>
            </a:r>
          </a:p>
          <a:p>
            <a:r>
              <a:rPr lang="en-US" dirty="0" err="1"/>
              <a:t>Vd</a:t>
            </a:r>
            <a:r>
              <a:rPr lang="en-US" dirty="0"/>
              <a:t> : </a:t>
            </a:r>
            <a:r>
              <a:rPr lang="en-US" dirty="0" err="1"/>
              <a:t>Chơi</a:t>
            </a:r>
            <a:r>
              <a:rPr lang="en-US" dirty="0"/>
              <a:t> </a:t>
            </a:r>
            <a:r>
              <a:rPr lang="en-US" dirty="0" err="1"/>
              <a:t>cờ</a:t>
            </a:r>
            <a:r>
              <a:rPr lang="en-US" dirty="0"/>
              <a:t> ,game </a:t>
            </a:r>
            <a:r>
              <a:rPr lang="en-US" dirty="0" err="1"/>
              <a:t>đối</a:t>
            </a:r>
            <a:r>
              <a:rPr lang="en-US" dirty="0"/>
              <a:t> </a:t>
            </a:r>
            <a:r>
              <a:rPr lang="en-US" dirty="0" err="1"/>
              <a:t>kháng,xe</a:t>
            </a:r>
            <a:r>
              <a:rPr lang="en-US" dirty="0"/>
              <a:t> </a:t>
            </a:r>
            <a:r>
              <a:rPr lang="en-US" dirty="0" err="1"/>
              <a:t>tự</a:t>
            </a:r>
            <a:r>
              <a:rPr lang="en-US" dirty="0"/>
              <a:t> </a:t>
            </a:r>
            <a:r>
              <a:rPr lang="en-US" dirty="0" err="1" smtClean="0"/>
              <a:t>lái</a:t>
            </a:r>
            <a:r>
              <a:rPr lang="en-US" dirty="0" smtClean="0"/>
              <a:t>.</a:t>
            </a:r>
            <a:endParaRPr lang="en-US" dirty="0"/>
          </a:p>
          <a:p>
            <a:pPr lvl="0"/>
            <a:r>
              <a:rPr lang="en-US" b="1" dirty="0" err="1"/>
              <a:t>Episidic</a:t>
            </a:r>
            <a:endParaRPr lang="en-US" dirty="0"/>
          </a:p>
          <a:p>
            <a:r>
              <a:rPr lang="en-US" dirty="0" err="1"/>
              <a:t>Episidic</a:t>
            </a:r>
            <a:r>
              <a:rPr lang="en-US" dirty="0"/>
              <a:t> </a:t>
            </a:r>
            <a:r>
              <a:rPr lang="en-US" dirty="0" err="1"/>
              <a:t>sẽ</a:t>
            </a:r>
            <a:r>
              <a:rPr lang="en-US" dirty="0"/>
              <a:t> </a:t>
            </a:r>
            <a:r>
              <a:rPr lang="en-US" dirty="0" err="1"/>
              <a:t>tách</a:t>
            </a:r>
            <a:r>
              <a:rPr lang="en-US" dirty="0"/>
              <a:t> </a:t>
            </a:r>
            <a:r>
              <a:rPr lang="en-US" dirty="0" err="1"/>
              <a:t>biệt</a:t>
            </a:r>
            <a:r>
              <a:rPr lang="en-US" dirty="0"/>
              <a:t> </a:t>
            </a:r>
            <a:r>
              <a:rPr lang="en-US" dirty="0" err="1"/>
              <a:t>ra</a:t>
            </a:r>
            <a:r>
              <a:rPr lang="en-US" dirty="0"/>
              <a:t> </a:t>
            </a:r>
            <a:r>
              <a:rPr lang="en-US" dirty="0" err="1"/>
              <a:t>với</a:t>
            </a:r>
            <a:r>
              <a:rPr lang="en-US" dirty="0"/>
              <a:t> </a:t>
            </a:r>
            <a:r>
              <a:rPr lang="en-US" dirty="0" err="1"/>
              <a:t>nhau</a:t>
            </a:r>
            <a:r>
              <a:rPr lang="en-US" dirty="0"/>
              <a:t>;</a:t>
            </a:r>
          </a:p>
          <a:p>
            <a:pPr lvl="0"/>
            <a:r>
              <a:rPr lang="en-US" dirty="0" err="1"/>
              <a:t>Trở</a:t>
            </a:r>
            <a:r>
              <a:rPr lang="en-US" dirty="0"/>
              <a:t> </a:t>
            </a:r>
            <a:r>
              <a:rPr lang="en-US" dirty="0" err="1"/>
              <a:t>về</a:t>
            </a:r>
            <a:r>
              <a:rPr lang="en-US" dirty="0"/>
              <a:t> </a:t>
            </a:r>
            <a:r>
              <a:rPr lang="en-US" dirty="0" err="1"/>
              <a:t>trạng</a:t>
            </a:r>
            <a:r>
              <a:rPr lang="en-US" dirty="0"/>
              <a:t> </a:t>
            </a:r>
            <a:r>
              <a:rPr lang="en-US" dirty="0" err="1"/>
              <a:t>thái</a:t>
            </a:r>
            <a:r>
              <a:rPr lang="en-US" dirty="0"/>
              <a:t> ban </a:t>
            </a:r>
            <a:r>
              <a:rPr lang="en-US" dirty="0" err="1"/>
              <a:t>đầu</a:t>
            </a:r>
            <a:r>
              <a:rPr lang="en-US" dirty="0"/>
              <a:t> </a:t>
            </a:r>
            <a:r>
              <a:rPr lang="en-US" dirty="0" err="1"/>
              <a:t>sau</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một</a:t>
            </a:r>
            <a:r>
              <a:rPr lang="en-US" dirty="0"/>
              <a:t> episode.</a:t>
            </a:r>
          </a:p>
          <a:p>
            <a:pPr lvl="0"/>
            <a:r>
              <a:rPr lang="en-US" dirty="0"/>
              <a:t>Episode </a:t>
            </a:r>
            <a:r>
              <a:rPr lang="en-US" dirty="0" err="1"/>
              <a:t>trước</a:t>
            </a:r>
            <a:r>
              <a:rPr lang="en-US" dirty="0"/>
              <a:t> </a:t>
            </a:r>
            <a:r>
              <a:rPr lang="en-US" dirty="0" err="1"/>
              <a:t>sẽ</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tới</a:t>
            </a:r>
            <a:r>
              <a:rPr lang="en-US" dirty="0"/>
              <a:t> episode </a:t>
            </a:r>
            <a:r>
              <a:rPr lang="en-US" dirty="0" err="1"/>
              <a:t>sau</a:t>
            </a:r>
            <a:r>
              <a:rPr lang="en-US" dirty="0"/>
              <a:t>.</a:t>
            </a:r>
          </a:p>
          <a:p>
            <a:pPr lvl="0"/>
            <a:r>
              <a:rPr lang="en-US" b="1" dirty="0"/>
              <a:t>Sequential</a:t>
            </a:r>
            <a:endParaRPr lang="en-US" dirty="0"/>
          </a:p>
          <a:p>
            <a:r>
              <a:rPr lang="en-US" b="1" dirty="0"/>
              <a:t> </a:t>
            </a:r>
            <a:r>
              <a:rPr lang="en-US" dirty="0" err="1"/>
              <a:t>Không</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bắt</a:t>
            </a:r>
            <a:r>
              <a:rPr lang="en-US" dirty="0"/>
              <a:t> </a:t>
            </a:r>
            <a:r>
              <a:rPr lang="en-US" dirty="0" err="1"/>
              <a:t>đầu</a:t>
            </a:r>
            <a:r>
              <a:rPr lang="en-US" dirty="0"/>
              <a:t> </a:t>
            </a:r>
            <a:r>
              <a:rPr lang="en-US" dirty="0" err="1"/>
              <a:t>kết</a:t>
            </a:r>
            <a:r>
              <a:rPr lang="en-US" dirty="0"/>
              <a:t> </a:t>
            </a:r>
            <a:r>
              <a:rPr lang="en-US" dirty="0" err="1" smtClean="0"/>
              <a:t>thúc</a:t>
            </a:r>
            <a:r>
              <a:rPr lang="en-US" dirty="0" smtClean="0"/>
              <a:t>.</a:t>
            </a:r>
            <a:endParaRPr lang="en-US" dirty="0"/>
          </a:p>
          <a:p>
            <a:endParaRPr lang="en-US" b="1" dirty="0"/>
          </a:p>
          <a:p>
            <a:endParaRPr lang="en-US" dirty="0"/>
          </a:p>
        </p:txBody>
      </p:sp>
    </p:spTree>
    <p:extLst>
      <p:ext uri="{BB962C8B-B14F-4D97-AF65-F5344CB8AC3E}">
        <p14:creationId xmlns:p14="http://schemas.microsoft.com/office/powerpoint/2010/main" val="11945038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124691" y="-502032"/>
            <a:ext cx="9047018"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19. </a:t>
            </a:r>
            <a:r>
              <a:rPr lang="en-US" sz="3600" dirty="0" smtClean="0"/>
              <a:t>STATE REPRESENTATIONS</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29</a:t>
            </a:fld>
            <a:endParaRPr lang="en-US" sz="3200" dirty="0">
              <a:solidFill>
                <a:srgbClr val="FF0000"/>
              </a:solidFill>
            </a:endParaRPr>
          </a:p>
        </p:txBody>
      </p:sp>
      <p:sp>
        <p:nvSpPr>
          <p:cNvPr id="14" name="TextBox 13"/>
          <p:cNvSpPr txBox="1"/>
          <p:nvPr/>
        </p:nvSpPr>
        <p:spPr>
          <a:xfrm>
            <a:off x="325581" y="2158040"/>
            <a:ext cx="10522528" cy="2585323"/>
          </a:xfrm>
          <a:prstGeom prst="rect">
            <a:avLst/>
          </a:prstGeom>
          <a:noFill/>
        </p:spPr>
        <p:txBody>
          <a:bodyPr wrap="square" rtlCol="0">
            <a:spAutoFit/>
          </a:bodyPr>
          <a:lstStyle/>
          <a:p>
            <a:pPr lvl="0"/>
            <a:r>
              <a:rPr lang="en-US" b="1" dirty="0" err="1"/>
              <a:t>Atomic_nguyên</a:t>
            </a:r>
            <a:r>
              <a:rPr lang="en-US" b="1" dirty="0"/>
              <a:t> </a:t>
            </a:r>
            <a:r>
              <a:rPr lang="en-US" b="1" dirty="0" err="1"/>
              <a:t>tử</a:t>
            </a:r>
            <a:endParaRPr lang="en-US" b="1" dirty="0"/>
          </a:p>
          <a:p>
            <a:r>
              <a:rPr lang="en-US" dirty="0" err="1"/>
              <a:t>Dạng</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đây</a:t>
            </a:r>
            <a:r>
              <a:rPr lang="en-US" dirty="0"/>
              <a:t> </a:t>
            </a:r>
            <a:r>
              <a:rPr lang="en-US" dirty="0" err="1"/>
              <a:t>giống</a:t>
            </a:r>
            <a:r>
              <a:rPr lang="en-US" dirty="0"/>
              <a:t> </a:t>
            </a:r>
            <a:r>
              <a:rPr lang="en-US" dirty="0" err="1"/>
              <a:t>như</a:t>
            </a:r>
            <a:r>
              <a:rPr lang="en-US" dirty="0"/>
              <a:t> </a:t>
            </a:r>
            <a:r>
              <a:rPr lang="en-US" dirty="0" err="1"/>
              <a:t>một</a:t>
            </a:r>
            <a:r>
              <a:rPr lang="en-US" dirty="0"/>
              <a:t> black-box, </a:t>
            </a:r>
            <a:r>
              <a:rPr lang="en-US" dirty="0" err="1"/>
              <a:t>chỉ</a:t>
            </a:r>
            <a:r>
              <a:rPr lang="en-US" dirty="0"/>
              <a:t> </a:t>
            </a:r>
            <a:r>
              <a:rPr lang="en-US" dirty="0" err="1"/>
              <a:t>có</a:t>
            </a:r>
            <a:r>
              <a:rPr lang="en-US" dirty="0"/>
              <a:t> </a:t>
            </a:r>
            <a:r>
              <a:rPr lang="en-US" dirty="0" err="1"/>
              <a:t>tên</a:t>
            </a:r>
            <a:r>
              <a:rPr lang="en-US" dirty="0"/>
              <a:t> </a:t>
            </a:r>
            <a:r>
              <a:rPr lang="en-US" dirty="0" err="1"/>
              <a:t>trạng</a:t>
            </a:r>
            <a:r>
              <a:rPr lang="en-US" dirty="0"/>
              <a:t> </a:t>
            </a:r>
            <a:r>
              <a:rPr lang="en-US" dirty="0" err="1"/>
              <a:t>thái</a:t>
            </a:r>
            <a:r>
              <a:rPr lang="en-US" dirty="0"/>
              <a:t> </a:t>
            </a:r>
            <a:r>
              <a:rPr lang="en-US" dirty="0" err="1"/>
              <a:t>chứ</a:t>
            </a:r>
            <a:r>
              <a:rPr lang="en-US" dirty="0"/>
              <a:t> </a:t>
            </a:r>
            <a:r>
              <a:rPr lang="en-US" dirty="0" err="1"/>
              <a:t>ngoài</a:t>
            </a:r>
            <a:r>
              <a:rPr lang="en-US" dirty="0"/>
              <a:t> </a:t>
            </a:r>
            <a:r>
              <a:rPr lang="en-US" dirty="0" err="1"/>
              <a:t>ra</a:t>
            </a:r>
            <a:r>
              <a:rPr lang="en-US" dirty="0"/>
              <a:t> </a:t>
            </a:r>
            <a:r>
              <a:rPr lang="en-US" dirty="0" err="1"/>
              <a:t>bên</a:t>
            </a:r>
            <a:r>
              <a:rPr lang="en-US" dirty="0"/>
              <a:t> </a:t>
            </a:r>
            <a:r>
              <a:rPr lang="en-US" dirty="0" err="1"/>
              <a:t>trong</a:t>
            </a:r>
            <a:r>
              <a:rPr lang="en-US" dirty="0"/>
              <a:t> </a:t>
            </a:r>
            <a:r>
              <a:rPr lang="en-US" dirty="0" err="1"/>
              <a:t>nó</a:t>
            </a:r>
            <a:r>
              <a:rPr lang="en-US" dirty="0"/>
              <a:t> </a:t>
            </a:r>
            <a:r>
              <a:rPr lang="en-US" dirty="0" err="1"/>
              <a:t>không</a:t>
            </a:r>
            <a:r>
              <a:rPr lang="en-US" dirty="0"/>
              <a:t> </a:t>
            </a:r>
            <a:r>
              <a:rPr lang="en-US" dirty="0" err="1"/>
              <a:t>có</a:t>
            </a:r>
            <a:r>
              <a:rPr lang="en-US" dirty="0"/>
              <a:t> </a:t>
            </a:r>
            <a:r>
              <a:rPr lang="en-US" dirty="0" err="1"/>
              <a:t>một</a:t>
            </a:r>
            <a:r>
              <a:rPr lang="en-US" dirty="0"/>
              <a:t> </a:t>
            </a:r>
            <a:r>
              <a:rPr lang="en-US" dirty="0" err="1"/>
              <a:t>chút</a:t>
            </a:r>
            <a:r>
              <a:rPr lang="en-US" dirty="0"/>
              <a:t> </a:t>
            </a:r>
            <a:r>
              <a:rPr lang="en-US" dirty="0" err="1"/>
              <a:t>thông</a:t>
            </a:r>
            <a:r>
              <a:rPr lang="en-US" dirty="0"/>
              <a:t> tin </a:t>
            </a:r>
            <a:r>
              <a:rPr lang="en-US" dirty="0" err="1"/>
              <a:t>gì</a:t>
            </a:r>
            <a:r>
              <a:rPr lang="en-US" dirty="0"/>
              <a:t> </a:t>
            </a:r>
            <a:r>
              <a:rPr lang="en-US" dirty="0" err="1"/>
              <a:t>cả</a:t>
            </a:r>
            <a:r>
              <a:rPr lang="en-US" dirty="0"/>
              <a:t>. ( SA = State A).</a:t>
            </a:r>
          </a:p>
          <a:p>
            <a:r>
              <a:rPr lang="vi-VN" dirty="0"/>
              <a:t> </a:t>
            </a:r>
            <a:endParaRPr lang="en-US" dirty="0"/>
          </a:p>
          <a:p>
            <a:endParaRPr lang="en-US" dirty="0" smtClean="0"/>
          </a:p>
          <a:p>
            <a:endParaRPr lang="en-US" dirty="0" smtClean="0"/>
          </a:p>
          <a:p>
            <a:endParaRPr lang="en-US" dirty="0"/>
          </a:p>
          <a:p>
            <a:r>
              <a:rPr lang="en-US" dirty="0" err="1" smtClean="0"/>
              <a:t>Thường</a:t>
            </a:r>
            <a:r>
              <a:rPr lang="en-US" dirty="0" smtClean="0"/>
              <a:t> </a:t>
            </a:r>
            <a:r>
              <a:rPr lang="en-US" dirty="0" err="1"/>
              <a:t>được</a:t>
            </a:r>
            <a:r>
              <a:rPr lang="en-US" dirty="0"/>
              <a:t> </a:t>
            </a:r>
            <a:r>
              <a:rPr lang="en-US" dirty="0" err="1"/>
              <a:t>dùng</a:t>
            </a:r>
            <a:r>
              <a:rPr lang="en-US" dirty="0"/>
              <a:t> </a:t>
            </a:r>
            <a:r>
              <a:rPr lang="en-US" dirty="0" err="1"/>
              <a:t>trong</a:t>
            </a:r>
            <a:r>
              <a:rPr lang="en-US" dirty="0"/>
              <a:t> </a:t>
            </a:r>
            <a:r>
              <a:rPr lang="en-US" dirty="0" err="1"/>
              <a:t>các</a:t>
            </a:r>
            <a:r>
              <a:rPr lang="en-US" dirty="0"/>
              <a:t> </a:t>
            </a:r>
            <a:r>
              <a:rPr lang="en-US" dirty="0" err="1"/>
              <a:t>thuật</a:t>
            </a:r>
            <a:r>
              <a:rPr lang="en-US" dirty="0"/>
              <a:t> </a:t>
            </a:r>
            <a:r>
              <a:rPr lang="en-US" dirty="0" err="1"/>
              <a:t>toán</a:t>
            </a:r>
            <a:r>
              <a:rPr lang="en-US" dirty="0"/>
              <a:t> Search </a:t>
            </a:r>
            <a:r>
              <a:rPr lang="en-US" dirty="0" err="1"/>
              <a:t>và</a:t>
            </a:r>
            <a:r>
              <a:rPr lang="en-US" dirty="0"/>
              <a:t> </a:t>
            </a:r>
            <a:r>
              <a:rPr lang="en-US" dirty="0" err="1"/>
              <a:t>Marup</a:t>
            </a:r>
            <a:r>
              <a:rPr lang="en-US" dirty="0"/>
              <a:t> processes.</a:t>
            </a:r>
            <a:endParaRPr lang="en-US" b="1"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15" y="3300175"/>
            <a:ext cx="54673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502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circle(in)">
                                      <p:cBhvr>
                                        <p:cTn id="12"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5C7D45-B738-4F8A-9639-98C08AF3993F}" type="slidenum">
              <a:rPr lang="en-US" smtClean="0"/>
              <a:t>3</a:t>
            </a:fld>
            <a:endParaRPr lang="en-US"/>
          </a:p>
        </p:txBody>
      </p:sp>
      <p:sp>
        <p:nvSpPr>
          <p:cNvPr id="5" name="Flowchart: Punched Tape 4"/>
          <p:cNvSpPr/>
          <p:nvPr/>
        </p:nvSpPr>
        <p:spPr>
          <a:xfrm>
            <a:off x="290946" y="290945"/>
            <a:ext cx="11111345" cy="1288473"/>
          </a:xfrm>
          <a:prstGeom prst="flowChartPunchedTa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FF0000"/>
                </a:solidFill>
                <a:latin typeface="Arial" panose="020B0604020202020204" pitchFamily="34" charset="0"/>
                <a:cs typeface="Arial" panose="020B0604020202020204" pitchFamily="34" charset="0"/>
              </a:rPr>
              <a:t>I.GIỚI  THIỆU VỀ ARTIFICIAL INTELLIGENCE</a:t>
            </a:r>
          </a:p>
          <a:p>
            <a:endParaRPr lang="en-US" dirty="0"/>
          </a:p>
        </p:txBody>
      </p:sp>
      <p:sp>
        <p:nvSpPr>
          <p:cNvPr id="6" name="TextBox 5"/>
          <p:cNvSpPr txBox="1"/>
          <p:nvPr/>
        </p:nvSpPr>
        <p:spPr>
          <a:xfrm>
            <a:off x="512619" y="2521527"/>
            <a:ext cx="10986655" cy="4001095"/>
          </a:xfrm>
          <a:prstGeom prst="rect">
            <a:avLst/>
          </a:prstGeom>
          <a:noFill/>
        </p:spPr>
        <p:txBody>
          <a:bodyPr wrap="square" rtlCol="0">
            <a:spAutoFit/>
          </a:bodyPr>
          <a:lstStyle/>
          <a:p>
            <a:pPr indent="-342900">
              <a:buAutoNum type="arabicPeriod"/>
            </a:pPr>
            <a:r>
              <a:rPr lang="vi-VN" dirty="0"/>
              <a:t>AI là gì?</a:t>
            </a:r>
            <a:endParaRPr lang="en-US" dirty="0"/>
          </a:p>
          <a:p>
            <a:pPr indent="-342900">
              <a:buAutoNum type="arabicPeriod"/>
            </a:pPr>
            <a:r>
              <a:rPr lang="vi-VN" dirty="0"/>
              <a:t>AI trong ngôn ngữ và giao tiếp</a:t>
            </a:r>
            <a:endParaRPr lang="en-US" dirty="0"/>
          </a:p>
          <a:p>
            <a:pPr indent="-342900">
              <a:buAutoNum type="arabicPeriod"/>
            </a:pPr>
            <a:r>
              <a:rPr lang="vi-VN" dirty="0"/>
              <a:t>AI in Computer Vision</a:t>
            </a:r>
            <a:endParaRPr lang="en-US" dirty="0"/>
          </a:p>
          <a:p>
            <a:pPr indent="-342900">
              <a:buAutoNum type="arabicPeriod"/>
            </a:pPr>
            <a:r>
              <a:rPr lang="vi-VN" dirty="0"/>
              <a:t>AI in Industry</a:t>
            </a:r>
            <a:endParaRPr lang="en-US" dirty="0"/>
          </a:p>
          <a:p>
            <a:pPr indent="-342900">
              <a:buAutoNum type="arabicPeriod"/>
            </a:pPr>
            <a:r>
              <a:rPr lang="vi-VN" dirty="0"/>
              <a:t>Các trường phái đạo đức</a:t>
            </a:r>
            <a:endParaRPr lang="en-US" dirty="0"/>
          </a:p>
          <a:p>
            <a:pPr indent="-342900">
              <a:buAutoNum type="arabicPeriod"/>
            </a:pPr>
            <a:r>
              <a:rPr lang="vi-VN" dirty="0"/>
              <a:t>Tốt và xấu trong Bigdata</a:t>
            </a:r>
            <a:endParaRPr lang="en-US" dirty="0"/>
          </a:p>
          <a:p>
            <a:pPr indent="-342900">
              <a:buAutoNum type="arabicPeriod"/>
            </a:pPr>
            <a:r>
              <a:rPr lang="vi-VN" dirty="0"/>
              <a:t>Luật về xử lý dữ liệu</a:t>
            </a:r>
            <a:endParaRPr lang="en-US" dirty="0"/>
          </a:p>
          <a:p>
            <a:pPr indent="-342900">
              <a:buAutoNum type="arabicPeriod"/>
            </a:pPr>
            <a:r>
              <a:rPr lang="vi-VN" dirty="0"/>
              <a:t>Phân tích IRAC</a:t>
            </a:r>
            <a:endParaRPr lang="en-US" dirty="0"/>
          </a:p>
          <a:p>
            <a:pPr indent="-342900">
              <a:buAutoNum type="arabicPeriod"/>
            </a:pPr>
            <a:r>
              <a:rPr lang="vi-VN" dirty="0"/>
              <a:t>Đặt vấn đề : Lỗi AI hay con người</a:t>
            </a:r>
            <a:endParaRPr lang="en-US" dirty="0"/>
          </a:p>
          <a:p>
            <a:pPr indent="-342900">
              <a:buAutoNum type="arabicPeriod"/>
            </a:pPr>
            <a:r>
              <a:rPr lang="vi-VN" dirty="0"/>
              <a:t>XAI ( Explainable AI )</a:t>
            </a:r>
            <a:endParaRPr lang="en-US" dirty="0"/>
          </a:p>
          <a:p>
            <a:r>
              <a:rPr lang="en-US" dirty="0"/>
              <a:t>11.</a:t>
            </a:r>
            <a:r>
              <a:rPr lang="vi-VN" dirty="0"/>
              <a:t> Điểm qua điểm chính trong lịch sử AI</a:t>
            </a:r>
            <a:endParaRPr lang="en-US" dirty="0"/>
          </a:p>
          <a:p>
            <a:r>
              <a:rPr lang="en-US" dirty="0"/>
              <a:t>12.</a:t>
            </a:r>
            <a:r>
              <a:rPr lang="vi-VN" dirty="0"/>
              <a:t>Tiếp cận AI</a:t>
            </a:r>
            <a:endParaRPr lang="en-US" dirty="0"/>
          </a:p>
          <a:p>
            <a:pPr marL="342900" indent="-342900">
              <a:buAutoNum type="arabicPeriod"/>
            </a:pPr>
            <a:endParaRPr lang="en-US" sz="2000" dirty="0" smtClean="0">
              <a:solidFill>
                <a:schemeClr val="bg2">
                  <a:lumMod val="10000"/>
                </a:schemeClr>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9269022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0"/>
            <a:ext cx="12192000" cy="7062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124692" y="-502032"/>
            <a:ext cx="9670473"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19. </a:t>
            </a:r>
            <a:r>
              <a:rPr lang="en-US" sz="3600" dirty="0"/>
              <a:t>STATE REPRESENTATIONS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30</a:t>
            </a:fld>
            <a:endParaRPr lang="en-US" sz="3200" dirty="0">
              <a:solidFill>
                <a:srgbClr val="FF0000"/>
              </a:solidFill>
            </a:endParaRPr>
          </a:p>
        </p:txBody>
      </p:sp>
      <p:sp>
        <p:nvSpPr>
          <p:cNvPr id="14" name="TextBox 13"/>
          <p:cNvSpPr txBox="1"/>
          <p:nvPr/>
        </p:nvSpPr>
        <p:spPr>
          <a:xfrm>
            <a:off x="325581" y="1448189"/>
            <a:ext cx="10522528" cy="923330"/>
          </a:xfrm>
          <a:prstGeom prst="rect">
            <a:avLst/>
          </a:prstGeom>
          <a:noFill/>
        </p:spPr>
        <p:txBody>
          <a:bodyPr wrap="square" rtlCol="0">
            <a:spAutoFit/>
          </a:bodyPr>
          <a:lstStyle/>
          <a:p>
            <a:pPr lvl="0"/>
            <a:r>
              <a:rPr lang="en-US" b="1" dirty="0"/>
              <a:t>Factored</a:t>
            </a:r>
          </a:p>
          <a:p>
            <a:r>
              <a:rPr lang="en-US" dirty="0" err="1"/>
              <a:t>Dạng</a:t>
            </a:r>
            <a:r>
              <a:rPr lang="en-US" dirty="0"/>
              <a:t> </a:t>
            </a:r>
            <a:r>
              <a:rPr lang="en-US" dirty="0" err="1"/>
              <a:t>này</a:t>
            </a:r>
            <a:r>
              <a:rPr lang="en-US" dirty="0"/>
              <a:t> </a:t>
            </a:r>
            <a:r>
              <a:rPr lang="en-US" dirty="0" err="1"/>
              <a:t>sẽ</a:t>
            </a:r>
            <a:r>
              <a:rPr lang="en-US" dirty="0"/>
              <a:t> chi </a:t>
            </a:r>
            <a:r>
              <a:rPr lang="en-US" dirty="0" err="1"/>
              <a:t>tiết</a:t>
            </a:r>
            <a:r>
              <a:rPr lang="en-US" dirty="0"/>
              <a:t> </a:t>
            </a:r>
            <a:r>
              <a:rPr lang="en-US" dirty="0" err="1"/>
              <a:t>hơn</a:t>
            </a:r>
            <a:r>
              <a:rPr lang="en-US" dirty="0"/>
              <a:t> </a:t>
            </a:r>
            <a:r>
              <a:rPr lang="en-US" dirty="0" err="1"/>
              <a:t>dạng</a:t>
            </a:r>
            <a:r>
              <a:rPr lang="en-US" dirty="0"/>
              <a:t> </a:t>
            </a:r>
            <a:r>
              <a:rPr lang="en-US" dirty="0" err="1"/>
              <a:t>trước</a:t>
            </a:r>
            <a:r>
              <a:rPr lang="en-US" dirty="0"/>
              <a:t>. </a:t>
            </a:r>
            <a:r>
              <a:rPr lang="en-US" dirty="0" err="1"/>
              <a:t>Nếu</a:t>
            </a:r>
            <a:r>
              <a:rPr lang="en-US" dirty="0"/>
              <a:t> </a:t>
            </a:r>
            <a:r>
              <a:rPr lang="en-US" dirty="0" err="1"/>
              <a:t>dạng</a:t>
            </a:r>
            <a:r>
              <a:rPr lang="en-US" dirty="0"/>
              <a:t> </a:t>
            </a:r>
            <a:r>
              <a:rPr lang="en-US" dirty="0" err="1"/>
              <a:t>trước</a:t>
            </a:r>
            <a:r>
              <a:rPr lang="en-US" dirty="0"/>
              <a:t> </a:t>
            </a:r>
            <a:r>
              <a:rPr lang="en-US" dirty="0" err="1"/>
              <a:t>bên</a:t>
            </a:r>
            <a:r>
              <a:rPr lang="en-US" dirty="0"/>
              <a:t> </a:t>
            </a:r>
            <a:r>
              <a:rPr lang="en-US" dirty="0" err="1"/>
              <a:t>trong</a:t>
            </a:r>
            <a:r>
              <a:rPr lang="en-US" dirty="0"/>
              <a:t> </a:t>
            </a:r>
            <a:r>
              <a:rPr lang="en-US" dirty="0" err="1"/>
              <a:t>trống</a:t>
            </a:r>
            <a:r>
              <a:rPr lang="en-US" dirty="0"/>
              <a:t> </a:t>
            </a:r>
            <a:r>
              <a:rPr lang="en-US" dirty="0" err="1"/>
              <a:t>rỗng</a:t>
            </a:r>
            <a:r>
              <a:rPr lang="en-US" dirty="0"/>
              <a:t> </a:t>
            </a:r>
            <a:r>
              <a:rPr lang="en-US" dirty="0" err="1"/>
              <a:t>thì</a:t>
            </a:r>
            <a:r>
              <a:rPr lang="en-US" dirty="0"/>
              <a:t> </a:t>
            </a:r>
            <a:r>
              <a:rPr lang="en-US" dirty="0" err="1"/>
              <a:t>dạng</a:t>
            </a:r>
            <a:r>
              <a:rPr lang="en-US" dirty="0"/>
              <a:t> </a:t>
            </a:r>
            <a:r>
              <a:rPr lang="en-US" dirty="0" err="1"/>
              <a:t>này</a:t>
            </a:r>
            <a:r>
              <a:rPr lang="en-US" dirty="0"/>
              <a:t> </a:t>
            </a:r>
            <a:r>
              <a:rPr lang="en-US" dirty="0" err="1"/>
              <a:t>có</a:t>
            </a:r>
            <a:r>
              <a:rPr lang="en-US" dirty="0"/>
              <a:t> </a:t>
            </a:r>
            <a:r>
              <a:rPr lang="en-US" dirty="0" err="1"/>
              <a:t>cả</a:t>
            </a:r>
            <a:r>
              <a:rPr lang="en-US" dirty="0"/>
              <a:t> chi </a:t>
            </a:r>
            <a:r>
              <a:rPr lang="en-US" dirty="0" err="1"/>
              <a:t>tiết</a:t>
            </a:r>
            <a:r>
              <a:rPr lang="en-US" dirty="0"/>
              <a:t> (features).</a:t>
            </a:r>
          </a:p>
          <a:p>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302" y="2200340"/>
            <a:ext cx="5305425" cy="1288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5580" y="3427825"/>
            <a:ext cx="11007437" cy="3139321"/>
          </a:xfrm>
          <a:prstGeom prst="rect">
            <a:avLst/>
          </a:prstGeom>
          <a:noFill/>
        </p:spPr>
        <p:txBody>
          <a:bodyPr wrap="square" rtlCol="0">
            <a:spAutoFit/>
          </a:bodyP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r>
              <a:rPr lang="en-US" dirty="0" smtClean="0"/>
              <a:t>.</a:t>
            </a:r>
          </a:p>
          <a:p>
            <a:endParaRPr lang="en-US" dirty="0"/>
          </a:p>
          <a:p>
            <a:pPr lvl="0"/>
            <a:r>
              <a:rPr lang="en-US" b="1" dirty="0"/>
              <a:t>Structured</a:t>
            </a:r>
          </a:p>
          <a:p>
            <a:r>
              <a:rPr lang="en-US" dirty="0" err="1"/>
              <a:t>Dạng</a:t>
            </a:r>
            <a:r>
              <a:rPr lang="en-US" dirty="0"/>
              <a:t> </a:t>
            </a:r>
            <a:r>
              <a:rPr lang="en-US" dirty="0" err="1"/>
              <a:t>là</a:t>
            </a:r>
            <a:r>
              <a:rPr lang="en-US" dirty="0"/>
              <a:t> </a:t>
            </a:r>
            <a:r>
              <a:rPr lang="en-US" dirty="0" err="1"/>
              <a:t>dạng</a:t>
            </a:r>
            <a:r>
              <a:rPr lang="en-US" dirty="0"/>
              <a:t> </a:t>
            </a:r>
            <a:r>
              <a:rPr lang="en-US" dirty="0" err="1"/>
              <a:t>cấu</a:t>
            </a:r>
            <a:r>
              <a:rPr lang="en-US" dirty="0"/>
              <a:t> </a:t>
            </a:r>
            <a:r>
              <a:rPr lang="en-US" dirty="0" err="1"/>
              <a:t>trúc</a:t>
            </a:r>
            <a:r>
              <a:rPr lang="en-US" dirty="0"/>
              <a:t>,  Factored </a:t>
            </a:r>
            <a:r>
              <a:rPr lang="en-US" dirty="0" err="1"/>
              <a:t>cho</a:t>
            </a:r>
            <a:r>
              <a:rPr lang="en-US" dirty="0"/>
              <a:t> ta </a:t>
            </a:r>
            <a:r>
              <a:rPr lang="en-US" dirty="0" err="1"/>
              <a:t>thấy</a:t>
            </a:r>
            <a:r>
              <a:rPr lang="en-US" dirty="0"/>
              <a:t> </a:t>
            </a:r>
            <a:r>
              <a:rPr lang="en-US" dirty="0" err="1"/>
              <a:t>những</a:t>
            </a:r>
            <a:r>
              <a:rPr lang="en-US" dirty="0"/>
              <a:t> features </a:t>
            </a:r>
            <a:r>
              <a:rPr lang="en-US" dirty="0" err="1"/>
              <a:t>bên</a:t>
            </a:r>
            <a:r>
              <a:rPr lang="en-US" dirty="0"/>
              <a:t> </a:t>
            </a:r>
            <a:r>
              <a:rPr lang="en-US" dirty="0" err="1"/>
              <a:t>trong</a:t>
            </a:r>
            <a:r>
              <a:rPr lang="en-US" dirty="0"/>
              <a:t> </a:t>
            </a:r>
            <a:r>
              <a:rPr lang="en-US" dirty="0" err="1"/>
              <a:t>trạng</a:t>
            </a:r>
            <a:r>
              <a:rPr lang="en-US" dirty="0"/>
              <a:t> </a:t>
            </a:r>
            <a:r>
              <a:rPr lang="en-US" dirty="0" err="1"/>
              <a:t>thái</a:t>
            </a:r>
            <a:r>
              <a:rPr lang="en-US" dirty="0"/>
              <a:t> </a:t>
            </a:r>
            <a:r>
              <a:rPr lang="en-US" dirty="0" err="1"/>
              <a:t>còn</a:t>
            </a:r>
            <a:r>
              <a:rPr lang="en-US" dirty="0"/>
              <a:t> </a:t>
            </a:r>
            <a:r>
              <a:rPr lang="en-US" dirty="0" err="1"/>
              <a:t>nhưng</a:t>
            </a:r>
            <a:r>
              <a:rPr lang="en-US" dirty="0"/>
              <a:t> </a:t>
            </a:r>
            <a:r>
              <a:rPr lang="en-US" dirty="0" err="1"/>
              <a:t>chúng</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nhau</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liên</a:t>
            </a:r>
            <a:r>
              <a:rPr lang="en-US" dirty="0"/>
              <a:t> </a:t>
            </a:r>
            <a:r>
              <a:rPr lang="en-US" dirty="0" err="1"/>
              <a:t>kết</a:t>
            </a:r>
            <a:r>
              <a:rPr lang="en-US" dirty="0"/>
              <a:t> </a:t>
            </a:r>
            <a:r>
              <a:rPr lang="en-US" dirty="0" err="1"/>
              <a:t>còn</a:t>
            </a:r>
            <a:r>
              <a:rPr lang="en-US" dirty="0"/>
              <a:t> Structured </a:t>
            </a:r>
            <a:r>
              <a:rPr lang="en-US" dirty="0" err="1"/>
              <a:t>thì</a:t>
            </a:r>
            <a:r>
              <a:rPr lang="en-US" dirty="0"/>
              <a:t> </a:t>
            </a:r>
            <a:r>
              <a:rPr lang="en-US" dirty="0" err="1"/>
              <a:t>các</a:t>
            </a:r>
            <a:r>
              <a:rPr lang="en-US" dirty="0"/>
              <a:t> features </a:t>
            </a:r>
            <a:r>
              <a:rPr lang="en-US" dirty="0" err="1"/>
              <a:t>sẽ</a:t>
            </a:r>
            <a:r>
              <a:rPr lang="en-US" dirty="0"/>
              <a:t> </a:t>
            </a:r>
            <a:r>
              <a:rPr lang="en-US" dirty="0" err="1"/>
              <a:t>liên</a:t>
            </a:r>
            <a:r>
              <a:rPr lang="en-US" dirty="0"/>
              <a:t> </a:t>
            </a:r>
            <a:r>
              <a:rPr lang="en-US" dirty="0" err="1"/>
              <a:t>kết</a:t>
            </a:r>
            <a:r>
              <a:rPr lang="en-US" dirty="0"/>
              <a:t> </a:t>
            </a:r>
            <a:r>
              <a:rPr lang="en-US" dirty="0" err="1"/>
              <a:t>chặc</a:t>
            </a:r>
            <a:r>
              <a:rPr lang="en-US" dirty="0"/>
              <a:t> </a:t>
            </a:r>
            <a:r>
              <a:rPr lang="en-US" dirty="0" err="1"/>
              <a:t>chẽ</a:t>
            </a:r>
            <a:r>
              <a:rPr lang="en-US" dirty="0"/>
              <a:t> </a:t>
            </a:r>
            <a:r>
              <a:rPr lang="en-US" dirty="0" err="1"/>
              <a:t>với</a:t>
            </a:r>
            <a:r>
              <a:rPr lang="en-US" dirty="0"/>
              <a:t> </a:t>
            </a:r>
            <a:r>
              <a:rPr lang="en-US" dirty="0" err="1"/>
              <a:t>nhau</a:t>
            </a:r>
            <a:r>
              <a:rPr lang="en-US" dirty="0"/>
              <a:t>. </a:t>
            </a:r>
            <a:r>
              <a:rPr lang="en-US" dirty="0" err="1"/>
              <a:t>Chỉ</a:t>
            </a:r>
            <a:r>
              <a:rPr lang="en-US" dirty="0"/>
              <a:t> </a:t>
            </a:r>
            <a:r>
              <a:rPr lang="en-US" dirty="0" err="1"/>
              <a:t>cần</a:t>
            </a:r>
            <a:r>
              <a:rPr lang="en-US" dirty="0"/>
              <a:t> </a:t>
            </a:r>
            <a:r>
              <a:rPr lang="en-US" dirty="0" err="1"/>
              <a:t>thay</a:t>
            </a:r>
            <a:r>
              <a:rPr lang="en-US" dirty="0"/>
              <a:t> </a:t>
            </a:r>
            <a:r>
              <a:rPr lang="en-US" dirty="0" err="1"/>
              <a:t>đổi</a:t>
            </a:r>
            <a:r>
              <a:rPr lang="en-US" dirty="0"/>
              <a:t> </a:t>
            </a:r>
            <a:r>
              <a:rPr lang="en-US" dirty="0" err="1"/>
              <a:t>một</a:t>
            </a:r>
            <a:r>
              <a:rPr lang="en-US" dirty="0"/>
              <a:t> feature </a:t>
            </a:r>
            <a:r>
              <a:rPr lang="en-US" dirty="0" err="1"/>
              <a:t>thì</a:t>
            </a:r>
            <a:r>
              <a:rPr lang="en-US" dirty="0"/>
              <a:t> </a:t>
            </a:r>
            <a:r>
              <a:rPr lang="en-US" dirty="0" err="1"/>
              <a:t>nó</a:t>
            </a:r>
            <a:r>
              <a:rPr lang="en-US" dirty="0"/>
              <a:t> </a:t>
            </a:r>
            <a:r>
              <a:rPr lang="en-US" dirty="0" err="1"/>
              <a:t>sẽ</a:t>
            </a:r>
            <a:r>
              <a:rPr lang="en-US" dirty="0"/>
              <a:t> </a:t>
            </a:r>
            <a:r>
              <a:rPr lang="en-US" dirty="0" err="1"/>
              <a:t>ra</a:t>
            </a:r>
            <a:r>
              <a:rPr lang="en-US" dirty="0"/>
              <a:t> </a:t>
            </a:r>
            <a:r>
              <a:rPr lang="en-US" dirty="0" err="1"/>
              <a:t>dạng</a:t>
            </a:r>
            <a:r>
              <a:rPr lang="en-US" dirty="0"/>
              <a:t> feature </a:t>
            </a:r>
            <a:r>
              <a:rPr lang="en-US" dirty="0" err="1"/>
              <a:t>khác</a:t>
            </a:r>
            <a:r>
              <a:rPr lang="en-US" dirty="0"/>
              <a:t>. </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Relational Database, Natural language.</a:t>
            </a:r>
          </a:p>
          <a:p>
            <a:endParaRPr lang="en-US" dirty="0"/>
          </a:p>
          <a:p>
            <a:endParaRPr lang="en-US" dirty="0"/>
          </a:p>
        </p:txBody>
      </p:sp>
    </p:spTree>
    <p:extLst>
      <p:ext uri="{BB962C8B-B14F-4D97-AF65-F5344CB8AC3E}">
        <p14:creationId xmlns:p14="http://schemas.microsoft.com/office/powerpoint/2010/main" val="16845378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250"/>
                                        <p:tgtEl>
                                          <p:spTgt spid="14"/>
                                        </p:tgtEl>
                                      </p:cBhvr>
                                    </p:animEffect>
                                  </p:childTnLst>
                                </p:cTn>
                              </p:par>
                            </p:childTnLst>
                          </p:cTn>
                        </p:par>
                        <p:par>
                          <p:cTn id="8" fill="hold">
                            <p:stCondLst>
                              <p:cond delay="1250"/>
                            </p:stCondLst>
                            <p:childTnLst>
                              <p:par>
                                <p:cTn id="9" presetID="6" presetClass="entr" presetSubtype="16" fill="hold" nodeType="afterEffect">
                                  <p:stCondLst>
                                    <p:cond delay="0"/>
                                  </p:stCondLst>
                                  <p:childTnLst>
                                    <p:set>
                                      <p:cBhvr>
                                        <p:cTn id="10" dur="1" fill="hold">
                                          <p:stCondLst>
                                            <p:cond delay="0"/>
                                          </p:stCondLst>
                                        </p:cTn>
                                        <p:tgtEl>
                                          <p:spTgt spid="14338"/>
                                        </p:tgtEl>
                                        <p:attrNameLst>
                                          <p:attrName>style.visibility</p:attrName>
                                        </p:attrNameLst>
                                      </p:cBhvr>
                                      <p:to>
                                        <p:strVal val="visible"/>
                                      </p:to>
                                    </p:set>
                                    <p:animEffect transition="in" filter="circle(in)">
                                      <p:cBhvr>
                                        <p:cTn id="11" dur="1250"/>
                                        <p:tgtEl>
                                          <p:spTgt spid="14338"/>
                                        </p:tgtEl>
                                      </p:cBhvr>
                                    </p:animEffect>
                                  </p:childTnLst>
                                </p:cTn>
                              </p:par>
                            </p:childTnLst>
                          </p:cTn>
                        </p:par>
                        <p:par>
                          <p:cTn id="12" fill="hold">
                            <p:stCondLst>
                              <p:cond delay="2500"/>
                            </p:stCondLst>
                            <p:childTnLst>
                              <p:par>
                                <p:cTn id="13" presetID="16" presetClass="entr" presetSubtype="2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124691" y="-502032"/>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20. PEAS </a:t>
            </a:r>
            <a:r>
              <a:rPr lang="en-US" sz="3600" dirty="0" smtClean="0"/>
              <a:t>MÔ TẢ AGENTS</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31</a:t>
            </a:fld>
            <a:endParaRPr lang="en-US" sz="3200" dirty="0">
              <a:solidFill>
                <a:srgbClr val="FF0000"/>
              </a:solidFill>
            </a:endParaRPr>
          </a:p>
        </p:txBody>
      </p:sp>
      <p:sp>
        <p:nvSpPr>
          <p:cNvPr id="14" name="TextBox 13"/>
          <p:cNvSpPr txBox="1"/>
          <p:nvPr/>
        </p:nvSpPr>
        <p:spPr>
          <a:xfrm>
            <a:off x="325581" y="1465313"/>
            <a:ext cx="10522528" cy="1754326"/>
          </a:xfrm>
          <a:prstGeom prst="rect">
            <a:avLst/>
          </a:prstGeom>
          <a:noFill/>
        </p:spPr>
        <p:txBody>
          <a:bodyPr wrap="square" rtlCol="0">
            <a:spAutoFit/>
          </a:bodyPr>
          <a:lstStyle/>
          <a:p>
            <a:r>
              <a:rPr lang="en-US" dirty="0" err="1"/>
              <a:t>Mô</a:t>
            </a:r>
            <a:r>
              <a:rPr lang="en-US" dirty="0"/>
              <a:t> </a:t>
            </a:r>
            <a:r>
              <a:rPr lang="en-US" dirty="0" err="1"/>
              <a:t>tả</a:t>
            </a:r>
            <a:r>
              <a:rPr lang="en-US" dirty="0"/>
              <a:t> agents </a:t>
            </a:r>
            <a:r>
              <a:rPr lang="en-US" dirty="0" err="1"/>
              <a:t>một</a:t>
            </a:r>
            <a:r>
              <a:rPr lang="en-US" dirty="0"/>
              <a:t> </a:t>
            </a:r>
            <a:r>
              <a:rPr lang="en-US" dirty="0" err="1"/>
              <a:t>cách</a:t>
            </a:r>
            <a:r>
              <a:rPr lang="en-US" dirty="0"/>
              <a:t> chi </a:t>
            </a:r>
            <a:r>
              <a:rPr lang="en-US" dirty="0" err="1"/>
              <a:t>tiết</a:t>
            </a:r>
            <a:r>
              <a:rPr lang="en-US" dirty="0"/>
              <a:t> </a:t>
            </a:r>
            <a:r>
              <a:rPr lang="en-US" dirty="0" err="1"/>
              <a:t>hơn</a:t>
            </a:r>
            <a:endParaRPr lang="en-US" dirty="0"/>
          </a:p>
          <a:p>
            <a:r>
              <a:rPr lang="en-US" dirty="0"/>
              <a:t>P </a:t>
            </a:r>
            <a:r>
              <a:rPr lang="en-US" dirty="0">
                <a:sym typeface="Wingdings"/>
              </a:rPr>
              <a:t></a:t>
            </a:r>
            <a:r>
              <a:rPr lang="en-US" dirty="0"/>
              <a:t> Performance (Reward system) : </a:t>
            </a:r>
            <a:r>
              <a:rPr lang="en-US" dirty="0" err="1"/>
              <a:t>Đo</a:t>
            </a:r>
            <a:r>
              <a:rPr lang="en-US" dirty="0"/>
              <a:t> </a:t>
            </a:r>
            <a:r>
              <a:rPr lang="en-US" dirty="0" err="1"/>
              <a:t>thử</a:t>
            </a:r>
            <a:r>
              <a:rPr lang="en-US" dirty="0"/>
              <a:t> </a:t>
            </a:r>
            <a:r>
              <a:rPr lang="en-US" dirty="0" err="1"/>
              <a:t>xem</a:t>
            </a:r>
            <a:r>
              <a:rPr lang="en-US" dirty="0"/>
              <a:t> </a:t>
            </a:r>
            <a:r>
              <a:rPr lang="en-US" dirty="0" err="1"/>
              <a:t>khả</a:t>
            </a:r>
            <a:r>
              <a:rPr lang="en-US" dirty="0"/>
              <a:t> </a:t>
            </a:r>
            <a:r>
              <a:rPr lang="en-US" dirty="0" err="1"/>
              <a:t>năng</a:t>
            </a:r>
            <a:r>
              <a:rPr lang="en-US" dirty="0"/>
              <a:t> </a:t>
            </a:r>
            <a:r>
              <a:rPr lang="en-US" dirty="0" err="1"/>
              <a:t>thực</a:t>
            </a:r>
            <a:r>
              <a:rPr lang="en-US" dirty="0"/>
              <a:t> </a:t>
            </a:r>
            <a:r>
              <a:rPr lang="en-US" dirty="0" err="1"/>
              <a:t>thi</a:t>
            </a:r>
            <a:r>
              <a:rPr lang="en-US" dirty="0"/>
              <a:t> </a:t>
            </a:r>
            <a:r>
              <a:rPr lang="en-US" dirty="0" err="1"/>
              <a:t>của</a:t>
            </a:r>
            <a:r>
              <a:rPr lang="en-US" dirty="0"/>
              <a:t> Agent </a:t>
            </a:r>
            <a:r>
              <a:rPr lang="en-US" dirty="0" err="1"/>
              <a:t>này</a:t>
            </a:r>
            <a:r>
              <a:rPr lang="en-US" dirty="0"/>
              <a:t> </a:t>
            </a:r>
            <a:r>
              <a:rPr lang="en-US" dirty="0" err="1"/>
              <a:t>là</a:t>
            </a:r>
            <a:r>
              <a:rPr lang="en-US" dirty="0"/>
              <a:t> </a:t>
            </a:r>
            <a:r>
              <a:rPr lang="en-US" dirty="0" err="1"/>
              <a:t>tốt</a:t>
            </a:r>
            <a:r>
              <a:rPr lang="en-US" dirty="0"/>
              <a:t> hay </a:t>
            </a:r>
            <a:r>
              <a:rPr lang="en-US" dirty="0" err="1"/>
              <a:t>xấu</a:t>
            </a:r>
            <a:endParaRPr lang="en-US" dirty="0"/>
          </a:p>
          <a:p>
            <a:r>
              <a:rPr lang="en-US" dirty="0"/>
              <a:t>E </a:t>
            </a:r>
            <a:r>
              <a:rPr lang="en-US" dirty="0">
                <a:sym typeface="Wingdings"/>
              </a:rPr>
              <a:t></a:t>
            </a:r>
            <a:r>
              <a:rPr lang="en-US" dirty="0"/>
              <a:t> Environment : </a:t>
            </a:r>
            <a:r>
              <a:rPr lang="en-US" dirty="0" err="1"/>
              <a:t>Thứ</a:t>
            </a:r>
            <a:r>
              <a:rPr lang="en-US" dirty="0"/>
              <a:t> </a:t>
            </a:r>
            <a:r>
              <a:rPr lang="en-US" dirty="0" err="1"/>
              <a:t>tác</a:t>
            </a:r>
            <a:r>
              <a:rPr lang="en-US" dirty="0"/>
              <a:t> </a:t>
            </a:r>
            <a:r>
              <a:rPr lang="en-US" dirty="0" err="1"/>
              <a:t>động</a:t>
            </a:r>
            <a:r>
              <a:rPr lang="en-US" dirty="0"/>
              <a:t> </a:t>
            </a:r>
            <a:r>
              <a:rPr lang="en-US" dirty="0" err="1"/>
              <a:t>với</a:t>
            </a:r>
            <a:r>
              <a:rPr lang="en-US" dirty="0"/>
              <a:t> agent</a:t>
            </a:r>
          </a:p>
          <a:p>
            <a:r>
              <a:rPr lang="en-US" dirty="0"/>
              <a:t>A </a:t>
            </a:r>
            <a:r>
              <a:rPr lang="en-US" dirty="0">
                <a:sym typeface="Wingdings"/>
              </a:rPr>
              <a:t></a:t>
            </a:r>
            <a:r>
              <a:rPr lang="en-US" dirty="0"/>
              <a:t> Actuators : </a:t>
            </a:r>
            <a:r>
              <a:rPr lang="en-US" dirty="0" err="1"/>
              <a:t>Bộ</a:t>
            </a:r>
            <a:r>
              <a:rPr lang="en-US" dirty="0"/>
              <a:t> </a:t>
            </a:r>
            <a:r>
              <a:rPr lang="en-US" dirty="0" err="1"/>
              <a:t>phận</a:t>
            </a:r>
            <a:r>
              <a:rPr lang="en-US" dirty="0"/>
              <a:t> </a:t>
            </a:r>
            <a:r>
              <a:rPr lang="en-US" dirty="0" err="1"/>
              <a:t>giúp</a:t>
            </a:r>
            <a:r>
              <a:rPr lang="en-US" dirty="0"/>
              <a:t> agents </a:t>
            </a:r>
            <a:r>
              <a:rPr lang="en-US" dirty="0" err="1"/>
              <a:t>có</a:t>
            </a:r>
            <a:r>
              <a:rPr lang="en-US" dirty="0"/>
              <a:t> </a:t>
            </a:r>
            <a:r>
              <a:rPr lang="en-US" dirty="0" err="1"/>
              <a:t>thể</a:t>
            </a:r>
            <a:r>
              <a:rPr lang="en-US" dirty="0"/>
              <a:t> action </a:t>
            </a:r>
            <a:r>
              <a:rPr lang="en-US" dirty="0" err="1"/>
              <a:t>được</a:t>
            </a:r>
            <a:r>
              <a:rPr lang="en-US" dirty="0"/>
              <a:t>.</a:t>
            </a:r>
          </a:p>
          <a:p>
            <a:r>
              <a:rPr lang="en-US" dirty="0"/>
              <a:t>S </a:t>
            </a:r>
            <a:r>
              <a:rPr lang="en-US" dirty="0">
                <a:sym typeface="Wingdings"/>
              </a:rPr>
              <a:t></a:t>
            </a:r>
            <a:r>
              <a:rPr lang="en-US" dirty="0"/>
              <a:t> Sensors : </a:t>
            </a:r>
            <a:r>
              <a:rPr lang="en-US" dirty="0" err="1"/>
              <a:t>Giúp</a:t>
            </a:r>
            <a:r>
              <a:rPr lang="en-US" dirty="0"/>
              <a:t> agent </a:t>
            </a:r>
            <a:r>
              <a:rPr lang="en-US" dirty="0" err="1"/>
              <a:t>hiểu</a:t>
            </a:r>
            <a:r>
              <a:rPr lang="en-US" dirty="0"/>
              <a:t> </a:t>
            </a:r>
            <a:r>
              <a:rPr lang="en-US" dirty="0" err="1"/>
              <a:t>được</a:t>
            </a:r>
            <a:r>
              <a:rPr lang="en-US" dirty="0"/>
              <a:t> </a:t>
            </a:r>
            <a:r>
              <a:rPr lang="en-US" dirty="0" err="1"/>
              <a:t>môi</a:t>
            </a:r>
            <a:r>
              <a:rPr lang="en-US" dirty="0"/>
              <a:t> </a:t>
            </a:r>
            <a:r>
              <a:rPr lang="en-US" dirty="0" err="1"/>
              <a:t>trường</a:t>
            </a:r>
            <a:r>
              <a:rPr lang="en-US" dirty="0"/>
              <a:t> </a:t>
            </a:r>
            <a:r>
              <a:rPr lang="en-US" dirty="0" err="1"/>
              <a:t>xung</a:t>
            </a:r>
            <a:r>
              <a:rPr lang="en-US" dirty="0"/>
              <a:t> </a:t>
            </a:r>
            <a:r>
              <a:rPr lang="en-US" dirty="0" err="1"/>
              <a:t>quanh</a:t>
            </a:r>
            <a:r>
              <a:rPr lang="en-US" dirty="0"/>
              <a:t> (</a:t>
            </a:r>
            <a:r>
              <a:rPr lang="en-US" dirty="0" err="1"/>
              <a:t>bộ</a:t>
            </a:r>
            <a:r>
              <a:rPr lang="en-US" dirty="0"/>
              <a:t> </a:t>
            </a:r>
            <a:r>
              <a:rPr lang="en-US" dirty="0" err="1"/>
              <a:t>phận</a:t>
            </a:r>
            <a:r>
              <a:rPr lang="en-US" dirty="0"/>
              <a:t> </a:t>
            </a:r>
            <a:r>
              <a:rPr lang="en-US" dirty="0" err="1"/>
              <a:t>cảm</a:t>
            </a:r>
            <a:r>
              <a:rPr lang="en-US" dirty="0"/>
              <a:t> </a:t>
            </a:r>
            <a:r>
              <a:rPr lang="en-US" dirty="0" err="1"/>
              <a:t>biến</a:t>
            </a:r>
            <a:r>
              <a:rPr lang="en-US" dirty="0"/>
              <a:t>)</a:t>
            </a:r>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352" y="3219639"/>
            <a:ext cx="5848350" cy="256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278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1250"/>
                                        <p:tgtEl>
                                          <p:spTgt spid="14"/>
                                        </p:tgtEl>
                                      </p:cBhvr>
                                    </p:animEffect>
                                  </p:childTnLst>
                                </p:cTn>
                              </p:par>
                            </p:childTnLst>
                          </p:cTn>
                        </p:par>
                        <p:par>
                          <p:cTn id="8" fill="hold">
                            <p:stCondLst>
                              <p:cond delay="1250"/>
                            </p:stCondLst>
                            <p:childTnLst>
                              <p:par>
                                <p:cTn id="9" presetID="21" presetClass="entr" presetSubtype="1" fill="hold" nodeType="afterEffect">
                                  <p:stCondLst>
                                    <p:cond delay="0"/>
                                  </p:stCondLst>
                                  <p:childTnLst>
                                    <p:set>
                                      <p:cBhvr>
                                        <p:cTn id="10" dur="1" fill="hold">
                                          <p:stCondLst>
                                            <p:cond delay="0"/>
                                          </p:stCondLst>
                                        </p:cTn>
                                        <p:tgtEl>
                                          <p:spTgt spid="15362"/>
                                        </p:tgtEl>
                                        <p:attrNameLst>
                                          <p:attrName>style.visibility</p:attrName>
                                        </p:attrNameLst>
                                      </p:cBhvr>
                                      <p:to>
                                        <p:strVal val="visible"/>
                                      </p:to>
                                    </p:set>
                                    <p:animEffect transition="in" filter="wheel(1)">
                                      <p:cBhvr>
                                        <p:cTn id="11" dur="125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8" y="-502032"/>
            <a:ext cx="8617527"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21. </a:t>
            </a:r>
            <a:r>
              <a:rPr lang="en-US" sz="3600" dirty="0" smtClean="0"/>
              <a:t>CÁC LOẠI AGENTS CƠ BẢN:</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874327"/>
            <a:ext cx="12506632" cy="32893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32</a:t>
            </a:fld>
            <a:endParaRPr lang="en-US" sz="3200" dirty="0">
              <a:solidFill>
                <a:srgbClr val="FF0000"/>
              </a:solidFill>
            </a:endParaRPr>
          </a:p>
        </p:txBody>
      </p:sp>
      <p:sp>
        <p:nvSpPr>
          <p:cNvPr id="14" name="TextBox 13"/>
          <p:cNvSpPr txBox="1"/>
          <p:nvPr/>
        </p:nvSpPr>
        <p:spPr>
          <a:xfrm>
            <a:off x="325581" y="1465312"/>
            <a:ext cx="10522528" cy="646331"/>
          </a:xfrm>
          <a:prstGeom prst="rect">
            <a:avLst/>
          </a:prstGeom>
          <a:noFill/>
        </p:spPr>
        <p:txBody>
          <a:bodyPr wrap="square" rtlCol="0">
            <a:spAutoFit/>
          </a:bodyPr>
          <a:lstStyle/>
          <a:p>
            <a:pPr lvl="0"/>
            <a:r>
              <a:rPr lang="en-US" b="1" dirty="0"/>
              <a:t>Simple reflex agent ( agent </a:t>
            </a:r>
            <a:r>
              <a:rPr lang="en-US" b="1" dirty="0" err="1"/>
              <a:t>phản</a:t>
            </a:r>
            <a:r>
              <a:rPr lang="en-US" b="1" dirty="0"/>
              <a:t> </a:t>
            </a:r>
            <a:r>
              <a:rPr lang="en-US" b="1" dirty="0" err="1"/>
              <a:t>xạ</a:t>
            </a:r>
            <a:r>
              <a:rPr lang="en-US" b="1" dirty="0"/>
              <a:t> </a:t>
            </a:r>
            <a:r>
              <a:rPr lang="en-US" b="1" dirty="0" err="1"/>
              <a:t>đơn</a:t>
            </a:r>
            <a:r>
              <a:rPr lang="en-US" b="1" dirty="0"/>
              <a:t> </a:t>
            </a:r>
            <a:r>
              <a:rPr lang="en-US" b="1" dirty="0" err="1"/>
              <a:t>giản</a:t>
            </a:r>
            <a:r>
              <a:rPr lang="en-US" b="1" dirty="0"/>
              <a:t>)</a:t>
            </a:r>
          </a:p>
          <a:p>
            <a:r>
              <a:rPr lang="en-US" dirty="0"/>
              <a:t>Agent </a:t>
            </a:r>
            <a:r>
              <a:rPr lang="en-US" dirty="0" err="1"/>
              <a:t>chỉ</a:t>
            </a:r>
            <a:r>
              <a:rPr lang="en-US" dirty="0"/>
              <a:t> </a:t>
            </a:r>
            <a:r>
              <a:rPr lang="en-US" dirty="0" err="1"/>
              <a:t>lựa</a:t>
            </a:r>
            <a:r>
              <a:rPr lang="en-US" dirty="0"/>
              <a:t> </a:t>
            </a:r>
            <a:r>
              <a:rPr lang="en-US" dirty="0" err="1"/>
              <a:t>chọn</a:t>
            </a:r>
            <a:r>
              <a:rPr lang="en-US" dirty="0"/>
              <a:t> </a:t>
            </a:r>
            <a:r>
              <a:rPr lang="en-US" dirty="0" err="1"/>
              <a:t>hành</a:t>
            </a:r>
            <a:r>
              <a:rPr lang="en-US" dirty="0"/>
              <a:t> </a:t>
            </a:r>
            <a:r>
              <a:rPr lang="en-US" dirty="0" err="1"/>
              <a:t>động</a:t>
            </a:r>
            <a:r>
              <a:rPr lang="en-US" dirty="0"/>
              <a:t> </a:t>
            </a:r>
            <a:r>
              <a:rPr lang="en-US" dirty="0" err="1"/>
              <a:t>duy</a:t>
            </a:r>
            <a:r>
              <a:rPr lang="en-US" dirty="0"/>
              <a:t> </a:t>
            </a:r>
            <a:r>
              <a:rPr lang="en-US" dirty="0" err="1"/>
              <a:t>nhất</a:t>
            </a:r>
            <a:r>
              <a:rPr lang="en-US" dirty="0"/>
              <a:t> </a:t>
            </a:r>
            <a:r>
              <a:rPr lang="en-US" dirty="0" err="1"/>
              <a:t>tại</a:t>
            </a:r>
            <a:r>
              <a:rPr lang="en-US" dirty="0"/>
              <a:t> current percept. </a:t>
            </a:r>
            <a:r>
              <a:rPr lang="en-US" dirty="0" err="1"/>
              <a:t>Không</a:t>
            </a:r>
            <a:r>
              <a:rPr lang="en-US" dirty="0"/>
              <a:t> </a:t>
            </a:r>
            <a:r>
              <a:rPr lang="en-US" dirty="0" err="1"/>
              <a:t>cần</a:t>
            </a:r>
            <a:r>
              <a:rPr lang="en-US" dirty="0"/>
              <a:t> </a:t>
            </a:r>
            <a:r>
              <a:rPr lang="en-US" dirty="0" err="1"/>
              <a:t>biết</a:t>
            </a:r>
            <a:r>
              <a:rPr lang="en-US" dirty="0"/>
              <a:t> </a:t>
            </a:r>
            <a:r>
              <a:rPr lang="en-US" dirty="0" err="1"/>
              <a:t>những</a:t>
            </a:r>
            <a:r>
              <a:rPr lang="en-US" dirty="0"/>
              <a:t> </a:t>
            </a:r>
            <a:r>
              <a:rPr lang="en-US" dirty="0" err="1"/>
              <a:t>các</a:t>
            </a:r>
            <a:r>
              <a:rPr lang="en-US" dirty="0"/>
              <a:t> percept </a:t>
            </a:r>
            <a:r>
              <a:rPr lang="en-US" dirty="0" err="1"/>
              <a:t>trước</a:t>
            </a:r>
            <a:r>
              <a:rPr lang="en-US" dirty="0"/>
              <a:t> </a:t>
            </a:r>
            <a:r>
              <a:rPr lang="en-US" dirty="0" err="1"/>
              <a:t>nó</a:t>
            </a:r>
            <a:r>
              <a:rPr lang="en-US" dirty="0"/>
              <a:t> </a:t>
            </a:r>
            <a:r>
              <a:rPr lang="en-US" dirty="0" err="1"/>
              <a:t>là</a:t>
            </a:r>
            <a:r>
              <a:rPr lang="en-US" dirty="0"/>
              <a:t> </a:t>
            </a:r>
            <a:r>
              <a:rPr lang="en-US" dirty="0" err="1"/>
              <a:t>gì</a:t>
            </a:r>
            <a:r>
              <a:rPr lang="en-US" dirty="0"/>
              <a:t>.</a:t>
            </a:r>
          </a:p>
        </p:txBody>
      </p:sp>
      <p:graphicFrame>
        <p:nvGraphicFramePr>
          <p:cNvPr id="3" name="Table 2"/>
          <p:cNvGraphicFramePr>
            <a:graphicFrameLocks noGrp="1"/>
          </p:cNvGraphicFramePr>
          <p:nvPr>
            <p:extLst>
              <p:ext uri="{D42A27DB-BD31-4B8C-83A1-F6EECF244321}">
                <p14:modId xmlns:p14="http://schemas.microsoft.com/office/powerpoint/2010/main" val="1789394337"/>
              </p:ext>
            </p:extLst>
          </p:nvPr>
        </p:nvGraphicFramePr>
        <p:xfrm>
          <a:off x="325581" y="2388736"/>
          <a:ext cx="8278092" cy="1587520"/>
        </p:xfrm>
        <a:graphic>
          <a:graphicData uri="http://schemas.openxmlformats.org/drawingml/2006/table">
            <a:tbl>
              <a:tblPr firstRow="1" firstCol="1" bandRow="1">
                <a:tableStyleId>{5C22544A-7EE6-4342-B048-85BDC9FD1C3A}</a:tableStyleId>
              </a:tblPr>
              <a:tblGrid>
                <a:gridCol w="4138587"/>
                <a:gridCol w="4139505"/>
              </a:tblGrid>
              <a:tr h="317504">
                <a:tc>
                  <a:txBody>
                    <a:bodyPr/>
                    <a:lstStyle/>
                    <a:p>
                      <a:pPr marL="0" marR="0" algn="just">
                        <a:lnSpc>
                          <a:spcPct val="150000"/>
                        </a:lnSpc>
                        <a:spcBef>
                          <a:spcPts val="0"/>
                        </a:spcBef>
                        <a:spcAft>
                          <a:spcPts val="0"/>
                        </a:spcAft>
                      </a:pPr>
                      <a:r>
                        <a:rPr lang="en-US" sz="1300" dirty="0">
                          <a:effectLst/>
                        </a:rPr>
                        <a:t>Percept sequence</a:t>
                      </a:r>
                      <a:endParaRPr lang="en-US" sz="1100" dirty="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en-US" sz="1300">
                          <a:effectLst/>
                        </a:rPr>
                        <a:t>Action</a:t>
                      </a:r>
                      <a:endParaRPr lang="en-US" sz="1100">
                        <a:effectLst/>
                        <a:latin typeface="Arial"/>
                        <a:ea typeface="Arial"/>
                      </a:endParaRPr>
                    </a:p>
                  </a:txBody>
                  <a:tcPr marL="68580" marR="68580" marT="0" marB="0"/>
                </a:tc>
              </a:tr>
              <a:tr h="317504">
                <a:tc>
                  <a:txBody>
                    <a:bodyPr/>
                    <a:lstStyle/>
                    <a:p>
                      <a:pPr marL="0" marR="0" algn="just">
                        <a:lnSpc>
                          <a:spcPct val="150000"/>
                        </a:lnSpc>
                        <a:spcBef>
                          <a:spcPts val="0"/>
                        </a:spcBef>
                        <a:spcAft>
                          <a:spcPts val="0"/>
                        </a:spcAft>
                      </a:pPr>
                      <a:r>
                        <a:rPr lang="en-US" sz="1300">
                          <a:effectLst/>
                        </a:rPr>
                        <a:t>[A,Clean]</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en-US" sz="1300" dirty="0">
                          <a:effectLst/>
                        </a:rPr>
                        <a:t>Right</a:t>
                      </a:r>
                      <a:endParaRPr lang="en-US" sz="1100" dirty="0">
                        <a:effectLst/>
                        <a:latin typeface="Arial"/>
                        <a:ea typeface="Arial"/>
                      </a:endParaRPr>
                    </a:p>
                  </a:txBody>
                  <a:tcPr marL="68580" marR="68580" marT="0" marB="0"/>
                </a:tc>
              </a:tr>
              <a:tr h="317504">
                <a:tc>
                  <a:txBody>
                    <a:bodyPr/>
                    <a:lstStyle/>
                    <a:p>
                      <a:pPr marL="0" marR="0" algn="just">
                        <a:lnSpc>
                          <a:spcPct val="150000"/>
                        </a:lnSpc>
                        <a:spcBef>
                          <a:spcPts val="0"/>
                        </a:spcBef>
                        <a:spcAft>
                          <a:spcPts val="0"/>
                        </a:spcAft>
                      </a:pPr>
                      <a:r>
                        <a:rPr lang="en-US" sz="1300">
                          <a:effectLst/>
                        </a:rPr>
                        <a:t>[A,Clean], [A,Clean]</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en-US" sz="1300">
                          <a:effectLst/>
                        </a:rPr>
                        <a:t>Right</a:t>
                      </a:r>
                      <a:endParaRPr lang="en-US" sz="1100">
                        <a:effectLst/>
                        <a:latin typeface="Arial"/>
                        <a:ea typeface="Arial"/>
                      </a:endParaRPr>
                    </a:p>
                  </a:txBody>
                  <a:tcPr marL="68580" marR="68580" marT="0" marB="0"/>
                </a:tc>
              </a:tr>
              <a:tr h="317504">
                <a:tc>
                  <a:txBody>
                    <a:bodyPr/>
                    <a:lstStyle/>
                    <a:p>
                      <a:pPr marL="0" marR="0" algn="just">
                        <a:lnSpc>
                          <a:spcPct val="150000"/>
                        </a:lnSpc>
                        <a:spcBef>
                          <a:spcPts val="0"/>
                        </a:spcBef>
                        <a:spcAft>
                          <a:spcPts val="0"/>
                        </a:spcAft>
                      </a:pPr>
                      <a:r>
                        <a:rPr lang="en-US" sz="1300">
                          <a:effectLst/>
                        </a:rPr>
                        <a:t>[A,Clean], [A,Clean], [A,Dirty]</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en-US" sz="1300">
                          <a:effectLst/>
                        </a:rPr>
                        <a:t>Suck</a:t>
                      </a:r>
                      <a:endParaRPr lang="en-US" sz="1100">
                        <a:effectLst/>
                        <a:latin typeface="Arial"/>
                        <a:ea typeface="Arial"/>
                      </a:endParaRPr>
                    </a:p>
                  </a:txBody>
                  <a:tcPr marL="68580" marR="68580" marT="0" marB="0"/>
                </a:tc>
              </a:tr>
              <a:tr h="317504">
                <a:tc>
                  <a:txBody>
                    <a:bodyPr/>
                    <a:lstStyle/>
                    <a:p>
                      <a:pPr marL="0" marR="0" algn="just">
                        <a:lnSpc>
                          <a:spcPct val="150000"/>
                        </a:lnSpc>
                        <a:spcBef>
                          <a:spcPts val="0"/>
                        </a:spcBef>
                        <a:spcAft>
                          <a:spcPts val="0"/>
                        </a:spcAft>
                      </a:pPr>
                      <a:r>
                        <a:rPr lang="en-US" sz="1300">
                          <a:effectLst/>
                        </a:rPr>
                        <a:t>[A,Clean], [B,Clean]</a:t>
                      </a:r>
                      <a:endParaRPr lang="en-US" sz="1100">
                        <a:effectLst/>
                        <a:latin typeface="Arial"/>
                        <a:ea typeface="Arial"/>
                      </a:endParaRPr>
                    </a:p>
                  </a:txBody>
                  <a:tcPr marL="68580" marR="68580" marT="0" marB="0"/>
                </a:tc>
                <a:tc>
                  <a:txBody>
                    <a:bodyPr/>
                    <a:lstStyle/>
                    <a:p>
                      <a:pPr marL="0" marR="0" algn="just">
                        <a:lnSpc>
                          <a:spcPct val="150000"/>
                        </a:lnSpc>
                        <a:spcBef>
                          <a:spcPts val="0"/>
                        </a:spcBef>
                        <a:spcAft>
                          <a:spcPts val="0"/>
                        </a:spcAft>
                      </a:pPr>
                      <a:r>
                        <a:rPr lang="en-US" sz="1300" dirty="0">
                          <a:effectLst/>
                        </a:rPr>
                        <a:t>Left</a:t>
                      </a:r>
                      <a:endParaRPr lang="en-US" sz="1100" dirty="0">
                        <a:effectLst/>
                        <a:latin typeface="Arial"/>
                        <a:ea typeface="Arial"/>
                      </a:endParaRPr>
                    </a:p>
                  </a:txBody>
                  <a:tcPr marL="68580" marR="68580" marT="0" marB="0"/>
                </a:tc>
              </a:tr>
            </a:tbl>
          </a:graphicData>
        </a:graphic>
      </p:graphicFrame>
      <p:sp>
        <p:nvSpPr>
          <p:cNvPr id="4" name="TextBox 3"/>
          <p:cNvSpPr txBox="1"/>
          <p:nvPr/>
        </p:nvSpPr>
        <p:spPr>
          <a:xfrm>
            <a:off x="325581" y="4013354"/>
            <a:ext cx="6560128" cy="2585323"/>
          </a:xfrm>
          <a:prstGeom prst="rect">
            <a:avLst/>
          </a:prstGeom>
          <a:noFill/>
        </p:spPr>
        <p:txBody>
          <a:bodyPr wrap="square" rtlCol="0">
            <a:spAutoFit/>
          </a:bodyPr>
          <a:lstStyle/>
          <a:p>
            <a:r>
              <a:rPr lang="en-US" dirty="0" err="1"/>
              <a:t>Hạn</a:t>
            </a:r>
            <a:r>
              <a:rPr lang="en-US" dirty="0"/>
              <a:t> </a:t>
            </a:r>
            <a:r>
              <a:rPr lang="en-US" dirty="0" err="1"/>
              <a:t>chế</a:t>
            </a:r>
            <a:r>
              <a:rPr lang="en-US" dirty="0"/>
              <a:t> : Simple reflex agent </a:t>
            </a:r>
            <a:r>
              <a:rPr lang="en-US" dirty="0" err="1"/>
              <a:t>không</a:t>
            </a:r>
            <a:r>
              <a:rPr lang="en-US" dirty="0"/>
              <a:t> </a:t>
            </a:r>
            <a:r>
              <a:rPr lang="en-US" dirty="0" err="1"/>
              <a:t>hoạt</a:t>
            </a:r>
            <a:r>
              <a:rPr lang="en-US" dirty="0"/>
              <a:t> </a:t>
            </a:r>
            <a:r>
              <a:rPr lang="en-US" dirty="0" err="1"/>
              <a:t>động</a:t>
            </a:r>
            <a:r>
              <a:rPr lang="en-US" dirty="0"/>
              <a:t> </a:t>
            </a:r>
            <a:r>
              <a:rPr lang="en-US" dirty="0" err="1"/>
              <a:t>tốt</a:t>
            </a:r>
            <a:r>
              <a:rPr lang="en-US" dirty="0"/>
              <a:t> </a:t>
            </a:r>
            <a:r>
              <a:rPr lang="en-US" dirty="0" err="1"/>
              <a:t>tại</a:t>
            </a:r>
            <a:r>
              <a:rPr lang="en-US" dirty="0"/>
              <a:t> </a:t>
            </a:r>
            <a:r>
              <a:rPr lang="en-US" dirty="0" err="1"/>
              <a:t>mội</a:t>
            </a:r>
            <a:r>
              <a:rPr lang="en-US" dirty="0"/>
              <a:t> </a:t>
            </a:r>
            <a:r>
              <a:rPr lang="en-US" dirty="0" err="1"/>
              <a:t>trường</a:t>
            </a:r>
            <a:r>
              <a:rPr lang="en-US" dirty="0"/>
              <a:t> partially </a:t>
            </a:r>
            <a:r>
              <a:rPr lang="en-US" dirty="0" smtClean="0"/>
              <a:t>observable</a:t>
            </a:r>
          </a:p>
          <a:p>
            <a:pPr lvl="0"/>
            <a:r>
              <a:rPr lang="en-US" b="1" dirty="0"/>
              <a:t>Model-based reflex agents</a:t>
            </a:r>
          </a:p>
          <a:p>
            <a:pPr lvl="0"/>
            <a:r>
              <a:rPr lang="en-US" dirty="0"/>
              <a:t>Agents </a:t>
            </a:r>
            <a:r>
              <a:rPr lang="en-US" dirty="0" err="1"/>
              <a:t>nó</a:t>
            </a:r>
            <a:r>
              <a:rPr lang="en-US" dirty="0"/>
              <a:t> </a:t>
            </a:r>
            <a:r>
              <a:rPr lang="en-US" dirty="0" err="1"/>
              <a:t>sẽ</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cái</a:t>
            </a:r>
            <a:r>
              <a:rPr lang="en-US" dirty="0"/>
              <a:t> </a:t>
            </a:r>
            <a:r>
              <a:rPr lang="en-US" dirty="0" err="1"/>
              <a:t>mô</a:t>
            </a:r>
            <a:r>
              <a:rPr lang="en-US" dirty="0"/>
              <a:t> </a:t>
            </a:r>
            <a:r>
              <a:rPr lang="en-US" dirty="0" err="1"/>
              <a:t>hình</a:t>
            </a:r>
            <a:r>
              <a:rPr lang="en-US" dirty="0"/>
              <a:t> </a:t>
            </a:r>
            <a:r>
              <a:rPr lang="en-US" dirty="0" err="1"/>
              <a:t>của</a:t>
            </a:r>
            <a:r>
              <a:rPr lang="en-US" dirty="0"/>
              <a:t> environment.</a:t>
            </a:r>
          </a:p>
          <a:p>
            <a:pPr lvl="0"/>
            <a:r>
              <a:rPr lang="en-US" dirty="0" err="1"/>
              <a:t>Đối</a:t>
            </a:r>
            <a:r>
              <a:rPr lang="en-US" dirty="0"/>
              <a:t> </a:t>
            </a:r>
            <a:r>
              <a:rPr lang="en-US" dirty="0" err="1"/>
              <a:t>với</a:t>
            </a:r>
            <a:r>
              <a:rPr lang="en-US" dirty="0"/>
              <a:t> </a:t>
            </a:r>
            <a:r>
              <a:rPr lang="en-US" dirty="0" err="1"/>
              <a:t>loại</a:t>
            </a:r>
            <a:r>
              <a:rPr lang="en-US" dirty="0"/>
              <a:t> agents </a:t>
            </a:r>
            <a:r>
              <a:rPr lang="en-US" dirty="0" err="1"/>
              <a:t>này</a:t>
            </a:r>
            <a:r>
              <a:rPr lang="en-US" dirty="0"/>
              <a:t> </a:t>
            </a:r>
            <a:r>
              <a:rPr lang="en-US" dirty="0" err="1"/>
              <a:t>nó</a:t>
            </a:r>
            <a:r>
              <a:rPr lang="en-US" dirty="0"/>
              <a:t> </a:t>
            </a:r>
            <a:r>
              <a:rPr lang="en-US" dirty="0" err="1"/>
              <a:t>sẽ</a:t>
            </a:r>
            <a:r>
              <a:rPr lang="en-US" dirty="0"/>
              <a:t> </a:t>
            </a:r>
            <a:r>
              <a:rPr lang="en-US" dirty="0" err="1"/>
              <a:t>càng</a:t>
            </a:r>
            <a:r>
              <a:rPr lang="en-US" dirty="0"/>
              <a:t> </a:t>
            </a:r>
            <a:r>
              <a:rPr lang="en-US" dirty="0" err="1"/>
              <a:t>hiểu</a:t>
            </a:r>
            <a:r>
              <a:rPr lang="en-US" dirty="0"/>
              <a:t> </a:t>
            </a:r>
            <a:r>
              <a:rPr lang="en-US" dirty="0" err="1"/>
              <a:t>rõ</a:t>
            </a:r>
            <a:r>
              <a:rPr lang="en-US" dirty="0"/>
              <a:t> </a:t>
            </a:r>
            <a:r>
              <a:rPr lang="en-US" dirty="0" err="1"/>
              <a:t>hơn</a:t>
            </a:r>
            <a:r>
              <a:rPr lang="en-US" dirty="0"/>
              <a:t> </a:t>
            </a:r>
            <a:r>
              <a:rPr lang="en-US" dirty="0" err="1"/>
              <a:t>về</a:t>
            </a:r>
            <a:r>
              <a:rPr lang="en-US" dirty="0"/>
              <a:t> environment </a:t>
            </a:r>
            <a:r>
              <a:rPr lang="en-US" dirty="0" err="1"/>
              <a:t>nhờ</a:t>
            </a:r>
            <a:r>
              <a:rPr lang="en-US" dirty="0"/>
              <a:t> </a:t>
            </a:r>
            <a:r>
              <a:rPr lang="en-US" dirty="0" err="1"/>
              <a:t>thế</a:t>
            </a:r>
            <a:r>
              <a:rPr lang="en-US" dirty="0"/>
              <a:t> </a:t>
            </a:r>
            <a:r>
              <a:rPr lang="en-US" dirty="0" err="1"/>
              <a:t>nó</a:t>
            </a:r>
            <a:r>
              <a:rPr lang="en-US" dirty="0"/>
              <a:t> </a:t>
            </a:r>
            <a:r>
              <a:rPr lang="en-US" dirty="0" err="1"/>
              <a:t>có</a:t>
            </a:r>
            <a:r>
              <a:rPr lang="en-US" dirty="0"/>
              <a:t> </a:t>
            </a:r>
            <a:r>
              <a:rPr lang="en-US" dirty="0" err="1"/>
              <a:t>đoán</a:t>
            </a:r>
            <a:r>
              <a:rPr lang="en-US" dirty="0"/>
              <a:t> </a:t>
            </a:r>
            <a:r>
              <a:rPr lang="en-US" dirty="0" err="1"/>
              <a:t>được</a:t>
            </a:r>
            <a:r>
              <a:rPr lang="en-US" dirty="0"/>
              <a:t> </a:t>
            </a:r>
            <a:r>
              <a:rPr lang="en-US" dirty="0" err="1"/>
              <a:t>những</a:t>
            </a:r>
            <a:r>
              <a:rPr lang="en-US" dirty="0"/>
              <a:t> </a:t>
            </a:r>
            <a:r>
              <a:rPr lang="en-US" dirty="0" err="1"/>
              <a:t>các</a:t>
            </a:r>
            <a:r>
              <a:rPr lang="en-US" dirty="0"/>
              <a:t> environment </a:t>
            </a:r>
            <a:r>
              <a:rPr lang="en-US" dirty="0" err="1"/>
              <a:t>mà</a:t>
            </a:r>
            <a:r>
              <a:rPr lang="en-US" dirty="0"/>
              <a:t> </a:t>
            </a:r>
            <a:r>
              <a:rPr lang="en-US" dirty="0" err="1"/>
              <a:t>nó</a:t>
            </a:r>
            <a:r>
              <a:rPr lang="en-US" dirty="0"/>
              <a:t> </a:t>
            </a:r>
            <a:r>
              <a:rPr lang="en-US" dirty="0" err="1"/>
              <a:t>không</a:t>
            </a:r>
            <a:r>
              <a:rPr lang="en-US" dirty="0"/>
              <a:t> </a:t>
            </a:r>
            <a:r>
              <a:rPr lang="en-US" dirty="0" err="1"/>
              <a:t>nhìn</a:t>
            </a:r>
            <a:r>
              <a:rPr lang="en-US" dirty="0"/>
              <a:t> </a:t>
            </a:r>
            <a:r>
              <a:rPr lang="en-US" dirty="0" err="1"/>
              <a:t>thấy</a:t>
            </a:r>
            <a:r>
              <a:rPr lang="en-US" dirty="0"/>
              <a:t>.</a:t>
            </a:r>
          </a:p>
          <a:p>
            <a:endParaRPr lang="en-US" dirty="0"/>
          </a:p>
          <a:p>
            <a:endParaRPr lang="en-US" dirty="0"/>
          </a:p>
        </p:txBody>
      </p:sp>
    </p:spTree>
    <p:extLst>
      <p:ext uri="{BB962C8B-B14F-4D97-AF65-F5344CB8AC3E}">
        <p14:creationId xmlns:p14="http://schemas.microsoft.com/office/powerpoint/2010/main" val="33999580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250"/>
                                        <p:tgtEl>
                                          <p:spTgt spid="14"/>
                                        </p:tgtEl>
                                      </p:cBhvr>
                                    </p:animEffect>
                                  </p:childTnLst>
                                </p:cTn>
                              </p:par>
                            </p:childTnLst>
                          </p:cTn>
                        </p:par>
                        <p:par>
                          <p:cTn id="8" fill="hold">
                            <p:stCondLst>
                              <p:cond delay="1250"/>
                            </p:stCondLst>
                            <p:childTnLst>
                              <p:par>
                                <p:cTn id="9" presetID="6"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1250"/>
                                        <p:tgtEl>
                                          <p:spTgt spid="3"/>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0" y="1"/>
            <a:ext cx="9587344" cy="146531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21. </a:t>
            </a:r>
            <a:r>
              <a:rPr lang="en-US" sz="3600" dirty="0"/>
              <a:t>CÁC LOẠI AGENTS CƠ BẢN:</a:t>
            </a:r>
          </a:p>
          <a:p>
            <a:pPr lvl="0"/>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874327"/>
            <a:ext cx="12506632" cy="32893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33</a:t>
            </a:fld>
            <a:endParaRPr lang="en-US" sz="3200" dirty="0">
              <a:solidFill>
                <a:srgbClr val="FF0000"/>
              </a:solidFill>
            </a:endParaRPr>
          </a:p>
        </p:txBody>
      </p:sp>
      <p:sp>
        <p:nvSpPr>
          <p:cNvPr id="14" name="TextBox 13"/>
          <p:cNvSpPr txBox="1"/>
          <p:nvPr/>
        </p:nvSpPr>
        <p:spPr>
          <a:xfrm>
            <a:off x="325581" y="1465312"/>
            <a:ext cx="10522528" cy="4801314"/>
          </a:xfrm>
          <a:prstGeom prst="rect">
            <a:avLst/>
          </a:prstGeom>
          <a:noFill/>
        </p:spPr>
        <p:txBody>
          <a:bodyPr wrap="square" rtlCol="0">
            <a:spAutoFit/>
          </a:bodyPr>
          <a:lstStyle/>
          <a:p>
            <a:pPr lvl="0"/>
            <a:r>
              <a:rPr lang="en-US" b="1" dirty="0"/>
              <a:t>Goal-based agents</a:t>
            </a:r>
          </a:p>
          <a:p>
            <a:pPr lvl="0"/>
            <a:r>
              <a:rPr lang="en-US" dirty="0" err="1"/>
              <a:t>Các</a:t>
            </a:r>
            <a:r>
              <a:rPr lang="en-US" dirty="0"/>
              <a:t> </a:t>
            </a:r>
            <a:r>
              <a:rPr lang="en-US" dirty="0" err="1"/>
              <a:t>loại</a:t>
            </a:r>
            <a:r>
              <a:rPr lang="en-US" dirty="0"/>
              <a:t> </a:t>
            </a:r>
            <a:r>
              <a:rPr lang="en-US" dirty="0" err="1"/>
              <a:t>trước</a:t>
            </a:r>
            <a:r>
              <a:rPr lang="en-US" dirty="0"/>
              <a:t> agents </a:t>
            </a:r>
            <a:r>
              <a:rPr lang="en-US" dirty="0" err="1"/>
              <a:t>phản</a:t>
            </a:r>
            <a:r>
              <a:rPr lang="en-US" dirty="0"/>
              <a:t> </a:t>
            </a:r>
            <a:r>
              <a:rPr lang="en-US" dirty="0" err="1"/>
              <a:t>xạ</a:t>
            </a:r>
            <a:r>
              <a:rPr lang="en-US" dirty="0"/>
              <a:t> </a:t>
            </a:r>
            <a:r>
              <a:rPr lang="en-US" dirty="0" err="1"/>
              <a:t>theo</a:t>
            </a:r>
            <a:r>
              <a:rPr lang="en-US" dirty="0"/>
              <a:t> </a:t>
            </a:r>
            <a:r>
              <a:rPr lang="en-US" dirty="0" err="1"/>
              <a:t>những</a:t>
            </a:r>
            <a:r>
              <a:rPr lang="en-US" dirty="0"/>
              <a:t> </a:t>
            </a:r>
            <a:r>
              <a:rPr lang="en-US" dirty="0" err="1"/>
              <a:t>trạng</a:t>
            </a:r>
            <a:r>
              <a:rPr lang="en-US" dirty="0"/>
              <a:t> </a:t>
            </a:r>
            <a:r>
              <a:rPr lang="en-US" dirty="0" err="1"/>
              <a:t>thái</a:t>
            </a:r>
            <a:r>
              <a:rPr lang="en-US" dirty="0"/>
              <a:t> (state) </a:t>
            </a:r>
            <a:r>
              <a:rPr lang="en-US" dirty="0" err="1"/>
              <a:t>của</a:t>
            </a:r>
            <a:r>
              <a:rPr lang="en-US" dirty="0"/>
              <a:t> environment. </a:t>
            </a:r>
            <a:r>
              <a:rPr lang="en-US" dirty="0" err="1"/>
              <a:t>Tuy</a:t>
            </a:r>
            <a:r>
              <a:rPr lang="en-US" dirty="0"/>
              <a:t> </a:t>
            </a:r>
            <a:r>
              <a:rPr lang="en-US" dirty="0" err="1"/>
              <a:t>nhiên</a:t>
            </a:r>
            <a:r>
              <a:rPr lang="en-US" dirty="0"/>
              <a:t> </a:t>
            </a:r>
            <a:r>
              <a:rPr lang="en-US" dirty="0" err="1"/>
              <a:t>nếu</a:t>
            </a:r>
            <a:r>
              <a:rPr lang="en-US" dirty="0"/>
              <a:t> </a:t>
            </a:r>
            <a:r>
              <a:rPr lang="en-US" dirty="0" err="1"/>
              <a:t>chỉ</a:t>
            </a:r>
            <a:r>
              <a:rPr lang="en-US" dirty="0"/>
              <a:t> </a:t>
            </a:r>
            <a:r>
              <a:rPr lang="en-US" dirty="0" err="1"/>
              <a:t>như</a:t>
            </a:r>
            <a:r>
              <a:rPr lang="en-US" dirty="0"/>
              <a:t> </a:t>
            </a:r>
            <a:r>
              <a:rPr lang="en-US" dirty="0" err="1"/>
              <a:t>vậy</a:t>
            </a:r>
            <a:r>
              <a:rPr lang="en-US" dirty="0"/>
              <a:t> </a:t>
            </a:r>
            <a:r>
              <a:rPr lang="en-US" dirty="0" err="1"/>
              <a:t>thôi</a:t>
            </a:r>
            <a:r>
              <a:rPr lang="en-US" dirty="0"/>
              <a:t> </a:t>
            </a:r>
            <a:r>
              <a:rPr lang="en-US" dirty="0" err="1"/>
              <a:t>thì</a:t>
            </a:r>
            <a:r>
              <a:rPr lang="en-US" dirty="0"/>
              <a:t> </a:t>
            </a:r>
            <a:r>
              <a:rPr lang="en-US" dirty="0" err="1"/>
              <a:t>vẫn</a:t>
            </a:r>
            <a:r>
              <a:rPr lang="en-US" dirty="0"/>
              <a:t> </a:t>
            </a:r>
            <a:r>
              <a:rPr lang="en-US" dirty="0" err="1"/>
              <a:t>chưa</a:t>
            </a:r>
            <a:r>
              <a:rPr lang="en-US" dirty="0"/>
              <a:t> </a:t>
            </a:r>
            <a:r>
              <a:rPr lang="en-US" dirty="0" err="1"/>
              <a:t>đủ</a:t>
            </a:r>
            <a:r>
              <a:rPr lang="en-US" dirty="0"/>
              <a:t>.</a:t>
            </a:r>
          </a:p>
          <a:p>
            <a:r>
              <a:rPr lang="en-US" dirty="0"/>
              <a:t>Goal-based agents </a:t>
            </a:r>
            <a:r>
              <a:rPr lang="en-US" dirty="0" err="1"/>
              <a:t>thì</a:t>
            </a:r>
            <a:r>
              <a:rPr lang="en-US" dirty="0"/>
              <a:t> </a:t>
            </a:r>
            <a:r>
              <a:rPr lang="en-US" dirty="0" err="1"/>
              <a:t>nó</a:t>
            </a:r>
            <a:r>
              <a:rPr lang="en-US" dirty="0"/>
              <a:t> </a:t>
            </a:r>
            <a:r>
              <a:rPr lang="en-US" dirty="0" err="1"/>
              <a:t>không</a:t>
            </a:r>
            <a:r>
              <a:rPr lang="en-US" dirty="0"/>
              <a:t> </a:t>
            </a:r>
            <a:r>
              <a:rPr lang="en-US" dirty="0" err="1"/>
              <a:t>chỉ</a:t>
            </a:r>
            <a:r>
              <a:rPr lang="en-US" dirty="0"/>
              <a:t> </a:t>
            </a:r>
            <a:r>
              <a:rPr lang="en-US" dirty="0" err="1"/>
              <a:t>dựa</a:t>
            </a:r>
            <a:r>
              <a:rPr lang="en-US" dirty="0"/>
              <a:t> </a:t>
            </a:r>
            <a:r>
              <a:rPr lang="en-US" dirty="0" err="1"/>
              <a:t>trên</a:t>
            </a:r>
            <a:r>
              <a:rPr lang="en-US" dirty="0"/>
              <a:t> state </a:t>
            </a:r>
            <a:r>
              <a:rPr lang="en-US" dirty="0" err="1"/>
              <a:t>của</a:t>
            </a:r>
            <a:r>
              <a:rPr lang="en-US" dirty="0"/>
              <a:t> environment </a:t>
            </a:r>
            <a:r>
              <a:rPr lang="en-US" dirty="0" err="1"/>
              <a:t>mà</a:t>
            </a:r>
            <a:r>
              <a:rPr lang="en-US" dirty="0"/>
              <a:t> </a:t>
            </a:r>
            <a:r>
              <a:rPr lang="en-US" dirty="0" err="1"/>
              <a:t>còn</a:t>
            </a:r>
            <a:r>
              <a:rPr lang="en-US" dirty="0"/>
              <a:t> </a:t>
            </a:r>
            <a:r>
              <a:rPr lang="en-US" dirty="0" err="1"/>
              <a:t>dựa</a:t>
            </a:r>
            <a:r>
              <a:rPr lang="en-US" dirty="0"/>
              <a:t> </a:t>
            </a:r>
            <a:r>
              <a:rPr lang="en-US" dirty="0" err="1"/>
              <a:t>theo</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nó</a:t>
            </a:r>
            <a:r>
              <a:rPr lang="en-US" dirty="0"/>
              <a:t> </a:t>
            </a:r>
            <a:r>
              <a:rPr lang="en-US" dirty="0" err="1"/>
              <a:t>để</a:t>
            </a:r>
            <a:r>
              <a:rPr lang="en-US" dirty="0"/>
              <a:t> </a:t>
            </a:r>
            <a:r>
              <a:rPr lang="en-US" dirty="0" err="1"/>
              <a:t>nó</a:t>
            </a:r>
            <a:r>
              <a:rPr lang="en-US" dirty="0"/>
              <a:t> </a:t>
            </a:r>
            <a:r>
              <a:rPr lang="en-US" dirty="0" err="1"/>
              <a:t>đưa</a:t>
            </a:r>
            <a:r>
              <a:rPr lang="en-US" dirty="0"/>
              <a:t> </a:t>
            </a:r>
            <a:r>
              <a:rPr lang="en-US" dirty="0" err="1"/>
              <a:t>ra</a:t>
            </a:r>
            <a:r>
              <a:rPr lang="en-US" dirty="0"/>
              <a:t> action </a:t>
            </a:r>
            <a:r>
              <a:rPr lang="en-US" dirty="0" err="1"/>
              <a:t>cho</a:t>
            </a:r>
            <a:r>
              <a:rPr lang="en-US" dirty="0"/>
              <a:t> </a:t>
            </a:r>
            <a:r>
              <a:rPr lang="en-US" dirty="0" err="1"/>
              <a:t>hợp</a:t>
            </a:r>
            <a:r>
              <a:rPr lang="en-US" dirty="0"/>
              <a:t> </a:t>
            </a:r>
            <a:r>
              <a:rPr lang="en-US" dirty="0" err="1"/>
              <a:t>lý</a:t>
            </a:r>
            <a:r>
              <a:rPr lang="en-US" dirty="0"/>
              <a:t> </a:t>
            </a:r>
            <a:r>
              <a:rPr lang="en-US" dirty="0">
                <a:sym typeface="Wingdings"/>
              </a:rPr>
              <a:t></a:t>
            </a:r>
            <a:r>
              <a:rPr lang="en-US" dirty="0"/>
              <a:t> </a:t>
            </a:r>
            <a:r>
              <a:rPr lang="en-US" dirty="0" err="1"/>
              <a:t>loại</a:t>
            </a:r>
            <a:r>
              <a:rPr lang="en-US" dirty="0"/>
              <a:t> agent </a:t>
            </a:r>
            <a:r>
              <a:rPr lang="en-US" dirty="0" err="1"/>
              <a:t>sẽ</a:t>
            </a:r>
            <a:r>
              <a:rPr lang="en-US" dirty="0"/>
              <a:t> </a:t>
            </a:r>
            <a:r>
              <a:rPr lang="en-US" dirty="0" err="1"/>
              <a:t>hoạt</a:t>
            </a:r>
            <a:r>
              <a:rPr lang="en-US" dirty="0"/>
              <a:t> </a:t>
            </a:r>
            <a:r>
              <a:rPr lang="en-US" dirty="0" err="1"/>
              <a:t>động</a:t>
            </a:r>
            <a:r>
              <a:rPr lang="en-US" dirty="0"/>
              <a:t> </a:t>
            </a:r>
            <a:r>
              <a:rPr lang="en-US" dirty="0" err="1"/>
              <a:t>hiệu</a:t>
            </a:r>
            <a:r>
              <a:rPr lang="en-US" dirty="0"/>
              <a:t> </a:t>
            </a:r>
            <a:r>
              <a:rPr lang="en-US" dirty="0" err="1"/>
              <a:t>quả</a:t>
            </a:r>
            <a:r>
              <a:rPr lang="en-US" dirty="0"/>
              <a:t> </a:t>
            </a:r>
            <a:r>
              <a:rPr lang="en-US" dirty="0" err="1" smtClean="0"/>
              <a:t>hơn</a:t>
            </a:r>
            <a:r>
              <a:rPr lang="en-US" dirty="0" smtClean="0"/>
              <a:t>.</a:t>
            </a:r>
          </a:p>
          <a:p>
            <a:pPr lvl="0"/>
            <a:r>
              <a:rPr lang="en-US" b="1" dirty="0"/>
              <a:t>Utility-based agents</a:t>
            </a:r>
          </a:p>
          <a:p>
            <a:pPr lvl="0"/>
            <a:r>
              <a:rPr lang="en-US" b="1" dirty="0"/>
              <a:t>Goals</a:t>
            </a:r>
            <a:r>
              <a:rPr lang="en-US" dirty="0"/>
              <a:t> </a:t>
            </a:r>
            <a:r>
              <a:rPr lang="en-US" dirty="0" err="1"/>
              <a:t>nó</a:t>
            </a:r>
            <a:r>
              <a:rPr lang="en-US" dirty="0"/>
              <a:t> </a:t>
            </a:r>
            <a:r>
              <a:rPr lang="en-US" dirty="0" err="1"/>
              <a:t>chỉ</a:t>
            </a:r>
            <a:r>
              <a:rPr lang="en-US" dirty="0"/>
              <a:t> </a:t>
            </a:r>
            <a:r>
              <a:rPr lang="en-US" dirty="0" err="1"/>
              <a:t>cung</a:t>
            </a:r>
            <a:r>
              <a:rPr lang="en-US" dirty="0"/>
              <a:t> </a:t>
            </a:r>
            <a:r>
              <a:rPr lang="en-US" dirty="0" err="1"/>
              <a:t>cấp</a:t>
            </a:r>
            <a:r>
              <a:rPr lang="en-US" dirty="0"/>
              <a:t> </a:t>
            </a:r>
            <a:r>
              <a:rPr lang="en-US" dirty="0" err="1"/>
              <a:t>cho</a:t>
            </a:r>
            <a:r>
              <a:rPr lang="en-US" dirty="0"/>
              <a:t> ta </a:t>
            </a:r>
            <a:r>
              <a:rPr lang="en-US" dirty="0" err="1"/>
              <a:t>sự</a:t>
            </a:r>
            <a:r>
              <a:rPr lang="en-US" dirty="0"/>
              <a:t> </a:t>
            </a:r>
            <a:r>
              <a:rPr lang="en-US" dirty="0" err="1"/>
              <a:t>phân</a:t>
            </a:r>
            <a:r>
              <a:rPr lang="en-US" dirty="0"/>
              <a:t> </a:t>
            </a:r>
            <a:r>
              <a:rPr lang="en-US" dirty="0" err="1"/>
              <a:t>biệt</a:t>
            </a:r>
            <a:r>
              <a:rPr lang="en-US" dirty="0"/>
              <a:t> </a:t>
            </a:r>
            <a:r>
              <a:rPr lang="en-US" dirty="0" err="1"/>
              <a:t>về</a:t>
            </a:r>
            <a:r>
              <a:rPr lang="en-US" dirty="0"/>
              <a:t> </a:t>
            </a:r>
            <a:r>
              <a:rPr lang="en-US" dirty="0" err="1"/>
              <a:t>mặt</a:t>
            </a:r>
            <a:r>
              <a:rPr lang="en-US" dirty="0"/>
              <a:t> </a:t>
            </a:r>
            <a:r>
              <a:rPr lang="en-US" dirty="0" err="1"/>
              <a:t>nhị</a:t>
            </a:r>
            <a:r>
              <a:rPr lang="en-US" dirty="0"/>
              <a:t> </a:t>
            </a:r>
            <a:r>
              <a:rPr lang="en-US" dirty="0" err="1"/>
              <a:t>phân</a:t>
            </a:r>
            <a:r>
              <a:rPr lang="en-US" dirty="0"/>
              <a:t> </a:t>
            </a:r>
            <a:r>
              <a:rPr lang="en-US" dirty="0" err="1"/>
              <a:t>là</a:t>
            </a:r>
            <a:r>
              <a:rPr lang="en-US" dirty="0"/>
              <a:t> “DONE” and “NOT DONE” </a:t>
            </a:r>
            <a:r>
              <a:rPr lang="en-US" dirty="0" err="1"/>
              <a:t>thì</a:t>
            </a:r>
            <a:r>
              <a:rPr lang="en-US" dirty="0"/>
              <a:t> </a:t>
            </a:r>
            <a:r>
              <a:rPr lang="en-US" dirty="0" err="1"/>
              <a:t>nó</a:t>
            </a:r>
            <a:r>
              <a:rPr lang="en-US" dirty="0"/>
              <a:t> </a:t>
            </a:r>
            <a:r>
              <a:rPr lang="en-US" dirty="0" err="1"/>
              <a:t>không</a:t>
            </a:r>
            <a:r>
              <a:rPr lang="en-US" dirty="0"/>
              <a:t> </a:t>
            </a:r>
            <a:r>
              <a:rPr lang="en-US" dirty="0" err="1"/>
              <a:t>đủ</a:t>
            </a:r>
            <a:r>
              <a:rPr lang="en-US" dirty="0"/>
              <a:t> </a:t>
            </a:r>
            <a:r>
              <a:rPr lang="en-US" dirty="0" err="1"/>
              <a:t>để</a:t>
            </a:r>
            <a:r>
              <a:rPr lang="en-US" dirty="0"/>
              <a:t> ta </a:t>
            </a:r>
            <a:r>
              <a:rPr lang="en-US" dirty="0" err="1"/>
              <a:t>có</a:t>
            </a:r>
            <a:r>
              <a:rPr lang="en-US" dirty="0"/>
              <a:t> </a:t>
            </a:r>
            <a:r>
              <a:rPr lang="en-US" dirty="0" err="1"/>
              <a:t>thể</a:t>
            </a:r>
            <a:r>
              <a:rPr lang="en-US" dirty="0"/>
              <a:t> </a:t>
            </a:r>
            <a:r>
              <a:rPr lang="en-US" dirty="0" err="1"/>
              <a:t>tạo</a:t>
            </a:r>
            <a:r>
              <a:rPr lang="en-US" dirty="0"/>
              <a:t> </a:t>
            </a:r>
            <a:r>
              <a:rPr lang="en-US" dirty="0" err="1"/>
              <a:t>ra</a:t>
            </a:r>
            <a:r>
              <a:rPr lang="en-US" dirty="0"/>
              <a:t> </a:t>
            </a:r>
            <a:r>
              <a:rPr lang="en-US" dirty="0" err="1"/>
              <a:t>một</a:t>
            </a:r>
            <a:r>
              <a:rPr lang="en-US" dirty="0"/>
              <a:t> agent </a:t>
            </a:r>
            <a:r>
              <a:rPr lang="en-US" dirty="0" err="1"/>
              <a:t>chất</a:t>
            </a:r>
            <a:r>
              <a:rPr lang="en-US" dirty="0"/>
              <a:t> </a:t>
            </a:r>
            <a:r>
              <a:rPr lang="en-US" dirty="0" err="1"/>
              <a:t>lượng</a:t>
            </a:r>
            <a:r>
              <a:rPr lang="en-US" dirty="0"/>
              <a:t>.</a:t>
            </a:r>
          </a:p>
          <a:p>
            <a:pPr lvl="0"/>
            <a:r>
              <a:rPr lang="en-US" b="1" dirty="0"/>
              <a:t>Utility</a:t>
            </a:r>
            <a:r>
              <a:rPr lang="en-US" dirty="0"/>
              <a:t> </a:t>
            </a:r>
            <a:r>
              <a:rPr lang="en-US" dirty="0" err="1"/>
              <a:t>nó</a:t>
            </a:r>
            <a:r>
              <a:rPr lang="en-US" dirty="0"/>
              <a:t> </a:t>
            </a:r>
            <a:r>
              <a:rPr lang="en-US" dirty="0" err="1"/>
              <a:t>không</a:t>
            </a:r>
            <a:r>
              <a:rPr lang="en-US" dirty="0"/>
              <a:t> </a:t>
            </a:r>
            <a:r>
              <a:rPr lang="en-US" dirty="0" err="1"/>
              <a:t>chỉ</a:t>
            </a:r>
            <a:r>
              <a:rPr lang="en-US" dirty="0"/>
              <a:t> </a:t>
            </a:r>
            <a:r>
              <a:rPr lang="en-US" dirty="0" err="1"/>
              <a:t>quan</a:t>
            </a:r>
            <a:r>
              <a:rPr lang="en-US" dirty="0"/>
              <a:t> </a:t>
            </a:r>
            <a:r>
              <a:rPr lang="en-US" dirty="0" err="1"/>
              <a:t>tâm</a:t>
            </a:r>
            <a:r>
              <a:rPr lang="en-US" dirty="0"/>
              <a:t> </a:t>
            </a:r>
            <a:r>
              <a:rPr lang="en-US" dirty="0" err="1"/>
              <a:t>đên</a:t>
            </a:r>
            <a:r>
              <a:rPr lang="en-US" dirty="0"/>
              <a:t> agents </a:t>
            </a:r>
            <a:r>
              <a:rPr lang="en-US" dirty="0" err="1"/>
              <a:t>làm</a:t>
            </a:r>
            <a:r>
              <a:rPr lang="en-US" dirty="0"/>
              <a:t> </a:t>
            </a:r>
            <a:r>
              <a:rPr lang="en-US" dirty="0" err="1"/>
              <a:t>có</a:t>
            </a:r>
            <a:r>
              <a:rPr lang="en-US" dirty="0"/>
              <a:t> </a:t>
            </a:r>
            <a:r>
              <a:rPr lang="en-US" dirty="0" err="1"/>
              <a:t>được</a:t>
            </a:r>
            <a:r>
              <a:rPr lang="en-US" dirty="0"/>
              <a:t> hay </a:t>
            </a:r>
            <a:r>
              <a:rPr lang="en-US" dirty="0" err="1"/>
              <a:t>không</a:t>
            </a:r>
            <a:r>
              <a:rPr lang="en-US" dirty="0"/>
              <a:t> </a:t>
            </a:r>
            <a:r>
              <a:rPr lang="en-US" dirty="0" err="1"/>
              <a:t>còn</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việc</a:t>
            </a:r>
            <a:r>
              <a:rPr lang="en-US" dirty="0"/>
              <a:t> </a:t>
            </a:r>
            <a:r>
              <a:rPr lang="en-US" dirty="0" err="1"/>
              <a:t>những</a:t>
            </a:r>
            <a:r>
              <a:rPr lang="en-US" dirty="0"/>
              <a:t> agents </a:t>
            </a:r>
            <a:r>
              <a:rPr lang="en-US" dirty="0" err="1"/>
              <a:t>hoạt</a:t>
            </a:r>
            <a:r>
              <a:rPr lang="en-US" dirty="0"/>
              <a:t> </a:t>
            </a:r>
            <a:r>
              <a:rPr lang="en-US" dirty="0" err="1"/>
              <a:t>động</a:t>
            </a:r>
            <a:r>
              <a:rPr lang="en-US" dirty="0"/>
              <a:t> </a:t>
            </a:r>
            <a:r>
              <a:rPr lang="en-US" dirty="0" err="1"/>
              <a:t>tốt</a:t>
            </a:r>
            <a:r>
              <a:rPr lang="en-US" dirty="0"/>
              <a:t> </a:t>
            </a:r>
            <a:r>
              <a:rPr lang="en-US" dirty="0" err="1"/>
              <a:t>như</a:t>
            </a:r>
            <a:r>
              <a:rPr lang="en-US" dirty="0"/>
              <a:t> </a:t>
            </a:r>
            <a:r>
              <a:rPr lang="en-US" dirty="0" err="1"/>
              <a:t>thế</a:t>
            </a:r>
            <a:r>
              <a:rPr lang="en-US" dirty="0"/>
              <a:t> </a:t>
            </a:r>
            <a:r>
              <a:rPr lang="en-US" dirty="0" err="1"/>
              <a:t>nào</a:t>
            </a:r>
            <a:r>
              <a:rPr lang="en-US" dirty="0" smtClean="0"/>
              <a:t>.</a:t>
            </a:r>
          </a:p>
          <a:p>
            <a:pPr lvl="0"/>
            <a:r>
              <a:rPr lang="en-US" b="1" dirty="0"/>
              <a:t>Learning agents</a:t>
            </a:r>
          </a:p>
          <a:p>
            <a:pPr lvl="0"/>
            <a:r>
              <a:rPr lang="en-US" dirty="0" err="1"/>
              <a:t>Nó</a:t>
            </a:r>
            <a:r>
              <a:rPr lang="en-US" dirty="0"/>
              <a:t> </a:t>
            </a:r>
            <a:r>
              <a:rPr lang="en-US" dirty="0" err="1"/>
              <a:t>bao</a:t>
            </a:r>
            <a:r>
              <a:rPr lang="en-US" dirty="0"/>
              <a:t>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loại</a:t>
            </a:r>
            <a:r>
              <a:rPr lang="en-US" dirty="0"/>
              <a:t> agent </a:t>
            </a:r>
            <a:r>
              <a:rPr lang="en-US" dirty="0" err="1"/>
              <a:t>trên</a:t>
            </a:r>
            <a:r>
              <a:rPr lang="en-US" dirty="0"/>
              <a:t> </a:t>
            </a:r>
            <a:r>
              <a:rPr lang="en-US" dirty="0" err="1"/>
              <a:t>và</a:t>
            </a:r>
            <a:r>
              <a:rPr lang="en-US" dirty="0"/>
              <a:t> qua </a:t>
            </a:r>
            <a:r>
              <a:rPr lang="en-US" dirty="0" err="1"/>
              <a:t>thời</a:t>
            </a:r>
            <a:r>
              <a:rPr lang="en-US" dirty="0"/>
              <a:t> </a:t>
            </a:r>
            <a:r>
              <a:rPr lang="en-US" dirty="0" err="1"/>
              <a:t>gian</a:t>
            </a:r>
            <a:r>
              <a:rPr lang="en-US" dirty="0"/>
              <a:t> </a:t>
            </a:r>
            <a:r>
              <a:rPr lang="en-US" dirty="0" err="1"/>
              <a:t>nó</a:t>
            </a:r>
            <a:r>
              <a:rPr lang="en-US" dirty="0"/>
              <a:t> </a:t>
            </a:r>
            <a:r>
              <a:rPr lang="en-US" dirty="0" err="1"/>
              <a:t>sẽ</a:t>
            </a:r>
            <a:r>
              <a:rPr lang="en-US" dirty="0"/>
              <a:t> </a:t>
            </a:r>
            <a:r>
              <a:rPr lang="en-US" dirty="0" err="1"/>
              <a:t>càng</a:t>
            </a:r>
            <a:r>
              <a:rPr lang="en-US" dirty="0"/>
              <a:t> </a:t>
            </a:r>
            <a:r>
              <a:rPr lang="en-US" dirty="0" err="1"/>
              <a:t>thông</a:t>
            </a:r>
            <a:r>
              <a:rPr lang="en-US" dirty="0"/>
              <a:t> minh </a:t>
            </a:r>
            <a:r>
              <a:rPr lang="en-US" dirty="0" err="1"/>
              <a:t>hơn</a:t>
            </a:r>
            <a:r>
              <a:rPr lang="en-US" dirty="0"/>
              <a:t>, </a:t>
            </a:r>
            <a:r>
              <a:rPr lang="en-US" dirty="0" err="1"/>
              <a:t>chất</a:t>
            </a:r>
            <a:r>
              <a:rPr lang="en-US" dirty="0"/>
              <a:t> </a:t>
            </a:r>
            <a:r>
              <a:rPr lang="en-US" dirty="0" err="1"/>
              <a:t>lượng</a:t>
            </a:r>
            <a:r>
              <a:rPr lang="en-US" dirty="0"/>
              <a:t> </a:t>
            </a:r>
            <a:r>
              <a:rPr lang="en-US" dirty="0" err="1"/>
              <a:t>và</a:t>
            </a:r>
            <a:r>
              <a:rPr lang="en-US" dirty="0"/>
              <a:t> </a:t>
            </a:r>
            <a:r>
              <a:rPr lang="en-US" dirty="0" err="1"/>
              <a:t>làm</a:t>
            </a:r>
            <a:r>
              <a:rPr lang="en-US" dirty="0"/>
              <a:t> </a:t>
            </a:r>
            <a:r>
              <a:rPr lang="en-US" dirty="0" err="1"/>
              <a:t>việc</a:t>
            </a:r>
            <a:r>
              <a:rPr lang="en-US" dirty="0"/>
              <a:t> </a:t>
            </a:r>
            <a:r>
              <a:rPr lang="en-US" dirty="0" err="1"/>
              <a:t>hiệu</a:t>
            </a:r>
            <a:r>
              <a:rPr lang="en-US" dirty="0"/>
              <a:t> </a:t>
            </a:r>
            <a:r>
              <a:rPr lang="en-US" dirty="0" err="1"/>
              <a:t>quả</a:t>
            </a:r>
            <a:r>
              <a:rPr lang="en-US" dirty="0"/>
              <a:t> </a:t>
            </a:r>
            <a:r>
              <a:rPr lang="en-US" dirty="0" err="1"/>
              <a:t>hơn</a:t>
            </a:r>
            <a:r>
              <a:rPr lang="en-US" dirty="0"/>
              <a:t>.</a:t>
            </a:r>
          </a:p>
          <a:p>
            <a:pPr lvl="0"/>
            <a:r>
              <a:rPr lang="en-US" dirty="0" err="1"/>
              <a:t>Hiện</a:t>
            </a:r>
            <a:r>
              <a:rPr lang="en-US" dirty="0"/>
              <a:t> </a:t>
            </a:r>
            <a:r>
              <a:rPr lang="en-US" dirty="0" err="1"/>
              <a:t>tại</a:t>
            </a:r>
            <a:r>
              <a:rPr lang="en-US" dirty="0"/>
              <a:t> </a:t>
            </a:r>
            <a:r>
              <a:rPr lang="en-US" dirty="0" err="1"/>
              <a:t>đây</a:t>
            </a:r>
            <a:r>
              <a:rPr lang="en-US" dirty="0"/>
              <a:t> </a:t>
            </a:r>
            <a:r>
              <a:rPr lang="en-US" dirty="0" err="1"/>
              <a:t>là</a:t>
            </a:r>
            <a:r>
              <a:rPr lang="en-US" dirty="0"/>
              <a:t> </a:t>
            </a:r>
            <a:r>
              <a:rPr lang="en-US" dirty="0" err="1"/>
              <a:t>những</a:t>
            </a:r>
            <a:r>
              <a:rPr lang="en-US" dirty="0"/>
              <a:t> </a:t>
            </a:r>
            <a:r>
              <a:rPr lang="en-US" dirty="0" err="1"/>
              <a:t>loại</a:t>
            </a:r>
            <a:r>
              <a:rPr lang="en-US" dirty="0"/>
              <a:t> agents </a:t>
            </a:r>
            <a:r>
              <a:rPr lang="en-US" dirty="0" err="1"/>
              <a:t>tốt</a:t>
            </a:r>
            <a:r>
              <a:rPr lang="en-US" dirty="0"/>
              <a:t> </a:t>
            </a:r>
            <a:r>
              <a:rPr lang="en-US" dirty="0" err="1"/>
              <a:t>nhất</a:t>
            </a:r>
            <a:r>
              <a:rPr lang="en-US" dirty="0"/>
              <a:t> </a:t>
            </a:r>
            <a:r>
              <a:rPr lang="en-US" dirty="0" err="1"/>
              <a:t>mà</a:t>
            </a:r>
            <a:r>
              <a:rPr lang="en-US" dirty="0"/>
              <a:t> </a:t>
            </a:r>
            <a:r>
              <a:rPr lang="en-US" dirty="0" err="1"/>
              <a:t>chúng</a:t>
            </a:r>
            <a:r>
              <a:rPr lang="en-US" dirty="0"/>
              <a:t> ta </a:t>
            </a:r>
            <a:r>
              <a:rPr lang="en-US" dirty="0" err="1"/>
              <a:t>có</a:t>
            </a:r>
            <a:r>
              <a:rPr lang="en-US" dirty="0"/>
              <a:t>.</a:t>
            </a:r>
          </a:p>
          <a:p>
            <a:pPr lvl="0"/>
            <a:r>
              <a:rPr lang="en-US" dirty="0" err="1"/>
              <a:t>Gồm</a:t>
            </a:r>
            <a:r>
              <a:rPr lang="en-US" dirty="0"/>
              <a:t> 4 </a:t>
            </a:r>
            <a:r>
              <a:rPr lang="en-US" dirty="0" err="1"/>
              <a:t>thành</a:t>
            </a:r>
            <a:r>
              <a:rPr lang="en-US" dirty="0"/>
              <a:t> </a:t>
            </a:r>
            <a:r>
              <a:rPr lang="en-US" dirty="0" err="1" smtClean="0"/>
              <a:t>phần</a:t>
            </a:r>
            <a:r>
              <a:rPr lang="en-US" dirty="0" smtClean="0"/>
              <a:t>:</a:t>
            </a:r>
            <a:endParaRPr lang="en-US" dirty="0"/>
          </a:p>
          <a:p>
            <a:pPr lvl="0"/>
            <a:endParaRPr lang="en-US" dirty="0"/>
          </a:p>
          <a:p>
            <a:endParaRPr lang="en-US" dirty="0" smtClean="0"/>
          </a:p>
        </p:txBody>
      </p:sp>
    </p:spTree>
    <p:extLst>
      <p:ext uri="{BB962C8B-B14F-4D97-AF65-F5344CB8AC3E}">
        <p14:creationId xmlns:p14="http://schemas.microsoft.com/office/powerpoint/2010/main" val="18137399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280359"/>
            <a:ext cx="9047018"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21. </a:t>
            </a:r>
            <a:r>
              <a:rPr lang="en-US" sz="3600" dirty="0"/>
              <a:t>CÁC LOẠI AGENTS CƠ BẢN:</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874327"/>
            <a:ext cx="12506632" cy="32893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34</a:t>
            </a:fld>
            <a:endParaRPr lang="en-US" sz="3200" dirty="0">
              <a:solidFill>
                <a:srgbClr val="FF0000"/>
              </a:solidFill>
            </a:endParaRPr>
          </a:p>
        </p:txBody>
      </p:sp>
      <p:sp>
        <p:nvSpPr>
          <p:cNvPr id="14" name="TextBox 13"/>
          <p:cNvSpPr txBox="1"/>
          <p:nvPr/>
        </p:nvSpPr>
        <p:spPr>
          <a:xfrm>
            <a:off x="145472" y="2643958"/>
            <a:ext cx="10522528" cy="2031325"/>
          </a:xfrm>
          <a:prstGeom prst="rect">
            <a:avLst/>
          </a:prstGeom>
          <a:noFill/>
        </p:spPr>
        <p:txBody>
          <a:bodyPr wrap="square" rtlCol="0">
            <a:spAutoFit/>
          </a:bodyPr>
          <a:lstStyle/>
          <a:p>
            <a:pPr lvl="0"/>
            <a:r>
              <a:rPr lang="en-US" dirty="0" err="1"/>
              <a:t>Performacve</a:t>
            </a:r>
            <a:r>
              <a:rPr lang="en-US" dirty="0"/>
              <a:t> element: </a:t>
            </a:r>
            <a:r>
              <a:rPr lang="en-US" dirty="0" err="1"/>
              <a:t>nhận</a:t>
            </a:r>
            <a:r>
              <a:rPr lang="en-US" dirty="0"/>
              <a:t> </a:t>
            </a:r>
            <a:r>
              <a:rPr lang="en-US" dirty="0" err="1"/>
              <a:t>vào</a:t>
            </a:r>
            <a:r>
              <a:rPr lang="en-US" dirty="0"/>
              <a:t> percept </a:t>
            </a:r>
            <a:r>
              <a:rPr lang="en-US" dirty="0" err="1"/>
              <a:t>và</a:t>
            </a:r>
            <a:r>
              <a:rPr lang="en-US" dirty="0"/>
              <a:t> </a:t>
            </a:r>
            <a:r>
              <a:rPr lang="en-US" dirty="0" err="1"/>
              <a:t>đưa</a:t>
            </a:r>
            <a:r>
              <a:rPr lang="en-US" dirty="0"/>
              <a:t> </a:t>
            </a:r>
            <a:r>
              <a:rPr lang="en-US" dirty="0" err="1"/>
              <a:t>ra</a:t>
            </a:r>
            <a:r>
              <a:rPr lang="en-US" dirty="0"/>
              <a:t> action ( </a:t>
            </a:r>
            <a:r>
              <a:rPr lang="en-US" dirty="0" err="1"/>
              <a:t>theo</a:t>
            </a:r>
            <a:r>
              <a:rPr lang="en-US" dirty="0"/>
              <a:t> </a:t>
            </a:r>
            <a:r>
              <a:rPr lang="en-US" dirty="0" err="1"/>
              <a:t>những</a:t>
            </a:r>
            <a:r>
              <a:rPr lang="en-US" dirty="0"/>
              <a:t> rule </a:t>
            </a:r>
            <a:r>
              <a:rPr lang="en-US" dirty="0" err="1"/>
              <a:t>mà</a:t>
            </a:r>
            <a:r>
              <a:rPr lang="en-US" dirty="0"/>
              <a:t> </a:t>
            </a:r>
            <a:r>
              <a:rPr lang="en-US" dirty="0" err="1"/>
              <a:t>nó</a:t>
            </a:r>
            <a:r>
              <a:rPr lang="en-US" dirty="0"/>
              <a:t> </a:t>
            </a:r>
            <a:r>
              <a:rPr lang="en-US" dirty="0" err="1"/>
              <a:t>học</a:t>
            </a:r>
            <a:r>
              <a:rPr lang="en-US" dirty="0"/>
              <a:t> </a:t>
            </a:r>
            <a:r>
              <a:rPr lang="en-US" dirty="0" err="1"/>
              <a:t>được</a:t>
            </a:r>
            <a:r>
              <a:rPr lang="en-US" dirty="0"/>
              <a:t>).</a:t>
            </a:r>
          </a:p>
          <a:p>
            <a:pPr lvl="0"/>
            <a:r>
              <a:rPr lang="en-US" dirty="0"/>
              <a:t>Critic: </a:t>
            </a:r>
            <a:r>
              <a:rPr lang="en-US" dirty="0" err="1"/>
              <a:t>nhận</a:t>
            </a:r>
            <a:r>
              <a:rPr lang="en-US" dirty="0"/>
              <a:t> </a:t>
            </a:r>
            <a:r>
              <a:rPr lang="en-US" dirty="0" err="1"/>
              <a:t>vào</a:t>
            </a:r>
            <a:r>
              <a:rPr lang="en-US" dirty="0"/>
              <a:t> percept </a:t>
            </a:r>
            <a:r>
              <a:rPr lang="en-US" dirty="0" err="1"/>
              <a:t>và</a:t>
            </a:r>
            <a:r>
              <a:rPr lang="en-US" dirty="0"/>
              <a:t> </a:t>
            </a:r>
            <a:r>
              <a:rPr lang="en-US" dirty="0" err="1"/>
              <a:t>trả</a:t>
            </a:r>
            <a:r>
              <a:rPr lang="en-US" dirty="0"/>
              <a:t> </a:t>
            </a:r>
            <a:r>
              <a:rPr lang="en-US" dirty="0" err="1"/>
              <a:t>về</a:t>
            </a:r>
            <a:r>
              <a:rPr lang="en-US" dirty="0"/>
              <a:t> feedback (</a:t>
            </a:r>
            <a:r>
              <a:rPr lang="en-US" dirty="0" err="1"/>
              <a:t>xem</a:t>
            </a:r>
            <a:r>
              <a:rPr lang="en-US" dirty="0"/>
              <a:t> agent </a:t>
            </a:r>
            <a:r>
              <a:rPr lang="en-US" dirty="0" err="1"/>
              <a:t>có</a:t>
            </a:r>
            <a:r>
              <a:rPr lang="en-US" dirty="0"/>
              <a:t> </a:t>
            </a:r>
            <a:r>
              <a:rPr lang="en-US" dirty="0" err="1"/>
              <a:t>hoạt</a:t>
            </a:r>
            <a:r>
              <a:rPr lang="en-US" dirty="0"/>
              <a:t> </a:t>
            </a:r>
            <a:r>
              <a:rPr lang="en-US" dirty="0" err="1"/>
              <a:t>động</a:t>
            </a:r>
            <a:r>
              <a:rPr lang="en-US" dirty="0"/>
              <a:t> </a:t>
            </a:r>
            <a:r>
              <a:rPr lang="en-US" dirty="0" err="1"/>
              <a:t>đạt</a:t>
            </a:r>
            <a:r>
              <a:rPr lang="en-US" dirty="0"/>
              <a:t> </a:t>
            </a:r>
            <a:r>
              <a:rPr lang="en-US" dirty="0" err="1"/>
              <a:t>hiệu</a:t>
            </a:r>
            <a:r>
              <a:rPr lang="en-US" dirty="0"/>
              <a:t> </a:t>
            </a:r>
            <a:r>
              <a:rPr lang="en-US" dirty="0" err="1"/>
              <a:t>quả</a:t>
            </a:r>
            <a:r>
              <a:rPr lang="en-US" dirty="0"/>
              <a:t> hay </a:t>
            </a:r>
            <a:r>
              <a:rPr lang="en-US" dirty="0" err="1"/>
              <a:t>không</a:t>
            </a:r>
            <a:r>
              <a:rPr lang="en-US" dirty="0"/>
              <a:t>).</a:t>
            </a:r>
          </a:p>
          <a:p>
            <a:pPr lvl="0"/>
            <a:r>
              <a:rPr lang="en-US" dirty="0"/>
              <a:t>Learning element: </a:t>
            </a:r>
            <a:r>
              <a:rPr lang="en-US" dirty="0" err="1"/>
              <a:t>Nhận</a:t>
            </a:r>
            <a:r>
              <a:rPr lang="en-US" dirty="0"/>
              <a:t> feedback </a:t>
            </a:r>
            <a:r>
              <a:rPr lang="en-US" dirty="0" err="1"/>
              <a:t>và</a:t>
            </a:r>
            <a:r>
              <a:rPr lang="en-US" dirty="0"/>
              <a:t> </a:t>
            </a:r>
            <a:r>
              <a:rPr lang="en-US" dirty="0" err="1"/>
              <a:t>cải</a:t>
            </a:r>
            <a:r>
              <a:rPr lang="en-US" dirty="0"/>
              <a:t> </a:t>
            </a:r>
            <a:r>
              <a:rPr lang="en-US" dirty="0" err="1"/>
              <a:t>thiện</a:t>
            </a:r>
            <a:r>
              <a:rPr lang="en-US" dirty="0"/>
              <a:t> ( </a:t>
            </a:r>
            <a:r>
              <a:rPr lang="en-US" dirty="0" err="1"/>
              <a:t>tạo</a:t>
            </a:r>
            <a:r>
              <a:rPr lang="en-US" dirty="0"/>
              <a:t> </a:t>
            </a:r>
            <a:r>
              <a:rPr lang="en-US" dirty="0" err="1"/>
              <a:t>ra</a:t>
            </a:r>
            <a:r>
              <a:rPr lang="en-US" dirty="0"/>
              <a:t> </a:t>
            </a:r>
            <a:r>
              <a:rPr lang="en-US" dirty="0" err="1"/>
              <a:t>những</a:t>
            </a:r>
            <a:r>
              <a:rPr lang="en-US" dirty="0"/>
              <a:t> rule </a:t>
            </a:r>
            <a:r>
              <a:rPr lang="en-US" dirty="0" err="1"/>
              <a:t>mới</a:t>
            </a:r>
            <a:r>
              <a:rPr lang="en-US" dirty="0"/>
              <a:t>).</a:t>
            </a:r>
          </a:p>
          <a:p>
            <a:pPr lvl="0"/>
            <a:r>
              <a:rPr lang="en-US" dirty="0"/>
              <a:t>Problem generator: </a:t>
            </a:r>
            <a:r>
              <a:rPr lang="en-US" dirty="0" err="1"/>
              <a:t>Tạo</a:t>
            </a:r>
            <a:r>
              <a:rPr lang="en-US" dirty="0"/>
              <a:t> </a:t>
            </a:r>
            <a:r>
              <a:rPr lang="en-US" dirty="0" err="1"/>
              <a:t>ra</a:t>
            </a:r>
            <a:r>
              <a:rPr lang="en-US" dirty="0"/>
              <a:t> explore (</a:t>
            </a:r>
            <a:r>
              <a:rPr lang="en-US" dirty="0" err="1"/>
              <a:t>khám</a:t>
            </a:r>
            <a:r>
              <a:rPr lang="en-US" dirty="0"/>
              <a:t> </a:t>
            </a:r>
            <a:r>
              <a:rPr lang="en-US" dirty="0" err="1"/>
              <a:t>phá</a:t>
            </a:r>
            <a:r>
              <a:rPr lang="en-US" dirty="0"/>
              <a:t> </a:t>
            </a:r>
            <a:r>
              <a:rPr lang="en-US" dirty="0" err="1"/>
              <a:t>để</a:t>
            </a:r>
            <a:r>
              <a:rPr lang="en-US" dirty="0"/>
              <a:t> </a:t>
            </a:r>
            <a:r>
              <a:rPr lang="en-US" dirty="0" err="1"/>
              <a:t>tìm</a:t>
            </a:r>
            <a:r>
              <a:rPr lang="en-US" dirty="0"/>
              <a:t> </a:t>
            </a:r>
            <a:r>
              <a:rPr lang="en-US" dirty="0" err="1"/>
              <a:t>ra</a:t>
            </a:r>
            <a:r>
              <a:rPr lang="en-US" dirty="0"/>
              <a:t> action </a:t>
            </a:r>
            <a:r>
              <a:rPr lang="en-US" dirty="0" err="1"/>
              <a:t>tốt</a:t>
            </a:r>
            <a:r>
              <a:rPr lang="en-US" dirty="0"/>
              <a:t> </a:t>
            </a:r>
            <a:r>
              <a:rPr lang="en-US" dirty="0" err="1"/>
              <a:t>nhất</a:t>
            </a:r>
            <a:r>
              <a:rPr lang="en-US" dirty="0"/>
              <a:t>)</a:t>
            </a:r>
          </a:p>
          <a:p>
            <a:pPr lvl="0"/>
            <a:endParaRPr lang="en-US" dirty="0"/>
          </a:p>
          <a:p>
            <a:pPr lvl="0"/>
            <a:endParaRPr lang="en-US" dirty="0"/>
          </a:p>
          <a:p>
            <a:endParaRPr lang="en-US" dirty="0" smtClean="0"/>
          </a:p>
        </p:txBody>
      </p:sp>
    </p:spTree>
    <p:extLst>
      <p:ext uri="{BB962C8B-B14F-4D97-AF65-F5344CB8AC3E}">
        <p14:creationId xmlns:p14="http://schemas.microsoft.com/office/powerpoint/2010/main" val="12321445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502032"/>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22. </a:t>
            </a:r>
            <a:r>
              <a:rPr lang="en-US" sz="3600" dirty="0" smtClean="0"/>
              <a:t>SOLVING PROBLEMS BY SEARCHING:</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874327"/>
            <a:ext cx="12506632" cy="32893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35</a:t>
            </a:fld>
            <a:endParaRPr lang="en-US" sz="3200" dirty="0">
              <a:solidFill>
                <a:srgbClr val="FF0000"/>
              </a:solidFill>
            </a:endParaRPr>
          </a:p>
        </p:txBody>
      </p:sp>
      <p:sp>
        <p:nvSpPr>
          <p:cNvPr id="14" name="TextBox 13"/>
          <p:cNvSpPr txBox="1"/>
          <p:nvPr/>
        </p:nvSpPr>
        <p:spPr>
          <a:xfrm>
            <a:off x="297872" y="1674140"/>
            <a:ext cx="10522528" cy="3693319"/>
          </a:xfrm>
          <a:prstGeom prst="rect">
            <a:avLst/>
          </a:prstGeom>
          <a:noFill/>
        </p:spPr>
        <p:txBody>
          <a:bodyPr wrap="square" rtlCol="0">
            <a:spAutoFit/>
          </a:bodyPr>
          <a:lstStyle/>
          <a:p>
            <a:r>
              <a:rPr lang="en-US" dirty="0" err="1"/>
              <a:t>Xây</a:t>
            </a:r>
            <a:r>
              <a:rPr lang="en-US" dirty="0"/>
              <a:t> </a:t>
            </a:r>
            <a:r>
              <a:rPr lang="en-US" dirty="0" err="1"/>
              <a:t>dựng</a:t>
            </a:r>
            <a:r>
              <a:rPr lang="en-US" dirty="0"/>
              <a:t> </a:t>
            </a:r>
            <a:r>
              <a:rPr lang="en-US" dirty="0" err="1"/>
              <a:t>một</a:t>
            </a:r>
            <a:r>
              <a:rPr lang="en-US" dirty="0"/>
              <a:t> agent </a:t>
            </a:r>
            <a:r>
              <a:rPr lang="en-US" dirty="0" err="1"/>
              <a:t>cụ</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kiếm</a:t>
            </a:r>
            <a:r>
              <a:rPr lang="en-US" dirty="0"/>
              <a:t>:</a:t>
            </a:r>
          </a:p>
          <a:p>
            <a:pPr lvl="0"/>
            <a:r>
              <a:rPr lang="en-US" dirty="0" err="1"/>
              <a:t>Là</a:t>
            </a:r>
            <a:r>
              <a:rPr lang="en-US" dirty="0"/>
              <a:t> </a:t>
            </a:r>
            <a:r>
              <a:rPr lang="en-US" dirty="0" err="1"/>
              <a:t>một</a:t>
            </a:r>
            <a:r>
              <a:rPr lang="en-US" dirty="0"/>
              <a:t> </a:t>
            </a:r>
            <a:r>
              <a:rPr lang="en-US" dirty="0" err="1"/>
              <a:t>dạng</a:t>
            </a:r>
            <a:r>
              <a:rPr lang="en-US" dirty="0"/>
              <a:t> goal-based agent</a:t>
            </a:r>
          </a:p>
          <a:p>
            <a:pPr lvl="0"/>
            <a:r>
              <a:rPr lang="en-US" dirty="0" err="1"/>
              <a:t>Sử</a:t>
            </a:r>
            <a:r>
              <a:rPr lang="en-US" dirty="0"/>
              <a:t> </a:t>
            </a:r>
            <a:r>
              <a:rPr lang="en-US" dirty="0" err="1"/>
              <a:t>dụng</a:t>
            </a:r>
            <a:r>
              <a:rPr lang="en-US" dirty="0"/>
              <a:t> atomic representation</a:t>
            </a:r>
          </a:p>
          <a:p>
            <a:r>
              <a:rPr lang="en-US" dirty="0" err="1"/>
              <a:t>Mô</a:t>
            </a:r>
            <a:r>
              <a:rPr lang="en-US" dirty="0"/>
              <a:t> </a:t>
            </a:r>
            <a:r>
              <a:rPr lang="en-US" dirty="0" err="1"/>
              <a:t>tả</a:t>
            </a:r>
            <a:r>
              <a:rPr lang="en-US" dirty="0"/>
              <a:t> </a:t>
            </a:r>
            <a:r>
              <a:rPr lang="en-US" dirty="0" err="1"/>
              <a:t>bài</a:t>
            </a:r>
            <a:r>
              <a:rPr lang="en-US" dirty="0"/>
              <a:t> </a:t>
            </a:r>
            <a:r>
              <a:rPr lang="en-US" dirty="0" err="1"/>
              <a:t>toán</a:t>
            </a:r>
            <a:r>
              <a:rPr lang="en-US" dirty="0"/>
              <a:t>:</a:t>
            </a:r>
          </a:p>
          <a:p>
            <a:pPr lvl="0"/>
            <a:r>
              <a:rPr lang="en-US" dirty="0"/>
              <a:t>Goal: </a:t>
            </a:r>
            <a:r>
              <a:rPr lang="en-US" dirty="0" err="1"/>
              <a:t>tập</a:t>
            </a:r>
            <a:r>
              <a:rPr lang="en-US" dirty="0"/>
              <a:t> </a:t>
            </a:r>
            <a:r>
              <a:rPr lang="en-US" dirty="0" err="1"/>
              <a:t>hợp</a:t>
            </a:r>
            <a:r>
              <a:rPr lang="en-US" dirty="0"/>
              <a:t> </a:t>
            </a:r>
            <a:r>
              <a:rPr lang="en-US" dirty="0" err="1"/>
              <a:t>những</a:t>
            </a:r>
            <a:r>
              <a:rPr lang="en-US" dirty="0"/>
              <a:t> states </a:t>
            </a:r>
            <a:r>
              <a:rPr lang="en-US" dirty="0" err="1"/>
              <a:t>mà</a:t>
            </a:r>
            <a:r>
              <a:rPr lang="en-US" dirty="0"/>
              <a:t> agent </a:t>
            </a:r>
            <a:r>
              <a:rPr lang="en-US" dirty="0" err="1"/>
              <a:t>muốn</a:t>
            </a:r>
            <a:r>
              <a:rPr lang="en-US" dirty="0"/>
              <a:t> </a:t>
            </a:r>
            <a:r>
              <a:rPr lang="en-US" dirty="0" err="1"/>
              <a:t>đạt</a:t>
            </a:r>
            <a:r>
              <a:rPr lang="en-US" dirty="0"/>
              <a:t> </a:t>
            </a:r>
            <a:r>
              <a:rPr lang="en-US" dirty="0" err="1"/>
              <a:t>đến</a:t>
            </a:r>
            <a:r>
              <a:rPr lang="en-US" dirty="0"/>
              <a:t>.</a:t>
            </a:r>
          </a:p>
          <a:p>
            <a:pPr lvl="0"/>
            <a:r>
              <a:rPr lang="en-US" dirty="0"/>
              <a:t>Solution: </a:t>
            </a:r>
            <a:r>
              <a:rPr lang="en-US" dirty="0" err="1"/>
              <a:t>Giải</a:t>
            </a:r>
            <a:r>
              <a:rPr lang="en-US" dirty="0"/>
              <a:t> </a:t>
            </a:r>
            <a:r>
              <a:rPr lang="en-US" dirty="0" err="1"/>
              <a:t>pháp</a:t>
            </a:r>
            <a:r>
              <a:rPr lang="en-US" dirty="0"/>
              <a:t> </a:t>
            </a:r>
            <a:r>
              <a:rPr lang="en-US" dirty="0">
                <a:sym typeface="Wingdings"/>
              </a:rPr>
              <a:t></a:t>
            </a:r>
            <a:r>
              <a:rPr lang="en-US" dirty="0"/>
              <a:t> </a:t>
            </a:r>
            <a:r>
              <a:rPr lang="en-US" dirty="0" err="1"/>
              <a:t>chuỗi</a:t>
            </a:r>
            <a:r>
              <a:rPr lang="en-US" dirty="0"/>
              <a:t> </a:t>
            </a:r>
            <a:r>
              <a:rPr lang="en-US" dirty="0" err="1"/>
              <a:t>những</a:t>
            </a:r>
            <a:r>
              <a:rPr lang="en-US" dirty="0"/>
              <a:t> action </a:t>
            </a:r>
            <a:r>
              <a:rPr lang="en-US" dirty="0" err="1"/>
              <a:t>mà</a:t>
            </a:r>
            <a:r>
              <a:rPr lang="en-US" dirty="0"/>
              <a:t> agent </a:t>
            </a:r>
            <a:r>
              <a:rPr lang="en-US" dirty="0" err="1"/>
              <a:t>sẽ</a:t>
            </a:r>
            <a:r>
              <a:rPr lang="en-US" dirty="0"/>
              <a:t> </a:t>
            </a:r>
            <a:r>
              <a:rPr lang="en-US" dirty="0" err="1"/>
              <a:t>làm</a:t>
            </a:r>
            <a:r>
              <a:rPr lang="en-US" dirty="0"/>
              <a:t>. </a:t>
            </a:r>
          </a:p>
          <a:p>
            <a:pPr lvl="0"/>
            <a:r>
              <a:rPr lang="en-US" dirty="0"/>
              <a:t>(Optimal solution) </a:t>
            </a:r>
            <a:r>
              <a:rPr lang="en-US" dirty="0">
                <a:sym typeface="Wingdings"/>
              </a:rPr>
              <a:t></a:t>
            </a:r>
            <a:r>
              <a:rPr lang="en-US" dirty="0"/>
              <a:t> </a:t>
            </a:r>
            <a:r>
              <a:rPr lang="en-US" dirty="0" err="1"/>
              <a:t>giải</a:t>
            </a:r>
            <a:r>
              <a:rPr lang="en-US" dirty="0"/>
              <a:t> </a:t>
            </a:r>
            <a:r>
              <a:rPr lang="en-US" dirty="0" err="1"/>
              <a:t>pháp</a:t>
            </a:r>
            <a:r>
              <a:rPr lang="en-US" dirty="0"/>
              <a:t> </a:t>
            </a:r>
            <a:r>
              <a:rPr lang="en-US" dirty="0" err="1"/>
              <a:t>tốt</a:t>
            </a:r>
            <a:r>
              <a:rPr lang="en-US" dirty="0"/>
              <a:t> </a:t>
            </a:r>
            <a:r>
              <a:rPr lang="en-US" dirty="0" err="1"/>
              <a:t>nhất</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cho</a:t>
            </a:r>
            <a:r>
              <a:rPr lang="en-US" dirty="0"/>
              <a:t> 1 </a:t>
            </a:r>
            <a:r>
              <a:rPr lang="en-US" dirty="0" err="1"/>
              <a:t>vấn</a:t>
            </a:r>
            <a:r>
              <a:rPr lang="en-US" dirty="0"/>
              <a:t> </a:t>
            </a:r>
            <a:r>
              <a:rPr lang="en-US" dirty="0" err="1"/>
              <a:t>đề</a:t>
            </a:r>
            <a:r>
              <a:rPr lang="en-US" dirty="0"/>
              <a:t> </a:t>
            </a:r>
            <a:r>
              <a:rPr lang="en-US" dirty="0" err="1"/>
              <a:t>nào</a:t>
            </a:r>
            <a:r>
              <a:rPr lang="en-US" dirty="0"/>
              <a:t> </a:t>
            </a:r>
            <a:r>
              <a:rPr lang="en-US" dirty="0" err="1"/>
              <a:t>đó</a:t>
            </a:r>
            <a:r>
              <a:rPr lang="en-US" dirty="0"/>
              <a:t>.</a:t>
            </a:r>
          </a:p>
          <a:p>
            <a:pPr lvl="0"/>
            <a:r>
              <a:rPr lang="en-US" dirty="0"/>
              <a:t>Search: </a:t>
            </a:r>
            <a:r>
              <a:rPr lang="en-US" dirty="0" err="1"/>
              <a:t>quá</a:t>
            </a:r>
            <a:r>
              <a:rPr lang="en-US" dirty="0"/>
              <a:t> </a:t>
            </a:r>
            <a:r>
              <a:rPr lang="en-US" dirty="0" err="1"/>
              <a:t>trình</a:t>
            </a:r>
            <a:r>
              <a:rPr lang="en-US" dirty="0"/>
              <a:t> </a:t>
            </a:r>
            <a:r>
              <a:rPr lang="en-US" dirty="0" err="1"/>
              <a:t>tìm</a:t>
            </a:r>
            <a:r>
              <a:rPr lang="en-US" dirty="0"/>
              <a:t> </a:t>
            </a:r>
            <a:r>
              <a:rPr lang="en-US" dirty="0" err="1"/>
              <a:t>kiếm</a:t>
            </a:r>
            <a:r>
              <a:rPr lang="en-US" dirty="0"/>
              <a:t> solution </a:t>
            </a:r>
            <a:r>
              <a:rPr lang="en-US" dirty="0" err="1"/>
              <a:t>cho</a:t>
            </a:r>
            <a:r>
              <a:rPr lang="en-US" dirty="0"/>
              <a:t> agent </a:t>
            </a:r>
            <a:r>
              <a:rPr lang="en-US" dirty="0">
                <a:sym typeface="Wingdings"/>
              </a:rPr>
              <a:t></a:t>
            </a:r>
            <a:r>
              <a:rPr lang="en-US" dirty="0"/>
              <a:t> </a:t>
            </a:r>
            <a:r>
              <a:rPr lang="en-US" dirty="0" err="1"/>
              <a:t>giúp</a:t>
            </a:r>
            <a:r>
              <a:rPr lang="en-US" dirty="0"/>
              <a:t> </a:t>
            </a:r>
            <a:r>
              <a:rPr lang="en-US" dirty="0" err="1"/>
              <a:t>cho</a:t>
            </a:r>
            <a:r>
              <a:rPr lang="en-US" dirty="0"/>
              <a:t> agent </a:t>
            </a:r>
            <a:r>
              <a:rPr lang="en-US" dirty="0" err="1"/>
              <a:t>đạt</a:t>
            </a:r>
            <a:r>
              <a:rPr lang="en-US" dirty="0"/>
              <a:t> </a:t>
            </a:r>
            <a:r>
              <a:rPr lang="en-US" dirty="0" err="1"/>
              <a:t>được</a:t>
            </a:r>
            <a:r>
              <a:rPr lang="en-US" dirty="0"/>
              <a:t> </a:t>
            </a:r>
            <a:r>
              <a:rPr lang="en-US" dirty="0" err="1"/>
              <a:t>mục</a:t>
            </a:r>
            <a:r>
              <a:rPr lang="en-US" dirty="0"/>
              <a:t> </a:t>
            </a:r>
            <a:r>
              <a:rPr lang="en-US" dirty="0" err="1"/>
              <a:t>tiêu</a:t>
            </a:r>
            <a:endParaRPr lang="en-US" dirty="0"/>
          </a:p>
          <a:p>
            <a:pPr lvl="0"/>
            <a:r>
              <a:rPr lang="en-US" dirty="0"/>
              <a:t>State space: </a:t>
            </a:r>
            <a:r>
              <a:rPr lang="en-US" dirty="0" err="1"/>
              <a:t>tập</a:t>
            </a:r>
            <a:r>
              <a:rPr lang="en-US" dirty="0"/>
              <a:t> </a:t>
            </a:r>
            <a:r>
              <a:rPr lang="en-US" dirty="0" err="1"/>
              <a:t>hợp</a:t>
            </a:r>
            <a:r>
              <a:rPr lang="en-US" dirty="0"/>
              <a:t> </a:t>
            </a:r>
            <a:r>
              <a:rPr lang="en-US" dirty="0" err="1"/>
              <a:t>tất</a:t>
            </a:r>
            <a:r>
              <a:rPr lang="en-US" dirty="0"/>
              <a:t> </a:t>
            </a:r>
            <a:r>
              <a:rPr lang="en-US" dirty="0" err="1"/>
              <a:t>cả</a:t>
            </a:r>
            <a:r>
              <a:rPr lang="en-US" dirty="0"/>
              <a:t> </a:t>
            </a:r>
            <a:r>
              <a:rPr lang="en-US" dirty="0" err="1"/>
              <a:t>những</a:t>
            </a:r>
            <a:r>
              <a:rPr lang="en-US" dirty="0"/>
              <a:t> state </a:t>
            </a:r>
            <a:r>
              <a:rPr lang="en-US" dirty="0" err="1"/>
              <a:t>có</a:t>
            </a:r>
            <a:r>
              <a:rPr lang="en-US" dirty="0"/>
              <a:t> </a:t>
            </a:r>
            <a:r>
              <a:rPr lang="en-US" dirty="0" err="1"/>
              <a:t>thể</a:t>
            </a:r>
            <a:r>
              <a:rPr lang="en-US" dirty="0"/>
              <a:t>.</a:t>
            </a:r>
          </a:p>
          <a:p>
            <a:pPr lvl="0"/>
            <a:r>
              <a:rPr lang="en-US" dirty="0"/>
              <a:t>Level of abstraction: </a:t>
            </a:r>
            <a:r>
              <a:rPr lang="en-US" dirty="0" err="1"/>
              <a:t>mức</a:t>
            </a:r>
            <a:r>
              <a:rPr lang="en-US" dirty="0"/>
              <a:t> </a:t>
            </a:r>
            <a:r>
              <a:rPr lang="en-US" dirty="0" err="1"/>
              <a:t>độ</a:t>
            </a:r>
            <a:r>
              <a:rPr lang="en-US" dirty="0"/>
              <a:t> </a:t>
            </a:r>
            <a:r>
              <a:rPr lang="en-US" dirty="0" err="1"/>
              <a:t>trừu</a:t>
            </a:r>
            <a:r>
              <a:rPr lang="en-US" dirty="0"/>
              <a:t> </a:t>
            </a:r>
            <a:r>
              <a:rPr lang="en-US" dirty="0" err="1"/>
              <a:t>tượng</a:t>
            </a:r>
            <a:r>
              <a:rPr lang="en-US" dirty="0"/>
              <a:t> </a:t>
            </a:r>
            <a:r>
              <a:rPr lang="en-US" dirty="0" err="1"/>
              <a:t>quá</a:t>
            </a:r>
            <a:r>
              <a:rPr lang="en-US" dirty="0"/>
              <a:t> </a:t>
            </a:r>
            <a:r>
              <a:rPr lang="en-US" dirty="0" err="1"/>
              <a:t>của</a:t>
            </a:r>
            <a:r>
              <a:rPr lang="en-US" dirty="0"/>
              <a:t> action.</a:t>
            </a:r>
          </a:p>
          <a:p>
            <a:pPr lvl="0"/>
            <a:endParaRPr lang="en-US" dirty="0"/>
          </a:p>
          <a:p>
            <a:pPr lvl="0"/>
            <a:endParaRPr lang="en-US" dirty="0"/>
          </a:p>
          <a:p>
            <a:endParaRPr lang="en-US" dirty="0" smtClean="0"/>
          </a:p>
        </p:txBody>
      </p:sp>
    </p:spTree>
    <p:extLst>
      <p:ext uri="{BB962C8B-B14F-4D97-AF65-F5344CB8AC3E}">
        <p14:creationId xmlns:p14="http://schemas.microsoft.com/office/powerpoint/2010/main" val="34799943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250"/>
                                        <p:tgtEl>
                                          <p:spTgt spid="14"/>
                                        </p:tgtEl>
                                      </p:cBhvr>
                                    </p:animEffect>
                                    <p:anim calcmode="lin" valueType="num">
                                      <p:cBhvr>
                                        <p:cTn id="8" dur="1250" fill="hold"/>
                                        <p:tgtEl>
                                          <p:spTgt spid="14"/>
                                        </p:tgtEl>
                                        <p:attrNameLst>
                                          <p:attrName>ppt_x</p:attrName>
                                        </p:attrNameLst>
                                      </p:cBhvr>
                                      <p:tavLst>
                                        <p:tav tm="0">
                                          <p:val>
                                            <p:strVal val="#ppt_x"/>
                                          </p:val>
                                        </p:tav>
                                        <p:tav tm="100000">
                                          <p:val>
                                            <p:strVal val="#ppt_x"/>
                                          </p:val>
                                        </p:tav>
                                      </p:tavLst>
                                    </p:anim>
                                    <p:anim calcmode="lin" valueType="num">
                                      <p:cBhvr>
                                        <p:cTn id="9" dur="1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8" y="0"/>
            <a:ext cx="8963891"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lvl="0"/>
            <a:r>
              <a:rPr lang="en-US" sz="3600" dirty="0"/>
              <a:t>23. </a:t>
            </a:r>
            <a:r>
              <a:rPr lang="en-US" sz="3600" dirty="0" smtClean="0"/>
              <a:t>MÔ TẢ BÀI TOÁN BẰNG COMPONENTS:</a:t>
            </a:r>
            <a:endParaRPr lang="en-US" sz="3600" dirty="0"/>
          </a:p>
          <a:p>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874327"/>
            <a:ext cx="12506632" cy="32893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36</a:t>
            </a:fld>
            <a:endParaRPr lang="en-US" sz="3200" dirty="0">
              <a:solidFill>
                <a:srgbClr val="FF0000"/>
              </a:solidFill>
            </a:endParaRPr>
          </a:p>
        </p:txBody>
      </p:sp>
      <p:sp>
        <p:nvSpPr>
          <p:cNvPr id="14" name="TextBox 13"/>
          <p:cNvSpPr txBox="1"/>
          <p:nvPr/>
        </p:nvSpPr>
        <p:spPr>
          <a:xfrm>
            <a:off x="180109" y="2659787"/>
            <a:ext cx="11052464" cy="2308324"/>
          </a:xfrm>
          <a:prstGeom prst="rect">
            <a:avLst/>
          </a:prstGeom>
          <a:noFill/>
        </p:spPr>
        <p:txBody>
          <a:bodyPr wrap="square" rtlCol="0">
            <a:spAutoFit/>
          </a:bodyPr>
          <a:lstStyle/>
          <a:p>
            <a:pPr lvl="2"/>
            <a:r>
              <a:rPr lang="en-US" dirty="0"/>
              <a:t>Initial state : </a:t>
            </a:r>
            <a:r>
              <a:rPr lang="en-US" dirty="0" err="1"/>
              <a:t>trạng</a:t>
            </a:r>
            <a:r>
              <a:rPr lang="en-US" dirty="0"/>
              <a:t> </a:t>
            </a:r>
            <a:r>
              <a:rPr lang="en-US" dirty="0" err="1"/>
              <a:t>thái</a:t>
            </a:r>
            <a:r>
              <a:rPr lang="en-US" dirty="0"/>
              <a:t> </a:t>
            </a:r>
            <a:r>
              <a:rPr lang="en-US" dirty="0" err="1"/>
              <a:t>bắt</a:t>
            </a:r>
            <a:r>
              <a:rPr lang="en-US" dirty="0"/>
              <a:t> </a:t>
            </a:r>
            <a:r>
              <a:rPr lang="en-US" dirty="0" err="1"/>
              <a:t>đầu</a:t>
            </a:r>
            <a:r>
              <a:rPr lang="en-US" dirty="0"/>
              <a:t> </a:t>
            </a:r>
            <a:r>
              <a:rPr lang="en-US" dirty="0" err="1"/>
              <a:t>của</a:t>
            </a:r>
            <a:r>
              <a:rPr lang="en-US" dirty="0"/>
              <a:t> agent.</a:t>
            </a:r>
            <a:endParaRPr lang="en-US" sz="1400" dirty="0"/>
          </a:p>
          <a:p>
            <a:pPr lvl="2"/>
            <a:r>
              <a:rPr lang="en-US" dirty="0"/>
              <a:t>Possible actions:  </a:t>
            </a:r>
            <a:r>
              <a:rPr lang="en-US" dirty="0" err="1"/>
              <a:t>Những</a:t>
            </a:r>
            <a:r>
              <a:rPr lang="en-US" dirty="0"/>
              <a:t> </a:t>
            </a:r>
            <a:r>
              <a:rPr lang="en-US" dirty="0" err="1"/>
              <a:t>các</a:t>
            </a:r>
            <a:r>
              <a:rPr lang="en-US" dirty="0"/>
              <a:t> action </a:t>
            </a:r>
            <a:r>
              <a:rPr lang="en-US" dirty="0" err="1"/>
              <a:t>sẽ</a:t>
            </a:r>
            <a:r>
              <a:rPr lang="en-US" dirty="0"/>
              <a:t> </a:t>
            </a:r>
            <a:r>
              <a:rPr lang="en-US" dirty="0" err="1"/>
              <a:t>sử</a:t>
            </a:r>
            <a:r>
              <a:rPr lang="en-US" dirty="0"/>
              <a:t> </a:t>
            </a:r>
            <a:r>
              <a:rPr lang="en-US" dirty="0" err="1"/>
              <a:t>dụng</a:t>
            </a:r>
            <a:r>
              <a:rPr lang="en-US" dirty="0"/>
              <a:t> </a:t>
            </a:r>
            <a:r>
              <a:rPr lang="en-US" dirty="0" err="1"/>
              <a:t>trong</a:t>
            </a:r>
            <a:r>
              <a:rPr lang="en-US" dirty="0"/>
              <a:t> state </a:t>
            </a:r>
            <a:r>
              <a:rPr lang="en-US" dirty="0" err="1"/>
              <a:t>đó</a:t>
            </a:r>
            <a:r>
              <a:rPr lang="en-US" dirty="0"/>
              <a:t> KH: ACTION[state s].</a:t>
            </a:r>
            <a:endParaRPr lang="en-US" sz="1400" dirty="0"/>
          </a:p>
          <a:p>
            <a:pPr lvl="2"/>
            <a:r>
              <a:rPr lang="en-US" dirty="0" err="1"/>
              <a:t>Trangsition</a:t>
            </a:r>
            <a:r>
              <a:rPr lang="en-US" dirty="0"/>
              <a:t> model: </a:t>
            </a:r>
            <a:r>
              <a:rPr lang="en-US" dirty="0" err="1"/>
              <a:t>kết</a:t>
            </a:r>
            <a:r>
              <a:rPr lang="en-US" dirty="0"/>
              <a:t> </a:t>
            </a:r>
            <a:r>
              <a:rPr lang="en-US" dirty="0" err="1"/>
              <a:t>quả</a:t>
            </a:r>
            <a:r>
              <a:rPr lang="en-US" dirty="0"/>
              <a:t> </a:t>
            </a:r>
            <a:r>
              <a:rPr lang="en-US" dirty="0" err="1"/>
              <a:t>của</a:t>
            </a:r>
            <a:r>
              <a:rPr lang="en-US" dirty="0"/>
              <a:t> 1 action </a:t>
            </a:r>
            <a:r>
              <a:rPr lang="en-US" dirty="0" err="1"/>
              <a:t>trong</a:t>
            </a:r>
            <a:r>
              <a:rPr lang="en-US" dirty="0"/>
              <a:t> 1 state. KH: RESULT(state s, action a).</a:t>
            </a:r>
            <a:endParaRPr lang="en-US" sz="1400" dirty="0"/>
          </a:p>
          <a:p>
            <a:pPr lvl="2"/>
            <a:r>
              <a:rPr lang="en-US" dirty="0"/>
              <a:t>Goal test: </a:t>
            </a:r>
            <a:r>
              <a:rPr lang="en-US" dirty="0" err="1"/>
              <a:t>Phép</a:t>
            </a:r>
            <a:r>
              <a:rPr lang="en-US" dirty="0"/>
              <a:t> </a:t>
            </a:r>
            <a:r>
              <a:rPr lang="en-US" dirty="0" err="1"/>
              <a:t>thử</a:t>
            </a:r>
            <a:r>
              <a:rPr lang="en-US" dirty="0"/>
              <a:t> state </a:t>
            </a:r>
            <a:r>
              <a:rPr lang="en-US" dirty="0" err="1"/>
              <a:t>hiện</a:t>
            </a:r>
            <a:r>
              <a:rPr lang="en-US" dirty="0"/>
              <a:t> </a:t>
            </a:r>
            <a:r>
              <a:rPr lang="en-US" dirty="0" err="1"/>
              <a:t>tại</a:t>
            </a:r>
            <a:r>
              <a:rPr lang="en-US" dirty="0"/>
              <a:t> </a:t>
            </a:r>
            <a:r>
              <a:rPr lang="en-US" dirty="0" err="1"/>
              <a:t>có</a:t>
            </a:r>
            <a:r>
              <a:rPr lang="en-US" dirty="0"/>
              <a:t> </a:t>
            </a:r>
            <a:r>
              <a:rPr lang="en-US" dirty="0" err="1"/>
              <a:t>phải</a:t>
            </a:r>
            <a:r>
              <a:rPr lang="en-US" dirty="0"/>
              <a:t> goal state hay </a:t>
            </a:r>
            <a:r>
              <a:rPr lang="en-US" dirty="0" err="1"/>
              <a:t>không</a:t>
            </a:r>
            <a:r>
              <a:rPr lang="en-US" dirty="0"/>
              <a:t>(Yes/No)</a:t>
            </a:r>
            <a:endParaRPr lang="en-US" sz="1400" dirty="0"/>
          </a:p>
          <a:p>
            <a:pPr lvl="2"/>
            <a:r>
              <a:rPr lang="en-US" dirty="0"/>
              <a:t>Cost: </a:t>
            </a:r>
            <a:r>
              <a:rPr lang="en-US" dirty="0" err="1"/>
              <a:t>Tính</a:t>
            </a:r>
            <a:r>
              <a:rPr lang="en-US" dirty="0"/>
              <a:t> </a:t>
            </a:r>
            <a:r>
              <a:rPr lang="en-US" dirty="0" err="1"/>
              <a:t>xem</a:t>
            </a:r>
            <a:r>
              <a:rPr lang="en-US" dirty="0"/>
              <a:t> 1 action </a:t>
            </a:r>
            <a:r>
              <a:rPr lang="en-US" dirty="0" err="1"/>
              <a:t>nó</a:t>
            </a:r>
            <a:r>
              <a:rPr lang="en-US" dirty="0"/>
              <a:t> </a:t>
            </a:r>
            <a:r>
              <a:rPr lang="en-US" dirty="0" err="1"/>
              <a:t>sẽ</a:t>
            </a:r>
            <a:r>
              <a:rPr lang="en-US" dirty="0"/>
              <a:t> </a:t>
            </a:r>
            <a:r>
              <a:rPr lang="en-US" dirty="0" err="1"/>
              <a:t>tốn</a:t>
            </a:r>
            <a:r>
              <a:rPr lang="en-US" dirty="0"/>
              <a:t> chi phi </a:t>
            </a:r>
            <a:r>
              <a:rPr lang="en-US" dirty="0" err="1"/>
              <a:t>như</a:t>
            </a:r>
            <a:r>
              <a:rPr lang="en-US" dirty="0"/>
              <a:t> </a:t>
            </a:r>
            <a:r>
              <a:rPr lang="en-US" dirty="0" err="1"/>
              <a:t>thế</a:t>
            </a:r>
            <a:r>
              <a:rPr lang="en-US" dirty="0"/>
              <a:t> </a:t>
            </a:r>
            <a:r>
              <a:rPr lang="en-US" dirty="0" err="1"/>
              <a:t>nào</a:t>
            </a:r>
            <a:r>
              <a:rPr lang="en-US" dirty="0"/>
              <a:t> ( </a:t>
            </a:r>
            <a:r>
              <a:rPr lang="en-US" dirty="0" err="1"/>
              <a:t>càng</a:t>
            </a:r>
            <a:r>
              <a:rPr lang="en-US" dirty="0"/>
              <a:t> </a:t>
            </a:r>
            <a:r>
              <a:rPr lang="en-US" dirty="0" err="1"/>
              <a:t>thấp</a:t>
            </a:r>
            <a:r>
              <a:rPr lang="en-US" dirty="0"/>
              <a:t> </a:t>
            </a:r>
            <a:r>
              <a:rPr lang="en-US" dirty="0" err="1"/>
              <a:t>càng</a:t>
            </a:r>
            <a:r>
              <a:rPr lang="en-US" dirty="0"/>
              <a:t> </a:t>
            </a:r>
            <a:r>
              <a:rPr lang="en-US" dirty="0" err="1"/>
              <a:t>tốt</a:t>
            </a:r>
            <a:r>
              <a:rPr lang="en-US" dirty="0"/>
              <a:t>).</a:t>
            </a:r>
            <a:endParaRPr lang="en-US" sz="1400" dirty="0"/>
          </a:p>
          <a:p>
            <a:pPr lvl="0"/>
            <a:endParaRPr lang="en-US" dirty="0"/>
          </a:p>
          <a:p>
            <a:pPr lvl="0"/>
            <a:endParaRPr lang="en-US" dirty="0"/>
          </a:p>
          <a:p>
            <a:endParaRPr lang="en-US" dirty="0" smtClean="0"/>
          </a:p>
        </p:txBody>
      </p:sp>
    </p:spTree>
    <p:extLst>
      <p:ext uri="{BB962C8B-B14F-4D97-AF65-F5344CB8AC3E}">
        <p14:creationId xmlns:p14="http://schemas.microsoft.com/office/powerpoint/2010/main" val="7226423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5C7D45-B738-4F8A-9639-98C08AF3993F}" type="slidenum">
              <a:rPr lang="en-US" smtClean="0"/>
              <a:t>37</a:t>
            </a:fld>
            <a:endParaRPr lang="en-US"/>
          </a:p>
        </p:txBody>
      </p:sp>
      <p:sp>
        <p:nvSpPr>
          <p:cNvPr id="5" name="Flowchart: Punched Tape 4"/>
          <p:cNvSpPr/>
          <p:nvPr/>
        </p:nvSpPr>
        <p:spPr>
          <a:xfrm>
            <a:off x="290946" y="290945"/>
            <a:ext cx="11111345" cy="1288473"/>
          </a:xfrm>
          <a:prstGeom prst="flowChartPunchedTa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FF0000"/>
                </a:solidFill>
                <a:latin typeface="Arial" panose="020B0604020202020204" pitchFamily="34" charset="0"/>
                <a:cs typeface="Arial" panose="020B0604020202020204" pitchFamily="34" charset="0"/>
              </a:rPr>
              <a:t>II.THUẬT TOÁN TRONG AI</a:t>
            </a:r>
          </a:p>
        </p:txBody>
      </p:sp>
      <p:sp>
        <p:nvSpPr>
          <p:cNvPr id="2" name="TextBox 1"/>
          <p:cNvSpPr txBox="1"/>
          <p:nvPr/>
        </p:nvSpPr>
        <p:spPr>
          <a:xfrm>
            <a:off x="1039091" y="2638392"/>
            <a:ext cx="5791200" cy="3693319"/>
          </a:xfrm>
          <a:prstGeom prst="rect">
            <a:avLst/>
          </a:prstGeom>
          <a:noFill/>
        </p:spPr>
        <p:txBody>
          <a:bodyPr wrap="square" rtlCol="0">
            <a:spAutoFit/>
          </a:bodyPr>
          <a:lstStyle/>
          <a:p>
            <a:pPr marL="342900" indent="-342900">
              <a:buAutoNum type="arabicPeriod"/>
            </a:pPr>
            <a:r>
              <a:rPr lang="en-US" dirty="0" smtClean="0"/>
              <a:t>Searching </a:t>
            </a:r>
            <a:r>
              <a:rPr lang="en-US" dirty="0"/>
              <a:t>for </a:t>
            </a:r>
            <a:r>
              <a:rPr lang="en-US" dirty="0" smtClean="0"/>
              <a:t>solutions</a:t>
            </a:r>
          </a:p>
          <a:p>
            <a:r>
              <a:rPr lang="en-US" dirty="0"/>
              <a:t>2. Tree </a:t>
            </a:r>
            <a:r>
              <a:rPr lang="en-US" dirty="0" smtClean="0"/>
              <a:t>Search</a:t>
            </a:r>
          </a:p>
          <a:p>
            <a:r>
              <a:rPr lang="en-US" dirty="0"/>
              <a:t>3. Tree </a:t>
            </a:r>
            <a:r>
              <a:rPr lang="en-US" dirty="0" smtClean="0"/>
              <a:t>Search</a:t>
            </a:r>
          </a:p>
          <a:p>
            <a:r>
              <a:rPr lang="en-US" dirty="0"/>
              <a:t>4. Developing search </a:t>
            </a:r>
            <a:r>
              <a:rPr lang="en-US" dirty="0" err="1" smtClean="0"/>
              <a:t>algorithmsTree</a:t>
            </a:r>
            <a:endParaRPr lang="en-US" dirty="0" smtClean="0"/>
          </a:p>
          <a:p>
            <a:r>
              <a:rPr lang="en-US" dirty="0"/>
              <a:t>5. Uninformed </a:t>
            </a:r>
            <a:r>
              <a:rPr lang="en-US" dirty="0" smtClean="0"/>
              <a:t>search</a:t>
            </a:r>
          </a:p>
          <a:p>
            <a:r>
              <a:rPr lang="en-US" dirty="0"/>
              <a:t>6. So </a:t>
            </a:r>
            <a:r>
              <a:rPr lang="en-US" dirty="0" err="1"/>
              <a:t>sánh</a:t>
            </a:r>
            <a:r>
              <a:rPr lang="en-US" dirty="0"/>
              <a:t> </a:t>
            </a:r>
            <a:r>
              <a:rPr lang="en-US" dirty="0" err="1"/>
              <a:t>những</a:t>
            </a:r>
            <a:r>
              <a:rPr lang="en-US" dirty="0"/>
              <a:t> </a:t>
            </a:r>
            <a:r>
              <a:rPr lang="en-US" dirty="0" err="1"/>
              <a:t>thuật</a:t>
            </a:r>
            <a:r>
              <a:rPr lang="en-US" dirty="0"/>
              <a:t> </a:t>
            </a:r>
            <a:r>
              <a:rPr lang="en-US" dirty="0" err="1" smtClean="0"/>
              <a:t>toán</a:t>
            </a:r>
            <a:endParaRPr lang="en-US" dirty="0" smtClean="0"/>
          </a:p>
          <a:p>
            <a:pPr marL="0" lvl="1"/>
            <a:r>
              <a:rPr lang="en-US" dirty="0"/>
              <a:t>7. </a:t>
            </a:r>
            <a:r>
              <a:rPr lang="en-US" dirty="0"/>
              <a:t>Depth-first search (DFS</a:t>
            </a:r>
            <a:r>
              <a:rPr lang="en-US" dirty="0" smtClean="0"/>
              <a:t>)</a:t>
            </a:r>
          </a:p>
          <a:p>
            <a:endParaRPr lang="en-US" dirty="0" smtClean="0"/>
          </a:p>
          <a:p>
            <a:endParaRPr lang="en-US" dirty="0" smtClean="0"/>
          </a:p>
          <a:p>
            <a:endParaRPr lang="en-US" dirty="0" smtClean="0"/>
          </a:p>
          <a:p>
            <a:endParaRPr lang="en-US" dirty="0" smtClean="0"/>
          </a:p>
          <a:p>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12438213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ppt_x"/>
                                          </p:val>
                                        </p:tav>
                                        <p:tav tm="100000">
                                          <p:val>
                                            <p:strVal val="#ppt_x"/>
                                          </p:val>
                                        </p:tav>
                                      </p:tavLst>
                                    </p:anim>
                                    <p:anim calcmode="lin" valueType="num">
                                      <p:cBhvr additive="base">
                                        <p:cTn id="12" dur="1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8" y="-346363"/>
            <a:ext cx="9116291"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a:t>1. </a:t>
            </a:r>
            <a:r>
              <a:rPr lang="en-US" sz="3600" dirty="0" smtClean="0"/>
              <a:t>SEARCHING FOR SOLUTIONS:</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72545"/>
            <a:ext cx="12506632" cy="3691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38</a:t>
            </a:fld>
            <a:endParaRPr lang="en-US" sz="3200" dirty="0">
              <a:solidFill>
                <a:srgbClr val="FF0000"/>
              </a:solidFill>
            </a:endParaRPr>
          </a:p>
        </p:txBody>
      </p:sp>
      <p:sp>
        <p:nvSpPr>
          <p:cNvPr id="14" name="TextBox 13"/>
          <p:cNvSpPr txBox="1"/>
          <p:nvPr/>
        </p:nvSpPr>
        <p:spPr>
          <a:xfrm>
            <a:off x="451279" y="2285713"/>
            <a:ext cx="11052464" cy="1200329"/>
          </a:xfrm>
          <a:prstGeom prst="rect">
            <a:avLst/>
          </a:prstGeom>
          <a:noFill/>
        </p:spPr>
        <p:txBody>
          <a:bodyPr wrap="square" rtlCol="0">
            <a:spAutoFit/>
          </a:bodyPr>
          <a:lstStyle/>
          <a:p>
            <a:r>
              <a:rPr lang="en-US" dirty="0" err="1"/>
              <a:t>Gồm</a:t>
            </a:r>
            <a:r>
              <a:rPr lang="en-US" dirty="0"/>
              <a:t> </a:t>
            </a:r>
            <a:r>
              <a:rPr lang="en-US" dirty="0" err="1"/>
              <a:t>có</a:t>
            </a:r>
            <a:r>
              <a:rPr lang="en-US" dirty="0"/>
              <a:t> 2 </a:t>
            </a:r>
            <a:r>
              <a:rPr lang="en-US" dirty="0" err="1"/>
              <a:t>bước</a:t>
            </a:r>
            <a:r>
              <a:rPr lang="en-US" dirty="0"/>
              <a:t>:</a:t>
            </a:r>
            <a:endParaRPr lang="en-US" sz="1400" dirty="0"/>
          </a:p>
          <a:p>
            <a:pPr lvl="0"/>
            <a:r>
              <a:rPr lang="en-US" dirty="0" err="1"/>
              <a:t>Chọn</a:t>
            </a:r>
            <a:r>
              <a:rPr lang="en-US" dirty="0"/>
              <a:t> </a:t>
            </a:r>
            <a:r>
              <a:rPr lang="en-US" dirty="0" err="1"/>
              <a:t>một</a:t>
            </a:r>
            <a:r>
              <a:rPr lang="en-US" dirty="0"/>
              <a:t> </a:t>
            </a:r>
            <a:r>
              <a:rPr lang="en-US" dirty="0" err="1"/>
              <a:t>cái</a:t>
            </a:r>
            <a:r>
              <a:rPr lang="en-US" dirty="0"/>
              <a:t> node/state</a:t>
            </a:r>
            <a:endParaRPr lang="en-US" sz="1400" dirty="0"/>
          </a:p>
          <a:p>
            <a:pPr lvl="0"/>
            <a:r>
              <a:rPr lang="en-US" dirty="0" err="1"/>
              <a:t>Làm</a:t>
            </a:r>
            <a:r>
              <a:rPr lang="en-US" dirty="0"/>
              <a:t> </a:t>
            </a:r>
            <a:r>
              <a:rPr lang="en-US" dirty="0" err="1"/>
              <a:t>những</a:t>
            </a:r>
            <a:r>
              <a:rPr lang="en-US" dirty="0"/>
              <a:t> action </a:t>
            </a:r>
            <a:r>
              <a:rPr lang="en-US" dirty="0" err="1"/>
              <a:t>cho</a:t>
            </a:r>
            <a:r>
              <a:rPr lang="en-US" dirty="0"/>
              <a:t> </a:t>
            </a:r>
            <a:r>
              <a:rPr lang="en-US" dirty="0" err="1"/>
              <a:t>những</a:t>
            </a:r>
            <a:r>
              <a:rPr lang="en-US" dirty="0"/>
              <a:t> state </a:t>
            </a:r>
            <a:endParaRPr lang="en-US" sz="1400" dirty="0"/>
          </a:p>
          <a:p>
            <a:endParaRPr lang="en-US" dirty="0" smtClean="0"/>
          </a:p>
        </p:txBody>
      </p:sp>
    </p:spTree>
    <p:extLst>
      <p:ext uri="{BB962C8B-B14F-4D97-AF65-F5344CB8AC3E}">
        <p14:creationId xmlns:p14="http://schemas.microsoft.com/office/powerpoint/2010/main" val="31063841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250" fill="hold"/>
                                        <p:tgtEl>
                                          <p:spTgt spid="14"/>
                                        </p:tgtEl>
                                        <p:attrNameLst>
                                          <p:attrName>ppt_x</p:attrName>
                                        </p:attrNameLst>
                                      </p:cBhvr>
                                      <p:tavLst>
                                        <p:tav tm="0">
                                          <p:val>
                                            <p:strVal val="#ppt_x"/>
                                          </p:val>
                                        </p:tav>
                                        <p:tav tm="100000">
                                          <p:val>
                                            <p:strVal val="#ppt_x"/>
                                          </p:val>
                                        </p:tav>
                                      </p:tavLst>
                                    </p:anim>
                                    <p:anim calcmode="lin" valueType="num">
                                      <p:cBhvr additive="base">
                                        <p:cTn id="8" dur="12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5818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2</a:t>
            </a:r>
            <a:r>
              <a:rPr lang="en-US" sz="3600" dirty="0" smtClean="0"/>
              <a:t>. </a:t>
            </a:r>
            <a:r>
              <a:rPr lang="en-US" sz="3600" dirty="0" smtClean="0"/>
              <a:t>TREE SEARCH:</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72545"/>
            <a:ext cx="12506632" cy="3691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39</a:t>
            </a:fld>
            <a:endParaRPr lang="en-US" sz="3200" dirty="0">
              <a:solidFill>
                <a:srgbClr val="FF0000"/>
              </a:solidFill>
            </a:endParaRPr>
          </a:p>
        </p:txBody>
      </p:sp>
      <p:sp>
        <p:nvSpPr>
          <p:cNvPr id="14" name="TextBox 13"/>
          <p:cNvSpPr txBox="1"/>
          <p:nvPr/>
        </p:nvSpPr>
        <p:spPr>
          <a:xfrm>
            <a:off x="312734" y="2050186"/>
            <a:ext cx="11052464" cy="2031325"/>
          </a:xfrm>
          <a:prstGeom prst="rect">
            <a:avLst/>
          </a:prstGeom>
          <a:noFill/>
        </p:spPr>
        <p:txBody>
          <a:bodyPr wrap="square" rtlCol="0">
            <a:spAutoFit/>
          </a:bodyPr>
          <a:lstStyle/>
          <a:p>
            <a:r>
              <a:rPr lang="en-US" dirty="0" err="1"/>
              <a:t>Trả</a:t>
            </a:r>
            <a:r>
              <a:rPr lang="en-US" dirty="0"/>
              <a:t> </a:t>
            </a:r>
            <a:r>
              <a:rPr lang="en-US" dirty="0" err="1"/>
              <a:t>về</a:t>
            </a:r>
            <a:r>
              <a:rPr lang="en-US" dirty="0"/>
              <a:t> </a:t>
            </a:r>
            <a:r>
              <a:rPr lang="en-US" dirty="0" err="1"/>
              <a:t>một</a:t>
            </a:r>
            <a:r>
              <a:rPr lang="en-US" dirty="0"/>
              <a:t> solution(</a:t>
            </a:r>
            <a:r>
              <a:rPr lang="en-US" dirty="0" err="1"/>
              <a:t>một</a:t>
            </a:r>
            <a:r>
              <a:rPr lang="en-US" dirty="0"/>
              <a:t> </a:t>
            </a:r>
            <a:r>
              <a:rPr lang="en-US" dirty="0" err="1"/>
              <a:t>chuỗi</a:t>
            </a:r>
            <a:r>
              <a:rPr lang="en-US" dirty="0"/>
              <a:t> </a:t>
            </a:r>
            <a:r>
              <a:rPr lang="en-US" dirty="0" err="1"/>
              <a:t>những</a:t>
            </a:r>
            <a:r>
              <a:rPr lang="en-US" dirty="0"/>
              <a:t> action Initial state </a:t>
            </a:r>
            <a:r>
              <a:rPr lang="en-US" dirty="0">
                <a:sym typeface="Wingdings"/>
              </a:rPr>
              <a:t></a:t>
            </a:r>
            <a:r>
              <a:rPr lang="en-US" dirty="0"/>
              <a:t> goal) </a:t>
            </a:r>
            <a:r>
              <a:rPr lang="en-US" dirty="0" err="1"/>
              <a:t>và</a:t>
            </a:r>
            <a:r>
              <a:rPr lang="en-US" dirty="0"/>
              <a:t> </a:t>
            </a:r>
            <a:r>
              <a:rPr lang="en-US" dirty="0" err="1"/>
              <a:t>khởi</a:t>
            </a:r>
            <a:r>
              <a:rPr lang="en-US" dirty="0"/>
              <a:t> </a:t>
            </a:r>
            <a:r>
              <a:rPr lang="en-US" dirty="0" err="1"/>
              <a:t>tạo</a:t>
            </a:r>
            <a:r>
              <a:rPr lang="en-US" dirty="0"/>
              <a:t> </a:t>
            </a:r>
            <a:r>
              <a:rPr lang="en-US" dirty="0" err="1"/>
              <a:t>frotier</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lớp</a:t>
            </a:r>
            <a:r>
              <a:rPr lang="en-US" dirty="0"/>
              <a:t> </a:t>
            </a:r>
            <a:r>
              <a:rPr lang="en-US" dirty="0" err="1"/>
              <a:t>lá</a:t>
            </a:r>
            <a:r>
              <a:rPr lang="en-US" dirty="0"/>
              <a:t> </a:t>
            </a:r>
            <a:r>
              <a:rPr lang="en-US" dirty="0" err="1"/>
              <a:t>của</a:t>
            </a:r>
            <a:r>
              <a:rPr lang="en-US" dirty="0"/>
              <a:t> node).</a:t>
            </a:r>
          </a:p>
          <a:p>
            <a:r>
              <a:rPr lang="en-US" b="1" dirty="0"/>
              <a:t>Loop do</a:t>
            </a:r>
            <a:endParaRPr lang="en-US" dirty="0"/>
          </a:p>
          <a:p>
            <a:r>
              <a:rPr lang="en-US" dirty="0"/>
              <a:t>	</a:t>
            </a:r>
            <a:r>
              <a:rPr lang="en-US" b="1" dirty="0"/>
              <a:t>If</a:t>
            </a:r>
            <a:r>
              <a:rPr lang="en-US" dirty="0"/>
              <a:t> the frontier </a:t>
            </a:r>
            <a:r>
              <a:rPr lang="en-US" dirty="0" err="1"/>
              <a:t>rỗng</a:t>
            </a:r>
            <a:r>
              <a:rPr lang="en-US" dirty="0"/>
              <a:t> then </a:t>
            </a:r>
            <a:r>
              <a:rPr lang="en-US" b="1" dirty="0"/>
              <a:t>return</a:t>
            </a:r>
            <a:r>
              <a:rPr lang="en-US" dirty="0"/>
              <a:t> </a:t>
            </a:r>
            <a:r>
              <a:rPr lang="en-US" dirty="0" err="1"/>
              <a:t>failire</a:t>
            </a:r>
            <a:r>
              <a:rPr lang="en-US" dirty="0"/>
              <a:t>(</a:t>
            </a:r>
            <a:r>
              <a:rPr lang="en-US" dirty="0" err="1"/>
              <a:t>thất</a:t>
            </a:r>
            <a:r>
              <a:rPr lang="en-US" dirty="0"/>
              <a:t> </a:t>
            </a:r>
            <a:r>
              <a:rPr lang="en-US" dirty="0" err="1"/>
              <a:t>bại</a:t>
            </a:r>
            <a:r>
              <a:rPr lang="en-US" dirty="0"/>
              <a:t>)</a:t>
            </a:r>
          </a:p>
          <a:p>
            <a:pPr lvl="0"/>
            <a:r>
              <a:rPr lang="en-US" dirty="0" err="1"/>
              <a:t>Chọn</a:t>
            </a:r>
            <a:r>
              <a:rPr lang="en-US" dirty="0"/>
              <a:t> 1 leaf node </a:t>
            </a:r>
            <a:r>
              <a:rPr lang="en-US" dirty="0" err="1"/>
              <a:t>và</a:t>
            </a:r>
            <a:r>
              <a:rPr lang="en-US" dirty="0"/>
              <a:t> </a:t>
            </a:r>
            <a:r>
              <a:rPr lang="en-US" dirty="0" err="1"/>
              <a:t>xóa</a:t>
            </a:r>
            <a:r>
              <a:rPr lang="en-US" dirty="0"/>
              <a:t> </a:t>
            </a:r>
            <a:r>
              <a:rPr lang="en-US" dirty="0" err="1"/>
              <a:t>nó</a:t>
            </a:r>
            <a:r>
              <a:rPr lang="en-US" dirty="0"/>
              <a:t> </a:t>
            </a:r>
            <a:r>
              <a:rPr lang="en-US" dirty="0" err="1"/>
              <a:t>khỏi</a:t>
            </a:r>
            <a:r>
              <a:rPr lang="en-US" dirty="0"/>
              <a:t> frontier</a:t>
            </a:r>
          </a:p>
          <a:p>
            <a:r>
              <a:rPr lang="en-US" b="1" dirty="0"/>
              <a:t>If</a:t>
            </a:r>
            <a:r>
              <a:rPr lang="en-US" dirty="0"/>
              <a:t> node </a:t>
            </a:r>
            <a:r>
              <a:rPr lang="en-US" dirty="0" err="1"/>
              <a:t>chính</a:t>
            </a:r>
            <a:r>
              <a:rPr lang="en-US" dirty="0"/>
              <a:t> </a:t>
            </a:r>
            <a:r>
              <a:rPr lang="en-US" dirty="0" err="1"/>
              <a:t>là</a:t>
            </a:r>
            <a:r>
              <a:rPr lang="en-US" dirty="0"/>
              <a:t> goal state then </a:t>
            </a:r>
            <a:r>
              <a:rPr lang="en-US" b="1" dirty="0"/>
              <a:t>return </a:t>
            </a:r>
            <a:r>
              <a:rPr lang="en-US" dirty="0"/>
              <a:t>the corresponding solution</a:t>
            </a:r>
          </a:p>
          <a:p>
            <a:r>
              <a:rPr lang="en-US" b="1" dirty="0" err="1"/>
              <a:t>Nếu</a:t>
            </a:r>
            <a:r>
              <a:rPr lang="en-US" b="1" dirty="0"/>
              <a:t> </a:t>
            </a:r>
            <a:r>
              <a:rPr lang="en-US" b="1" dirty="0" err="1"/>
              <a:t>không</a:t>
            </a:r>
            <a:r>
              <a:rPr lang="en-US" b="1" dirty="0"/>
              <a:t> </a:t>
            </a:r>
            <a:r>
              <a:rPr lang="en-US" b="1" dirty="0" err="1"/>
              <a:t>phải</a:t>
            </a:r>
            <a:r>
              <a:rPr lang="en-US" b="1" dirty="0"/>
              <a:t> goal state</a:t>
            </a:r>
            <a:r>
              <a:rPr lang="en-US" dirty="0"/>
              <a:t> </a:t>
            </a:r>
            <a:r>
              <a:rPr lang="en-US" dirty="0">
                <a:sym typeface="Wingdings"/>
              </a:rPr>
              <a:t></a:t>
            </a:r>
            <a:r>
              <a:rPr lang="en-US" dirty="0"/>
              <a:t> expand </a:t>
            </a:r>
            <a:r>
              <a:rPr lang="en-US" dirty="0" err="1"/>
              <a:t>những</a:t>
            </a:r>
            <a:r>
              <a:rPr lang="en-US" dirty="0"/>
              <a:t> node </a:t>
            </a:r>
            <a:r>
              <a:rPr lang="en-US" dirty="0" err="1"/>
              <a:t>nó</a:t>
            </a:r>
            <a:r>
              <a:rPr lang="en-US" dirty="0"/>
              <a:t> </a:t>
            </a:r>
            <a:r>
              <a:rPr lang="en-US" dirty="0" err="1"/>
              <a:t>ra</a:t>
            </a:r>
            <a:r>
              <a:rPr lang="en-US" dirty="0"/>
              <a:t>, them node </a:t>
            </a:r>
            <a:r>
              <a:rPr lang="en-US" dirty="0" err="1"/>
              <a:t>đó</a:t>
            </a:r>
            <a:r>
              <a:rPr lang="en-US" dirty="0"/>
              <a:t> </a:t>
            </a:r>
            <a:r>
              <a:rPr lang="en-US" dirty="0" err="1"/>
              <a:t>vào</a:t>
            </a:r>
            <a:r>
              <a:rPr lang="en-US" dirty="0"/>
              <a:t> frontier</a:t>
            </a:r>
          </a:p>
          <a:p>
            <a:endParaRPr lang="en-US" dirty="0" smtClean="0"/>
          </a:p>
        </p:txBody>
      </p:sp>
    </p:spTree>
    <p:extLst>
      <p:ext uri="{BB962C8B-B14F-4D97-AF65-F5344CB8AC3E}">
        <p14:creationId xmlns:p14="http://schemas.microsoft.com/office/powerpoint/2010/main" val="41338150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250" fill="hold"/>
                                        <p:tgtEl>
                                          <p:spTgt spid="14"/>
                                        </p:tgtEl>
                                        <p:attrNameLst>
                                          <p:attrName>ppt_x</p:attrName>
                                        </p:attrNameLst>
                                      </p:cBhvr>
                                      <p:tavLst>
                                        <p:tav tm="0">
                                          <p:val>
                                            <p:strVal val="#ppt_x"/>
                                          </p:val>
                                        </p:tav>
                                        <p:tav tm="100000">
                                          <p:val>
                                            <p:strVal val="#ppt_x"/>
                                          </p:val>
                                        </p:tav>
                                      </p:tavLst>
                                    </p:anim>
                                    <p:anim calcmode="lin" valueType="num">
                                      <p:cBhvr additive="base">
                                        <p:cTn id="8" dur="12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5C7D45-B738-4F8A-9639-98C08AF3993F}" type="slidenum">
              <a:rPr lang="en-US" smtClean="0"/>
              <a:t>4</a:t>
            </a:fld>
            <a:endParaRPr lang="en-US"/>
          </a:p>
        </p:txBody>
      </p:sp>
      <p:sp>
        <p:nvSpPr>
          <p:cNvPr id="5" name="Flowchart: Punched Tape 4"/>
          <p:cNvSpPr/>
          <p:nvPr/>
        </p:nvSpPr>
        <p:spPr>
          <a:xfrm>
            <a:off x="290944" y="512618"/>
            <a:ext cx="11111345" cy="1288473"/>
          </a:xfrm>
          <a:prstGeom prst="flowChartPunchedTa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FF0000"/>
                </a:solidFill>
                <a:latin typeface="Arial" panose="020B0604020202020204" pitchFamily="34" charset="0"/>
                <a:cs typeface="Arial" panose="020B0604020202020204" pitchFamily="34" charset="0"/>
              </a:rPr>
              <a:t>I.GIỚI  THIỆU VỀ ARTIFICIAL INTELLIGENCE</a:t>
            </a:r>
          </a:p>
          <a:p>
            <a:endParaRPr lang="en-US" dirty="0"/>
          </a:p>
        </p:txBody>
      </p:sp>
      <p:sp>
        <p:nvSpPr>
          <p:cNvPr id="6" name="TextBox 5"/>
          <p:cNvSpPr txBox="1"/>
          <p:nvPr/>
        </p:nvSpPr>
        <p:spPr>
          <a:xfrm>
            <a:off x="415636" y="2715491"/>
            <a:ext cx="10986655" cy="3139321"/>
          </a:xfrm>
          <a:prstGeom prst="rect">
            <a:avLst/>
          </a:prstGeom>
          <a:noFill/>
        </p:spPr>
        <p:txBody>
          <a:bodyPr wrap="square" rtlCol="0">
            <a:spAutoFit/>
          </a:bodyPr>
          <a:lstStyle/>
          <a:p>
            <a:r>
              <a:rPr lang="en-US" dirty="0" smtClean="0"/>
              <a:t>13.</a:t>
            </a:r>
            <a:r>
              <a:rPr lang="vi-VN" dirty="0"/>
              <a:t> Lĩnh vực nguyên cứu </a:t>
            </a:r>
            <a:r>
              <a:rPr lang="vi-VN" dirty="0" smtClean="0"/>
              <a:t>AI</a:t>
            </a:r>
            <a:endParaRPr lang="en-US" dirty="0" smtClean="0"/>
          </a:p>
          <a:p>
            <a:r>
              <a:rPr lang="en-US" dirty="0" smtClean="0"/>
              <a:t>14.</a:t>
            </a:r>
            <a:r>
              <a:rPr lang="vi-VN" dirty="0"/>
              <a:t> Các khái niệm căn bản của </a:t>
            </a:r>
            <a:r>
              <a:rPr lang="vi-VN" dirty="0" smtClean="0"/>
              <a:t>AI</a:t>
            </a:r>
            <a:endParaRPr lang="en-US" dirty="0" smtClean="0"/>
          </a:p>
          <a:p>
            <a:r>
              <a:rPr lang="en-US" dirty="0" smtClean="0"/>
              <a:t>15.</a:t>
            </a:r>
            <a:r>
              <a:rPr lang="vi-VN" dirty="0"/>
              <a:t> Nguyên tắc thiết kế </a:t>
            </a:r>
            <a:r>
              <a:rPr lang="vi-VN" dirty="0" smtClean="0"/>
              <a:t>Reward</a:t>
            </a:r>
            <a:endParaRPr lang="en-US" dirty="0" smtClean="0"/>
          </a:p>
          <a:p>
            <a:r>
              <a:rPr lang="en-US" dirty="0" smtClean="0"/>
              <a:t>16.</a:t>
            </a:r>
            <a:r>
              <a:rPr lang="vi-VN" dirty="0"/>
              <a:t> Exploit và </a:t>
            </a:r>
            <a:r>
              <a:rPr lang="vi-VN" dirty="0" smtClean="0"/>
              <a:t>Explore</a:t>
            </a:r>
            <a:endParaRPr lang="en-US" dirty="0" smtClean="0"/>
          </a:p>
          <a:p>
            <a:r>
              <a:rPr lang="en-US" dirty="0" smtClean="0"/>
              <a:t>17.</a:t>
            </a:r>
            <a:r>
              <a:rPr lang="vi-VN" dirty="0"/>
              <a:t> Các loại môi trường (Types of environments</a:t>
            </a:r>
            <a:r>
              <a:rPr lang="vi-VN" dirty="0" smtClean="0"/>
              <a:t>)</a:t>
            </a:r>
            <a:endParaRPr lang="en-US" dirty="0" smtClean="0"/>
          </a:p>
          <a:p>
            <a:r>
              <a:rPr lang="en-US" dirty="0" smtClean="0"/>
              <a:t>18.</a:t>
            </a:r>
            <a:r>
              <a:rPr lang="vi-VN" dirty="0"/>
              <a:t> Các loại môi trường ( Types of environment) tiếp </a:t>
            </a:r>
            <a:r>
              <a:rPr lang="vi-VN" dirty="0" smtClean="0"/>
              <a:t>theo</a:t>
            </a:r>
            <a:endParaRPr lang="en-US" dirty="0" smtClean="0"/>
          </a:p>
          <a:p>
            <a:r>
              <a:rPr lang="en-US" dirty="0" smtClean="0"/>
              <a:t>19.</a:t>
            </a:r>
            <a:r>
              <a:rPr lang="vi-VN" dirty="0"/>
              <a:t> State </a:t>
            </a:r>
            <a:r>
              <a:rPr lang="vi-VN" dirty="0" smtClean="0"/>
              <a:t>representations</a:t>
            </a:r>
            <a:endParaRPr lang="en-US" dirty="0" smtClean="0"/>
          </a:p>
          <a:p>
            <a:r>
              <a:rPr lang="en-US" dirty="0" smtClean="0"/>
              <a:t>20.</a:t>
            </a:r>
            <a:r>
              <a:rPr lang="vi-VN" dirty="0"/>
              <a:t> PEAS mô tả </a:t>
            </a:r>
            <a:r>
              <a:rPr lang="vi-VN" dirty="0" smtClean="0"/>
              <a:t>agents</a:t>
            </a:r>
            <a:endParaRPr lang="en-US" dirty="0" smtClean="0"/>
          </a:p>
          <a:p>
            <a:r>
              <a:rPr lang="en-US" dirty="0" smtClean="0"/>
              <a:t>21.</a:t>
            </a:r>
            <a:r>
              <a:rPr lang="vi-VN" dirty="0"/>
              <a:t> Các loại agents cơ </a:t>
            </a:r>
            <a:r>
              <a:rPr lang="vi-VN" dirty="0" smtClean="0"/>
              <a:t>bản</a:t>
            </a:r>
            <a:endParaRPr lang="en-US" dirty="0" smtClean="0"/>
          </a:p>
          <a:p>
            <a:r>
              <a:rPr lang="en-US" dirty="0" smtClean="0"/>
              <a:t>22.</a:t>
            </a:r>
            <a:r>
              <a:rPr lang="vi-VN" dirty="0"/>
              <a:t> Solving problems by </a:t>
            </a:r>
            <a:r>
              <a:rPr lang="vi-VN" dirty="0" smtClean="0"/>
              <a:t>searching</a:t>
            </a:r>
            <a:endParaRPr lang="en-US" dirty="0" smtClean="0"/>
          </a:p>
          <a:p>
            <a:r>
              <a:rPr lang="en-US" dirty="0" smtClean="0"/>
              <a:t>23.</a:t>
            </a:r>
            <a:r>
              <a:rPr lang="vi-VN" dirty="0"/>
              <a:t> Mô tả bài toán bằng Components</a:t>
            </a:r>
            <a:endParaRPr lang="en-US" dirty="0"/>
          </a:p>
        </p:txBody>
      </p:sp>
    </p:spTree>
    <p:extLst>
      <p:ext uri="{BB962C8B-B14F-4D97-AF65-F5344CB8AC3E}">
        <p14:creationId xmlns:p14="http://schemas.microsoft.com/office/powerpoint/2010/main" val="165728933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33251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8" y="-581890"/>
            <a:ext cx="9476510" cy="22580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3</a:t>
            </a:r>
            <a:r>
              <a:rPr lang="en-US" sz="3600" dirty="0" smtClean="0"/>
              <a:t>. </a:t>
            </a:r>
            <a:r>
              <a:rPr lang="en-US" sz="3600" dirty="0" smtClean="0"/>
              <a:t>VẤN ĐỀ:REPEATED STATES-&gt;GRAPH SEARCH</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72545"/>
            <a:ext cx="12506632" cy="3691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40</a:t>
            </a:fld>
            <a:endParaRPr lang="en-US" sz="3200" dirty="0">
              <a:solidFill>
                <a:srgbClr val="FF0000"/>
              </a:solidFill>
            </a:endParaRPr>
          </a:p>
        </p:txBody>
      </p:sp>
      <p:sp>
        <p:nvSpPr>
          <p:cNvPr id="14" name="TextBox 13"/>
          <p:cNvSpPr txBox="1"/>
          <p:nvPr/>
        </p:nvSpPr>
        <p:spPr>
          <a:xfrm>
            <a:off x="312734" y="1676114"/>
            <a:ext cx="11052464" cy="3416320"/>
          </a:xfrm>
          <a:prstGeom prst="rect">
            <a:avLst/>
          </a:prstGeom>
          <a:noFill/>
        </p:spPr>
        <p:txBody>
          <a:bodyPr wrap="square" rtlCol="0">
            <a:spAutoFit/>
          </a:bodyPr>
          <a:lstStyle/>
          <a:p>
            <a:r>
              <a:rPr lang="en-US" dirty="0" err="1"/>
              <a:t>Trùng</a:t>
            </a:r>
            <a:r>
              <a:rPr lang="en-US" dirty="0"/>
              <a:t> </a:t>
            </a:r>
            <a:r>
              <a:rPr lang="en-US" dirty="0" err="1"/>
              <a:t>lặp</a:t>
            </a:r>
            <a:r>
              <a:rPr lang="en-US" dirty="0"/>
              <a:t> </a:t>
            </a:r>
            <a:r>
              <a:rPr lang="en-US" dirty="0" err="1"/>
              <a:t>vị</a:t>
            </a:r>
            <a:r>
              <a:rPr lang="en-US" dirty="0"/>
              <a:t> </a:t>
            </a:r>
            <a:r>
              <a:rPr lang="en-US" dirty="0" err="1"/>
              <a:t>trí</a:t>
            </a:r>
            <a:r>
              <a:rPr lang="en-US" dirty="0"/>
              <a:t> state </a:t>
            </a:r>
            <a:r>
              <a:rPr lang="en-US" dirty="0" err="1"/>
              <a:t>mà</a:t>
            </a:r>
            <a:r>
              <a:rPr lang="en-US" dirty="0"/>
              <a:t> agent </a:t>
            </a:r>
            <a:r>
              <a:rPr lang="en-US" dirty="0" err="1"/>
              <a:t>đã</a:t>
            </a:r>
            <a:r>
              <a:rPr lang="en-US" dirty="0"/>
              <a:t> </a:t>
            </a:r>
            <a:r>
              <a:rPr lang="en-US" dirty="0" err="1"/>
              <a:t>đi</a:t>
            </a:r>
            <a:r>
              <a:rPr lang="en-US" dirty="0"/>
              <a:t> qua </a:t>
            </a:r>
            <a:r>
              <a:rPr lang="en-US" dirty="0">
                <a:sym typeface="Wingdings"/>
              </a:rPr>
              <a:t></a:t>
            </a:r>
            <a:r>
              <a:rPr lang="en-US" dirty="0"/>
              <a:t> </a:t>
            </a:r>
            <a:r>
              <a:rPr lang="en-US" dirty="0" err="1"/>
              <a:t>dẫn</a:t>
            </a:r>
            <a:r>
              <a:rPr lang="en-US" dirty="0"/>
              <a:t> </a:t>
            </a:r>
            <a:r>
              <a:rPr lang="en-US" dirty="0" err="1"/>
              <a:t>tới</a:t>
            </a:r>
            <a:r>
              <a:rPr lang="en-US" dirty="0"/>
              <a:t> </a:t>
            </a:r>
            <a:r>
              <a:rPr lang="en-US" dirty="0" err="1"/>
              <a:t>vòng</a:t>
            </a:r>
            <a:r>
              <a:rPr lang="en-US" dirty="0"/>
              <a:t> </a:t>
            </a:r>
            <a:r>
              <a:rPr lang="en-US" dirty="0" err="1"/>
              <a:t>lặp</a:t>
            </a:r>
            <a:r>
              <a:rPr lang="en-US" dirty="0"/>
              <a:t> </a:t>
            </a:r>
            <a:r>
              <a:rPr lang="en-US" dirty="0" err="1"/>
              <a:t>vô</a:t>
            </a:r>
            <a:r>
              <a:rPr lang="en-US" dirty="0"/>
              <a:t> </a:t>
            </a:r>
            <a:r>
              <a:rPr lang="en-US" dirty="0" err="1"/>
              <a:t>tận</a:t>
            </a:r>
            <a:r>
              <a:rPr lang="en-US" dirty="0"/>
              <a:t> </a:t>
            </a:r>
            <a:r>
              <a:rPr lang="en-US" dirty="0" err="1"/>
              <a:t>trong</a:t>
            </a:r>
            <a:r>
              <a:rPr lang="en-US" dirty="0"/>
              <a:t> </a:t>
            </a:r>
            <a:r>
              <a:rPr lang="en-US" dirty="0" err="1"/>
              <a:t>thuật</a:t>
            </a:r>
            <a:r>
              <a:rPr lang="en-US" dirty="0"/>
              <a:t> </a:t>
            </a:r>
            <a:r>
              <a:rPr lang="en-US" dirty="0" err="1"/>
              <a:t>toán</a:t>
            </a:r>
            <a:r>
              <a:rPr lang="en-US" dirty="0"/>
              <a:t> Tree Search. </a:t>
            </a:r>
            <a:r>
              <a:rPr lang="en-US" dirty="0">
                <a:sym typeface="Wingdings"/>
              </a:rPr>
              <a:t></a:t>
            </a:r>
            <a:r>
              <a:rPr lang="en-US" dirty="0"/>
              <a:t> </a:t>
            </a:r>
            <a:r>
              <a:rPr lang="en-US" dirty="0" err="1"/>
              <a:t>Cần</a:t>
            </a:r>
            <a:r>
              <a:rPr lang="en-US" dirty="0"/>
              <a:t> </a:t>
            </a:r>
            <a:r>
              <a:rPr lang="en-US" dirty="0" err="1"/>
              <a:t>tìm</a:t>
            </a:r>
            <a:r>
              <a:rPr lang="en-US" dirty="0"/>
              <a:t> </a:t>
            </a:r>
            <a:r>
              <a:rPr lang="en-US" dirty="0" err="1"/>
              <a:t>ra</a:t>
            </a:r>
            <a:r>
              <a:rPr lang="en-US" dirty="0"/>
              <a:t> </a:t>
            </a:r>
            <a:r>
              <a:rPr lang="en-US" dirty="0" err="1"/>
              <a:t>một</a:t>
            </a:r>
            <a:r>
              <a:rPr lang="en-US" dirty="0"/>
              <a:t> </a:t>
            </a:r>
            <a:r>
              <a:rPr lang="en-US" dirty="0" err="1"/>
              <a:t>giải</a:t>
            </a:r>
            <a:r>
              <a:rPr lang="en-US" dirty="0"/>
              <a:t> </a:t>
            </a:r>
            <a:r>
              <a:rPr lang="en-US" dirty="0" err="1"/>
              <a:t>pháp</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nó</a:t>
            </a:r>
            <a:r>
              <a:rPr lang="en-US" dirty="0"/>
              <a:t> </a:t>
            </a:r>
          </a:p>
          <a:p>
            <a:r>
              <a:rPr lang="en-US" dirty="0"/>
              <a:t>Graph Search </a:t>
            </a:r>
            <a:r>
              <a:rPr lang="en-US" dirty="0" err="1"/>
              <a:t>chính</a:t>
            </a:r>
            <a:r>
              <a:rPr lang="en-US" dirty="0"/>
              <a:t> </a:t>
            </a:r>
            <a:r>
              <a:rPr lang="en-US" dirty="0" err="1"/>
              <a:t>là</a:t>
            </a:r>
            <a:r>
              <a:rPr lang="en-US" dirty="0"/>
              <a:t> </a:t>
            </a:r>
            <a:r>
              <a:rPr lang="en-US" dirty="0" err="1"/>
              <a:t>giải</a:t>
            </a:r>
            <a:r>
              <a:rPr lang="en-US" dirty="0"/>
              <a:t> </a:t>
            </a:r>
            <a:r>
              <a:rPr lang="en-US" dirty="0" err="1"/>
              <a:t>pháp</a:t>
            </a:r>
            <a:r>
              <a:rPr lang="en-US" dirty="0"/>
              <a:t> </a:t>
            </a:r>
            <a:r>
              <a:rPr lang="en-US" dirty="0" err="1"/>
              <a:t>đó</a:t>
            </a:r>
            <a:r>
              <a:rPr lang="en-US" dirty="0"/>
              <a:t>.</a:t>
            </a:r>
          </a:p>
          <a:p>
            <a:r>
              <a:rPr lang="en-US" dirty="0" err="1"/>
              <a:t>Hàm</a:t>
            </a:r>
            <a:r>
              <a:rPr lang="en-US" dirty="0"/>
              <a:t> Graph Search </a:t>
            </a:r>
            <a:r>
              <a:rPr lang="en-US" dirty="0" err="1"/>
              <a:t>nó</a:t>
            </a:r>
            <a:r>
              <a:rPr lang="en-US" dirty="0"/>
              <a:t> </a:t>
            </a:r>
            <a:r>
              <a:rPr lang="en-US" dirty="0" err="1"/>
              <a:t>khác</a:t>
            </a:r>
            <a:r>
              <a:rPr lang="en-US" dirty="0"/>
              <a:t> Tree Search </a:t>
            </a:r>
            <a:r>
              <a:rPr lang="en-US" dirty="0" err="1"/>
              <a:t>là</a:t>
            </a:r>
            <a:r>
              <a:rPr lang="en-US" dirty="0"/>
              <a:t> </a:t>
            </a:r>
            <a:r>
              <a:rPr lang="en-US" dirty="0" err="1"/>
              <a:t>nó</a:t>
            </a:r>
            <a:r>
              <a:rPr lang="en-US" dirty="0"/>
              <a:t> </a:t>
            </a:r>
            <a:r>
              <a:rPr lang="en-US" dirty="0" err="1"/>
              <a:t>sẽ</a:t>
            </a:r>
            <a:r>
              <a:rPr lang="en-US" dirty="0"/>
              <a:t> </a:t>
            </a:r>
            <a:r>
              <a:rPr lang="en-US" dirty="0" err="1"/>
              <a:t>có</a:t>
            </a:r>
            <a:r>
              <a:rPr lang="en-US" dirty="0"/>
              <a:t> </a:t>
            </a:r>
            <a:r>
              <a:rPr lang="en-US" dirty="0" err="1"/>
              <a:t>thêm</a:t>
            </a:r>
            <a:r>
              <a:rPr lang="en-US" dirty="0"/>
              <a:t> </a:t>
            </a:r>
            <a:r>
              <a:rPr lang="en-US" dirty="0" err="1"/>
              <a:t>một</a:t>
            </a:r>
            <a:r>
              <a:rPr lang="en-US" dirty="0"/>
              <a:t> </a:t>
            </a:r>
            <a:r>
              <a:rPr lang="en-US" dirty="0" err="1"/>
              <a:t>khái</a:t>
            </a:r>
            <a:r>
              <a:rPr lang="en-US" dirty="0"/>
              <a:t> </a:t>
            </a:r>
            <a:r>
              <a:rPr lang="en-US" dirty="0" err="1"/>
              <a:t>niệm</a:t>
            </a:r>
            <a:r>
              <a:rPr lang="en-US" dirty="0"/>
              <a:t> </a:t>
            </a:r>
            <a:r>
              <a:rPr lang="en-US" dirty="0" err="1"/>
              <a:t>mới</a:t>
            </a:r>
            <a:r>
              <a:rPr lang="en-US" dirty="0"/>
              <a:t> </a:t>
            </a:r>
            <a:r>
              <a:rPr lang="en-US" dirty="0" err="1"/>
              <a:t>là</a:t>
            </a:r>
            <a:r>
              <a:rPr lang="en-US" dirty="0"/>
              <a:t> explored set. </a:t>
            </a:r>
            <a:r>
              <a:rPr lang="en-US" dirty="0" err="1"/>
              <a:t>Đây</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chứ</a:t>
            </a:r>
            <a:r>
              <a:rPr lang="en-US" dirty="0"/>
              <a:t> </a:t>
            </a:r>
            <a:r>
              <a:rPr lang="en-US" dirty="0" err="1"/>
              <a:t>những</a:t>
            </a:r>
            <a:r>
              <a:rPr lang="en-US" dirty="0"/>
              <a:t> </a:t>
            </a:r>
            <a:r>
              <a:rPr lang="en-US" dirty="0" err="1"/>
              <a:t>điểm</a:t>
            </a:r>
            <a:r>
              <a:rPr lang="en-US" dirty="0"/>
              <a:t> </a:t>
            </a:r>
            <a:r>
              <a:rPr lang="en-US" dirty="0" err="1"/>
              <a:t>mà</a:t>
            </a:r>
            <a:r>
              <a:rPr lang="en-US" dirty="0"/>
              <a:t> agent </a:t>
            </a:r>
            <a:r>
              <a:rPr lang="en-US" dirty="0" err="1"/>
              <a:t>đã</a:t>
            </a:r>
            <a:r>
              <a:rPr lang="en-US" dirty="0"/>
              <a:t> </a:t>
            </a:r>
            <a:r>
              <a:rPr lang="en-US" dirty="0" err="1"/>
              <a:t>đi</a:t>
            </a:r>
            <a:r>
              <a:rPr lang="en-US" dirty="0"/>
              <a:t> qua </a:t>
            </a:r>
            <a:r>
              <a:rPr lang="en-US" dirty="0" err="1"/>
              <a:t>đã</a:t>
            </a:r>
            <a:r>
              <a:rPr lang="en-US" dirty="0"/>
              <a:t> </a:t>
            </a:r>
            <a:r>
              <a:rPr lang="en-US" dirty="0" err="1"/>
              <a:t>được</a:t>
            </a:r>
            <a:r>
              <a:rPr lang="en-US" dirty="0"/>
              <a:t> expand.</a:t>
            </a:r>
          </a:p>
          <a:p>
            <a:r>
              <a:rPr lang="en-US" b="1" dirty="0"/>
              <a:t>Loop do</a:t>
            </a:r>
            <a:endParaRPr lang="en-US" dirty="0"/>
          </a:p>
          <a:p>
            <a:r>
              <a:rPr lang="en-US" dirty="0"/>
              <a:t>	</a:t>
            </a:r>
            <a:r>
              <a:rPr lang="en-US" b="1" dirty="0"/>
              <a:t>If</a:t>
            </a:r>
            <a:r>
              <a:rPr lang="en-US" dirty="0"/>
              <a:t> the frontier </a:t>
            </a:r>
            <a:r>
              <a:rPr lang="en-US" dirty="0" err="1"/>
              <a:t>rỗng</a:t>
            </a:r>
            <a:r>
              <a:rPr lang="en-US" dirty="0"/>
              <a:t> then </a:t>
            </a:r>
            <a:r>
              <a:rPr lang="en-US" b="1" dirty="0"/>
              <a:t>return</a:t>
            </a:r>
            <a:r>
              <a:rPr lang="en-US" dirty="0"/>
              <a:t> </a:t>
            </a:r>
            <a:r>
              <a:rPr lang="en-US" dirty="0" err="1"/>
              <a:t>failire</a:t>
            </a:r>
            <a:r>
              <a:rPr lang="en-US" dirty="0"/>
              <a:t>(</a:t>
            </a:r>
            <a:r>
              <a:rPr lang="en-US" dirty="0" err="1"/>
              <a:t>thất</a:t>
            </a:r>
            <a:r>
              <a:rPr lang="en-US" dirty="0"/>
              <a:t> </a:t>
            </a:r>
            <a:r>
              <a:rPr lang="en-US" dirty="0" err="1"/>
              <a:t>bại</a:t>
            </a:r>
            <a:r>
              <a:rPr lang="en-US" dirty="0"/>
              <a:t>)</a:t>
            </a:r>
          </a:p>
          <a:p>
            <a:pPr lvl="0"/>
            <a:r>
              <a:rPr lang="en-US" dirty="0" err="1"/>
              <a:t>Chọn</a:t>
            </a:r>
            <a:r>
              <a:rPr lang="en-US" dirty="0"/>
              <a:t> 1 leaf node </a:t>
            </a:r>
            <a:r>
              <a:rPr lang="en-US" dirty="0" err="1"/>
              <a:t>và</a:t>
            </a:r>
            <a:r>
              <a:rPr lang="en-US" dirty="0"/>
              <a:t> </a:t>
            </a:r>
            <a:r>
              <a:rPr lang="en-US" dirty="0" err="1"/>
              <a:t>xóa</a:t>
            </a:r>
            <a:r>
              <a:rPr lang="en-US" dirty="0"/>
              <a:t> </a:t>
            </a:r>
            <a:r>
              <a:rPr lang="en-US" dirty="0" err="1"/>
              <a:t>nó</a:t>
            </a:r>
            <a:r>
              <a:rPr lang="en-US" dirty="0"/>
              <a:t> </a:t>
            </a:r>
            <a:r>
              <a:rPr lang="en-US" dirty="0" err="1"/>
              <a:t>khỏi</a:t>
            </a:r>
            <a:r>
              <a:rPr lang="en-US" dirty="0"/>
              <a:t> frontier</a:t>
            </a:r>
          </a:p>
          <a:p>
            <a:r>
              <a:rPr lang="en-US" b="1" dirty="0"/>
              <a:t>If n</a:t>
            </a:r>
            <a:r>
              <a:rPr lang="en-US" dirty="0"/>
              <a:t>ode </a:t>
            </a:r>
            <a:r>
              <a:rPr lang="en-US" dirty="0" err="1"/>
              <a:t>chính</a:t>
            </a:r>
            <a:r>
              <a:rPr lang="en-US" dirty="0"/>
              <a:t> </a:t>
            </a:r>
            <a:r>
              <a:rPr lang="en-US" dirty="0" err="1"/>
              <a:t>là</a:t>
            </a:r>
            <a:r>
              <a:rPr lang="en-US" dirty="0"/>
              <a:t> goal state then </a:t>
            </a:r>
            <a:r>
              <a:rPr lang="en-US" b="1" dirty="0"/>
              <a:t>return</a:t>
            </a:r>
            <a:r>
              <a:rPr lang="en-US" dirty="0"/>
              <a:t> the corresponding solution</a:t>
            </a:r>
          </a:p>
          <a:p>
            <a:pPr lvl="0"/>
            <a:r>
              <a:rPr lang="en-US" b="1" dirty="0" err="1"/>
              <a:t>Thêm</a:t>
            </a:r>
            <a:r>
              <a:rPr lang="en-US" b="1" dirty="0"/>
              <a:t> node </a:t>
            </a:r>
            <a:r>
              <a:rPr lang="en-US" b="1" dirty="0" err="1"/>
              <a:t>vào</a:t>
            </a:r>
            <a:r>
              <a:rPr lang="en-US" b="1" dirty="0"/>
              <a:t> explored set.</a:t>
            </a:r>
            <a:endParaRPr lang="en-US" dirty="0"/>
          </a:p>
          <a:p>
            <a:r>
              <a:rPr lang="en-US" b="1" dirty="0" err="1"/>
              <a:t>Nếu</a:t>
            </a:r>
            <a:r>
              <a:rPr lang="en-US" b="1" dirty="0"/>
              <a:t> </a:t>
            </a:r>
            <a:r>
              <a:rPr lang="en-US" b="1" dirty="0" err="1"/>
              <a:t>không</a:t>
            </a:r>
            <a:r>
              <a:rPr lang="en-US" b="1" dirty="0"/>
              <a:t> </a:t>
            </a:r>
            <a:r>
              <a:rPr lang="en-US" b="1" dirty="0" err="1"/>
              <a:t>phải</a:t>
            </a:r>
            <a:r>
              <a:rPr lang="en-US" b="1" dirty="0"/>
              <a:t> goad state</a:t>
            </a:r>
            <a:r>
              <a:rPr lang="en-US" dirty="0"/>
              <a:t> </a:t>
            </a:r>
            <a:r>
              <a:rPr lang="en-US" dirty="0">
                <a:sym typeface="Wingdings"/>
              </a:rPr>
              <a:t></a:t>
            </a:r>
            <a:r>
              <a:rPr lang="en-US" dirty="0"/>
              <a:t> expand </a:t>
            </a:r>
            <a:r>
              <a:rPr lang="en-US" dirty="0" err="1"/>
              <a:t>những</a:t>
            </a:r>
            <a:r>
              <a:rPr lang="en-US" dirty="0"/>
              <a:t> node </a:t>
            </a:r>
            <a:r>
              <a:rPr lang="en-US" dirty="0" err="1"/>
              <a:t>nó</a:t>
            </a:r>
            <a:r>
              <a:rPr lang="en-US" dirty="0"/>
              <a:t> </a:t>
            </a:r>
            <a:r>
              <a:rPr lang="en-US" dirty="0" err="1"/>
              <a:t>ra</a:t>
            </a:r>
            <a:r>
              <a:rPr lang="en-US" dirty="0"/>
              <a:t>, </a:t>
            </a:r>
            <a:r>
              <a:rPr lang="en-US" dirty="0" err="1"/>
              <a:t>thêm</a:t>
            </a:r>
            <a:r>
              <a:rPr lang="en-US" dirty="0"/>
              <a:t> node </a:t>
            </a:r>
            <a:r>
              <a:rPr lang="en-US" dirty="0" err="1"/>
              <a:t>đó</a:t>
            </a:r>
            <a:r>
              <a:rPr lang="en-US" dirty="0"/>
              <a:t> </a:t>
            </a:r>
            <a:r>
              <a:rPr lang="en-US" dirty="0" err="1"/>
              <a:t>vào</a:t>
            </a:r>
            <a:r>
              <a:rPr lang="en-US" dirty="0"/>
              <a:t> frontier.</a:t>
            </a:r>
          </a:p>
          <a:p>
            <a:r>
              <a:rPr lang="en-US" b="1" dirty="0" err="1"/>
              <a:t>Nếu</a:t>
            </a:r>
            <a:r>
              <a:rPr lang="en-US" b="1" dirty="0"/>
              <a:t> </a:t>
            </a:r>
            <a:r>
              <a:rPr lang="en-US" b="1" dirty="0" err="1"/>
              <a:t>mà</a:t>
            </a:r>
            <a:r>
              <a:rPr lang="en-US" b="1" dirty="0"/>
              <a:t> node </a:t>
            </a:r>
            <a:r>
              <a:rPr lang="en-US" b="1" dirty="0" err="1"/>
              <a:t>này</a:t>
            </a:r>
            <a:r>
              <a:rPr lang="en-US" b="1" dirty="0"/>
              <a:t> </a:t>
            </a:r>
            <a:r>
              <a:rPr lang="en-US" b="1" dirty="0" err="1"/>
              <a:t>không</a:t>
            </a:r>
            <a:r>
              <a:rPr lang="en-US" b="1" dirty="0"/>
              <a:t> </a:t>
            </a:r>
            <a:r>
              <a:rPr lang="en-US" b="1" dirty="0" err="1"/>
              <a:t>nằm</a:t>
            </a:r>
            <a:r>
              <a:rPr lang="en-US" b="1" dirty="0"/>
              <a:t> </a:t>
            </a:r>
            <a:r>
              <a:rPr lang="en-US" b="1" dirty="0" err="1"/>
              <a:t>trong</a:t>
            </a:r>
            <a:r>
              <a:rPr lang="en-US" b="1" dirty="0"/>
              <a:t> frontier </a:t>
            </a:r>
            <a:r>
              <a:rPr lang="en-US" b="1" dirty="0" err="1"/>
              <a:t>hoặc</a:t>
            </a:r>
            <a:r>
              <a:rPr lang="en-US" b="1" dirty="0"/>
              <a:t> explored set </a:t>
            </a:r>
            <a:r>
              <a:rPr lang="en-US" b="1" dirty="0">
                <a:sym typeface="Wingdings"/>
              </a:rPr>
              <a:t></a:t>
            </a:r>
            <a:r>
              <a:rPr lang="en-US" b="1" dirty="0"/>
              <a:t> </a:t>
            </a:r>
            <a:r>
              <a:rPr lang="en-US" b="1" dirty="0" err="1"/>
              <a:t>thì</a:t>
            </a:r>
            <a:r>
              <a:rPr lang="en-US" b="1" dirty="0"/>
              <a:t> </a:t>
            </a:r>
            <a:r>
              <a:rPr lang="en-US" b="1" dirty="0" err="1"/>
              <a:t>mới</a:t>
            </a:r>
            <a:r>
              <a:rPr lang="en-US" b="1" dirty="0"/>
              <a:t> </a:t>
            </a:r>
            <a:r>
              <a:rPr lang="en-US" b="1" dirty="0" err="1"/>
              <a:t>thêm</a:t>
            </a:r>
            <a:r>
              <a:rPr lang="en-US" b="1" dirty="0"/>
              <a:t> </a:t>
            </a:r>
            <a:r>
              <a:rPr lang="en-US" b="1" dirty="0" err="1"/>
              <a:t>vào</a:t>
            </a:r>
            <a:r>
              <a:rPr lang="en-US" b="1" dirty="0"/>
              <a:t> frontier.</a:t>
            </a:r>
            <a:endParaRPr lang="en-US" dirty="0" smtClean="0"/>
          </a:p>
        </p:txBody>
      </p:sp>
    </p:spTree>
    <p:extLst>
      <p:ext uri="{BB962C8B-B14F-4D97-AF65-F5344CB8AC3E}">
        <p14:creationId xmlns:p14="http://schemas.microsoft.com/office/powerpoint/2010/main" val="34264964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581890"/>
            <a:ext cx="7747820" cy="209203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457200" lvl="2"/>
            <a:r>
              <a:rPr lang="en-US" sz="3600" dirty="0"/>
              <a:t>4. </a:t>
            </a:r>
            <a:r>
              <a:rPr lang="en-US" sz="3600" dirty="0" smtClean="0"/>
              <a:t>DEVELOPING SEARCH ALGORITHMS:</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72545"/>
            <a:ext cx="12506632" cy="3691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41</a:t>
            </a:fld>
            <a:endParaRPr lang="en-US" sz="3200" dirty="0">
              <a:solidFill>
                <a:srgbClr val="FF0000"/>
              </a:solidFill>
            </a:endParaRPr>
          </a:p>
        </p:txBody>
      </p:sp>
      <p:sp>
        <p:nvSpPr>
          <p:cNvPr id="14" name="TextBox 13"/>
          <p:cNvSpPr txBox="1"/>
          <p:nvPr/>
        </p:nvSpPr>
        <p:spPr>
          <a:xfrm>
            <a:off x="312734" y="2050186"/>
            <a:ext cx="11052464" cy="1754326"/>
          </a:xfrm>
          <a:prstGeom prst="rect">
            <a:avLst/>
          </a:prstGeom>
          <a:noFill/>
        </p:spPr>
        <p:txBody>
          <a:bodyPr wrap="square" rtlCol="0">
            <a:spAutoFit/>
          </a:bodyPr>
          <a:lstStyle/>
          <a:p>
            <a:r>
              <a:rPr lang="en-US" dirty="0" err="1"/>
              <a:t>Chúng</a:t>
            </a:r>
            <a:r>
              <a:rPr lang="en-US" dirty="0"/>
              <a:t> ta </a:t>
            </a:r>
            <a:r>
              <a:rPr lang="en-US" dirty="0" err="1"/>
              <a:t>sẽ</a:t>
            </a:r>
            <a:r>
              <a:rPr lang="en-US" dirty="0"/>
              <a:t> </a:t>
            </a:r>
            <a:r>
              <a:rPr lang="en-US" dirty="0" err="1"/>
              <a:t>dựa</a:t>
            </a:r>
            <a:r>
              <a:rPr lang="en-US" dirty="0"/>
              <a:t> </a:t>
            </a:r>
            <a:r>
              <a:rPr lang="en-US" dirty="0" err="1"/>
              <a:t>vào</a:t>
            </a:r>
            <a:r>
              <a:rPr lang="en-US" dirty="0"/>
              <a:t> 2 </a:t>
            </a:r>
            <a:r>
              <a:rPr lang="en-US" dirty="0" err="1"/>
              <a:t>thuật</a:t>
            </a:r>
            <a:r>
              <a:rPr lang="en-US" dirty="0"/>
              <a:t> </a:t>
            </a:r>
            <a:r>
              <a:rPr lang="en-US" dirty="0" err="1"/>
              <a:t>toán</a:t>
            </a:r>
            <a:r>
              <a:rPr lang="en-US" dirty="0"/>
              <a:t> </a:t>
            </a:r>
            <a:r>
              <a:rPr lang="en-US" dirty="0" err="1"/>
              <a:t>trên</a:t>
            </a:r>
            <a:r>
              <a:rPr lang="en-US" dirty="0"/>
              <a:t> : Three Search </a:t>
            </a:r>
            <a:r>
              <a:rPr lang="en-US" dirty="0" err="1"/>
              <a:t>và</a:t>
            </a:r>
            <a:r>
              <a:rPr lang="en-US" dirty="0"/>
              <a:t> Graph Search </a:t>
            </a:r>
            <a:r>
              <a:rPr lang="en-US" dirty="0" err="1"/>
              <a:t>để</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kiếm</a:t>
            </a:r>
            <a:r>
              <a:rPr lang="en-US" dirty="0"/>
              <a:t> </a:t>
            </a:r>
            <a:r>
              <a:rPr lang="en-US" dirty="0" err="1"/>
              <a:t>cụ</a:t>
            </a:r>
            <a:r>
              <a:rPr lang="en-US" dirty="0"/>
              <a:t> </a:t>
            </a:r>
            <a:r>
              <a:rPr lang="en-US" dirty="0" err="1"/>
              <a:t>thể</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kiếm</a:t>
            </a:r>
            <a:r>
              <a:rPr lang="en-US" dirty="0"/>
              <a:t> </a:t>
            </a:r>
            <a:r>
              <a:rPr lang="en-US" dirty="0" err="1"/>
              <a:t>này</a:t>
            </a:r>
            <a:r>
              <a:rPr lang="en-US" dirty="0"/>
              <a:t> </a:t>
            </a:r>
            <a:r>
              <a:rPr lang="en-US" dirty="0" err="1"/>
              <a:t>có</a:t>
            </a:r>
            <a:r>
              <a:rPr lang="en-US" dirty="0"/>
              <a:t> 2 </a:t>
            </a:r>
            <a:r>
              <a:rPr lang="en-US" dirty="0" err="1"/>
              <a:t>loại</a:t>
            </a:r>
            <a:r>
              <a:rPr lang="en-US" dirty="0"/>
              <a:t>;</a:t>
            </a:r>
          </a:p>
          <a:p>
            <a:pPr lvl="0"/>
            <a:r>
              <a:rPr lang="en-US" dirty="0"/>
              <a:t>Uninformed search (</a:t>
            </a:r>
            <a:r>
              <a:rPr lang="en-US" dirty="0" err="1"/>
              <a:t>tìm</a:t>
            </a:r>
            <a:r>
              <a:rPr lang="en-US" dirty="0"/>
              <a:t> </a:t>
            </a:r>
            <a:r>
              <a:rPr lang="en-US" dirty="0" err="1"/>
              <a:t>kiếm</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thông</a:t>
            </a:r>
            <a:r>
              <a:rPr lang="en-US" dirty="0"/>
              <a:t> tin): Ta </a:t>
            </a:r>
            <a:r>
              <a:rPr lang="en-US" dirty="0" err="1"/>
              <a:t>chỉ</a:t>
            </a:r>
            <a:r>
              <a:rPr lang="en-US" dirty="0"/>
              <a:t> </a:t>
            </a:r>
            <a:r>
              <a:rPr lang="en-US" dirty="0" err="1"/>
              <a:t>biết</a:t>
            </a:r>
            <a:r>
              <a:rPr lang="en-US" dirty="0"/>
              <a:t> </a:t>
            </a:r>
            <a:r>
              <a:rPr lang="en-US" dirty="0" err="1"/>
              <a:t>những</a:t>
            </a:r>
            <a:r>
              <a:rPr lang="en-US" dirty="0"/>
              <a:t> problem.</a:t>
            </a:r>
          </a:p>
          <a:p>
            <a:pPr lvl="0"/>
            <a:r>
              <a:rPr lang="en-US" dirty="0"/>
              <a:t>Informed search (</a:t>
            </a:r>
            <a:r>
              <a:rPr lang="en-US" dirty="0" err="1"/>
              <a:t>tìm</a:t>
            </a:r>
            <a:r>
              <a:rPr lang="en-US" dirty="0"/>
              <a:t> </a:t>
            </a:r>
            <a:r>
              <a:rPr lang="en-US" dirty="0" err="1"/>
              <a:t>kiếm</a:t>
            </a:r>
            <a:r>
              <a:rPr lang="en-US" dirty="0"/>
              <a:t> </a:t>
            </a:r>
            <a:r>
              <a:rPr lang="en-US" dirty="0" err="1"/>
              <a:t>có</a:t>
            </a:r>
            <a:r>
              <a:rPr lang="en-US" dirty="0"/>
              <a:t> </a:t>
            </a:r>
            <a:r>
              <a:rPr lang="en-US" dirty="0" err="1"/>
              <a:t>thông</a:t>
            </a:r>
            <a:r>
              <a:rPr lang="en-US" dirty="0"/>
              <a:t> tin): </a:t>
            </a:r>
            <a:r>
              <a:rPr lang="en-US" dirty="0" err="1"/>
              <a:t>ngoài</a:t>
            </a:r>
            <a:r>
              <a:rPr lang="en-US" dirty="0"/>
              <a:t> problem ta </a:t>
            </a:r>
            <a:r>
              <a:rPr lang="en-US" dirty="0" err="1"/>
              <a:t>sẽ</a:t>
            </a:r>
            <a:r>
              <a:rPr lang="en-US" dirty="0"/>
              <a:t> </a:t>
            </a:r>
            <a:r>
              <a:rPr lang="en-US" dirty="0" err="1"/>
              <a:t>có</a:t>
            </a:r>
            <a:r>
              <a:rPr lang="en-US" dirty="0"/>
              <a:t> </a:t>
            </a:r>
            <a:r>
              <a:rPr lang="en-US" dirty="0" err="1"/>
              <a:t>thêm</a:t>
            </a:r>
            <a:r>
              <a:rPr lang="en-US" dirty="0"/>
              <a:t> </a:t>
            </a:r>
            <a:r>
              <a:rPr lang="en-US" dirty="0" err="1"/>
              <a:t>những</a:t>
            </a:r>
            <a:r>
              <a:rPr lang="en-US" dirty="0"/>
              <a:t> </a:t>
            </a:r>
            <a:r>
              <a:rPr lang="en-US" dirty="0" err="1"/>
              <a:t>thông</a:t>
            </a:r>
            <a:r>
              <a:rPr lang="en-US" dirty="0"/>
              <a:t> tin </a:t>
            </a:r>
            <a:r>
              <a:rPr lang="en-US" dirty="0" err="1"/>
              <a:t>khác</a:t>
            </a:r>
            <a:r>
              <a:rPr lang="en-US" dirty="0"/>
              <a:t> </a:t>
            </a:r>
            <a:r>
              <a:rPr lang="en-US" dirty="0" err="1"/>
              <a:t>để</a:t>
            </a:r>
            <a:r>
              <a:rPr lang="en-US" dirty="0"/>
              <a:t> </a:t>
            </a:r>
            <a:r>
              <a:rPr lang="en-US" dirty="0" err="1"/>
              <a:t>hỗ</a:t>
            </a:r>
            <a:r>
              <a:rPr lang="en-US" dirty="0"/>
              <a:t> </a:t>
            </a:r>
            <a:r>
              <a:rPr lang="en-US" dirty="0" err="1"/>
              <a:t>trợ</a:t>
            </a:r>
            <a:r>
              <a:rPr lang="en-US" dirty="0"/>
              <a:t> agent </a:t>
            </a:r>
            <a:r>
              <a:rPr lang="en-US" dirty="0" err="1"/>
              <a:t>làm</a:t>
            </a:r>
            <a:r>
              <a:rPr lang="en-US" dirty="0"/>
              <a:t> </a:t>
            </a:r>
            <a:r>
              <a:rPr lang="en-US" dirty="0" err="1"/>
              <a:t>việc</a:t>
            </a:r>
            <a:r>
              <a:rPr lang="en-US" dirty="0"/>
              <a:t> </a:t>
            </a:r>
            <a:r>
              <a:rPr lang="en-US" dirty="0" err="1"/>
              <a:t>hiệu</a:t>
            </a:r>
            <a:r>
              <a:rPr lang="en-US" dirty="0"/>
              <a:t> </a:t>
            </a:r>
            <a:r>
              <a:rPr lang="en-US" dirty="0" err="1"/>
              <a:t>quả</a:t>
            </a:r>
            <a:r>
              <a:rPr lang="en-US" dirty="0"/>
              <a:t> </a:t>
            </a:r>
            <a:r>
              <a:rPr lang="en-US" dirty="0" err="1"/>
              <a:t>hơn</a:t>
            </a:r>
            <a:r>
              <a:rPr lang="en-US" dirty="0"/>
              <a:t>.</a:t>
            </a:r>
          </a:p>
          <a:p>
            <a:endParaRPr lang="en-US" dirty="0" smtClean="0"/>
          </a:p>
        </p:txBody>
      </p:sp>
    </p:spTree>
    <p:extLst>
      <p:ext uri="{BB962C8B-B14F-4D97-AF65-F5344CB8AC3E}">
        <p14:creationId xmlns:p14="http://schemas.microsoft.com/office/powerpoint/2010/main" val="34264964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5. </a:t>
            </a:r>
            <a:r>
              <a:rPr lang="en-US" sz="3600" dirty="0" smtClean="0"/>
              <a:t>UNINFORMED SEARCH</a:t>
            </a:r>
            <a:r>
              <a:rPr lang="en-US" sz="3600" dirty="0" smtClean="0"/>
              <a:t> </a:t>
            </a:r>
            <a:r>
              <a:rPr lang="en-US" sz="3600" dirty="0" smtClean="0"/>
              <a:t>:</a:t>
            </a:r>
            <a:endParaRPr lang="en-US" sz="3600" dirty="0"/>
          </a:p>
          <a:p>
            <a:pPr marL="0" lvl="1"/>
            <a:r>
              <a:rPr lang="en-US" sz="3600" dirty="0"/>
              <a:t> </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5472545"/>
            <a:ext cx="12506632" cy="3691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42</a:t>
            </a:fld>
            <a:endParaRPr lang="en-US" sz="3200" dirty="0">
              <a:solidFill>
                <a:srgbClr val="FF0000"/>
              </a:solidFill>
            </a:endParaRPr>
          </a:p>
        </p:txBody>
      </p:sp>
      <p:sp>
        <p:nvSpPr>
          <p:cNvPr id="14" name="TextBox 13"/>
          <p:cNvSpPr txBox="1"/>
          <p:nvPr/>
        </p:nvSpPr>
        <p:spPr>
          <a:xfrm>
            <a:off x="312734" y="1537855"/>
            <a:ext cx="11052464" cy="4524315"/>
          </a:xfrm>
          <a:prstGeom prst="rect">
            <a:avLst/>
          </a:prstGeom>
          <a:noFill/>
        </p:spPr>
        <p:txBody>
          <a:bodyPr wrap="square" rtlCol="0">
            <a:spAutoFit/>
          </a:bodyPr>
          <a:lstStyle/>
          <a:p>
            <a:pPr lvl="2"/>
            <a:r>
              <a:rPr lang="en-US" b="1" dirty="0"/>
              <a:t>Breadth-first search</a:t>
            </a:r>
            <a:endParaRPr lang="en-US" sz="1400" dirty="0"/>
          </a:p>
          <a:p>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kiếm</a:t>
            </a:r>
            <a:r>
              <a:rPr lang="en-US" dirty="0"/>
              <a:t> </a:t>
            </a:r>
            <a:r>
              <a:rPr lang="en-US" dirty="0" err="1"/>
              <a:t>theo</a:t>
            </a:r>
            <a:r>
              <a:rPr lang="en-US" dirty="0"/>
              <a:t> </a:t>
            </a:r>
            <a:r>
              <a:rPr lang="en-US" dirty="0" err="1"/>
              <a:t>chiều</a:t>
            </a:r>
            <a:r>
              <a:rPr lang="en-US" dirty="0"/>
              <a:t> </a:t>
            </a:r>
            <a:r>
              <a:rPr lang="en-US" dirty="0" err="1"/>
              <a:t>rộng</a:t>
            </a:r>
            <a:r>
              <a:rPr lang="en-US" dirty="0"/>
              <a:t>.</a:t>
            </a:r>
            <a:endParaRPr lang="en-US" sz="1400" dirty="0"/>
          </a:p>
          <a:p>
            <a:pPr lvl="0"/>
            <a:r>
              <a:rPr lang="en-US" dirty="0" err="1"/>
              <a:t>Bắt</a:t>
            </a:r>
            <a:r>
              <a:rPr lang="en-US" dirty="0"/>
              <a:t> </a:t>
            </a:r>
            <a:r>
              <a:rPr lang="en-US" dirty="0" err="1"/>
              <a:t>đầu</a:t>
            </a:r>
            <a:r>
              <a:rPr lang="en-US" dirty="0"/>
              <a:t> </a:t>
            </a:r>
            <a:r>
              <a:rPr lang="en-US" dirty="0" err="1"/>
              <a:t>từ</a:t>
            </a:r>
            <a:r>
              <a:rPr lang="en-US" dirty="0"/>
              <a:t> root node </a:t>
            </a:r>
            <a:r>
              <a:rPr lang="en-US" dirty="0" err="1"/>
              <a:t>rùi</a:t>
            </a:r>
            <a:r>
              <a:rPr lang="en-US" dirty="0"/>
              <a:t> </a:t>
            </a:r>
            <a:r>
              <a:rPr lang="en-US" dirty="0" err="1"/>
              <a:t>expaned</a:t>
            </a:r>
            <a:r>
              <a:rPr lang="en-US" dirty="0"/>
              <a:t> </a:t>
            </a:r>
            <a:r>
              <a:rPr lang="en-US" dirty="0" err="1"/>
              <a:t>nó</a:t>
            </a:r>
            <a:r>
              <a:rPr lang="en-US" dirty="0"/>
              <a:t>.</a:t>
            </a:r>
            <a:endParaRPr lang="en-US" sz="1400" dirty="0"/>
          </a:p>
          <a:p>
            <a:pPr lvl="0"/>
            <a:r>
              <a:rPr lang="en-US" dirty="0"/>
              <a:t>Sau </a:t>
            </a:r>
            <a:r>
              <a:rPr lang="en-US" dirty="0" err="1"/>
              <a:t>đó</a:t>
            </a:r>
            <a:r>
              <a:rPr lang="en-US" dirty="0"/>
              <a:t> ta </a:t>
            </a:r>
            <a:r>
              <a:rPr lang="en-US" dirty="0" err="1"/>
              <a:t>sẽ</a:t>
            </a:r>
            <a:r>
              <a:rPr lang="en-US" dirty="0"/>
              <a:t> expanded </a:t>
            </a:r>
            <a:r>
              <a:rPr lang="en-US" dirty="0" err="1"/>
              <a:t>tất</a:t>
            </a:r>
            <a:r>
              <a:rPr lang="en-US" dirty="0"/>
              <a:t> </a:t>
            </a:r>
            <a:r>
              <a:rPr lang="en-US" dirty="0" err="1"/>
              <a:t>cả</a:t>
            </a:r>
            <a:r>
              <a:rPr lang="en-US" dirty="0"/>
              <a:t> successors ( node con </a:t>
            </a:r>
            <a:r>
              <a:rPr lang="en-US" dirty="0" err="1"/>
              <a:t>được</a:t>
            </a:r>
            <a:r>
              <a:rPr lang="en-US" dirty="0"/>
              <a:t> </a:t>
            </a:r>
            <a:r>
              <a:rPr lang="en-US" dirty="0" err="1"/>
              <a:t>mở</a:t>
            </a:r>
            <a:r>
              <a:rPr lang="en-US" dirty="0"/>
              <a:t> </a:t>
            </a:r>
            <a:r>
              <a:rPr lang="en-US" dirty="0" err="1"/>
              <a:t>rộng</a:t>
            </a:r>
            <a:r>
              <a:rPr lang="en-US" dirty="0"/>
              <a:t>).</a:t>
            </a:r>
            <a:endParaRPr lang="en-US" sz="1400" dirty="0"/>
          </a:p>
          <a:p>
            <a:pPr lvl="0"/>
            <a:r>
              <a:rPr lang="en-US" dirty="0"/>
              <a:t>Sau </a:t>
            </a:r>
            <a:r>
              <a:rPr lang="en-US" dirty="0" err="1"/>
              <a:t>đó</a:t>
            </a:r>
            <a:r>
              <a:rPr lang="en-US" dirty="0"/>
              <a:t> </a:t>
            </a:r>
            <a:r>
              <a:rPr lang="en-US" dirty="0" err="1"/>
              <a:t>tiếp</a:t>
            </a:r>
            <a:r>
              <a:rPr lang="en-US" dirty="0"/>
              <a:t> </a:t>
            </a:r>
            <a:r>
              <a:rPr lang="en-US" dirty="0" err="1"/>
              <a:t>tục</a:t>
            </a:r>
            <a:r>
              <a:rPr lang="en-US" dirty="0"/>
              <a:t> </a:t>
            </a:r>
            <a:r>
              <a:rPr lang="en-US" dirty="0" err="1"/>
              <a:t>với</a:t>
            </a:r>
            <a:r>
              <a:rPr lang="en-US" dirty="0"/>
              <a:t> </a:t>
            </a:r>
            <a:r>
              <a:rPr lang="en-US" dirty="0" err="1"/>
              <a:t>tất</a:t>
            </a:r>
            <a:r>
              <a:rPr lang="en-US" dirty="0"/>
              <a:t> </a:t>
            </a:r>
            <a:r>
              <a:rPr lang="en-US" dirty="0" err="1"/>
              <a:t>cả</a:t>
            </a:r>
            <a:r>
              <a:rPr lang="en-US" dirty="0"/>
              <a:t> their successors </a:t>
            </a:r>
            <a:r>
              <a:rPr lang="en-US" dirty="0">
                <a:sym typeface="Wingdings"/>
              </a:rPr>
              <a:t></a:t>
            </a:r>
            <a:r>
              <a:rPr lang="en-US" dirty="0"/>
              <a:t> end.</a:t>
            </a:r>
            <a:endParaRPr lang="en-US" sz="1400" dirty="0"/>
          </a:p>
          <a:p>
            <a:r>
              <a:rPr lang="en-US" dirty="0" err="1"/>
              <a:t>Một</a:t>
            </a:r>
            <a:r>
              <a:rPr lang="en-US" dirty="0"/>
              <a:t> </a:t>
            </a:r>
            <a:r>
              <a:rPr lang="en-US" dirty="0" err="1"/>
              <a:t>khái</a:t>
            </a:r>
            <a:r>
              <a:rPr lang="en-US" dirty="0"/>
              <a:t> </a:t>
            </a:r>
            <a:r>
              <a:rPr lang="en-US" dirty="0" err="1"/>
              <a:t>niệm</a:t>
            </a:r>
            <a:r>
              <a:rPr lang="en-US" dirty="0"/>
              <a:t> </a:t>
            </a:r>
            <a:r>
              <a:rPr lang="en-US" dirty="0" err="1"/>
              <a:t>mới</a:t>
            </a:r>
            <a:r>
              <a:rPr lang="en-US" dirty="0"/>
              <a:t> </a:t>
            </a:r>
            <a:r>
              <a:rPr lang="en-US" dirty="0" err="1"/>
              <a:t>là</a:t>
            </a:r>
            <a:r>
              <a:rPr lang="en-US" dirty="0"/>
              <a:t> depth ( </a:t>
            </a:r>
            <a:r>
              <a:rPr lang="en-US" dirty="0" err="1"/>
              <a:t>số</a:t>
            </a:r>
            <a:r>
              <a:rPr lang="en-US" dirty="0"/>
              <a:t> action </a:t>
            </a:r>
            <a:r>
              <a:rPr lang="en-US" dirty="0" err="1"/>
              <a:t>thực</a:t>
            </a:r>
            <a:r>
              <a:rPr lang="en-US" dirty="0"/>
              <a:t> </a:t>
            </a:r>
            <a:r>
              <a:rPr lang="en-US" dirty="0" err="1"/>
              <a:t>hiện</a:t>
            </a:r>
            <a:r>
              <a:rPr lang="en-US" dirty="0"/>
              <a:t> </a:t>
            </a:r>
            <a:r>
              <a:rPr lang="en-US" dirty="0" err="1"/>
              <a:t>để</a:t>
            </a:r>
            <a:r>
              <a:rPr lang="en-US" dirty="0"/>
              <a:t> </a:t>
            </a:r>
            <a:r>
              <a:rPr lang="en-US" dirty="0" err="1"/>
              <a:t>tới</a:t>
            </a:r>
            <a:r>
              <a:rPr lang="en-US" dirty="0"/>
              <a:t> state </a:t>
            </a:r>
            <a:r>
              <a:rPr lang="en-US" dirty="0" err="1"/>
              <a:t>đó</a:t>
            </a:r>
            <a:r>
              <a:rPr lang="en-US" dirty="0"/>
              <a:t>).</a:t>
            </a:r>
            <a:endParaRPr lang="en-US" sz="1400" dirty="0"/>
          </a:p>
          <a:p>
            <a:r>
              <a:rPr lang="en-US" dirty="0"/>
              <a:t>Ta </a:t>
            </a:r>
            <a:r>
              <a:rPr lang="en-US" dirty="0" err="1"/>
              <a:t>gọi</a:t>
            </a:r>
            <a:r>
              <a:rPr lang="en-US" dirty="0"/>
              <a:t> node </a:t>
            </a:r>
            <a:r>
              <a:rPr lang="en-US" dirty="0" err="1"/>
              <a:t>là</a:t>
            </a:r>
            <a:r>
              <a:rPr lang="en-US" dirty="0"/>
              <a:t> n:</a:t>
            </a:r>
            <a:endParaRPr lang="en-US" sz="1400" dirty="0"/>
          </a:p>
          <a:p>
            <a:pPr lvl="0"/>
            <a:r>
              <a:rPr lang="en-US" dirty="0" err="1"/>
              <a:t>n.STATE</a:t>
            </a:r>
            <a:r>
              <a:rPr lang="en-US" dirty="0"/>
              <a:t>: state.</a:t>
            </a:r>
            <a:endParaRPr lang="en-US" sz="1400" dirty="0"/>
          </a:p>
          <a:p>
            <a:pPr lvl="0"/>
            <a:r>
              <a:rPr lang="en-US" dirty="0" err="1"/>
              <a:t>n.PARENT</a:t>
            </a:r>
            <a:r>
              <a:rPr lang="en-US" dirty="0"/>
              <a:t>: </a:t>
            </a:r>
            <a:r>
              <a:rPr lang="en-US" dirty="0" err="1"/>
              <a:t>là</a:t>
            </a:r>
            <a:r>
              <a:rPr lang="en-US" dirty="0"/>
              <a:t> node </a:t>
            </a:r>
            <a:r>
              <a:rPr lang="en-US" dirty="0" err="1"/>
              <a:t>tạo</a:t>
            </a:r>
            <a:r>
              <a:rPr lang="en-US" dirty="0"/>
              <a:t> </a:t>
            </a:r>
            <a:r>
              <a:rPr lang="en-US" dirty="0" err="1"/>
              <a:t>ra</a:t>
            </a:r>
            <a:r>
              <a:rPr lang="en-US" dirty="0"/>
              <a:t> </a:t>
            </a:r>
            <a:r>
              <a:rPr lang="en-US" dirty="0" err="1"/>
              <a:t>nó</a:t>
            </a:r>
            <a:r>
              <a:rPr lang="en-US" dirty="0"/>
              <a:t>.</a:t>
            </a:r>
            <a:endParaRPr lang="en-US" sz="1400" dirty="0"/>
          </a:p>
          <a:p>
            <a:pPr lvl="0"/>
            <a:r>
              <a:rPr lang="en-US" dirty="0" err="1"/>
              <a:t>n.ACTION</a:t>
            </a:r>
            <a:r>
              <a:rPr lang="en-US" dirty="0"/>
              <a:t>: action.</a:t>
            </a:r>
            <a:endParaRPr lang="en-US" sz="1400" dirty="0"/>
          </a:p>
          <a:p>
            <a:pPr lvl="0"/>
            <a:r>
              <a:rPr lang="en-US" dirty="0" err="1"/>
              <a:t>n.PATH</a:t>
            </a:r>
            <a:r>
              <a:rPr lang="en-US" dirty="0"/>
              <a:t>-COST: </a:t>
            </a:r>
            <a:r>
              <a:rPr lang="en-US" dirty="0" err="1"/>
              <a:t>tổng</a:t>
            </a:r>
            <a:r>
              <a:rPr lang="en-US" dirty="0"/>
              <a:t> cost </a:t>
            </a:r>
            <a:r>
              <a:rPr lang="en-US" dirty="0" err="1"/>
              <a:t>tính</a:t>
            </a:r>
            <a:r>
              <a:rPr lang="en-US" dirty="0"/>
              <a:t> </a:t>
            </a:r>
            <a:r>
              <a:rPr lang="en-US" dirty="0" err="1"/>
              <a:t>từ</a:t>
            </a:r>
            <a:r>
              <a:rPr lang="en-US" dirty="0"/>
              <a:t> </a:t>
            </a:r>
            <a:r>
              <a:rPr lang="en-US" dirty="0" err="1"/>
              <a:t>lúc</a:t>
            </a:r>
            <a:r>
              <a:rPr lang="en-US" dirty="0"/>
              <a:t> </a:t>
            </a:r>
            <a:r>
              <a:rPr lang="en-US" dirty="0" err="1"/>
              <a:t>bắt</a:t>
            </a:r>
            <a:r>
              <a:rPr lang="en-US" dirty="0"/>
              <a:t> </a:t>
            </a:r>
            <a:r>
              <a:rPr lang="en-US" dirty="0" err="1"/>
              <a:t>đầu</a:t>
            </a:r>
            <a:r>
              <a:rPr lang="en-US" dirty="0"/>
              <a:t>.</a:t>
            </a:r>
            <a:endParaRPr lang="en-US" sz="1400" dirty="0"/>
          </a:p>
          <a:p>
            <a:r>
              <a:rPr lang="en-US" dirty="0"/>
              <a:t>CHILD-NODE(</a:t>
            </a:r>
            <a:r>
              <a:rPr lang="en-US" dirty="0" err="1"/>
              <a:t>problem,parent,action</a:t>
            </a:r>
            <a:r>
              <a:rPr lang="en-US" dirty="0"/>
              <a:t>) </a:t>
            </a:r>
            <a:r>
              <a:rPr lang="en-US" dirty="0">
                <a:sym typeface="Wingdings"/>
              </a:rPr>
              <a:t></a:t>
            </a:r>
            <a:r>
              <a:rPr lang="en-US" dirty="0"/>
              <a:t> </a:t>
            </a:r>
            <a:r>
              <a:rPr lang="en-US" dirty="0" err="1"/>
              <a:t>tìm</a:t>
            </a:r>
            <a:r>
              <a:rPr lang="en-US" dirty="0"/>
              <a:t> </a:t>
            </a:r>
            <a:r>
              <a:rPr lang="en-US" dirty="0" err="1"/>
              <a:t>ra</a:t>
            </a:r>
            <a:r>
              <a:rPr lang="en-US" dirty="0"/>
              <a:t> node con</a:t>
            </a:r>
            <a:endParaRPr lang="en-US" sz="1400" dirty="0"/>
          </a:p>
          <a:p>
            <a:r>
              <a:rPr lang="en-US" b="1" u="sng" dirty="0"/>
              <a:t>Queues : </a:t>
            </a:r>
            <a:r>
              <a:rPr lang="en-US" dirty="0" err="1"/>
              <a:t>Là</a:t>
            </a:r>
            <a:r>
              <a:rPr lang="en-US" dirty="0"/>
              <a:t> Array </a:t>
            </a:r>
            <a:r>
              <a:rPr lang="en-US" dirty="0" err="1"/>
              <a:t>để</a:t>
            </a:r>
            <a:r>
              <a:rPr lang="en-US" dirty="0"/>
              <a:t> </a:t>
            </a:r>
            <a:r>
              <a:rPr lang="en-US" dirty="0" err="1"/>
              <a:t>chứa</a:t>
            </a:r>
            <a:r>
              <a:rPr lang="en-US" dirty="0"/>
              <a:t> </a:t>
            </a:r>
            <a:r>
              <a:rPr lang="en-US" dirty="0" err="1"/>
              <a:t>các</a:t>
            </a:r>
            <a:r>
              <a:rPr lang="en-US" dirty="0"/>
              <a:t> element </a:t>
            </a:r>
            <a:r>
              <a:rPr lang="en-US" dirty="0" err="1"/>
              <a:t>gồm</a:t>
            </a:r>
            <a:r>
              <a:rPr lang="en-US" dirty="0"/>
              <a:t> 3 </a:t>
            </a:r>
            <a:r>
              <a:rPr lang="en-US" dirty="0" err="1"/>
              <a:t>phép</a:t>
            </a:r>
            <a:r>
              <a:rPr lang="en-US" dirty="0"/>
              <a:t> </a:t>
            </a:r>
            <a:r>
              <a:rPr lang="en-US" dirty="0" err="1"/>
              <a:t>toán</a:t>
            </a:r>
            <a:endParaRPr lang="en-US" sz="1400" dirty="0"/>
          </a:p>
          <a:p>
            <a:r>
              <a:rPr lang="en-US" dirty="0"/>
              <a:t>EMPTY(queue): </a:t>
            </a:r>
            <a:r>
              <a:rPr lang="en-US" dirty="0" err="1"/>
              <a:t>trả</a:t>
            </a:r>
            <a:r>
              <a:rPr lang="en-US" dirty="0"/>
              <a:t> </a:t>
            </a:r>
            <a:r>
              <a:rPr lang="en-US" dirty="0" err="1"/>
              <a:t>về</a:t>
            </a:r>
            <a:r>
              <a:rPr lang="en-US" dirty="0"/>
              <a:t> true </a:t>
            </a:r>
            <a:r>
              <a:rPr lang="en-US" dirty="0" err="1"/>
              <a:t>nếu</a:t>
            </a:r>
            <a:r>
              <a:rPr lang="en-US" dirty="0"/>
              <a:t> </a:t>
            </a:r>
            <a:r>
              <a:rPr lang="en-US" dirty="0" err="1"/>
              <a:t>rỗng</a:t>
            </a:r>
            <a:endParaRPr lang="en-US" sz="1400" dirty="0"/>
          </a:p>
          <a:p>
            <a:r>
              <a:rPr lang="en-US" dirty="0"/>
              <a:t>POP(queue): </a:t>
            </a:r>
            <a:r>
              <a:rPr lang="en-US" dirty="0" err="1"/>
              <a:t>lấy</a:t>
            </a:r>
            <a:r>
              <a:rPr lang="en-US" dirty="0"/>
              <a:t> </a:t>
            </a:r>
            <a:r>
              <a:rPr lang="en-US" dirty="0" err="1"/>
              <a:t>ra</a:t>
            </a:r>
            <a:r>
              <a:rPr lang="en-US" dirty="0"/>
              <a:t> 1 </a:t>
            </a:r>
            <a:r>
              <a:rPr lang="en-US" dirty="0" err="1"/>
              <a:t>phần</a:t>
            </a:r>
            <a:r>
              <a:rPr lang="en-US" dirty="0"/>
              <a:t> </a:t>
            </a:r>
            <a:r>
              <a:rPr lang="en-US" dirty="0" err="1"/>
              <a:t>tử</a:t>
            </a:r>
            <a:endParaRPr lang="en-US" sz="1400" dirty="0"/>
          </a:p>
          <a:p>
            <a:endParaRPr lang="en-US" dirty="0" smtClean="0"/>
          </a:p>
        </p:txBody>
      </p:sp>
    </p:spTree>
    <p:extLst>
      <p:ext uri="{BB962C8B-B14F-4D97-AF65-F5344CB8AC3E}">
        <p14:creationId xmlns:p14="http://schemas.microsoft.com/office/powerpoint/2010/main" val="41244291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5. </a:t>
            </a:r>
            <a:r>
              <a:rPr lang="en-US" sz="3600" dirty="0"/>
              <a:t>UNINFORMED SEARCH :</a:t>
            </a:r>
            <a:endParaRPr lang="en-US" sz="3600" dirty="0"/>
          </a:p>
          <a:p>
            <a:pPr marL="0" lvl="1"/>
            <a:r>
              <a:rPr lang="en-US" sz="3600" dirty="0"/>
              <a:t> </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43</a:t>
            </a:fld>
            <a:endParaRPr lang="en-US" sz="3200" dirty="0">
              <a:solidFill>
                <a:srgbClr val="FF0000"/>
              </a:solidFill>
            </a:endParaRPr>
          </a:p>
        </p:txBody>
      </p:sp>
      <p:sp>
        <p:nvSpPr>
          <p:cNvPr id="14" name="TextBox 13"/>
          <p:cNvSpPr txBox="1"/>
          <p:nvPr/>
        </p:nvSpPr>
        <p:spPr>
          <a:xfrm>
            <a:off x="312734" y="1537855"/>
            <a:ext cx="11052464" cy="4801314"/>
          </a:xfrm>
          <a:prstGeom prst="rect">
            <a:avLst/>
          </a:prstGeom>
          <a:noFill/>
        </p:spPr>
        <p:txBody>
          <a:bodyPr wrap="square" rtlCol="0">
            <a:spAutoFit/>
          </a:bodyPr>
          <a:lstStyle/>
          <a:p>
            <a:r>
              <a:rPr lang="en-US" dirty="0"/>
              <a:t>INSERT(</a:t>
            </a:r>
            <a:r>
              <a:rPr lang="en-US" dirty="0" err="1"/>
              <a:t>element,queue</a:t>
            </a:r>
            <a:r>
              <a:rPr lang="en-US" dirty="0"/>
              <a:t>): </a:t>
            </a:r>
            <a:r>
              <a:rPr lang="en-US" dirty="0" err="1"/>
              <a:t>chèn</a:t>
            </a:r>
            <a:r>
              <a:rPr lang="en-US" dirty="0"/>
              <a:t> </a:t>
            </a:r>
            <a:r>
              <a:rPr lang="en-US" dirty="0" err="1"/>
              <a:t>vào</a:t>
            </a:r>
            <a:r>
              <a:rPr lang="en-US" dirty="0"/>
              <a:t> 1 </a:t>
            </a:r>
            <a:r>
              <a:rPr lang="en-US" dirty="0" err="1"/>
              <a:t>phần</a:t>
            </a:r>
            <a:r>
              <a:rPr lang="en-US" dirty="0"/>
              <a:t> </a:t>
            </a:r>
            <a:r>
              <a:rPr lang="en-US" dirty="0" err="1"/>
              <a:t>tử</a:t>
            </a:r>
            <a:endParaRPr lang="en-US" sz="1400" dirty="0"/>
          </a:p>
          <a:p>
            <a:r>
              <a:rPr lang="en-US" dirty="0" err="1"/>
              <a:t>Có</a:t>
            </a:r>
            <a:r>
              <a:rPr lang="en-US" dirty="0"/>
              <a:t> 3 </a:t>
            </a:r>
            <a:r>
              <a:rPr lang="en-US" dirty="0" err="1"/>
              <a:t>loại</a:t>
            </a:r>
            <a:r>
              <a:rPr lang="en-US" dirty="0"/>
              <a:t> QUEUES </a:t>
            </a:r>
            <a:r>
              <a:rPr lang="en-US" dirty="0" err="1"/>
              <a:t>phổ</a:t>
            </a:r>
            <a:r>
              <a:rPr lang="en-US" dirty="0"/>
              <a:t> </a:t>
            </a:r>
            <a:r>
              <a:rPr lang="en-US" dirty="0" err="1"/>
              <a:t>biến</a:t>
            </a:r>
            <a:endParaRPr lang="en-US" sz="1400" dirty="0"/>
          </a:p>
          <a:p>
            <a:pPr lvl="0"/>
            <a:r>
              <a:rPr lang="en-US" dirty="0"/>
              <a:t>FIFO </a:t>
            </a:r>
            <a:r>
              <a:rPr lang="en-US" dirty="0" err="1"/>
              <a:t>queie</a:t>
            </a:r>
            <a:r>
              <a:rPr lang="en-US" dirty="0"/>
              <a:t> ( first-in, first-out)</a:t>
            </a:r>
            <a:endParaRPr lang="en-US" sz="1400" dirty="0"/>
          </a:p>
          <a:p>
            <a:pPr lvl="0"/>
            <a:r>
              <a:rPr lang="en-US" dirty="0"/>
              <a:t>LIFO queue(last-</a:t>
            </a:r>
            <a:r>
              <a:rPr lang="en-US" dirty="0" err="1"/>
              <a:t>in,first</a:t>
            </a:r>
            <a:r>
              <a:rPr lang="en-US" dirty="0"/>
              <a:t>-</a:t>
            </a:r>
            <a:r>
              <a:rPr lang="en-US" dirty="0" err="1"/>
              <a:t>out,aka</a:t>
            </a:r>
            <a:r>
              <a:rPr lang="en-US" dirty="0"/>
              <a:t> a stack)</a:t>
            </a:r>
            <a:endParaRPr lang="en-US" sz="1400" dirty="0"/>
          </a:p>
          <a:p>
            <a:pPr lvl="0"/>
            <a:r>
              <a:rPr lang="en-US" dirty="0"/>
              <a:t>Priority(</a:t>
            </a:r>
            <a:r>
              <a:rPr lang="en-US" dirty="0" err="1"/>
              <a:t>ưu</a:t>
            </a:r>
            <a:r>
              <a:rPr lang="en-US" dirty="0"/>
              <a:t> </a:t>
            </a:r>
            <a:r>
              <a:rPr lang="en-US" dirty="0" err="1"/>
              <a:t>tiên</a:t>
            </a:r>
            <a:r>
              <a:rPr lang="en-US" dirty="0"/>
              <a:t>) queue </a:t>
            </a:r>
            <a:endParaRPr lang="en-US" sz="1400" dirty="0"/>
          </a:p>
          <a:p>
            <a:r>
              <a:rPr lang="en-US" b="1" dirty="0"/>
              <a:t>Function</a:t>
            </a:r>
            <a:r>
              <a:rPr lang="en-US" dirty="0"/>
              <a:t> Breadth-first search (problem) </a:t>
            </a:r>
            <a:r>
              <a:rPr lang="en-US" b="1" dirty="0"/>
              <a:t>return </a:t>
            </a:r>
            <a:r>
              <a:rPr lang="en-US" dirty="0" err="1"/>
              <a:t>một</a:t>
            </a:r>
            <a:r>
              <a:rPr lang="en-US" dirty="0"/>
              <a:t> solution </a:t>
            </a:r>
            <a:r>
              <a:rPr lang="en-US" dirty="0" err="1"/>
              <a:t>hoặc</a:t>
            </a:r>
            <a:r>
              <a:rPr lang="en-US" dirty="0"/>
              <a:t> failure</a:t>
            </a:r>
            <a:endParaRPr lang="en-US" sz="1400" dirty="0"/>
          </a:p>
          <a:p>
            <a:r>
              <a:rPr lang="en-US" dirty="0"/>
              <a:t>Ban </a:t>
            </a:r>
            <a:r>
              <a:rPr lang="en-US" dirty="0" err="1"/>
              <a:t>đầu</a:t>
            </a:r>
            <a:r>
              <a:rPr lang="en-US" dirty="0"/>
              <a:t> </a:t>
            </a:r>
            <a:r>
              <a:rPr lang="en-US" dirty="0" err="1"/>
              <a:t>nó</a:t>
            </a:r>
            <a:r>
              <a:rPr lang="en-US" dirty="0"/>
              <a:t> </a:t>
            </a:r>
            <a:r>
              <a:rPr lang="en-US" dirty="0" err="1"/>
              <a:t>sẽ</a:t>
            </a:r>
            <a:r>
              <a:rPr lang="en-US" dirty="0"/>
              <a:t> </a:t>
            </a:r>
            <a:r>
              <a:rPr lang="en-US" dirty="0" err="1"/>
              <a:t>tạo</a:t>
            </a:r>
            <a:r>
              <a:rPr lang="en-US" dirty="0"/>
              <a:t> </a:t>
            </a:r>
            <a:r>
              <a:rPr lang="en-US" dirty="0" err="1"/>
              <a:t>ra</a:t>
            </a:r>
            <a:r>
              <a:rPr lang="en-US" dirty="0"/>
              <a:t> </a:t>
            </a:r>
            <a:r>
              <a:rPr lang="en-US" dirty="0" err="1"/>
              <a:t>cái</a:t>
            </a:r>
            <a:r>
              <a:rPr lang="en-US" dirty="0"/>
              <a:t> node</a:t>
            </a:r>
            <a:endParaRPr lang="en-US" sz="1400" dirty="0"/>
          </a:p>
          <a:p>
            <a:r>
              <a:rPr lang="en-US" dirty="0"/>
              <a:t>Node </a:t>
            </a:r>
            <a:r>
              <a:rPr lang="en-US" dirty="0">
                <a:sym typeface="Wingdings"/>
              </a:rPr>
              <a:t></a:t>
            </a:r>
            <a:r>
              <a:rPr lang="en-US" dirty="0"/>
              <a:t>a node with STATE problem .INITIAL-STATE,PATH -COST=0</a:t>
            </a:r>
            <a:endParaRPr lang="en-US" sz="1400" dirty="0"/>
          </a:p>
          <a:p>
            <a:r>
              <a:rPr lang="en-US" b="1" dirty="0"/>
              <a:t>IF</a:t>
            </a:r>
            <a:r>
              <a:rPr lang="en-US" dirty="0"/>
              <a:t> </a:t>
            </a:r>
            <a:r>
              <a:rPr lang="en-US" dirty="0" err="1"/>
              <a:t>problem.GOAL</a:t>
            </a:r>
            <a:r>
              <a:rPr lang="en-US" dirty="0"/>
              <a:t>-TEST(</a:t>
            </a:r>
            <a:r>
              <a:rPr lang="en-US" dirty="0" err="1"/>
              <a:t>node.STATE</a:t>
            </a:r>
            <a:r>
              <a:rPr lang="en-US" dirty="0"/>
              <a:t>) </a:t>
            </a:r>
            <a:r>
              <a:rPr lang="en-US" b="1" dirty="0"/>
              <a:t>then return</a:t>
            </a:r>
            <a:r>
              <a:rPr lang="en-US" dirty="0"/>
              <a:t> SOLUTION(node)</a:t>
            </a:r>
            <a:endParaRPr lang="en-US" sz="1400" dirty="0"/>
          </a:p>
          <a:p>
            <a:r>
              <a:rPr lang="en-US" dirty="0"/>
              <a:t>Frontier </a:t>
            </a:r>
            <a:r>
              <a:rPr lang="en-US" dirty="0">
                <a:sym typeface="Wingdings"/>
              </a:rPr>
              <a:t></a:t>
            </a:r>
            <a:r>
              <a:rPr lang="en-US" dirty="0"/>
              <a:t> a FIFO queue with node as the only element.</a:t>
            </a:r>
            <a:endParaRPr lang="en-US" sz="1400" dirty="0"/>
          </a:p>
          <a:p>
            <a:r>
              <a:rPr lang="en-US" dirty="0"/>
              <a:t>Explored </a:t>
            </a:r>
            <a:r>
              <a:rPr lang="en-US" dirty="0">
                <a:sym typeface="Wingdings"/>
              </a:rPr>
              <a:t></a:t>
            </a:r>
            <a:r>
              <a:rPr lang="en-US" dirty="0"/>
              <a:t> an empty set</a:t>
            </a:r>
            <a:endParaRPr lang="en-US" sz="1400" dirty="0"/>
          </a:p>
          <a:p>
            <a:r>
              <a:rPr lang="en-US" b="1" dirty="0" smtClean="0"/>
              <a:t>Loop do</a:t>
            </a:r>
            <a:endParaRPr lang="en-US" sz="1400" dirty="0" smtClean="0"/>
          </a:p>
          <a:p>
            <a:r>
              <a:rPr lang="en-US" b="1" dirty="0" smtClean="0"/>
              <a:t>	If </a:t>
            </a:r>
            <a:r>
              <a:rPr lang="en-US" dirty="0" smtClean="0"/>
              <a:t>EMPTY?(frontier) </a:t>
            </a:r>
            <a:r>
              <a:rPr lang="en-US" b="1" dirty="0" smtClean="0"/>
              <a:t>then return </a:t>
            </a:r>
            <a:r>
              <a:rPr lang="en-US" dirty="0" smtClean="0"/>
              <a:t>failure</a:t>
            </a:r>
            <a:endParaRPr lang="en-US" sz="1400" dirty="0" smtClean="0"/>
          </a:p>
          <a:p>
            <a:r>
              <a:rPr lang="en-US" dirty="0" smtClean="0"/>
              <a:t>	Node </a:t>
            </a:r>
            <a:r>
              <a:rPr lang="en-US" dirty="0" smtClean="0">
                <a:sym typeface="Wingdings"/>
              </a:rPr>
              <a:t></a:t>
            </a:r>
            <a:r>
              <a:rPr lang="en-US" dirty="0" smtClean="0"/>
              <a:t>POP(frontier) /* chooses the shallowest node in frontier?/*</a:t>
            </a:r>
            <a:endParaRPr lang="en-US" sz="1400" dirty="0" smtClean="0"/>
          </a:p>
          <a:p>
            <a:r>
              <a:rPr lang="en-US" dirty="0" smtClean="0"/>
              <a:t>Add </a:t>
            </a:r>
            <a:r>
              <a:rPr lang="en-US" dirty="0" err="1" smtClean="0"/>
              <a:t>node.STATE</a:t>
            </a:r>
            <a:r>
              <a:rPr lang="en-US" dirty="0" smtClean="0"/>
              <a:t> to explored</a:t>
            </a:r>
            <a:endParaRPr lang="en-US" sz="1400" dirty="0" smtClean="0"/>
          </a:p>
          <a:p>
            <a:r>
              <a:rPr lang="en-US" b="1" dirty="0" smtClean="0"/>
              <a:t>For</a:t>
            </a:r>
            <a:r>
              <a:rPr lang="en-US" dirty="0" smtClean="0"/>
              <a:t> each action in </a:t>
            </a:r>
            <a:r>
              <a:rPr lang="en-US" dirty="0" err="1" smtClean="0"/>
              <a:t>problem.ACTION</a:t>
            </a:r>
            <a:r>
              <a:rPr lang="en-US" dirty="0" smtClean="0"/>
              <a:t>(</a:t>
            </a:r>
            <a:r>
              <a:rPr lang="en-US" dirty="0" err="1" smtClean="0"/>
              <a:t>node.STATE</a:t>
            </a:r>
            <a:r>
              <a:rPr lang="en-US" dirty="0" smtClean="0"/>
              <a:t>) </a:t>
            </a:r>
            <a:r>
              <a:rPr lang="en-US" b="1" dirty="0" smtClean="0"/>
              <a:t>do</a:t>
            </a:r>
            <a:endParaRPr lang="en-US" sz="1400" dirty="0" smtClean="0"/>
          </a:p>
          <a:p>
            <a:endParaRPr lang="en-US" dirty="0" smtClean="0"/>
          </a:p>
        </p:txBody>
      </p:sp>
    </p:spTree>
    <p:extLst>
      <p:ext uri="{BB962C8B-B14F-4D97-AF65-F5344CB8AC3E}">
        <p14:creationId xmlns:p14="http://schemas.microsoft.com/office/powerpoint/2010/main" val="8592576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5. </a:t>
            </a:r>
            <a:r>
              <a:rPr lang="en-US" sz="3600" dirty="0"/>
              <a:t>UNINFORMED SEARCH :</a:t>
            </a:r>
            <a:endParaRPr lang="en-US" sz="3600" dirty="0"/>
          </a:p>
          <a:p>
            <a:pPr marL="0" lvl="1"/>
            <a:r>
              <a:rPr lang="en-US" sz="3600" dirty="0"/>
              <a:t> </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44</a:t>
            </a:fld>
            <a:endParaRPr lang="en-US" sz="3200" dirty="0">
              <a:solidFill>
                <a:srgbClr val="FF0000"/>
              </a:solidFill>
            </a:endParaRPr>
          </a:p>
        </p:txBody>
      </p:sp>
      <p:sp>
        <p:nvSpPr>
          <p:cNvPr id="14" name="TextBox 13"/>
          <p:cNvSpPr txBox="1"/>
          <p:nvPr/>
        </p:nvSpPr>
        <p:spPr>
          <a:xfrm>
            <a:off x="312734" y="1537855"/>
            <a:ext cx="11052464" cy="4247317"/>
          </a:xfrm>
          <a:prstGeom prst="rect">
            <a:avLst/>
          </a:prstGeom>
          <a:noFill/>
        </p:spPr>
        <p:txBody>
          <a:bodyPr wrap="square" rtlCol="0">
            <a:spAutoFit/>
          </a:bodyPr>
          <a:lstStyle/>
          <a:p>
            <a:r>
              <a:rPr lang="en-US" dirty="0"/>
              <a:t>Child </a:t>
            </a:r>
            <a:r>
              <a:rPr lang="en-US" dirty="0">
                <a:sym typeface="Wingdings"/>
              </a:rPr>
              <a:t></a:t>
            </a:r>
            <a:r>
              <a:rPr lang="en-US" dirty="0"/>
              <a:t> CHILD-NODE(</a:t>
            </a:r>
            <a:r>
              <a:rPr lang="en-US" dirty="0" err="1"/>
              <a:t>problem,node,action</a:t>
            </a:r>
            <a:r>
              <a:rPr lang="en-US" dirty="0"/>
              <a:t>)</a:t>
            </a:r>
            <a:endParaRPr lang="en-US" sz="1400" dirty="0"/>
          </a:p>
          <a:p>
            <a:r>
              <a:rPr lang="en-US" dirty="0"/>
              <a:t>IF </a:t>
            </a:r>
            <a:r>
              <a:rPr lang="en-US" dirty="0" err="1"/>
              <a:t>child.STATE</a:t>
            </a:r>
            <a:r>
              <a:rPr lang="en-US" dirty="0"/>
              <a:t> in not in (explored or frontier)</a:t>
            </a:r>
            <a:r>
              <a:rPr lang="en-US" b="1" dirty="0"/>
              <a:t>then</a:t>
            </a:r>
            <a:endParaRPr lang="en-US" sz="1400" dirty="0"/>
          </a:p>
          <a:p>
            <a:r>
              <a:rPr lang="en-US" dirty="0"/>
              <a:t> IF </a:t>
            </a:r>
            <a:r>
              <a:rPr lang="en-US" dirty="0" err="1"/>
              <a:t>problem.GOAL</a:t>
            </a:r>
            <a:r>
              <a:rPr lang="en-US" dirty="0"/>
              <a:t>-TEST(</a:t>
            </a:r>
            <a:r>
              <a:rPr lang="en-US" dirty="0" err="1"/>
              <a:t>child.STATE</a:t>
            </a:r>
            <a:r>
              <a:rPr lang="en-US" dirty="0"/>
              <a:t>) </a:t>
            </a:r>
            <a:r>
              <a:rPr lang="en-US" b="1" dirty="0"/>
              <a:t>then return </a:t>
            </a:r>
            <a:r>
              <a:rPr lang="en-US" dirty="0"/>
              <a:t>SOLUTION(child)</a:t>
            </a:r>
            <a:endParaRPr lang="en-US" sz="1400" dirty="0"/>
          </a:p>
          <a:p>
            <a:r>
              <a:rPr lang="en-US" dirty="0"/>
              <a:t>Frontier </a:t>
            </a:r>
            <a:r>
              <a:rPr lang="en-US" dirty="0">
                <a:sym typeface="Wingdings"/>
              </a:rPr>
              <a:t></a:t>
            </a:r>
            <a:r>
              <a:rPr lang="en-US" dirty="0"/>
              <a:t> INSERT(</a:t>
            </a:r>
            <a:r>
              <a:rPr lang="en-US" dirty="0" err="1"/>
              <a:t>child,fromtier</a:t>
            </a:r>
            <a:r>
              <a:rPr lang="en-US" dirty="0"/>
              <a:t>)</a:t>
            </a:r>
            <a:endParaRPr lang="en-US" sz="1400" dirty="0"/>
          </a:p>
          <a:p>
            <a:r>
              <a:rPr lang="en-US" dirty="0"/>
              <a:t>BFS </a:t>
            </a:r>
            <a:r>
              <a:rPr lang="en-US" dirty="0" err="1"/>
              <a:t>có</a:t>
            </a:r>
            <a:r>
              <a:rPr lang="en-US" dirty="0"/>
              <a:t> </a:t>
            </a:r>
            <a:r>
              <a:rPr lang="en-US" dirty="0" err="1"/>
              <a:t>thể</a:t>
            </a:r>
            <a:r>
              <a:rPr lang="en-US" dirty="0"/>
              <a:t> </a:t>
            </a:r>
            <a:r>
              <a:rPr lang="en-US" dirty="0" err="1"/>
              <a:t>tìm</a:t>
            </a:r>
            <a:r>
              <a:rPr lang="en-US" dirty="0"/>
              <a:t> </a:t>
            </a:r>
            <a:r>
              <a:rPr lang="en-US" dirty="0" err="1"/>
              <a:t>được</a:t>
            </a:r>
            <a:r>
              <a:rPr lang="en-US" dirty="0"/>
              <a:t> </a:t>
            </a:r>
            <a:r>
              <a:rPr lang="en-US" dirty="0" err="1"/>
              <a:t>tối</a:t>
            </a:r>
            <a:r>
              <a:rPr lang="en-US" dirty="0"/>
              <a:t> </a:t>
            </a:r>
            <a:r>
              <a:rPr lang="en-US" dirty="0" err="1"/>
              <a:t>ưu</a:t>
            </a:r>
            <a:r>
              <a:rPr lang="en-US" dirty="0"/>
              <a:t> solution.</a:t>
            </a:r>
            <a:endParaRPr lang="en-US" sz="1400" dirty="0"/>
          </a:p>
          <a:p>
            <a:pPr lvl="2"/>
            <a:r>
              <a:rPr lang="en-US" b="1" dirty="0"/>
              <a:t>Uniform-cost search algorithm</a:t>
            </a:r>
            <a:endParaRPr lang="en-US" sz="1400" dirty="0"/>
          </a:p>
          <a:p>
            <a:r>
              <a:rPr lang="en-US" b="1" dirty="0"/>
              <a:t>Function</a:t>
            </a:r>
            <a:r>
              <a:rPr lang="en-US" dirty="0"/>
              <a:t> UNIFORM-COST-SEARCH(problem) </a:t>
            </a:r>
            <a:r>
              <a:rPr lang="en-US" b="1" dirty="0"/>
              <a:t>returns</a:t>
            </a:r>
            <a:r>
              <a:rPr lang="en-US" dirty="0"/>
              <a:t> a solution, or failure </a:t>
            </a:r>
            <a:endParaRPr lang="en-US" sz="1400" dirty="0"/>
          </a:p>
          <a:p>
            <a:r>
              <a:rPr lang="en-US" dirty="0"/>
              <a:t>node f— a node with STATE = </a:t>
            </a:r>
            <a:r>
              <a:rPr lang="en-US" dirty="0" err="1"/>
              <a:t>problem.INITIAL</a:t>
            </a:r>
            <a:r>
              <a:rPr lang="en-US" dirty="0"/>
              <a:t>-STATE, PATH-COST = 0 </a:t>
            </a:r>
            <a:endParaRPr lang="en-US" sz="1400" dirty="0"/>
          </a:p>
          <a:p>
            <a:r>
              <a:rPr lang="en-US" dirty="0"/>
              <a:t>frontier f— a priority queue ordered by PATH-COST, with node as the only element </a:t>
            </a:r>
            <a:endParaRPr lang="en-US" sz="1400" dirty="0"/>
          </a:p>
          <a:p>
            <a:r>
              <a:rPr lang="en-US" dirty="0"/>
              <a:t>explored f— an empty set </a:t>
            </a:r>
            <a:endParaRPr lang="en-US" sz="1400" dirty="0"/>
          </a:p>
          <a:p>
            <a:r>
              <a:rPr lang="en-US" b="1" dirty="0"/>
              <a:t>Loop do </a:t>
            </a:r>
            <a:endParaRPr lang="en-US" dirty="0"/>
          </a:p>
          <a:p>
            <a:r>
              <a:rPr lang="en-US" b="1" dirty="0"/>
              <a:t>If</a:t>
            </a:r>
            <a:r>
              <a:rPr lang="en-US" dirty="0"/>
              <a:t> EMPTY?(frontier) then return failure </a:t>
            </a:r>
          </a:p>
          <a:p>
            <a:r>
              <a:rPr lang="en-US" dirty="0"/>
              <a:t>node f— POP(frontier) /* chooses the lowest-cost node in frontier */ </a:t>
            </a:r>
          </a:p>
          <a:p>
            <a:r>
              <a:rPr lang="en-US" b="1" dirty="0"/>
              <a:t>If</a:t>
            </a:r>
            <a:r>
              <a:rPr lang="en-US" dirty="0"/>
              <a:t> </a:t>
            </a:r>
            <a:r>
              <a:rPr lang="en-US" dirty="0" err="1"/>
              <a:t>problem.GOAL</a:t>
            </a:r>
            <a:r>
              <a:rPr lang="en-US" dirty="0"/>
              <a:t>-TEST(</a:t>
            </a:r>
            <a:r>
              <a:rPr lang="en-US" dirty="0" err="1"/>
              <a:t>node.STATE</a:t>
            </a:r>
            <a:r>
              <a:rPr lang="en-US" dirty="0"/>
              <a:t>) </a:t>
            </a:r>
            <a:r>
              <a:rPr lang="en-US" b="1" dirty="0"/>
              <a:t>then return</a:t>
            </a:r>
            <a:r>
              <a:rPr lang="en-US" dirty="0"/>
              <a:t> SOLUTION(node) </a:t>
            </a:r>
          </a:p>
          <a:p>
            <a:r>
              <a:rPr lang="en-US" dirty="0"/>
              <a:t>add </a:t>
            </a:r>
            <a:r>
              <a:rPr lang="en-US" dirty="0" err="1"/>
              <a:t>node.STATE</a:t>
            </a:r>
            <a:r>
              <a:rPr lang="en-US" dirty="0"/>
              <a:t> to explored </a:t>
            </a:r>
          </a:p>
        </p:txBody>
      </p:sp>
    </p:spTree>
    <p:extLst>
      <p:ext uri="{BB962C8B-B14F-4D97-AF65-F5344CB8AC3E}">
        <p14:creationId xmlns:p14="http://schemas.microsoft.com/office/powerpoint/2010/main" val="28720510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250"/>
                                        <p:tgtEl>
                                          <p:spTgt spid="14"/>
                                        </p:tgtEl>
                                      </p:cBhvr>
                                    </p:animEffect>
                                    <p:anim calcmode="lin" valueType="num">
                                      <p:cBhvr>
                                        <p:cTn id="8" dur="1250" fill="hold"/>
                                        <p:tgtEl>
                                          <p:spTgt spid="14"/>
                                        </p:tgtEl>
                                        <p:attrNameLst>
                                          <p:attrName>ppt_x</p:attrName>
                                        </p:attrNameLst>
                                      </p:cBhvr>
                                      <p:tavLst>
                                        <p:tav tm="0">
                                          <p:val>
                                            <p:strVal val="#ppt_x"/>
                                          </p:val>
                                        </p:tav>
                                        <p:tav tm="100000">
                                          <p:val>
                                            <p:strVal val="#ppt_x"/>
                                          </p:val>
                                        </p:tav>
                                      </p:tavLst>
                                    </p:anim>
                                    <p:anim calcmode="lin" valueType="num">
                                      <p:cBhvr>
                                        <p:cTn id="9" dur="1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5. </a:t>
            </a:r>
            <a:r>
              <a:rPr lang="en-US" sz="3600" dirty="0"/>
              <a:t>UNINFORMED SEARCH :</a:t>
            </a:r>
            <a:endParaRPr lang="en-US" sz="3600" dirty="0"/>
          </a:p>
          <a:p>
            <a:pPr marL="0" lvl="1"/>
            <a:r>
              <a:rPr lang="en-US" sz="3600" dirty="0"/>
              <a:t> </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45</a:t>
            </a:fld>
            <a:endParaRPr lang="en-US" sz="3200" dirty="0">
              <a:solidFill>
                <a:srgbClr val="FF0000"/>
              </a:solidFill>
            </a:endParaRPr>
          </a:p>
        </p:txBody>
      </p:sp>
      <p:sp>
        <p:nvSpPr>
          <p:cNvPr id="14" name="TextBox 13"/>
          <p:cNvSpPr txBox="1"/>
          <p:nvPr/>
        </p:nvSpPr>
        <p:spPr>
          <a:xfrm>
            <a:off x="243461" y="1676400"/>
            <a:ext cx="11052464" cy="4801314"/>
          </a:xfrm>
          <a:prstGeom prst="rect">
            <a:avLst/>
          </a:prstGeom>
          <a:noFill/>
        </p:spPr>
        <p:txBody>
          <a:bodyPr wrap="square" rtlCol="0">
            <a:spAutoFit/>
          </a:bodyPr>
          <a:lstStyle/>
          <a:p>
            <a:r>
              <a:rPr lang="en-US" b="1" dirty="0"/>
              <a:t>For each</a:t>
            </a:r>
            <a:r>
              <a:rPr lang="en-US" dirty="0"/>
              <a:t> action </a:t>
            </a:r>
            <a:r>
              <a:rPr lang="en-US" b="1" dirty="0"/>
              <a:t>in</a:t>
            </a:r>
            <a:r>
              <a:rPr lang="en-US" dirty="0"/>
              <a:t> </a:t>
            </a:r>
            <a:r>
              <a:rPr lang="en-US" dirty="0" err="1"/>
              <a:t>problem.ACTIONS</a:t>
            </a:r>
            <a:r>
              <a:rPr lang="en-US" dirty="0"/>
              <a:t>(</a:t>
            </a:r>
            <a:r>
              <a:rPr lang="en-US" dirty="0" err="1"/>
              <a:t>node.STATE</a:t>
            </a:r>
            <a:r>
              <a:rPr lang="en-US" dirty="0"/>
              <a:t>) </a:t>
            </a:r>
            <a:r>
              <a:rPr lang="en-US" b="1" dirty="0"/>
              <a:t>do</a:t>
            </a:r>
            <a:r>
              <a:rPr lang="en-US" dirty="0"/>
              <a:t> </a:t>
            </a:r>
          </a:p>
          <a:p>
            <a:r>
              <a:rPr lang="en-US" dirty="0"/>
              <a:t>child f— CHILD-NODE(problem, node, action) </a:t>
            </a:r>
          </a:p>
          <a:p>
            <a:r>
              <a:rPr lang="en-US" b="1" dirty="0"/>
              <a:t>If </a:t>
            </a:r>
            <a:r>
              <a:rPr lang="en-US" dirty="0" err="1"/>
              <a:t>child.STATE</a:t>
            </a:r>
            <a:r>
              <a:rPr lang="en-US" dirty="0"/>
              <a:t> is not in explored or frontier </a:t>
            </a:r>
            <a:r>
              <a:rPr lang="en-US" b="1" dirty="0"/>
              <a:t>then </a:t>
            </a:r>
            <a:endParaRPr lang="en-US" dirty="0"/>
          </a:p>
          <a:p>
            <a:r>
              <a:rPr lang="en-US" dirty="0"/>
              <a:t>frontier f— INSERT(child, frontier) </a:t>
            </a:r>
          </a:p>
          <a:p>
            <a:r>
              <a:rPr lang="en-US" b="1" dirty="0"/>
              <a:t>Else if</a:t>
            </a:r>
            <a:r>
              <a:rPr lang="en-US" dirty="0"/>
              <a:t> </a:t>
            </a:r>
            <a:r>
              <a:rPr lang="en-US" dirty="0" err="1"/>
              <a:t>child.STATE</a:t>
            </a:r>
            <a:r>
              <a:rPr lang="en-US" dirty="0"/>
              <a:t> is in frontier with higher PATH-COST </a:t>
            </a:r>
            <a:r>
              <a:rPr lang="en-US" b="1" dirty="0"/>
              <a:t>then </a:t>
            </a:r>
            <a:endParaRPr lang="en-US" dirty="0"/>
          </a:p>
          <a:p>
            <a:r>
              <a:rPr lang="en-US" dirty="0"/>
              <a:t>replace that frontier node with </a:t>
            </a:r>
            <a:r>
              <a:rPr lang="en-US" dirty="0" smtClean="0"/>
              <a:t>child</a:t>
            </a:r>
          </a:p>
          <a:p>
            <a:pPr lvl="0"/>
            <a:r>
              <a:rPr lang="en-US" b="1" dirty="0"/>
              <a:t>So </a:t>
            </a:r>
            <a:r>
              <a:rPr lang="en-US" b="1" dirty="0" err="1"/>
              <a:t>sánh</a:t>
            </a:r>
            <a:r>
              <a:rPr lang="en-US" b="1" dirty="0"/>
              <a:t> </a:t>
            </a:r>
            <a:r>
              <a:rPr lang="en-US" b="1" dirty="0" err="1"/>
              <a:t>những</a:t>
            </a:r>
            <a:r>
              <a:rPr lang="en-US" b="1" dirty="0"/>
              <a:t> </a:t>
            </a:r>
            <a:r>
              <a:rPr lang="en-US" b="1" dirty="0" err="1"/>
              <a:t>thuật</a:t>
            </a:r>
            <a:r>
              <a:rPr lang="en-US" b="1" dirty="0"/>
              <a:t> </a:t>
            </a:r>
            <a:r>
              <a:rPr lang="en-US" b="1" dirty="0" err="1"/>
              <a:t>toán</a:t>
            </a:r>
            <a:endParaRPr lang="en-US" dirty="0"/>
          </a:p>
          <a:p>
            <a:r>
              <a:rPr lang="en-US" dirty="0"/>
              <a:t>So </a:t>
            </a:r>
            <a:r>
              <a:rPr lang="en-US" dirty="0" err="1"/>
              <a:t>sánh</a:t>
            </a:r>
            <a:r>
              <a:rPr lang="en-US" dirty="0"/>
              <a:t> </a:t>
            </a:r>
            <a:r>
              <a:rPr lang="en-US" dirty="0" err="1"/>
              <a:t>những</a:t>
            </a:r>
            <a:r>
              <a:rPr lang="en-US" dirty="0"/>
              <a:t> </a:t>
            </a:r>
            <a:r>
              <a:rPr lang="en-US" dirty="0" err="1"/>
              <a:t>thuật</a:t>
            </a:r>
            <a:r>
              <a:rPr lang="en-US" dirty="0"/>
              <a:t> </a:t>
            </a:r>
            <a:r>
              <a:rPr lang="en-US" dirty="0" err="1"/>
              <a:t>toán</a:t>
            </a:r>
            <a:r>
              <a:rPr lang="en-US" dirty="0"/>
              <a:t> </a:t>
            </a:r>
            <a:r>
              <a:rPr lang="en-US" dirty="0" err="1"/>
              <a:t>bằng</a:t>
            </a:r>
            <a:r>
              <a:rPr lang="en-US" dirty="0"/>
              <a:t> </a:t>
            </a:r>
            <a:r>
              <a:rPr lang="en-US" dirty="0" err="1"/>
              <a:t>những</a:t>
            </a:r>
            <a:r>
              <a:rPr lang="en-US" dirty="0"/>
              <a:t> </a:t>
            </a:r>
            <a:r>
              <a:rPr lang="en-US" dirty="0" err="1"/>
              <a:t>tiêu</a:t>
            </a:r>
            <a:r>
              <a:rPr lang="en-US" dirty="0"/>
              <a:t> </a:t>
            </a:r>
            <a:r>
              <a:rPr lang="en-US" dirty="0" err="1"/>
              <a:t>chuẩn</a:t>
            </a:r>
            <a:r>
              <a:rPr lang="en-US" dirty="0"/>
              <a:t> </a:t>
            </a:r>
            <a:r>
              <a:rPr lang="en-US" dirty="0" err="1"/>
              <a:t>sau</a:t>
            </a:r>
            <a:r>
              <a:rPr lang="en-US" dirty="0"/>
              <a:t>:</a:t>
            </a:r>
            <a:endParaRPr lang="en-US" sz="1400" dirty="0"/>
          </a:p>
          <a:p>
            <a:pPr lvl="0"/>
            <a:r>
              <a:rPr lang="en-US" dirty="0"/>
              <a:t>Completeness: </a:t>
            </a:r>
            <a:r>
              <a:rPr lang="en-US" dirty="0" err="1"/>
              <a:t>tìm</a:t>
            </a:r>
            <a:r>
              <a:rPr lang="en-US" dirty="0"/>
              <a:t> </a:t>
            </a:r>
            <a:r>
              <a:rPr lang="en-US" dirty="0" err="1"/>
              <a:t>được</a:t>
            </a:r>
            <a:r>
              <a:rPr lang="en-US" dirty="0"/>
              <a:t> solution </a:t>
            </a:r>
            <a:r>
              <a:rPr lang="en-US" dirty="0" err="1"/>
              <a:t>nếu</a:t>
            </a:r>
            <a:r>
              <a:rPr lang="en-US" dirty="0"/>
              <a:t> </a:t>
            </a:r>
            <a:r>
              <a:rPr lang="en-US" dirty="0" err="1"/>
              <a:t>nó</a:t>
            </a:r>
            <a:r>
              <a:rPr lang="en-US" dirty="0"/>
              <a:t> </a:t>
            </a:r>
            <a:r>
              <a:rPr lang="en-US" dirty="0" err="1"/>
              <a:t>tồn</a:t>
            </a:r>
            <a:r>
              <a:rPr lang="en-US" dirty="0"/>
              <a:t> </a:t>
            </a:r>
            <a:r>
              <a:rPr lang="en-US" dirty="0" err="1"/>
              <a:t>tại</a:t>
            </a:r>
            <a:r>
              <a:rPr lang="en-US" dirty="0"/>
              <a:t>.</a:t>
            </a:r>
            <a:endParaRPr lang="en-US" sz="1400" dirty="0"/>
          </a:p>
          <a:p>
            <a:pPr lvl="0"/>
            <a:r>
              <a:rPr lang="en-US" dirty="0"/>
              <a:t>Optimality: optimal solution (</a:t>
            </a:r>
            <a:r>
              <a:rPr lang="en-US" dirty="0" err="1"/>
              <a:t>tối</a:t>
            </a:r>
            <a:r>
              <a:rPr lang="en-US" dirty="0"/>
              <a:t> </a:t>
            </a:r>
            <a:r>
              <a:rPr lang="en-US" dirty="0" err="1"/>
              <a:t>ưu</a:t>
            </a:r>
            <a:r>
              <a:rPr lang="en-US" dirty="0"/>
              <a:t>)</a:t>
            </a:r>
            <a:endParaRPr lang="en-US" sz="1400" dirty="0"/>
          </a:p>
          <a:p>
            <a:pPr lvl="0"/>
            <a:r>
              <a:rPr lang="en-US" dirty="0"/>
              <a:t>Complexity</a:t>
            </a:r>
            <a:endParaRPr lang="en-US" sz="1400" dirty="0"/>
          </a:p>
          <a:p>
            <a:pPr lvl="1"/>
            <a:r>
              <a:rPr lang="en-US" dirty="0"/>
              <a:t>Time</a:t>
            </a:r>
            <a:endParaRPr lang="en-US" sz="1400" dirty="0"/>
          </a:p>
          <a:p>
            <a:pPr lvl="1"/>
            <a:r>
              <a:rPr lang="en-US" dirty="0"/>
              <a:t>Space</a:t>
            </a:r>
            <a:endParaRPr lang="en-US" sz="1400" dirty="0"/>
          </a:p>
          <a:p>
            <a:pPr lvl="0"/>
            <a:r>
              <a:rPr lang="en-US" dirty="0" err="1"/>
              <a:t>Thuật</a:t>
            </a:r>
            <a:r>
              <a:rPr lang="en-US" dirty="0"/>
              <a:t> </a:t>
            </a:r>
            <a:r>
              <a:rPr lang="en-US" dirty="0" err="1"/>
              <a:t>toán</a:t>
            </a:r>
            <a:r>
              <a:rPr lang="en-US" dirty="0"/>
              <a:t> BFS </a:t>
            </a:r>
            <a:r>
              <a:rPr lang="en-US" dirty="0" err="1"/>
              <a:t>sẽ</a:t>
            </a:r>
            <a:r>
              <a:rPr lang="en-US" dirty="0"/>
              <a:t> </a:t>
            </a:r>
            <a:r>
              <a:rPr lang="en-US" dirty="0" err="1"/>
              <a:t>có</a:t>
            </a:r>
            <a:r>
              <a:rPr lang="en-US" dirty="0"/>
              <a:t> :</a:t>
            </a:r>
            <a:endParaRPr lang="en-US" sz="1400" dirty="0"/>
          </a:p>
          <a:p>
            <a:pPr lvl="1"/>
            <a:r>
              <a:rPr lang="en-US" dirty="0"/>
              <a:t>Completeness</a:t>
            </a:r>
            <a:endParaRPr lang="en-US" sz="1400" dirty="0"/>
          </a:p>
          <a:p>
            <a:r>
              <a:rPr lang="en-US" dirty="0"/>
              <a:t>Optimality</a:t>
            </a:r>
            <a:endParaRPr lang="en-US" dirty="0" smtClean="0"/>
          </a:p>
          <a:p>
            <a:endParaRPr lang="en-US" dirty="0"/>
          </a:p>
        </p:txBody>
      </p:sp>
    </p:spTree>
    <p:extLst>
      <p:ext uri="{BB962C8B-B14F-4D97-AF65-F5344CB8AC3E}">
        <p14:creationId xmlns:p14="http://schemas.microsoft.com/office/powerpoint/2010/main" val="40452241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5. </a:t>
            </a:r>
            <a:r>
              <a:rPr lang="en-US" sz="3600" dirty="0"/>
              <a:t>UNINFORMED SEARCH :</a:t>
            </a:r>
            <a:endParaRPr lang="en-US" sz="3600" dirty="0"/>
          </a:p>
          <a:p>
            <a:pPr marL="0" lvl="1"/>
            <a:r>
              <a:rPr lang="en-US" sz="3600" dirty="0"/>
              <a:t> </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46</a:t>
            </a:fld>
            <a:endParaRPr lang="en-US" sz="3200" dirty="0">
              <a:solidFill>
                <a:srgbClr val="FF0000"/>
              </a:solidFill>
            </a:endParaRPr>
          </a:p>
        </p:txBody>
      </p:sp>
      <p:sp>
        <p:nvSpPr>
          <p:cNvPr id="14" name="TextBox 13"/>
          <p:cNvSpPr txBox="1"/>
          <p:nvPr/>
        </p:nvSpPr>
        <p:spPr>
          <a:xfrm>
            <a:off x="160333" y="1537855"/>
            <a:ext cx="11052464" cy="5078313"/>
          </a:xfrm>
          <a:prstGeom prst="rect">
            <a:avLst/>
          </a:prstGeom>
          <a:noFill/>
        </p:spPr>
        <p:txBody>
          <a:bodyPr wrap="square" rtlCol="0">
            <a:spAutoFit/>
          </a:bodyPr>
          <a:lstStyle/>
          <a:p>
            <a:pPr lvl="0"/>
            <a:r>
              <a:rPr lang="en-US" b="1" dirty="0"/>
              <a:t>Depth-first search (DFS)</a:t>
            </a:r>
            <a:endParaRPr lang="en-US" dirty="0"/>
          </a:p>
          <a:p>
            <a:r>
              <a:rPr lang="en-US" b="1" dirty="0"/>
              <a:t>function</a:t>
            </a:r>
            <a:r>
              <a:rPr lang="en-US" dirty="0"/>
              <a:t> Depth-FIRST-SEARCH(problem) </a:t>
            </a:r>
            <a:r>
              <a:rPr lang="en-US" b="1" dirty="0"/>
              <a:t>returns </a:t>
            </a:r>
            <a:r>
              <a:rPr lang="en-US" dirty="0"/>
              <a:t>a solution, or failure </a:t>
            </a:r>
          </a:p>
          <a:p>
            <a:r>
              <a:rPr lang="en-US" dirty="0"/>
              <a:t>node f— a node with STATE = </a:t>
            </a:r>
            <a:r>
              <a:rPr lang="en-US" dirty="0" err="1"/>
              <a:t>problem.INITIAL</a:t>
            </a:r>
            <a:r>
              <a:rPr lang="en-US" dirty="0"/>
              <a:t>-STATE, PATH-COST = 0 </a:t>
            </a:r>
          </a:p>
          <a:p>
            <a:r>
              <a:rPr lang="en-US" b="1" dirty="0"/>
              <a:t>if </a:t>
            </a:r>
            <a:r>
              <a:rPr lang="en-US" dirty="0" err="1"/>
              <a:t>problem.GOAL</a:t>
            </a:r>
            <a:r>
              <a:rPr lang="en-US" dirty="0"/>
              <a:t>-TEST(</a:t>
            </a:r>
            <a:r>
              <a:rPr lang="en-US" dirty="0" err="1"/>
              <a:t>node.STATE</a:t>
            </a:r>
            <a:r>
              <a:rPr lang="en-US" dirty="0"/>
              <a:t>) </a:t>
            </a:r>
            <a:r>
              <a:rPr lang="en-US" b="1" dirty="0"/>
              <a:t>then return</a:t>
            </a:r>
            <a:r>
              <a:rPr lang="en-US" dirty="0"/>
              <a:t> SOLUTION(node) </a:t>
            </a:r>
          </a:p>
          <a:p>
            <a:r>
              <a:rPr lang="en-US" dirty="0"/>
              <a:t>frontier f— a LIFO queue with node as the only element </a:t>
            </a:r>
          </a:p>
          <a:p>
            <a:r>
              <a:rPr lang="en-US" dirty="0"/>
              <a:t>explored f— an empty set </a:t>
            </a:r>
          </a:p>
          <a:p>
            <a:r>
              <a:rPr lang="en-US" b="1" dirty="0"/>
              <a:t>Loop do </a:t>
            </a:r>
            <a:endParaRPr lang="en-US" dirty="0"/>
          </a:p>
          <a:p>
            <a:r>
              <a:rPr lang="en-US" b="1" dirty="0"/>
              <a:t>if</a:t>
            </a:r>
            <a:r>
              <a:rPr lang="en-US" dirty="0"/>
              <a:t> EMPTY?(frontier) </a:t>
            </a:r>
            <a:r>
              <a:rPr lang="en-US" b="1" dirty="0"/>
              <a:t>then return</a:t>
            </a:r>
            <a:r>
              <a:rPr lang="en-US" dirty="0"/>
              <a:t> failure </a:t>
            </a:r>
          </a:p>
          <a:p>
            <a:r>
              <a:rPr lang="en-US" dirty="0"/>
              <a:t>node e— POP(frontier) /* chooses the shallowest node in frontier */ </a:t>
            </a:r>
          </a:p>
          <a:p>
            <a:r>
              <a:rPr lang="en-US" dirty="0"/>
              <a:t>add </a:t>
            </a:r>
            <a:r>
              <a:rPr lang="en-US" dirty="0" err="1"/>
              <a:t>node.STATE</a:t>
            </a:r>
            <a:r>
              <a:rPr lang="en-US" dirty="0"/>
              <a:t> to explored </a:t>
            </a:r>
          </a:p>
          <a:p>
            <a:r>
              <a:rPr lang="en-US" b="1" dirty="0"/>
              <a:t>for each</a:t>
            </a:r>
            <a:r>
              <a:rPr lang="en-US" dirty="0"/>
              <a:t> action </a:t>
            </a:r>
            <a:r>
              <a:rPr lang="en-US" b="1" dirty="0"/>
              <a:t>in </a:t>
            </a:r>
            <a:r>
              <a:rPr lang="en-US" dirty="0"/>
              <a:t>problem.ACT10NS(</a:t>
            </a:r>
            <a:r>
              <a:rPr lang="en-US" dirty="0" err="1"/>
              <a:t>node.STATE</a:t>
            </a:r>
            <a:r>
              <a:rPr lang="en-US" dirty="0"/>
              <a:t>) </a:t>
            </a:r>
            <a:r>
              <a:rPr lang="en-US" b="1" dirty="0"/>
              <a:t>do </a:t>
            </a:r>
            <a:endParaRPr lang="en-US" dirty="0"/>
          </a:p>
          <a:p>
            <a:r>
              <a:rPr lang="en-US" dirty="0"/>
              <a:t>child f— CHILD-NODE(problem, node, action) </a:t>
            </a:r>
          </a:p>
          <a:p>
            <a:r>
              <a:rPr lang="en-US" b="1" dirty="0"/>
              <a:t>if </a:t>
            </a:r>
            <a:r>
              <a:rPr lang="en-US" dirty="0" err="1"/>
              <a:t>child.STATE</a:t>
            </a:r>
            <a:r>
              <a:rPr lang="en-US" dirty="0"/>
              <a:t> is not in (explored or frontier)then </a:t>
            </a:r>
          </a:p>
          <a:p>
            <a:r>
              <a:rPr lang="en-US" b="1" dirty="0"/>
              <a:t>if</a:t>
            </a:r>
            <a:r>
              <a:rPr lang="en-US" dirty="0"/>
              <a:t> </a:t>
            </a:r>
            <a:r>
              <a:rPr lang="en-US" dirty="0" err="1"/>
              <a:t>problem.GOAL</a:t>
            </a:r>
            <a:r>
              <a:rPr lang="en-US" dirty="0"/>
              <a:t>-TEST(</a:t>
            </a:r>
            <a:r>
              <a:rPr lang="en-US" dirty="0" err="1"/>
              <a:t>child.STATE</a:t>
            </a:r>
            <a:r>
              <a:rPr lang="en-US" dirty="0"/>
              <a:t>) then return SOLUTION(child) </a:t>
            </a:r>
          </a:p>
          <a:p>
            <a:r>
              <a:rPr lang="en-US" dirty="0"/>
              <a:t>frontier f— INSERT(</a:t>
            </a:r>
            <a:r>
              <a:rPr lang="en-US" dirty="0" err="1"/>
              <a:t>child,frontier</a:t>
            </a:r>
            <a:r>
              <a:rPr lang="en-US" dirty="0" smtClean="0"/>
              <a:t>).</a:t>
            </a:r>
          </a:p>
          <a:p>
            <a:r>
              <a:rPr lang="en-US" dirty="0" err="1"/>
              <a:t>Đôi</a:t>
            </a:r>
            <a:r>
              <a:rPr lang="en-US" dirty="0"/>
              <a:t> </a:t>
            </a:r>
            <a:r>
              <a:rPr lang="en-US" dirty="0" err="1"/>
              <a:t>khi</a:t>
            </a:r>
            <a:r>
              <a:rPr lang="en-US" dirty="0"/>
              <a:t> DFS </a:t>
            </a:r>
            <a:r>
              <a:rPr lang="en-US" dirty="0" err="1"/>
              <a:t>có</a:t>
            </a:r>
            <a:r>
              <a:rPr lang="en-US" dirty="0"/>
              <a:t> </a:t>
            </a:r>
            <a:r>
              <a:rPr lang="en-US" dirty="0" err="1"/>
              <a:t>thể</a:t>
            </a:r>
            <a:r>
              <a:rPr lang="en-US" dirty="0"/>
              <a:t> </a:t>
            </a:r>
            <a:r>
              <a:rPr lang="en-US" dirty="0" err="1"/>
              <a:t>không</a:t>
            </a:r>
            <a:r>
              <a:rPr lang="en-US" dirty="0"/>
              <a:t> </a:t>
            </a:r>
            <a:r>
              <a:rPr lang="en-US" dirty="0" err="1"/>
              <a:t>tìm</a:t>
            </a:r>
            <a:r>
              <a:rPr lang="en-US" dirty="0"/>
              <a:t> </a:t>
            </a:r>
            <a:r>
              <a:rPr lang="en-US" dirty="0" err="1"/>
              <a:t>được</a:t>
            </a:r>
            <a:r>
              <a:rPr lang="en-US" dirty="0"/>
              <a:t> solution.</a:t>
            </a:r>
          </a:p>
          <a:p>
            <a:pPr lvl="0"/>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ta </a:t>
            </a:r>
            <a:r>
              <a:rPr lang="en-US" dirty="0" err="1"/>
              <a:t>cần</a:t>
            </a:r>
            <a:r>
              <a:rPr lang="en-US" dirty="0"/>
              <a:t> </a:t>
            </a:r>
            <a:r>
              <a:rPr lang="en-US" dirty="0" err="1"/>
              <a:t>một</a:t>
            </a:r>
            <a:r>
              <a:rPr lang="en-US" dirty="0"/>
              <a:t> </a:t>
            </a:r>
            <a:r>
              <a:rPr lang="en-US" dirty="0" err="1"/>
              <a:t>thuật</a:t>
            </a:r>
            <a:r>
              <a:rPr lang="en-US" dirty="0"/>
              <a:t> </a:t>
            </a:r>
            <a:r>
              <a:rPr lang="en-US" dirty="0" err="1"/>
              <a:t>toán</a:t>
            </a:r>
            <a:r>
              <a:rPr lang="en-US" dirty="0"/>
              <a:t> DEPTH-LIMITED SEARCH</a:t>
            </a:r>
          </a:p>
          <a:p>
            <a:endParaRPr lang="en-US" dirty="0"/>
          </a:p>
        </p:txBody>
      </p:sp>
    </p:spTree>
    <p:extLst>
      <p:ext uri="{BB962C8B-B14F-4D97-AF65-F5344CB8AC3E}">
        <p14:creationId xmlns:p14="http://schemas.microsoft.com/office/powerpoint/2010/main" val="24019993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5. </a:t>
            </a:r>
            <a:r>
              <a:rPr lang="en-US" sz="3600" dirty="0"/>
              <a:t>UNINFORMED SEARCH :</a:t>
            </a:r>
            <a:endParaRPr lang="en-US" sz="3600" dirty="0"/>
          </a:p>
          <a:p>
            <a:pPr marL="0" lvl="1"/>
            <a:r>
              <a:rPr lang="en-US" sz="3600" dirty="0"/>
              <a:t> </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47</a:t>
            </a:fld>
            <a:endParaRPr lang="en-US" sz="3200" dirty="0">
              <a:solidFill>
                <a:srgbClr val="FF0000"/>
              </a:solidFill>
            </a:endParaRPr>
          </a:p>
        </p:txBody>
      </p:sp>
      <p:sp>
        <p:nvSpPr>
          <p:cNvPr id="14" name="TextBox 13"/>
          <p:cNvSpPr txBox="1"/>
          <p:nvPr/>
        </p:nvSpPr>
        <p:spPr>
          <a:xfrm>
            <a:off x="160333" y="1537855"/>
            <a:ext cx="11052464" cy="4801314"/>
          </a:xfrm>
          <a:prstGeom prst="rect">
            <a:avLst/>
          </a:prstGeom>
          <a:noFill/>
        </p:spPr>
        <p:txBody>
          <a:bodyPr wrap="square" rtlCol="0">
            <a:spAutoFit/>
          </a:bodyPr>
          <a:lstStyle/>
          <a:p>
            <a:pPr lvl="0"/>
            <a:r>
              <a:rPr lang="en-US" b="1" dirty="0"/>
              <a:t>Depth-limited search(DLS)</a:t>
            </a:r>
            <a:endParaRPr lang="en-US" dirty="0"/>
          </a:p>
          <a:p>
            <a:r>
              <a:rPr lang="en-US" dirty="0" err="1"/>
              <a:t>Về</a:t>
            </a:r>
            <a:r>
              <a:rPr lang="en-US" dirty="0"/>
              <a:t> </a:t>
            </a:r>
            <a:r>
              <a:rPr lang="en-US" dirty="0" err="1"/>
              <a:t>cơ</a:t>
            </a:r>
            <a:r>
              <a:rPr lang="en-US" dirty="0"/>
              <a:t> </a:t>
            </a:r>
            <a:r>
              <a:rPr lang="en-US" dirty="0" err="1"/>
              <a:t>bản</a:t>
            </a:r>
            <a:r>
              <a:rPr lang="en-US" dirty="0"/>
              <a:t> </a:t>
            </a:r>
            <a:r>
              <a:rPr lang="en-US" dirty="0" err="1"/>
              <a:t>nó</a:t>
            </a:r>
            <a:r>
              <a:rPr lang="en-US" dirty="0"/>
              <a:t> </a:t>
            </a:r>
            <a:r>
              <a:rPr lang="en-US" dirty="0" err="1"/>
              <a:t>là</a:t>
            </a:r>
            <a:r>
              <a:rPr lang="en-US" dirty="0"/>
              <a:t> DFS </a:t>
            </a:r>
            <a:r>
              <a:rPr lang="en-US" dirty="0" err="1"/>
              <a:t>nhưng</a:t>
            </a:r>
            <a:r>
              <a:rPr lang="en-US" dirty="0"/>
              <a:t> </a:t>
            </a:r>
            <a:r>
              <a:rPr lang="en-US" dirty="0" err="1"/>
              <a:t>thuật</a:t>
            </a:r>
            <a:r>
              <a:rPr lang="en-US" dirty="0"/>
              <a:t> </a:t>
            </a:r>
            <a:r>
              <a:rPr lang="en-US" dirty="0" err="1"/>
              <a:t>toán</a:t>
            </a:r>
            <a:r>
              <a:rPr lang="en-US" dirty="0"/>
              <a:t> </a:t>
            </a:r>
            <a:r>
              <a:rPr lang="en-US" dirty="0" err="1"/>
              <a:t>này</a:t>
            </a:r>
            <a:r>
              <a:rPr lang="en-US" dirty="0"/>
              <a:t> </a:t>
            </a:r>
            <a:r>
              <a:rPr lang="en-US" dirty="0" err="1"/>
              <a:t>cho</a:t>
            </a:r>
            <a:r>
              <a:rPr lang="en-US" dirty="0"/>
              <a:t> </a:t>
            </a:r>
            <a:r>
              <a:rPr lang="en-US" dirty="0" err="1"/>
              <a:t>là</a:t>
            </a:r>
            <a:r>
              <a:rPr lang="en-US" dirty="0"/>
              <a:t> </a:t>
            </a:r>
            <a:r>
              <a:rPr lang="en-US" dirty="0" err="1"/>
              <a:t>cho</a:t>
            </a:r>
            <a:r>
              <a:rPr lang="en-US" dirty="0"/>
              <a:t> </a:t>
            </a:r>
            <a:r>
              <a:rPr lang="en-US" dirty="0" err="1"/>
              <a:t>phép</a:t>
            </a:r>
            <a:r>
              <a:rPr lang="en-US" dirty="0"/>
              <a:t> </a:t>
            </a:r>
            <a:r>
              <a:rPr lang="en-US" dirty="0" err="1"/>
              <a:t>dừng</a:t>
            </a:r>
            <a:r>
              <a:rPr lang="en-US" dirty="0"/>
              <a:t> expanding </a:t>
            </a:r>
            <a:r>
              <a:rPr lang="en-US" dirty="0" err="1"/>
              <a:t>khi</a:t>
            </a:r>
            <a:r>
              <a:rPr lang="en-US" dirty="0"/>
              <a:t> </a:t>
            </a:r>
            <a:r>
              <a:rPr lang="en-US" dirty="0" err="1"/>
              <a:t>nó</a:t>
            </a:r>
            <a:r>
              <a:rPr lang="en-US" dirty="0"/>
              <a:t> </a:t>
            </a:r>
            <a:r>
              <a:rPr lang="en-US" dirty="0" err="1"/>
              <a:t>đạt</a:t>
            </a:r>
            <a:r>
              <a:rPr lang="en-US" dirty="0"/>
              <a:t> </a:t>
            </a:r>
            <a:r>
              <a:rPr lang="en-US" dirty="0" err="1"/>
              <a:t>tới</a:t>
            </a:r>
            <a:r>
              <a:rPr lang="en-US" dirty="0"/>
              <a:t> depth limit.</a:t>
            </a:r>
          </a:p>
          <a:p>
            <a:r>
              <a:rPr lang="en-US" b="1" dirty="0"/>
              <a:t>function </a:t>
            </a:r>
            <a:r>
              <a:rPr lang="en-US" dirty="0"/>
              <a:t>DEPTH-LIMITED-SEARCH(problem, limit) </a:t>
            </a:r>
            <a:r>
              <a:rPr lang="en-US" b="1" dirty="0"/>
              <a:t>returns</a:t>
            </a:r>
            <a:r>
              <a:rPr lang="en-US" dirty="0"/>
              <a:t> a solution, or failure/cutoff </a:t>
            </a:r>
          </a:p>
          <a:p>
            <a:r>
              <a:rPr lang="en-US" b="1" dirty="0"/>
              <a:t>return</a:t>
            </a:r>
            <a:r>
              <a:rPr lang="en-US" dirty="0"/>
              <a:t> RECURSIVE-DLS(MAKE-NODE(</a:t>
            </a:r>
            <a:r>
              <a:rPr lang="en-US" dirty="0" err="1"/>
              <a:t>problem.INITIAL</a:t>
            </a:r>
            <a:r>
              <a:rPr lang="en-US" dirty="0"/>
              <a:t>-STATE),</a:t>
            </a:r>
            <a:r>
              <a:rPr lang="en-US" dirty="0" err="1"/>
              <a:t>problem,limit</a:t>
            </a:r>
            <a:r>
              <a:rPr lang="en-US" dirty="0"/>
              <a:t>) </a:t>
            </a:r>
          </a:p>
          <a:p>
            <a:r>
              <a:rPr lang="en-US" b="1" dirty="0"/>
              <a:t>function </a:t>
            </a:r>
            <a:r>
              <a:rPr lang="en-US" dirty="0"/>
              <a:t>RECURSIVE-DLS(node, problem, limit) </a:t>
            </a:r>
            <a:r>
              <a:rPr lang="en-US" b="1" dirty="0"/>
              <a:t>returns </a:t>
            </a:r>
            <a:r>
              <a:rPr lang="en-US" dirty="0"/>
              <a:t>a solution, or failure/cutoff </a:t>
            </a:r>
          </a:p>
          <a:p>
            <a:r>
              <a:rPr lang="en-US" b="1" dirty="0"/>
              <a:t>if</a:t>
            </a:r>
            <a:r>
              <a:rPr lang="en-US" dirty="0"/>
              <a:t> </a:t>
            </a:r>
            <a:r>
              <a:rPr lang="en-US" dirty="0" err="1"/>
              <a:t>problem.GOAL</a:t>
            </a:r>
            <a:r>
              <a:rPr lang="en-US" dirty="0"/>
              <a:t>-TEST(</a:t>
            </a:r>
            <a:r>
              <a:rPr lang="en-US" dirty="0" err="1"/>
              <a:t>node.STATE</a:t>
            </a:r>
            <a:r>
              <a:rPr lang="en-US" dirty="0"/>
              <a:t>) </a:t>
            </a:r>
            <a:r>
              <a:rPr lang="en-US" b="1" dirty="0"/>
              <a:t>then return</a:t>
            </a:r>
            <a:r>
              <a:rPr lang="en-US" dirty="0"/>
              <a:t> SOLUTION(node) </a:t>
            </a:r>
          </a:p>
          <a:p>
            <a:r>
              <a:rPr lang="en-US" b="1" dirty="0"/>
              <a:t>else if</a:t>
            </a:r>
            <a:r>
              <a:rPr lang="en-US" dirty="0"/>
              <a:t> limit = 0 then return cutoff </a:t>
            </a:r>
          </a:p>
          <a:p>
            <a:r>
              <a:rPr lang="en-US" b="1" dirty="0"/>
              <a:t>else </a:t>
            </a:r>
            <a:endParaRPr lang="en-US" dirty="0"/>
          </a:p>
          <a:p>
            <a:r>
              <a:rPr lang="en-US" dirty="0"/>
              <a:t>cutoff-occurred? f— false </a:t>
            </a:r>
          </a:p>
          <a:p>
            <a:r>
              <a:rPr lang="en-US" dirty="0"/>
              <a:t>for each action in </a:t>
            </a:r>
            <a:r>
              <a:rPr lang="en-US" dirty="0" err="1"/>
              <a:t>problem.ACTIONS</a:t>
            </a:r>
            <a:r>
              <a:rPr lang="en-US" dirty="0"/>
              <a:t>(</a:t>
            </a:r>
            <a:r>
              <a:rPr lang="en-US" dirty="0" err="1"/>
              <a:t>node.STATE</a:t>
            </a:r>
            <a:r>
              <a:rPr lang="en-US" dirty="0"/>
              <a:t>) do </a:t>
            </a:r>
          </a:p>
          <a:p>
            <a:r>
              <a:rPr lang="en-US" dirty="0"/>
              <a:t>child f— CHILD-NODE(problem, node, action) </a:t>
            </a:r>
          </a:p>
          <a:p>
            <a:r>
              <a:rPr lang="en-US" dirty="0"/>
              <a:t>result 4-— </a:t>
            </a:r>
            <a:r>
              <a:rPr lang="en-US" dirty="0" err="1"/>
              <a:t>REcURsIVE</a:t>
            </a:r>
            <a:r>
              <a:rPr lang="en-US" dirty="0"/>
              <a:t>-DLS(child, problem, limit — 1) </a:t>
            </a:r>
          </a:p>
          <a:p>
            <a:r>
              <a:rPr lang="en-US" b="1" dirty="0"/>
              <a:t>If</a:t>
            </a:r>
            <a:r>
              <a:rPr lang="en-US" dirty="0"/>
              <a:t> result = cutoff then cutoff-occurred? true </a:t>
            </a:r>
          </a:p>
          <a:p>
            <a:r>
              <a:rPr lang="en-US" b="1" dirty="0"/>
              <a:t>else</a:t>
            </a:r>
            <a:r>
              <a:rPr lang="en-US" dirty="0"/>
              <a:t> if result # failure then return result </a:t>
            </a:r>
          </a:p>
          <a:p>
            <a:r>
              <a:rPr lang="en-US" b="1" dirty="0"/>
              <a:t>if </a:t>
            </a:r>
            <a:r>
              <a:rPr lang="en-US" dirty="0"/>
              <a:t>cutoff-occurred? then return cutoff else return failure</a:t>
            </a:r>
          </a:p>
          <a:p>
            <a:r>
              <a:rPr lang="en-US" dirty="0" err="1"/>
              <a:t>Vấn</a:t>
            </a:r>
            <a:r>
              <a:rPr lang="en-US" dirty="0"/>
              <a:t> </a:t>
            </a:r>
            <a:r>
              <a:rPr lang="en-US" dirty="0" err="1"/>
              <a:t>đề</a:t>
            </a:r>
            <a:r>
              <a:rPr lang="en-US" dirty="0"/>
              <a:t> </a:t>
            </a:r>
            <a:r>
              <a:rPr lang="en-US" dirty="0" err="1"/>
              <a:t>của</a:t>
            </a:r>
            <a:r>
              <a:rPr lang="en-US" dirty="0"/>
              <a:t> depth-limited search : </a:t>
            </a:r>
            <a:r>
              <a:rPr lang="en-US" dirty="0" err="1"/>
              <a:t>phải</a:t>
            </a:r>
            <a:r>
              <a:rPr lang="en-US" dirty="0"/>
              <a:t> </a:t>
            </a:r>
            <a:r>
              <a:rPr lang="en-US" dirty="0" err="1"/>
              <a:t>xác</a:t>
            </a:r>
            <a:r>
              <a:rPr lang="en-US" dirty="0"/>
              <a:t> </a:t>
            </a:r>
            <a:r>
              <a:rPr lang="en-US" dirty="0" err="1"/>
              <a:t>định</a:t>
            </a:r>
            <a:r>
              <a:rPr lang="en-US" dirty="0"/>
              <a:t> </a:t>
            </a:r>
            <a:r>
              <a:rPr lang="en-US" dirty="0" err="1"/>
              <a:t>được</a:t>
            </a:r>
            <a:r>
              <a:rPr lang="en-US" dirty="0"/>
              <a:t> depth limit. </a:t>
            </a:r>
            <a:r>
              <a:rPr lang="en-US" dirty="0" err="1"/>
              <a:t>Để</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nó</a:t>
            </a:r>
            <a:r>
              <a:rPr lang="en-US" dirty="0"/>
              <a:t> ta </a:t>
            </a:r>
            <a:r>
              <a:rPr lang="en-US" dirty="0" err="1"/>
              <a:t>sẽ</a:t>
            </a:r>
            <a:r>
              <a:rPr lang="en-US" dirty="0"/>
              <a:t> </a:t>
            </a:r>
            <a:r>
              <a:rPr lang="en-US" dirty="0" err="1"/>
              <a:t>phải</a:t>
            </a:r>
            <a:r>
              <a:rPr lang="en-US" dirty="0"/>
              <a:t> </a:t>
            </a:r>
            <a:r>
              <a:rPr lang="en-US" dirty="0" err="1"/>
              <a:t>có</a:t>
            </a:r>
            <a:r>
              <a:rPr lang="en-US" dirty="0"/>
              <a:t> </a:t>
            </a:r>
            <a:r>
              <a:rPr lang="en-US" dirty="0" err="1"/>
              <a:t>thêm</a:t>
            </a:r>
            <a:r>
              <a:rPr lang="en-US" dirty="0"/>
              <a:t> </a:t>
            </a:r>
            <a:r>
              <a:rPr lang="en-US" dirty="0" err="1"/>
              <a:t>thuật</a:t>
            </a:r>
            <a:r>
              <a:rPr lang="en-US" dirty="0"/>
              <a:t> </a:t>
            </a:r>
            <a:r>
              <a:rPr lang="en-US" dirty="0" err="1"/>
              <a:t>toán</a:t>
            </a:r>
            <a:r>
              <a:rPr lang="en-US" dirty="0"/>
              <a:t> </a:t>
            </a:r>
            <a:r>
              <a:rPr lang="en-US" dirty="0" err="1"/>
              <a:t>nữa</a:t>
            </a:r>
            <a:r>
              <a:rPr lang="en-US" dirty="0"/>
              <a:t> : Iterative </a:t>
            </a:r>
            <a:r>
              <a:rPr lang="en-US" dirty="0" err="1"/>
              <a:t>deepending</a:t>
            </a:r>
            <a:r>
              <a:rPr lang="en-US" dirty="0"/>
              <a:t> </a:t>
            </a:r>
            <a:r>
              <a:rPr lang="en-US" dirty="0" smtClean="0"/>
              <a:t>search.</a:t>
            </a:r>
            <a:endParaRPr lang="en-US" dirty="0"/>
          </a:p>
        </p:txBody>
      </p:sp>
    </p:spTree>
    <p:extLst>
      <p:ext uri="{BB962C8B-B14F-4D97-AF65-F5344CB8AC3E}">
        <p14:creationId xmlns:p14="http://schemas.microsoft.com/office/powerpoint/2010/main" val="28195295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fltVal val="0"/>
                                          </p:val>
                                        </p:tav>
                                        <p:tav tm="100000">
                                          <p:val>
                                            <p:strVal val="#ppt_w"/>
                                          </p:val>
                                        </p:tav>
                                      </p:tavLst>
                                    </p:anim>
                                    <p:anim calcmode="lin" valueType="num">
                                      <p:cBhvr>
                                        <p:cTn id="8" dur="1250" fill="hold"/>
                                        <p:tgtEl>
                                          <p:spTgt spid="14"/>
                                        </p:tgtEl>
                                        <p:attrNameLst>
                                          <p:attrName>ppt_h</p:attrName>
                                        </p:attrNameLst>
                                      </p:cBhvr>
                                      <p:tavLst>
                                        <p:tav tm="0">
                                          <p:val>
                                            <p:fltVal val="0"/>
                                          </p:val>
                                        </p:tav>
                                        <p:tav tm="100000">
                                          <p:val>
                                            <p:strVal val="#ppt_h"/>
                                          </p:val>
                                        </p:tav>
                                      </p:tavLst>
                                    </p:anim>
                                    <p:animEffect transition="in" filter="fade">
                                      <p:cBhvr>
                                        <p:cTn id="9"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5. </a:t>
            </a:r>
            <a:r>
              <a:rPr lang="en-US" sz="3600" dirty="0"/>
              <a:t>UNINFORMED SEARCH :</a:t>
            </a:r>
            <a:endParaRPr lang="en-US" sz="3600" dirty="0"/>
          </a:p>
          <a:p>
            <a:pPr marL="0" lvl="1"/>
            <a:r>
              <a:rPr lang="en-US" sz="3600" dirty="0"/>
              <a:t> </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48</a:t>
            </a:fld>
            <a:endParaRPr lang="en-US" sz="3200" dirty="0">
              <a:solidFill>
                <a:srgbClr val="FF0000"/>
              </a:solidFill>
            </a:endParaRPr>
          </a:p>
        </p:txBody>
      </p:sp>
      <p:sp>
        <p:nvSpPr>
          <p:cNvPr id="14" name="TextBox 13"/>
          <p:cNvSpPr txBox="1"/>
          <p:nvPr/>
        </p:nvSpPr>
        <p:spPr>
          <a:xfrm>
            <a:off x="160333" y="1537855"/>
            <a:ext cx="11052464" cy="3139321"/>
          </a:xfrm>
          <a:prstGeom prst="rect">
            <a:avLst/>
          </a:prstGeom>
          <a:noFill/>
        </p:spPr>
        <p:txBody>
          <a:bodyPr wrap="square" rtlCol="0">
            <a:spAutoFit/>
          </a:bodyPr>
          <a:lstStyle/>
          <a:p>
            <a:pPr lvl="0"/>
            <a:r>
              <a:rPr lang="en-US" b="1" dirty="0" err="1"/>
              <a:t>Interative</a:t>
            </a:r>
            <a:r>
              <a:rPr lang="en-US" b="1" dirty="0"/>
              <a:t> </a:t>
            </a:r>
            <a:r>
              <a:rPr lang="en-US" b="1" dirty="0" err="1"/>
              <a:t>deepending</a:t>
            </a:r>
            <a:r>
              <a:rPr lang="en-US" b="1" dirty="0"/>
              <a:t> search</a:t>
            </a:r>
            <a:endParaRPr lang="en-US" dirty="0"/>
          </a:p>
          <a:p>
            <a:r>
              <a:rPr lang="en-US" b="1" dirty="0"/>
              <a:t>function</a:t>
            </a:r>
            <a:r>
              <a:rPr lang="en-US" dirty="0"/>
              <a:t> ITERATIVE-DEEPENING-SEARCH(problem) </a:t>
            </a:r>
            <a:r>
              <a:rPr lang="en-US" b="1" dirty="0"/>
              <a:t>returns </a:t>
            </a:r>
            <a:r>
              <a:rPr lang="en-US" dirty="0"/>
              <a:t>a solution, or failure </a:t>
            </a:r>
          </a:p>
          <a:p>
            <a:r>
              <a:rPr lang="en-US" dirty="0"/>
              <a:t>for depth = 0 to </a:t>
            </a:r>
            <a:r>
              <a:rPr lang="en-US" dirty="0" err="1"/>
              <a:t>oc</a:t>
            </a:r>
            <a:r>
              <a:rPr lang="en-US" dirty="0"/>
              <a:t> do </a:t>
            </a:r>
          </a:p>
          <a:p>
            <a:r>
              <a:rPr lang="en-US" dirty="0"/>
              <a:t>result f— DEPTH-LIMITED-SEARCH(problem, depth) </a:t>
            </a:r>
          </a:p>
          <a:p>
            <a:r>
              <a:rPr lang="en-US" b="1" dirty="0"/>
              <a:t>if </a:t>
            </a:r>
            <a:r>
              <a:rPr lang="en-US" dirty="0"/>
              <a:t>result # cutoff then return result</a:t>
            </a:r>
          </a:p>
          <a:p>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tốt</a:t>
            </a:r>
            <a:r>
              <a:rPr lang="en-US" dirty="0"/>
              <a:t> </a:t>
            </a:r>
            <a:r>
              <a:rPr lang="en-US" dirty="0" err="1"/>
              <a:t>nhất</a:t>
            </a:r>
            <a:r>
              <a:rPr lang="en-US" dirty="0"/>
              <a:t> </a:t>
            </a:r>
            <a:r>
              <a:rPr lang="en-US" dirty="0" err="1"/>
              <a:t>những</a:t>
            </a:r>
            <a:r>
              <a:rPr lang="en-US" dirty="0"/>
              <a:t> </a:t>
            </a:r>
            <a:r>
              <a:rPr lang="en-US" dirty="0" err="1"/>
              <a:t>cái</a:t>
            </a:r>
            <a:r>
              <a:rPr lang="en-US" dirty="0"/>
              <a:t> ta </a:t>
            </a:r>
            <a:r>
              <a:rPr lang="en-US" dirty="0" err="1"/>
              <a:t>đã</a:t>
            </a:r>
            <a:r>
              <a:rPr lang="en-US" dirty="0"/>
              <a:t> </a:t>
            </a:r>
            <a:r>
              <a:rPr lang="en-US" dirty="0" err="1"/>
              <a:t>biết</a:t>
            </a:r>
            <a:r>
              <a:rPr lang="en-US" dirty="0"/>
              <a:t> </a:t>
            </a:r>
            <a:r>
              <a:rPr lang="en-US" dirty="0" err="1"/>
              <a:t>vì</a:t>
            </a:r>
            <a:r>
              <a:rPr lang="en-US" dirty="0"/>
              <a:t> </a:t>
            </a:r>
            <a:r>
              <a:rPr lang="en-US" dirty="0" err="1"/>
              <a:t>có</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giữa</a:t>
            </a:r>
            <a:r>
              <a:rPr lang="en-US" dirty="0"/>
              <a:t> depth-first </a:t>
            </a:r>
            <a:r>
              <a:rPr lang="en-US" dirty="0" err="1"/>
              <a:t>và</a:t>
            </a:r>
            <a:r>
              <a:rPr lang="en-US" dirty="0"/>
              <a:t> </a:t>
            </a:r>
            <a:r>
              <a:rPr lang="en-US" dirty="0" smtClean="0"/>
              <a:t>breadth-first</a:t>
            </a:r>
          </a:p>
          <a:p>
            <a:pPr lvl="0"/>
            <a:r>
              <a:rPr lang="en-US" b="1" dirty="0"/>
              <a:t>So </a:t>
            </a:r>
            <a:r>
              <a:rPr lang="en-US" b="1" dirty="0" err="1"/>
              <a:t>sánh</a:t>
            </a:r>
            <a:r>
              <a:rPr lang="en-US" b="1" dirty="0"/>
              <a:t> </a:t>
            </a:r>
            <a:r>
              <a:rPr lang="en-US" b="1" dirty="0" err="1"/>
              <a:t>giữa</a:t>
            </a:r>
            <a:r>
              <a:rPr lang="en-US" b="1" dirty="0"/>
              <a:t> DFS </a:t>
            </a:r>
            <a:r>
              <a:rPr lang="en-US" b="1" dirty="0" err="1"/>
              <a:t>và</a:t>
            </a:r>
            <a:r>
              <a:rPr lang="en-US" b="1" dirty="0"/>
              <a:t> BFS</a:t>
            </a:r>
            <a:endParaRPr lang="en-US" dirty="0"/>
          </a:p>
          <a:p>
            <a:r>
              <a:rPr lang="en-US" dirty="0"/>
              <a:t>BFS </a:t>
            </a:r>
            <a:r>
              <a:rPr lang="en-US" dirty="0" err="1"/>
              <a:t>là</a:t>
            </a:r>
            <a:r>
              <a:rPr lang="en-US" dirty="0"/>
              <a:t> optimal ( </a:t>
            </a:r>
            <a:r>
              <a:rPr lang="en-US" dirty="0" err="1"/>
              <a:t>điều</a:t>
            </a:r>
            <a:r>
              <a:rPr lang="en-US" dirty="0"/>
              <a:t> </a:t>
            </a:r>
            <a:r>
              <a:rPr lang="en-US" dirty="0" err="1"/>
              <a:t>kiện</a:t>
            </a:r>
            <a:r>
              <a:rPr lang="en-US" dirty="0"/>
              <a:t> ) </a:t>
            </a:r>
            <a:r>
              <a:rPr lang="en-US" dirty="0" err="1"/>
              <a:t>còn</a:t>
            </a:r>
            <a:r>
              <a:rPr lang="en-US" dirty="0"/>
              <a:t> DFS </a:t>
            </a:r>
            <a:r>
              <a:rPr lang="en-US" dirty="0" err="1"/>
              <a:t>là</a:t>
            </a:r>
            <a:r>
              <a:rPr lang="en-US" dirty="0"/>
              <a:t> </a:t>
            </a:r>
            <a:r>
              <a:rPr lang="en-US" dirty="0" err="1"/>
              <a:t>nonoptimal</a:t>
            </a:r>
            <a:r>
              <a:rPr lang="en-US" dirty="0"/>
              <a:t>.</a:t>
            </a:r>
          </a:p>
          <a:p>
            <a:r>
              <a:rPr lang="en-US" dirty="0"/>
              <a:t>DFS </a:t>
            </a:r>
            <a:r>
              <a:rPr lang="en-US" dirty="0" err="1"/>
              <a:t>tốt</a:t>
            </a:r>
            <a:r>
              <a:rPr lang="en-US" dirty="0"/>
              <a:t> </a:t>
            </a:r>
            <a:r>
              <a:rPr lang="en-US" dirty="0" err="1"/>
              <a:t>hơn</a:t>
            </a:r>
            <a:r>
              <a:rPr lang="en-US" dirty="0"/>
              <a:t> BFS </a:t>
            </a:r>
            <a:r>
              <a:rPr lang="en-US" dirty="0" err="1"/>
              <a:t>trong</a:t>
            </a:r>
            <a:r>
              <a:rPr lang="en-US" dirty="0"/>
              <a:t> space complexity</a:t>
            </a:r>
            <a:r>
              <a:rPr lang="en-US" dirty="0" smtClean="0"/>
              <a:t>.</a:t>
            </a:r>
          </a:p>
          <a:p>
            <a:endParaRPr lang="en-US" dirty="0"/>
          </a:p>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98" y="4144605"/>
            <a:ext cx="8298593" cy="2136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80786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fltVal val="0"/>
                                          </p:val>
                                        </p:tav>
                                        <p:tav tm="100000">
                                          <p:val>
                                            <p:strVal val="#ppt_w"/>
                                          </p:val>
                                        </p:tav>
                                      </p:tavLst>
                                    </p:anim>
                                    <p:anim calcmode="lin" valueType="num">
                                      <p:cBhvr>
                                        <p:cTn id="8" dur="1250" fill="hold"/>
                                        <p:tgtEl>
                                          <p:spTgt spid="14"/>
                                        </p:tgtEl>
                                        <p:attrNameLst>
                                          <p:attrName>ppt_h</p:attrName>
                                        </p:attrNameLst>
                                      </p:cBhvr>
                                      <p:tavLst>
                                        <p:tav tm="0">
                                          <p:val>
                                            <p:fltVal val="0"/>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250" fill="hold"/>
                                        <p:tgtEl>
                                          <p:spTgt spid="10"/>
                                        </p:tgtEl>
                                        <p:attrNameLst>
                                          <p:attrName>ppt_w</p:attrName>
                                        </p:attrNameLst>
                                      </p:cBhvr>
                                      <p:tavLst>
                                        <p:tav tm="0">
                                          <p:val>
                                            <p:fltVal val="0"/>
                                          </p:val>
                                        </p:tav>
                                        <p:tav tm="100000">
                                          <p:val>
                                            <p:strVal val="#ppt_w"/>
                                          </p:val>
                                        </p:tav>
                                      </p:tavLst>
                                    </p:anim>
                                    <p:anim calcmode="lin" valueType="num">
                                      <p:cBhvr>
                                        <p:cTn id="14" dur="1250" fill="hold"/>
                                        <p:tgtEl>
                                          <p:spTgt spid="10"/>
                                        </p:tgtEl>
                                        <p:attrNameLst>
                                          <p:attrName>ppt_h</p:attrName>
                                        </p:attrNameLst>
                                      </p:cBhvr>
                                      <p:tavLst>
                                        <p:tav tm="0">
                                          <p:val>
                                            <p:fltVal val="0"/>
                                          </p:val>
                                        </p:tav>
                                        <p:tav tm="100000">
                                          <p:val>
                                            <p:strVal val="#ppt_h"/>
                                          </p:val>
                                        </p:tav>
                                      </p:tavLst>
                                    </p:anim>
                                    <p:animEffect transition="in" filter="fade">
                                      <p:cBhvr>
                                        <p:cTn id="15"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18489" y="10586"/>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49381" y="-304801"/>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6. </a:t>
            </a:r>
            <a:r>
              <a:rPr lang="en-US" sz="3600" dirty="0" smtClean="0"/>
              <a:t>INFORMED SEARCH AROGITHMS:</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58691"/>
            <a:ext cx="12506632" cy="37049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49</a:t>
            </a:fld>
            <a:endParaRPr lang="en-US" sz="3200" dirty="0">
              <a:solidFill>
                <a:srgbClr val="FF0000"/>
              </a:solidFill>
            </a:endParaRPr>
          </a:p>
        </p:txBody>
      </p:sp>
      <p:sp>
        <p:nvSpPr>
          <p:cNvPr id="14" name="TextBox 13"/>
          <p:cNvSpPr txBox="1"/>
          <p:nvPr/>
        </p:nvSpPr>
        <p:spPr>
          <a:xfrm>
            <a:off x="451279" y="2036619"/>
            <a:ext cx="11052464" cy="3693319"/>
          </a:xfrm>
          <a:prstGeom prst="rect">
            <a:avLst/>
          </a:prstGeom>
          <a:noFill/>
        </p:spPr>
        <p:txBody>
          <a:bodyPr wrap="square" rtlCol="0">
            <a:spAutoFit/>
          </a:bodyPr>
          <a:lstStyle/>
          <a:p>
            <a:r>
              <a:rPr lang="en-US" dirty="0" err="1"/>
              <a:t>Tìm</a:t>
            </a:r>
            <a:r>
              <a:rPr lang="en-US" dirty="0"/>
              <a:t> </a:t>
            </a:r>
            <a:r>
              <a:rPr lang="en-US" dirty="0" err="1"/>
              <a:t>kiếm</a:t>
            </a:r>
            <a:r>
              <a:rPr lang="en-US" dirty="0"/>
              <a:t> </a:t>
            </a:r>
            <a:r>
              <a:rPr lang="en-US" dirty="0" err="1"/>
              <a:t>có</a:t>
            </a:r>
            <a:r>
              <a:rPr lang="en-US" dirty="0"/>
              <a:t> </a:t>
            </a:r>
            <a:r>
              <a:rPr lang="en-US" dirty="0" err="1"/>
              <a:t>nhiều</a:t>
            </a:r>
            <a:r>
              <a:rPr lang="en-US" dirty="0"/>
              <a:t> </a:t>
            </a:r>
            <a:r>
              <a:rPr lang="en-US" dirty="0" err="1"/>
              <a:t>sự</a:t>
            </a:r>
            <a:r>
              <a:rPr lang="en-US" dirty="0"/>
              <a:t> </a:t>
            </a:r>
            <a:r>
              <a:rPr lang="en-US" dirty="0" err="1"/>
              <a:t>hổ</a:t>
            </a:r>
            <a:r>
              <a:rPr lang="en-US" dirty="0"/>
              <a:t> </a:t>
            </a:r>
            <a:r>
              <a:rPr lang="en-US" dirty="0" err="1"/>
              <a:t>trợ</a:t>
            </a:r>
            <a:r>
              <a:rPr lang="en-US" dirty="0"/>
              <a:t> </a:t>
            </a:r>
            <a:r>
              <a:rPr lang="en-US" dirty="0" err="1"/>
              <a:t>khác</a:t>
            </a:r>
            <a:r>
              <a:rPr lang="en-US" dirty="0"/>
              <a:t> </a:t>
            </a:r>
            <a:r>
              <a:rPr lang="en-US" dirty="0" err="1"/>
              <a:t>giúp</a:t>
            </a:r>
            <a:r>
              <a:rPr lang="en-US" dirty="0"/>
              <a:t> </a:t>
            </a:r>
            <a:r>
              <a:rPr lang="en-US" dirty="0" err="1"/>
              <a:t>tìm</a:t>
            </a:r>
            <a:r>
              <a:rPr lang="en-US" dirty="0"/>
              <a:t> </a:t>
            </a:r>
            <a:r>
              <a:rPr lang="en-US" dirty="0" err="1"/>
              <a:t>ra</a:t>
            </a:r>
            <a:r>
              <a:rPr lang="en-US" dirty="0"/>
              <a:t> solution </a:t>
            </a:r>
            <a:r>
              <a:rPr lang="en-US" dirty="0" err="1"/>
              <a:t>nhanh</a:t>
            </a:r>
            <a:r>
              <a:rPr lang="en-US" dirty="0"/>
              <a:t> </a:t>
            </a:r>
            <a:r>
              <a:rPr lang="en-US" dirty="0" err="1"/>
              <a:t>chóng</a:t>
            </a:r>
            <a:r>
              <a:rPr lang="en-US" dirty="0"/>
              <a:t> </a:t>
            </a:r>
            <a:r>
              <a:rPr lang="en-US" dirty="0" err="1"/>
              <a:t>hơn</a:t>
            </a:r>
            <a:r>
              <a:rPr lang="en-US" dirty="0"/>
              <a:t>.</a:t>
            </a:r>
          </a:p>
          <a:p>
            <a:r>
              <a:rPr lang="en-US" b="1" dirty="0"/>
              <a:t>Function</a:t>
            </a:r>
            <a:r>
              <a:rPr lang="en-US" dirty="0"/>
              <a:t> Informed-SEARCH(problem) </a:t>
            </a:r>
            <a:r>
              <a:rPr lang="en-US" b="1" dirty="0"/>
              <a:t>returns</a:t>
            </a:r>
            <a:r>
              <a:rPr lang="en-US" dirty="0"/>
              <a:t> a solution, or failure </a:t>
            </a:r>
          </a:p>
          <a:p>
            <a:r>
              <a:rPr lang="en-US" dirty="0"/>
              <a:t>node f— a node with STATE = </a:t>
            </a:r>
            <a:r>
              <a:rPr lang="en-US" dirty="0" err="1"/>
              <a:t>problem.INITIAL</a:t>
            </a:r>
            <a:r>
              <a:rPr lang="en-US" dirty="0"/>
              <a:t>-STATE, PATH-COST = 0 </a:t>
            </a:r>
          </a:p>
          <a:p>
            <a:r>
              <a:rPr lang="en-US" dirty="0"/>
              <a:t>frontier f— a priority queue ordered by f(n), with node as the only element </a:t>
            </a:r>
          </a:p>
          <a:p>
            <a:r>
              <a:rPr lang="en-US" dirty="0"/>
              <a:t>explored f— an empty set </a:t>
            </a:r>
          </a:p>
          <a:p>
            <a:r>
              <a:rPr lang="en-US" b="1" dirty="0"/>
              <a:t>Loop do </a:t>
            </a:r>
            <a:endParaRPr lang="en-US" dirty="0"/>
          </a:p>
          <a:p>
            <a:r>
              <a:rPr lang="en-US" b="1" dirty="0"/>
              <a:t>If</a:t>
            </a:r>
            <a:r>
              <a:rPr lang="en-US" dirty="0"/>
              <a:t> EMPTY?(frontier) then return failure </a:t>
            </a:r>
          </a:p>
          <a:p>
            <a:r>
              <a:rPr lang="en-US" dirty="0"/>
              <a:t>node f— POP(frontier) /* chooses the lowest-cost node in frontier */ </a:t>
            </a:r>
          </a:p>
          <a:p>
            <a:r>
              <a:rPr lang="en-US" b="1" dirty="0"/>
              <a:t>If</a:t>
            </a:r>
            <a:r>
              <a:rPr lang="en-US" dirty="0"/>
              <a:t> </a:t>
            </a:r>
            <a:r>
              <a:rPr lang="en-US" dirty="0" err="1"/>
              <a:t>problem.GOAL</a:t>
            </a:r>
            <a:r>
              <a:rPr lang="en-US" dirty="0"/>
              <a:t>-TEST(</a:t>
            </a:r>
            <a:r>
              <a:rPr lang="en-US" dirty="0" err="1"/>
              <a:t>node.STATE</a:t>
            </a:r>
            <a:r>
              <a:rPr lang="en-US" dirty="0"/>
              <a:t>) </a:t>
            </a:r>
            <a:r>
              <a:rPr lang="en-US" b="1" dirty="0"/>
              <a:t>then return</a:t>
            </a:r>
            <a:r>
              <a:rPr lang="en-US" dirty="0"/>
              <a:t> SOLUTION(node) </a:t>
            </a:r>
          </a:p>
          <a:p>
            <a:r>
              <a:rPr lang="en-US" dirty="0"/>
              <a:t>add </a:t>
            </a:r>
            <a:r>
              <a:rPr lang="en-US" dirty="0" err="1"/>
              <a:t>node.STATE</a:t>
            </a:r>
            <a:r>
              <a:rPr lang="en-US" dirty="0"/>
              <a:t> to explored </a:t>
            </a:r>
          </a:p>
          <a:p>
            <a:r>
              <a:rPr lang="en-US" b="1" dirty="0"/>
              <a:t>For each</a:t>
            </a:r>
            <a:r>
              <a:rPr lang="en-US" dirty="0"/>
              <a:t> action </a:t>
            </a:r>
            <a:r>
              <a:rPr lang="en-US" b="1" dirty="0"/>
              <a:t>in</a:t>
            </a:r>
            <a:r>
              <a:rPr lang="en-US" dirty="0"/>
              <a:t> </a:t>
            </a:r>
            <a:r>
              <a:rPr lang="en-US" dirty="0" err="1"/>
              <a:t>problem.ACTIONS</a:t>
            </a:r>
            <a:r>
              <a:rPr lang="en-US" dirty="0"/>
              <a:t>(</a:t>
            </a:r>
            <a:r>
              <a:rPr lang="en-US" dirty="0" err="1"/>
              <a:t>node.STATE</a:t>
            </a:r>
            <a:r>
              <a:rPr lang="en-US" dirty="0"/>
              <a:t>) </a:t>
            </a:r>
            <a:r>
              <a:rPr lang="en-US" b="1" dirty="0"/>
              <a:t>do</a:t>
            </a:r>
            <a:r>
              <a:rPr lang="en-US" dirty="0"/>
              <a:t> </a:t>
            </a:r>
          </a:p>
          <a:p>
            <a:r>
              <a:rPr lang="en-US" dirty="0"/>
              <a:t>child f— CHILD-NODE(problem, node, action) </a:t>
            </a:r>
          </a:p>
          <a:p>
            <a:endParaRPr lang="en-US" dirty="0"/>
          </a:p>
        </p:txBody>
      </p:sp>
    </p:spTree>
    <p:extLst>
      <p:ext uri="{BB962C8B-B14F-4D97-AF65-F5344CB8AC3E}">
        <p14:creationId xmlns:p14="http://schemas.microsoft.com/office/powerpoint/2010/main" val="10907533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 xmlns:a16="http://schemas.microsoft.com/office/drawing/2014/main" id="{944DA41B-D647-48FD-978A-EBB12FE66DD8}"/>
              </a:ext>
            </a:extLst>
          </p:cNvPr>
          <p:cNvGrpSpPr/>
          <p:nvPr/>
        </p:nvGrpSpPr>
        <p:grpSpPr>
          <a:xfrm>
            <a:off x="-2444569" y="358497"/>
            <a:ext cx="9907253" cy="6657199"/>
            <a:chOff x="-2444569" y="358497"/>
            <a:chExt cx="9907253" cy="6657199"/>
          </a:xfrm>
        </p:grpSpPr>
        <p:pic>
          <p:nvPicPr>
            <p:cNvPr id="10" name="Imagen 2">
              <a:extLst>
                <a:ext uri="{FF2B5EF4-FFF2-40B4-BE49-F238E27FC236}">
                  <a16:creationId xmlns="" xmlns:a16="http://schemas.microsoft.com/office/drawing/2014/main" id="{0C901A4E-A6BB-44EB-B867-DFCF3DA87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569" y="3338432"/>
              <a:ext cx="6537358" cy="3677264"/>
            </a:xfrm>
            <a:prstGeom prst="rect">
              <a:avLst/>
            </a:prstGeom>
          </p:spPr>
        </p:pic>
        <p:sp>
          <p:nvSpPr>
            <p:cNvPr id="11" name="Thought Bubble: Cloud 10">
              <a:extLst>
                <a:ext uri="{FF2B5EF4-FFF2-40B4-BE49-F238E27FC236}">
                  <a16:creationId xmlns="" xmlns:a16="http://schemas.microsoft.com/office/drawing/2014/main" id="{3C84558A-A7FA-4FF5-AFD6-AD64EDD60720}"/>
                </a:ext>
              </a:extLst>
            </p:cNvPr>
            <p:cNvSpPr/>
            <p:nvPr/>
          </p:nvSpPr>
          <p:spPr>
            <a:xfrm>
              <a:off x="151454" y="358497"/>
              <a:ext cx="7311230" cy="1676780"/>
            </a:xfrm>
            <a:prstGeom prst="cloudCallout">
              <a:avLst>
                <a:gd name="adj1" fmla="val -37722"/>
                <a:gd name="adj2" fmla="val 11641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rPr>
                <a:t>AI LÀ GÌ?</a:t>
              </a:r>
              <a:endParaRPr lang="en-US" sz="3600" dirty="0">
                <a:solidFill>
                  <a:schemeClr val="bg1"/>
                </a:solidFill>
              </a:endParaRPr>
            </a:p>
          </p:txBody>
        </p:sp>
      </p:grpSp>
      <p:pic>
        <p:nvPicPr>
          <p:cNvPr id="1026" name="Picture 2" descr="Diễn đàn Tin học Công nghệ - Vforum.vn">
            <a:extLst>
              <a:ext uri="{FF2B5EF4-FFF2-40B4-BE49-F238E27FC236}">
                <a16:creationId xmlns="" xmlns:a16="http://schemas.microsoft.com/office/drawing/2014/main" id="{C88F3C77-AD54-421E-85C0-7C9EBA4F8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1174" y="-24961"/>
            <a:ext cx="3872283" cy="62094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 xmlns:a16="http://schemas.microsoft.com/office/drawing/2014/main" id="{2E2381C4-BDD4-4A9C-AD28-72049FC870EE}"/>
              </a:ext>
            </a:extLst>
          </p:cNvPr>
          <p:cNvSpPr>
            <a:spLocks noGrp="1"/>
          </p:cNvSpPr>
          <p:nvPr>
            <p:ph type="sldNum" sz="quarter" idx="12"/>
          </p:nvPr>
        </p:nvSpPr>
        <p:spPr>
          <a:xfrm>
            <a:off x="9233597" y="6346302"/>
            <a:ext cx="2743200" cy="365125"/>
          </a:xfrm>
        </p:spPr>
        <p:txBody>
          <a:bodyPr vert="horz" lIns="91440" tIns="45720" rIns="91440" bIns="45720" rtlCol="0" anchor="ctr"/>
          <a:lstStyle/>
          <a:p>
            <a:fld id="{275C7D45-B738-4F8A-9639-98C08AF3993F}" type="slidenum">
              <a:rPr lang="en-US" sz="3200">
                <a:solidFill>
                  <a:srgbClr val="FF0000"/>
                </a:solidFill>
              </a:rPr>
              <a:pPr/>
              <a:t>5</a:t>
            </a:fld>
            <a:endParaRPr lang="en-US" sz="3200">
              <a:solidFill>
                <a:srgbClr val="FF0000"/>
              </a:solidFill>
            </a:endParaRPr>
          </a:p>
        </p:txBody>
      </p:sp>
    </p:spTree>
    <p:extLst>
      <p:ext uri="{BB962C8B-B14F-4D97-AF65-F5344CB8AC3E}">
        <p14:creationId xmlns:p14="http://schemas.microsoft.com/office/powerpoint/2010/main" val="37778411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18489" y="10586"/>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49381" y="-304801"/>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6. </a:t>
            </a:r>
            <a:r>
              <a:rPr lang="en-US" sz="3600" dirty="0"/>
              <a:t>INFORMED SEARCH AROGITHMS:</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58691"/>
            <a:ext cx="12506632" cy="37049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50</a:t>
            </a:fld>
            <a:endParaRPr lang="en-US" sz="3200" dirty="0">
              <a:solidFill>
                <a:srgbClr val="FF0000"/>
              </a:solidFill>
            </a:endParaRPr>
          </a:p>
        </p:txBody>
      </p:sp>
      <p:sp>
        <p:nvSpPr>
          <p:cNvPr id="14" name="TextBox 13"/>
          <p:cNvSpPr txBox="1"/>
          <p:nvPr/>
        </p:nvSpPr>
        <p:spPr>
          <a:xfrm>
            <a:off x="451279" y="2036619"/>
            <a:ext cx="11052464" cy="3693319"/>
          </a:xfrm>
          <a:prstGeom prst="rect">
            <a:avLst/>
          </a:prstGeom>
          <a:noFill/>
        </p:spPr>
        <p:txBody>
          <a:bodyPr wrap="square" rtlCol="0">
            <a:spAutoFit/>
          </a:bodyPr>
          <a:lstStyle/>
          <a:p>
            <a:r>
              <a:rPr lang="en-US" b="1" dirty="0"/>
              <a:t>If </a:t>
            </a:r>
            <a:r>
              <a:rPr lang="en-US" dirty="0" err="1"/>
              <a:t>child.STATE</a:t>
            </a:r>
            <a:r>
              <a:rPr lang="en-US" dirty="0"/>
              <a:t> is not in explored or frontier </a:t>
            </a:r>
            <a:r>
              <a:rPr lang="en-US" b="1" dirty="0"/>
              <a:t>then </a:t>
            </a:r>
            <a:endParaRPr lang="en-US" dirty="0"/>
          </a:p>
          <a:p>
            <a:r>
              <a:rPr lang="en-US" dirty="0"/>
              <a:t>frontier f— INSERT(child, frontier) </a:t>
            </a:r>
          </a:p>
          <a:p>
            <a:r>
              <a:rPr lang="en-US" b="1" dirty="0"/>
              <a:t>Else if</a:t>
            </a:r>
            <a:r>
              <a:rPr lang="en-US" dirty="0"/>
              <a:t> </a:t>
            </a:r>
            <a:r>
              <a:rPr lang="en-US" dirty="0" err="1"/>
              <a:t>child.STATE</a:t>
            </a:r>
            <a:r>
              <a:rPr lang="en-US" dirty="0"/>
              <a:t> is in frontier with higher PATH-COST </a:t>
            </a:r>
            <a:r>
              <a:rPr lang="en-US" b="1" dirty="0"/>
              <a:t>then </a:t>
            </a:r>
            <a:endParaRPr lang="en-US" dirty="0"/>
          </a:p>
          <a:p>
            <a:r>
              <a:rPr lang="en-US" dirty="0"/>
              <a:t>replace that frontier node with </a:t>
            </a:r>
            <a:r>
              <a:rPr lang="en-US" dirty="0" smtClean="0"/>
              <a:t>child</a:t>
            </a:r>
          </a:p>
          <a:p>
            <a:pPr lvl="2"/>
            <a:r>
              <a:rPr lang="en-US" b="1" dirty="0"/>
              <a:t>Evaluation function f(n)</a:t>
            </a:r>
            <a:endParaRPr lang="en-US" sz="1400" dirty="0"/>
          </a:p>
          <a:p>
            <a:r>
              <a:rPr lang="en-US" dirty="0" err="1"/>
              <a:t>Hàm</a:t>
            </a:r>
            <a:r>
              <a:rPr lang="en-US" dirty="0"/>
              <a:t> </a:t>
            </a:r>
            <a:r>
              <a:rPr lang="en-US" dirty="0" err="1"/>
              <a:t>dùng</a:t>
            </a:r>
            <a:r>
              <a:rPr lang="en-US" dirty="0"/>
              <a:t> </a:t>
            </a:r>
            <a:r>
              <a:rPr lang="en-US" dirty="0" err="1"/>
              <a:t>để</a:t>
            </a:r>
            <a:r>
              <a:rPr lang="en-US" dirty="0"/>
              <a:t> </a:t>
            </a:r>
            <a:r>
              <a:rPr lang="en-US" dirty="0" err="1"/>
              <a:t>ước</a:t>
            </a:r>
            <a:r>
              <a:rPr lang="en-US" dirty="0"/>
              <a:t> </a:t>
            </a:r>
            <a:r>
              <a:rPr lang="en-US" dirty="0" err="1"/>
              <a:t>lượng</a:t>
            </a:r>
            <a:r>
              <a:rPr lang="en-US" dirty="0"/>
              <a:t> </a:t>
            </a:r>
            <a:r>
              <a:rPr lang="en-US" dirty="0" err="1"/>
              <a:t>các</a:t>
            </a:r>
            <a:r>
              <a:rPr lang="en-US" dirty="0"/>
              <a:t> chi </a:t>
            </a:r>
            <a:r>
              <a:rPr lang="en-US" dirty="0" err="1"/>
              <a:t>phí</a:t>
            </a:r>
            <a:r>
              <a:rPr lang="en-US" dirty="0"/>
              <a:t> </a:t>
            </a:r>
            <a:r>
              <a:rPr lang="en-US" dirty="0" err="1"/>
              <a:t>của</a:t>
            </a:r>
            <a:r>
              <a:rPr lang="en-US" dirty="0"/>
              <a:t> </a:t>
            </a:r>
            <a:r>
              <a:rPr lang="en-US" dirty="0" err="1"/>
              <a:t>các</a:t>
            </a:r>
            <a:r>
              <a:rPr lang="en-US" dirty="0"/>
              <a:t> node ( </a:t>
            </a:r>
            <a:r>
              <a:rPr lang="en-US" dirty="0" err="1"/>
              <a:t>Đây</a:t>
            </a:r>
            <a:r>
              <a:rPr lang="en-US" dirty="0"/>
              <a:t> </a:t>
            </a:r>
            <a:r>
              <a:rPr lang="en-US" dirty="0" err="1"/>
              <a:t>là</a:t>
            </a:r>
            <a:r>
              <a:rPr lang="en-US" dirty="0"/>
              <a:t> chi phi </a:t>
            </a:r>
            <a:r>
              <a:rPr lang="en-US" dirty="0" err="1"/>
              <a:t>đi</a:t>
            </a:r>
            <a:r>
              <a:rPr lang="en-US" dirty="0"/>
              <a:t> </a:t>
            </a:r>
            <a:r>
              <a:rPr lang="en-US" dirty="0" err="1"/>
              <a:t>tới</a:t>
            </a:r>
            <a:r>
              <a:rPr lang="en-US" dirty="0"/>
              <a:t> goal)</a:t>
            </a:r>
            <a:endParaRPr lang="en-US" sz="1400" dirty="0"/>
          </a:p>
          <a:p>
            <a:r>
              <a:rPr lang="en-US" dirty="0"/>
              <a:t>Ta </a:t>
            </a:r>
            <a:r>
              <a:rPr lang="en-US" dirty="0" err="1"/>
              <a:t>có</a:t>
            </a:r>
            <a:r>
              <a:rPr lang="en-US" dirty="0"/>
              <a:t> </a:t>
            </a:r>
            <a:r>
              <a:rPr lang="en-US" dirty="0" err="1"/>
              <a:t>thể</a:t>
            </a:r>
            <a:r>
              <a:rPr lang="en-US" dirty="0"/>
              <a:t> </a:t>
            </a:r>
            <a:r>
              <a:rPr lang="en-US" dirty="0" err="1"/>
              <a:t>dùng</a:t>
            </a:r>
            <a:r>
              <a:rPr lang="en-US" dirty="0"/>
              <a:t> f(n) </a:t>
            </a:r>
            <a:r>
              <a:rPr lang="en-US" dirty="0" err="1"/>
              <a:t>để</a:t>
            </a:r>
            <a:r>
              <a:rPr lang="en-US" dirty="0"/>
              <a:t> </a:t>
            </a:r>
            <a:r>
              <a:rPr lang="en-US" dirty="0" err="1"/>
              <a:t>mở</a:t>
            </a:r>
            <a:r>
              <a:rPr lang="en-US" dirty="0"/>
              <a:t> </a:t>
            </a:r>
            <a:r>
              <a:rPr lang="en-US" dirty="0" err="1"/>
              <a:t>rộng</a:t>
            </a:r>
            <a:r>
              <a:rPr lang="en-US" dirty="0"/>
              <a:t> </a:t>
            </a:r>
            <a:r>
              <a:rPr lang="en-US" dirty="0" err="1"/>
              <a:t>các</a:t>
            </a:r>
            <a:r>
              <a:rPr lang="en-US" dirty="0"/>
              <a:t> </a:t>
            </a:r>
            <a:r>
              <a:rPr lang="en-US" dirty="0" err="1"/>
              <a:t>nút</a:t>
            </a:r>
            <a:r>
              <a:rPr lang="en-US" dirty="0"/>
              <a:t>, ta </a:t>
            </a:r>
            <a:r>
              <a:rPr lang="en-US" dirty="0" err="1"/>
              <a:t>lựa</a:t>
            </a:r>
            <a:r>
              <a:rPr lang="en-US" dirty="0"/>
              <a:t> </a:t>
            </a:r>
            <a:r>
              <a:rPr lang="en-US" dirty="0" err="1"/>
              <a:t>chọn</a:t>
            </a:r>
            <a:r>
              <a:rPr lang="en-US" dirty="0"/>
              <a:t> node </a:t>
            </a:r>
            <a:r>
              <a:rPr lang="en-US" dirty="0" err="1"/>
              <a:t>nào</a:t>
            </a:r>
            <a:r>
              <a:rPr lang="en-US" dirty="0"/>
              <a:t> </a:t>
            </a:r>
            <a:r>
              <a:rPr lang="en-US" dirty="0" err="1"/>
              <a:t>được</a:t>
            </a:r>
            <a:r>
              <a:rPr lang="en-US" dirty="0"/>
              <a:t> </a:t>
            </a:r>
            <a:r>
              <a:rPr lang="en-US" dirty="0" err="1"/>
              <a:t>chọn</a:t>
            </a:r>
            <a:r>
              <a:rPr lang="en-US" dirty="0"/>
              <a:t> </a:t>
            </a:r>
            <a:r>
              <a:rPr lang="en-US" dirty="0" err="1"/>
              <a:t>để</a:t>
            </a:r>
            <a:r>
              <a:rPr lang="en-US" dirty="0"/>
              <a:t> </a:t>
            </a:r>
            <a:r>
              <a:rPr lang="en-US" dirty="0" err="1"/>
              <a:t>mở</a:t>
            </a:r>
            <a:r>
              <a:rPr lang="en-US" dirty="0"/>
              <a:t> </a:t>
            </a:r>
            <a:r>
              <a:rPr lang="en-US" dirty="0" err="1"/>
              <a:t>rộng</a:t>
            </a:r>
            <a:r>
              <a:rPr lang="en-US" dirty="0"/>
              <a:t> </a:t>
            </a:r>
            <a:r>
              <a:rPr lang="en-US" dirty="0">
                <a:sym typeface="Wingdings"/>
              </a:rPr>
              <a:t></a:t>
            </a:r>
            <a:r>
              <a:rPr lang="en-US" dirty="0"/>
              <a:t> </a:t>
            </a:r>
            <a:r>
              <a:rPr lang="en-US" dirty="0" err="1"/>
              <a:t>ưu</a:t>
            </a:r>
            <a:r>
              <a:rPr lang="en-US" dirty="0"/>
              <a:t> </a:t>
            </a:r>
            <a:r>
              <a:rPr lang="en-US" dirty="0" err="1"/>
              <a:t>tiên</a:t>
            </a:r>
            <a:r>
              <a:rPr lang="en-US" dirty="0"/>
              <a:t> cost </a:t>
            </a:r>
            <a:r>
              <a:rPr lang="en-US" dirty="0" err="1"/>
              <a:t>nào</a:t>
            </a:r>
            <a:r>
              <a:rPr lang="en-US" dirty="0"/>
              <a:t> </a:t>
            </a:r>
            <a:r>
              <a:rPr lang="en-US" dirty="0" err="1"/>
              <a:t>thấp</a:t>
            </a:r>
            <a:r>
              <a:rPr lang="en-US" dirty="0"/>
              <a:t> </a:t>
            </a:r>
            <a:r>
              <a:rPr lang="en-US" dirty="0" err="1"/>
              <a:t>hơn</a:t>
            </a:r>
            <a:r>
              <a:rPr lang="en-US" dirty="0"/>
              <a:t> .</a:t>
            </a:r>
            <a:endParaRPr lang="en-US" sz="1400" dirty="0"/>
          </a:p>
          <a:p>
            <a:r>
              <a:rPr lang="en-US" dirty="0" err="1"/>
              <a:t>Lưu</a:t>
            </a:r>
            <a:r>
              <a:rPr lang="en-US" dirty="0"/>
              <a:t> ý : </a:t>
            </a:r>
            <a:r>
              <a:rPr lang="en-US" dirty="0" err="1"/>
              <a:t>các</a:t>
            </a:r>
            <a:r>
              <a:rPr lang="en-US" dirty="0"/>
              <a:t> </a:t>
            </a:r>
            <a:r>
              <a:rPr lang="en-US" dirty="0" err="1"/>
              <a:t>lựa</a:t>
            </a:r>
            <a:r>
              <a:rPr lang="en-US" dirty="0"/>
              <a:t> </a:t>
            </a:r>
            <a:r>
              <a:rPr lang="en-US" dirty="0" err="1"/>
              <a:t>chọn</a:t>
            </a:r>
            <a:r>
              <a:rPr lang="en-US" dirty="0"/>
              <a:t> </a:t>
            </a:r>
            <a:r>
              <a:rPr lang="en-US" dirty="0" err="1"/>
              <a:t>khác</a:t>
            </a:r>
            <a:r>
              <a:rPr lang="en-US" dirty="0"/>
              <a:t> </a:t>
            </a:r>
            <a:r>
              <a:rPr lang="en-US" dirty="0" err="1"/>
              <a:t>nhau</a:t>
            </a:r>
            <a:r>
              <a:rPr lang="en-US" dirty="0"/>
              <a:t> </a:t>
            </a:r>
            <a:r>
              <a:rPr lang="en-US" dirty="0" err="1"/>
              <a:t>của</a:t>
            </a:r>
            <a:r>
              <a:rPr lang="en-US" dirty="0"/>
              <a:t> f(n) </a:t>
            </a:r>
            <a:r>
              <a:rPr lang="en-US" dirty="0" err="1"/>
              <a:t>sẽ</a:t>
            </a:r>
            <a:r>
              <a:rPr lang="en-US" dirty="0"/>
              <a:t> </a:t>
            </a:r>
            <a:r>
              <a:rPr lang="en-US" dirty="0" err="1"/>
              <a:t>dẫn</a:t>
            </a:r>
            <a:r>
              <a:rPr lang="en-US" dirty="0"/>
              <a:t> </a:t>
            </a:r>
            <a:r>
              <a:rPr lang="en-US" dirty="0" err="1"/>
              <a:t>tới</a:t>
            </a:r>
            <a:r>
              <a:rPr lang="en-US" dirty="0"/>
              <a:t> </a:t>
            </a:r>
            <a:r>
              <a:rPr lang="en-US" dirty="0" err="1"/>
              <a:t>thuật</a:t>
            </a:r>
            <a:r>
              <a:rPr lang="en-US" dirty="0"/>
              <a:t> </a:t>
            </a:r>
            <a:r>
              <a:rPr lang="en-US" dirty="0" err="1"/>
              <a:t>toán</a:t>
            </a:r>
            <a:r>
              <a:rPr lang="en-US" dirty="0"/>
              <a:t> </a:t>
            </a:r>
            <a:r>
              <a:rPr lang="en-US" dirty="0" err="1"/>
              <a:t>khác</a:t>
            </a:r>
            <a:r>
              <a:rPr lang="en-US" dirty="0"/>
              <a:t> </a:t>
            </a:r>
            <a:r>
              <a:rPr lang="en-US" dirty="0" err="1"/>
              <a:t>nhau</a:t>
            </a:r>
            <a:r>
              <a:rPr lang="en-US" dirty="0"/>
              <a:t> </a:t>
            </a:r>
            <a:r>
              <a:rPr lang="en-US" dirty="0" err="1"/>
              <a:t>của</a:t>
            </a:r>
            <a:r>
              <a:rPr lang="en-US" dirty="0"/>
              <a:t> Informed search</a:t>
            </a:r>
            <a:endParaRPr lang="en-US" sz="1400" dirty="0"/>
          </a:p>
          <a:p>
            <a:pPr lvl="2"/>
            <a:r>
              <a:rPr lang="en-US" b="1" dirty="0"/>
              <a:t>Best-first search</a:t>
            </a:r>
            <a:endParaRPr lang="en-US" sz="1400" dirty="0"/>
          </a:p>
          <a:p>
            <a:r>
              <a:rPr lang="en-US" dirty="0"/>
              <a:t>f(n) = h(n)</a:t>
            </a:r>
            <a:endParaRPr lang="en-US" sz="1400" dirty="0"/>
          </a:p>
          <a:p>
            <a:r>
              <a:rPr lang="en-US" dirty="0"/>
              <a:t>Heuristic function h(n) </a:t>
            </a:r>
            <a:r>
              <a:rPr lang="en-US" dirty="0" err="1"/>
              <a:t>ước</a:t>
            </a:r>
            <a:r>
              <a:rPr lang="en-US" dirty="0"/>
              <a:t> </a:t>
            </a:r>
            <a:r>
              <a:rPr lang="en-US" dirty="0" err="1"/>
              <a:t>tính</a:t>
            </a:r>
            <a:r>
              <a:rPr lang="en-US" dirty="0"/>
              <a:t> chi </a:t>
            </a:r>
            <a:r>
              <a:rPr lang="en-US" dirty="0" err="1"/>
              <a:t>phí</a:t>
            </a:r>
            <a:r>
              <a:rPr lang="en-US" dirty="0"/>
              <a:t> </a:t>
            </a:r>
            <a:r>
              <a:rPr lang="en-US" dirty="0" err="1"/>
              <a:t>từ</a:t>
            </a:r>
            <a:r>
              <a:rPr lang="en-US" dirty="0"/>
              <a:t> node </a:t>
            </a:r>
            <a:r>
              <a:rPr lang="en-US" dirty="0" err="1"/>
              <a:t>tới</a:t>
            </a:r>
            <a:r>
              <a:rPr lang="en-US" dirty="0"/>
              <a:t> goal.</a:t>
            </a:r>
            <a:endParaRPr lang="en-US" sz="1400" dirty="0"/>
          </a:p>
          <a:p>
            <a:pPr lvl="0"/>
            <a:r>
              <a:rPr lang="en-US" dirty="0" err="1"/>
              <a:t>Tuy</a:t>
            </a:r>
            <a:r>
              <a:rPr lang="en-US" dirty="0"/>
              <a:t> </a:t>
            </a:r>
            <a:r>
              <a:rPr lang="en-US" dirty="0" err="1"/>
              <a:t>nhiên</a:t>
            </a:r>
            <a:r>
              <a:rPr lang="en-US" dirty="0"/>
              <a:t> Best-first search </a:t>
            </a:r>
            <a:r>
              <a:rPr lang="en-US" dirty="0" err="1"/>
              <a:t>không</a:t>
            </a:r>
            <a:r>
              <a:rPr lang="en-US" dirty="0"/>
              <a:t> </a:t>
            </a:r>
            <a:r>
              <a:rPr lang="en-US" dirty="0" err="1"/>
              <a:t>phải</a:t>
            </a:r>
            <a:r>
              <a:rPr lang="en-US" dirty="0"/>
              <a:t> OPTIMAL </a:t>
            </a:r>
            <a:r>
              <a:rPr lang="en-US" dirty="0" err="1"/>
              <a:t>mặc</a:t>
            </a:r>
            <a:r>
              <a:rPr lang="en-US" dirty="0"/>
              <a:t> </a:t>
            </a:r>
            <a:r>
              <a:rPr lang="en-US" dirty="0" err="1"/>
              <a:t>dù</a:t>
            </a:r>
            <a:r>
              <a:rPr lang="en-US" dirty="0"/>
              <a:t> </a:t>
            </a:r>
            <a:r>
              <a:rPr lang="en-US" dirty="0" err="1"/>
              <a:t>nó</a:t>
            </a:r>
            <a:r>
              <a:rPr lang="en-US" dirty="0"/>
              <a:t> </a:t>
            </a:r>
            <a:r>
              <a:rPr lang="en-US" dirty="0" err="1"/>
              <a:t>chạy</a:t>
            </a:r>
            <a:r>
              <a:rPr lang="en-US" dirty="0"/>
              <a:t> </a:t>
            </a:r>
            <a:r>
              <a:rPr lang="en-US" dirty="0" err="1"/>
              <a:t>nhanh</a:t>
            </a:r>
            <a:r>
              <a:rPr lang="en-US" dirty="0"/>
              <a:t> </a:t>
            </a:r>
            <a:r>
              <a:rPr lang="en-US" dirty="0" err="1"/>
              <a:t>hơn</a:t>
            </a:r>
            <a:r>
              <a:rPr lang="en-US" dirty="0"/>
              <a:t> </a:t>
            </a:r>
            <a:r>
              <a:rPr lang="en-US" dirty="0" err="1"/>
              <a:t>Dept</a:t>
            </a:r>
            <a:r>
              <a:rPr lang="en-US" dirty="0"/>
              <a:t>-first search.</a:t>
            </a:r>
          </a:p>
          <a:p>
            <a:endParaRPr lang="en-US" dirty="0"/>
          </a:p>
        </p:txBody>
      </p:sp>
    </p:spTree>
    <p:extLst>
      <p:ext uri="{BB962C8B-B14F-4D97-AF65-F5344CB8AC3E}">
        <p14:creationId xmlns:p14="http://schemas.microsoft.com/office/powerpoint/2010/main" val="33718055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18489" y="10586"/>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49381" y="-304801"/>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6. </a:t>
            </a:r>
            <a:r>
              <a:rPr lang="en-US" sz="3600" dirty="0"/>
              <a:t>INFORMED SEARCH AROGITHMS </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58691"/>
            <a:ext cx="12506632" cy="37049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51</a:t>
            </a:fld>
            <a:endParaRPr lang="en-US" sz="3200" dirty="0">
              <a:solidFill>
                <a:srgbClr val="FF0000"/>
              </a:solidFill>
            </a:endParaRPr>
          </a:p>
        </p:txBody>
      </p:sp>
      <p:sp>
        <p:nvSpPr>
          <p:cNvPr id="14" name="TextBox 13"/>
          <p:cNvSpPr txBox="1"/>
          <p:nvPr/>
        </p:nvSpPr>
        <p:spPr>
          <a:xfrm>
            <a:off x="451279" y="2036619"/>
            <a:ext cx="11052464" cy="3693319"/>
          </a:xfrm>
          <a:prstGeom prst="rect">
            <a:avLst/>
          </a:prstGeom>
          <a:noFill/>
        </p:spPr>
        <p:txBody>
          <a:bodyPr wrap="square" rtlCol="0">
            <a:spAutoFit/>
          </a:bodyPr>
          <a:lstStyle/>
          <a:p>
            <a:r>
              <a:rPr lang="en-US" b="1" dirty="0"/>
              <a:t>If </a:t>
            </a:r>
            <a:r>
              <a:rPr lang="en-US" dirty="0" err="1"/>
              <a:t>child.STATE</a:t>
            </a:r>
            <a:r>
              <a:rPr lang="en-US" dirty="0"/>
              <a:t> is not in explored or frontier </a:t>
            </a:r>
            <a:r>
              <a:rPr lang="en-US" b="1" dirty="0"/>
              <a:t>then </a:t>
            </a:r>
            <a:endParaRPr lang="en-US" dirty="0"/>
          </a:p>
          <a:p>
            <a:r>
              <a:rPr lang="en-US" dirty="0"/>
              <a:t>frontier f— INSERT(child, frontier) </a:t>
            </a:r>
          </a:p>
          <a:p>
            <a:r>
              <a:rPr lang="en-US" b="1" dirty="0"/>
              <a:t>Else if</a:t>
            </a:r>
            <a:r>
              <a:rPr lang="en-US" dirty="0"/>
              <a:t> </a:t>
            </a:r>
            <a:r>
              <a:rPr lang="en-US" dirty="0" err="1"/>
              <a:t>child.STATE</a:t>
            </a:r>
            <a:r>
              <a:rPr lang="en-US" dirty="0"/>
              <a:t> is in frontier with higher PATH-COST </a:t>
            </a:r>
            <a:r>
              <a:rPr lang="en-US" b="1" dirty="0"/>
              <a:t>then </a:t>
            </a:r>
            <a:endParaRPr lang="en-US" dirty="0"/>
          </a:p>
          <a:p>
            <a:r>
              <a:rPr lang="en-US" dirty="0"/>
              <a:t>replace that frontier node with </a:t>
            </a:r>
            <a:r>
              <a:rPr lang="en-US" dirty="0" smtClean="0"/>
              <a:t>child</a:t>
            </a:r>
          </a:p>
          <a:p>
            <a:pPr lvl="2"/>
            <a:r>
              <a:rPr lang="en-US" b="1" dirty="0"/>
              <a:t>Evaluation function f(n)</a:t>
            </a:r>
            <a:endParaRPr lang="en-US" sz="1400" dirty="0"/>
          </a:p>
          <a:p>
            <a:r>
              <a:rPr lang="en-US" dirty="0" err="1"/>
              <a:t>Hàm</a:t>
            </a:r>
            <a:r>
              <a:rPr lang="en-US" dirty="0"/>
              <a:t> </a:t>
            </a:r>
            <a:r>
              <a:rPr lang="en-US" dirty="0" err="1"/>
              <a:t>dùng</a:t>
            </a:r>
            <a:r>
              <a:rPr lang="en-US" dirty="0"/>
              <a:t> </a:t>
            </a:r>
            <a:r>
              <a:rPr lang="en-US" dirty="0" err="1"/>
              <a:t>để</a:t>
            </a:r>
            <a:r>
              <a:rPr lang="en-US" dirty="0"/>
              <a:t> </a:t>
            </a:r>
            <a:r>
              <a:rPr lang="en-US" dirty="0" err="1"/>
              <a:t>ước</a:t>
            </a:r>
            <a:r>
              <a:rPr lang="en-US" dirty="0"/>
              <a:t> </a:t>
            </a:r>
            <a:r>
              <a:rPr lang="en-US" dirty="0" err="1"/>
              <a:t>lượng</a:t>
            </a:r>
            <a:r>
              <a:rPr lang="en-US" dirty="0"/>
              <a:t> </a:t>
            </a:r>
            <a:r>
              <a:rPr lang="en-US" dirty="0" err="1"/>
              <a:t>các</a:t>
            </a:r>
            <a:r>
              <a:rPr lang="en-US" dirty="0"/>
              <a:t> chi </a:t>
            </a:r>
            <a:r>
              <a:rPr lang="en-US" dirty="0" err="1"/>
              <a:t>phí</a:t>
            </a:r>
            <a:r>
              <a:rPr lang="en-US" dirty="0"/>
              <a:t> </a:t>
            </a:r>
            <a:r>
              <a:rPr lang="en-US" dirty="0" err="1"/>
              <a:t>của</a:t>
            </a:r>
            <a:r>
              <a:rPr lang="en-US" dirty="0"/>
              <a:t> </a:t>
            </a:r>
            <a:r>
              <a:rPr lang="en-US" dirty="0" err="1"/>
              <a:t>các</a:t>
            </a:r>
            <a:r>
              <a:rPr lang="en-US" dirty="0"/>
              <a:t> node ( </a:t>
            </a:r>
            <a:r>
              <a:rPr lang="en-US" dirty="0" err="1"/>
              <a:t>Đây</a:t>
            </a:r>
            <a:r>
              <a:rPr lang="en-US" dirty="0"/>
              <a:t> </a:t>
            </a:r>
            <a:r>
              <a:rPr lang="en-US" dirty="0" err="1"/>
              <a:t>là</a:t>
            </a:r>
            <a:r>
              <a:rPr lang="en-US" dirty="0"/>
              <a:t> chi phi </a:t>
            </a:r>
            <a:r>
              <a:rPr lang="en-US" dirty="0" err="1"/>
              <a:t>đi</a:t>
            </a:r>
            <a:r>
              <a:rPr lang="en-US" dirty="0"/>
              <a:t> </a:t>
            </a:r>
            <a:r>
              <a:rPr lang="en-US" dirty="0" err="1"/>
              <a:t>tới</a:t>
            </a:r>
            <a:r>
              <a:rPr lang="en-US" dirty="0"/>
              <a:t> goal)</a:t>
            </a:r>
            <a:endParaRPr lang="en-US" sz="1400" dirty="0"/>
          </a:p>
          <a:p>
            <a:r>
              <a:rPr lang="en-US" dirty="0"/>
              <a:t>Ta </a:t>
            </a:r>
            <a:r>
              <a:rPr lang="en-US" dirty="0" err="1"/>
              <a:t>có</a:t>
            </a:r>
            <a:r>
              <a:rPr lang="en-US" dirty="0"/>
              <a:t> </a:t>
            </a:r>
            <a:r>
              <a:rPr lang="en-US" dirty="0" err="1"/>
              <a:t>thể</a:t>
            </a:r>
            <a:r>
              <a:rPr lang="en-US" dirty="0"/>
              <a:t> </a:t>
            </a:r>
            <a:r>
              <a:rPr lang="en-US" dirty="0" err="1"/>
              <a:t>dùng</a:t>
            </a:r>
            <a:r>
              <a:rPr lang="en-US" dirty="0"/>
              <a:t> f(n) </a:t>
            </a:r>
            <a:r>
              <a:rPr lang="en-US" dirty="0" err="1"/>
              <a:t>để</a:t>
            </a:r>
            <a:r>
              <a:rPr lang="en-US" dirty="0"/>
              <a:t> </a:t>
            </a:r>
            <a:r>
              <a:rPr lang="en-US" dirty="0" err="1"/>
              <a:t>mở</a:t>
            </a:r>
            <a:r>
              <a:rPr lang="en-US" dirty="0"/>
              <a:t> </a:t>
            </a:r>
            <a:r>
              <a:rPr lang="en-US" dirty="0" err="1"/>
              <a:t>rộng</a:t>
            </a:r>
            <a:r>
              <a:rPr lang="en-US" dirty="0"/>
              <a:t> </a:t>
            </a:r>
            <a:r>
              <a:rPr lang="en-US" dirty="0" err="1"/>
              <a:t>các</a:t>
            </a:r>
            <a:r>
              <a:rPr lang="en-US" dirty="0"/>
              <a:t> </a:t>
            </a:r>
            <a:r>
              <a:rPr lang="en-US" dirty="0" err="1"/>
              <a:t>nút</a:t>
            </a:r>
            <a:r>
              <a:rPr lang="en-US" dirty="0"/>
              <a:t>, ta </a:t>
            </a:r>
            <a:r>
              <a:rPr lang="en-US" dirty="0" err="1"/>
              <a:t>lựa</a:t>
            </a:r>
            <a:r>
              <a:rPr lang="en-US" dirty="0"/>
              <a:t> </a:t>
            </a:r>
            <a:r>
              <a:rPr lang="en-US" dirty="0" err="1"/>
              <a:t>chọn</a:t>
            </a:r>
            <a:r>
              <a:rPr lang="en-US" dirty="0"/>
              <a:t> node </a:t>
            </a:r>
            <a:r>
              <a:rPr lang="en-US" dirty="0" err="1"/>
              <a:t>nào</a:t>
            </a:r>
            <a:r>
              <a:rPr lang="en-US" dirty="0"/>
              <a:t> </a:t>
            </a:r>
            <a:r>
              <a:rPr lang="en-US" dirty="0" err="1"/>
              <a:t>được</a:t>
            </a:r>
            <a:r>
              <a:rPr lang="en-US" dirty="0"/>
              <a:t> </a:t>
            </a:r>
            <a:r>
              <a:rPr lang="en-US" dirty="0" err="1"/>
              <a:t>chọn</a:t>
            </a:r>
            <a:r>
              <a:rPr lang="en-US" dirty="0"/>
              <a:t> </a:t>
            </a:r>
            <a:r>
              <a:rPr lang="en-US" dirty="0" err="1"/>
              <a:t>để</a:t>
            </a:r>
            <a:r>
              <a:rPr lang="en-US" dirty="0"/>
              <a:t> </a:t>
            </a:r>
            <a:r>
              <a:rPr lang="en-US" dirty="0" err="1"/>
              <a:t>mở</a:t>
            </a:r>
            <a:r>
              <a:rPr lang="en-US" dirty="0"/>
              <a:t> </a:t>
            </a:r>
            <a:r>
              <a:rPr lang="en-US" dirty="0" err="1"/>
              <a:t>rộng</a:t>
            </a:r>
            <a:r>
              <a:rPr lang="en-US" dirty="0"/>
              <a:t> </a:t>
            </a:r>
            <a:r>
              <a:rPr lang="en-US" dirty="0">
                <a:sym typeface="Wingdings"/>
              </a:rPr>
              <a:t></a:t>
            </a:r>
            <a:r>
              <a:rPr lang="en-US" dirty="0"/>
              <a:t> </a:t>
            </a:r>
            <a:r>
              <a:rPr lang="en-US" dirty="0" err="1"/>
              <a:t>ưu</a:t>
            </a:r>
            <a:r>
              <a:rPr lang="en-US" dirty="0"/>
              <a:t> </a:t>
            </a:r>
            <a:r>
              <a:rPr lang="en-US" dirty="0" err="1"/>
              <a:t>tiên</a:t>
            </a:r>
            <a:r>
              <a:rPr lang="en-US" dirty="0"/>
              <a:t> cost </a:t>
            </a:r>
            <a:r>
              <a:rPr lang="en-US" dirty="0" err="1"/>
              <a:t>nào</a:t>
            </a:r>
            <a:r>
              <a:rPr lang="en-US" dirty="0"/>
              <a:t> </a:t>
            </a:r>
            <a:r>
              <a:rPr lang="en-US" dirty="0" err="1"/>
              <a:t>thấp</a:t>
            </a:r>
            <a:r>
              <a:rPr lang="en-US" dirty="0"/>
              <a:t> </a:t>
            </a:r>
            <a:r>
              <a:rPr lang="en-US" dirty="0" err="1"/>
              <a:t>hơn</a:t>
            </a:r>
            <a:r>
              <a:rPr lang="en-US" dirty="0"/>
              <a:t> .</a:t>
            </a:r>
            <a:endParaRPr lang="en-US" sz="1400" dirty="0"/>
          </a:p>
          <a:p>
            <a:r>
              <a:rPr lang="en-US" dirty="0" err="1"/>
              <a:t>Lưu</a:t>
            </a:r>
            <a:r>
              <a:rPr lang="en-US" dirty="0"/>
              <a:t> ý : </a:t>
            </a:r>
            <a:r>
              <a:rPr lang="en-US" dirty="0" err="1"/>
              <a:t>các</a:t>
            </a:r>
            <a:r>
              <a:rPr lang="en-US" dirty="0"/>
              <a:t> </a:t>
            </a:r>
            <a:r>
              <a:rPr lang="en-US" dirty="0" err="1"/>
              <a:t>lựa</a:t>
            </a:r>
            <a:r>
              <a:rPr lang="en-US" dirty="0"/>
              <a:t> </a:t>
            </a:r>
            <a:r>
              <a:rPr lang="en-US" dirty="0" err="1"/>
              <a:t>chọn</a:t>
            </a:r>
            <a:r>
              <a:rPr lang="en-US" dirty="0"/>
              <a:t> </a:t>
            </a:r>
            <a:r>
              <a:rPr lang="en-US" dirty="0" err="1"/>
              <a:t>khác</a:t>
            </a:r>
            <a:r>
              <a:rPr lang="en-US" dirty="0"/>
              <a:t> </a:t>
            </a:r>
            <a:r>
              <a:rPr lang="en-US" dirty="0" err="1"/>
              <a:t>nhau</a:t>
            </a:r>
            <a:r>
              <a:rPr lang="en-US" dirty="0"/>
              <a:t> </a:t>
            </a:r>
            <a:r>
              <a:rPr lang="en-US" dirty="0" err="1"/>
              <a:t>của</a:t>
            </a:r>
            <a:r>
              <a:rPr lang="en-US" dirty="0"/>
              <a:t> f(n) </a:t>
            </a:r>
            <a:r>
              <a:rPr lang="en-US" dirty="0" err="1"/>
              <a:t>sẽ</a:t>
            </a:r>
            <a:r>
              <a:rPr lang="en-US" dirty="0"/>
              <a:t> </a:t>
            </a:r>
            <a:r>
              <a:rPr lang="en-US" dirty="0" err="1"/>
              <a:t>dẫn</a:t>
            </a:r>
            <a:r>
              <a:rPr lang="en-US" dirty="0"/>
              <a:t> </a:t>
            </a:r>
            <a:r>
              <a:rPr lang="en-US" dirty="0" err="1"/>
              <a:t>tới</a:t>
            </a:r>
            <a:r>
              <a:rPr lang="en-US" dirty="0"/>
              <a:t> </a:t>
            </a:r>
            <a:r>
              <a:rPr lang="en-US" dirty="0" err="1"/>
              <a:t>thuật</a:t>
            </a:r>
            <a:r>
              <a:rPr lang="en-US" dirty="0"/>
              <a:t> </a:t>
            </a:r>
            <a:r>
              <a:rPr lang="en-US" dirty="0" err="1"/>
              <a:t>toán</a:t>
            </a:r>
            <a:r>
              <a:rPr lang="en-US" dirty="0"/>
              <a:t> </a:t>
            </a:r>
            <a:r>
              <a:rPr lang="en-US" dirty="0" err="1"/>
              <a:t>khác</a:t>
            </a:r>
            <a:r>
              <a:rPr lang="en-US" dirty="0"/>
              <a:t> </a:t>
            </a:r>
            <a:r>
              <a:rPr lang="en-US" dirty="0" err="1"/>
              <a:t>nhau</a:t>
            </a:r>
            <a:r>
              <a:rPr lang="en-US" dirty="0"/>
              <a:t> </a:t>
            </a:r>
            <a:r>
              <a:rPr lang="en-US" dirty="0" err="1"/>
              <a:t>của</a:t>
            </a:r>
            <a:r>
              <a:rPr lang="en-US" dirty="0"/>
              <a:t> Informed search</a:t>
            </a:r>
            <a:endParaRPr lang="en-US" sz="1400" dirty="0"/>
          </a:p>
          <a:p>
            <a:pPr lvl="2"/>
            <a:r>
              <a:rPr lang="en-US" b="1" dirty="0"/>
              <a:t>Best-first search</a:t>
            </a:r>
            <a:endParaRPr lang="en-US" sz="1400" dirty="0"/>
          </a:p>
          <a:p>
            <a:r>
              <a:rPr lang="en-US" dirty="0"/>
              <a:t>f(n) = h(n)</a:t>
            </a:r>
            <a:endParaRPr lang="en-US" sz="1400" dirty="0"/>
          </a:p>
          <a:p>
            <a:r>
              <a:rPr lang="en-US" dirty="0"/>
              <a:t>Heuristic function h(n) </a:t>
            </a:r>
            <a:r>
              <a:rPr lang="en-US" dirty="0" err="1"/>
              <a:t>ước</a:t>
            </a:r>
            <a:r>
              <a:rPr lang="en-US" dirty="0"/>
              <a:t> </a:t>
            </a:r>
            <a:r>
              <a:rPr lang="en-US" dirty="0" err="1"/>
              <a:t>tính</a:t>
            </a:r>
            <a:r>
              <a:rPr lang="en-US" dirty="0"/>
              <a:t> chi </a:t>
            </a:r>
            <a:r>
              <a:rPr lang="en-US" dirty="0" err="1"/>
              <a:t>phí</a:t>
            </a:r>
            <a:r>
              <a:rPr lang="en-US" dirty="0"/>
              <a:t> </a:t>
            </a:r>
            <a:r>
              <a:rPr lang="en-US" dirty="0" err="1"/>
              <a:t>từ</a:t>
            </a:r>
            <a:r>
              <a:rPr lang="en-US" dirty="0"/>
              <a:t> node </a:t>
            </a:r>
            <a:r>
              <a:rPr lang="en-US" dirty="0" err="1"/>
              <a:t>tới</a:t>
            </a:r>
            <a:r>
              <a:rPr lang="en-US" dirty="0"/>
              <a:t> goal.</a:t>
            </a:r>
            <a:endParaRPr lang="en-US" sz="1400" dirty="0"/>
          </a:p>
          <a:p>
            <a:pPr lvl="0"/>
            <a:r>
              <a:rPr lang="en-US" dirty="0" err="1"/>
              <a:t>Tuy</a:t>
            </a:r>
            <a:r>
              <a:rPr lang="en-US" dirty="0"/>
              <a:t> </a:t>
            </a:r>
            <a:r>
              <a:rPr lang="en-US" dirty="0" err="1"/>
              <a:t>nhiên</a:t>
            </a:r>
            <a:r>
              <a:rPr lang="en-US" dirty="0"/>
              <a:t> Best-first search </a:t>
            </a:r>
            <a:r>
              <a:rPr lang="en-US" dirty="0" err="1"/>
              <a:t>không</a:t>
            </a:r>
            <a:r>
              <a:rPr lang="en-US" dirty="0"/>
              <a:t> </a:t>
            </a:r>
            <a:r>
              <a:rPr lang="en-US" dirty="0" err="1"/>
              <a:t>phải</a:t>
            </a:r>
            <a:r>
              <a:rPr lang="en-US" dirty="0"/>
              <a:t> OPTIMAL </a:t>
            </a:r>
            <a:r>
              <a:rPr lang="en-US" dirty="0" err="1"/>
              <a:t>mặc</a:t>
            </a:r>
            <a:r>
              <a:rPr lang="en-US" dirty="0"/>
              <a:t> </a:t>
            </a:r>
            <a:r>
              <a:rPr lang="en-US" dirty="0" err="1"/>
              <a:t>dù</a:t>
            </a:r>
            <a:r>
              <a:rPr lang="en-US" dirty="0"/>
              <a:t> </a:t>
            </a:r>
            <a:r>
              <a:rPr lang="en-US" dirty="0" err="1"/>
              <a:t>nó</a:t>
            </a:r>
            <a:r>
              <a:rPr lang="en-US" dirty="0"/>
              <a:t> </a:t>
            </a:r>
            <a:r>
              <a:rPr lang="en-US" dirty="0" err="1"/>
              <a:t>chạy</a:t>
            </a:r>
            <a:r>
              <a:rPr lang="en-US" dirty="0"/>
              <a:t> </a:t>
            </a:r>
            <a:r>
              <a:rPr lang="en-US" dirty="0" err="1"/>
              <a:t>nhanh</a:t>
            </a:r>
            <a:r>
              <a:rPr lang="en-US" dirty="0"/>
              <a:t> </a:t>
            </a:r>
            <a:r>
              <a:rPr lang="en-US" dirty="0" err="1"/>
              <a:t>hơn</a:t>
            </a:r>
            <a:r>
              <a:rPr lang="en-US" dirty="0"/>
              <a:t> </a:t>
            </a:r>
            <a:r>
              <a:rPr lang="en-US" dirty="0" err="1"/>
              <a:t>Dept</a:t>
            </a:r>
            <a:r>
              <a:rPr lang="en-US" dirty="0"/>
              <a:t>-first search.</a:t>
            </a:r>
          </a:p>
          <a:p>
            <a:endParaRPr lang="en-US" dirty="0"/>
          </a:p>
        </p:txBody>
      </p:sp>
    </p:spTree>
    <p:extLst>
      <p:ext uri="{BB962C8B-B14F-4D97-AF65-F5344CB8AC3E}">
        <p14:creationId xmlns:p14="http://schemas.microsoft.com/office/powerpoint/2010/main" val="64888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18489" y="10586"/>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49381" y="-304801"/>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smtClean="0"/>
              <a:t>6</a:t>
            </a:r>
            <a:r>
              <a:rPr lang="en-US" sz="3600" dirty="0"/>
              <a:t> INFORMED SEARCH AROGITHMS </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5458691"/>
            <a:ext cx="12506632" cy="37049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52</a:t>
            </a:fld>
            <a:endParaRPr lang="en-US" sz="3200" dirty="0">
              <a:solidFill>
                <a:srgbClr val="FF0000"/>
              </a:solidFill>
            </a:endParaRPr>
          </a:p>
        </p:txBody>
      </p:sp>
      <p:sp>
        <p:nvSpPr>
          <p:cNvPr id="14" name="TextBox 13"/>
          <p:cNvSpPr txBox="1"/>
          <p:nvPr/>
        </p:nvSpPr>
        <p:spPr>
          <a:xfrm>
            <a:off x="451279" y="2036619"/>
            <a:ext cx="11052464" cy="3693319"/>
          </a:xfrm>
          <a:prstGeom prst="rect">
            <a:avLst/>
          </a:prstGeom>
          <a:noFill/>
        </p:spPr>
        <p:txBody>
          <a:bodyPr wrap="square" rtlCol="0">
            <a:spAutoFit/>
          </a:bodyPr>
          <a:lstStyle/>
          <a:p>
            <a:pPr lvl="2"/>
            <a:r>
              <a:rPr lang="en-US" b="1" dirty="0"/>
              <a:t>A* search</a:t>
            </a:r>
            <a:endParaRPr lang="en-US" sz="1400" dirty="0"/>
          </a:p>
          <a:p>
            <a:r>
              <a:rPr lang="en-US" dirty="0"/>
              <a:t>f(n) = </a:t>
            </a:r>
            <a:r>
              <a:rPr lang="en-US" dirty="0" err="1"/>
              <a:t>n.PATH</a:t>
            </a:r>
            <a:r>
              <a:rPr lang="en-US" dirty="0"/>
              <a:t>-COST + h(n)</a:t>
            </a:r>
            <a:endParaRPr lang="en-US" sz="1400" dirty="0"/>
          </a:p>
          <a:p>
            <a:r>
              <a:rPr lang="en-US" dirty="0"/>
              <a:t>A*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b="1" dirty="0"/>
              <a:t>complete</a:t>
            </a:r>
            <a:r>
              <a:rPr lang="en-US" dirty="0"/>
              <a:t> </a:t>
            </a:r>
            <a:r>
              <a:rPr lang="en-US" dirty="0" err="1"/>
              <a:t>và</a:t>
            </a:r>
            <a:r>
              <a:rPr lang="en-US" b="1" dirty="0"/>
              <a:t> optimal.</a:t>
            </a:r>
            <a:endParaRPr lang="en-US" sz="1400" dirty="0"/>
          </a:p>
          <a:p>
            <a:r>
              <a:rPr lang="en-US" dirty="0" err="1"/>
              <a:t>Một</a:t>
            </a:r>
            <a:r>
              <a:rPr lang="en-US" dirty="0"/>
              <a:t> heuristic satisfies </a:t>
            </a:r>
            <a:r>
              <a:rPr lang="en-US" dirty="0" err="1"/>
              <a:t>thỏa</a:t>
            </a:r>
            <a:r>
              <a:rPr lang="en-US" dirty="0"/>
              <a:t> </a:t>
            </a:r>
            <a:r>
              <a:rPr lang="en-US" dirty="0" err="1"/>
              <a:t>mãn</a:t>
            </a:r>
            <a:r>
              <a:rPr lang="en-US" dirty="0"/>
              <a:t> </a:t>
            </a:r>
            <a:r>
              <a:rPr lang="en-US" dirty="0" err="1"/>
              <a:t>như</a:t>
            </a:r>
            <a:r>
              <a:rPr lang="en-US" dirty="0"/>
              <a:t> </a:t>
            </a:r>
            <a:r>
              <a:rPr lang="en-US" dirty="0" err="1"/>
              <a:t>sau</a:t>
            </a:r>
            <a:r>
              <a:rPr lang="en-US" dirty="0"/>
              <a:t>:</a:t>
            </a:r>
            <a:endParaRPr lang="en-US" sz="1400" dirty="0"/>
          </a:p>
          <a:p>
            <a:r>
              <a:rPr lang="vi-VN" dirty="0"/>
              <a:t>h(n) ≤ cost(n, n’) + h(n’)</a:t>
            </a:r>
            <a:r>
              <a:rPr lang="vi-VN" i="1"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và</a:t>
            </a:r>
            <a:r>
              <a:rPr lang="en-US" dirty="0"/>
              <a:t> successor.</a:t>
            </a:r>
            <a:endParaRPr lang="en-US" sz="1400" dirty="0"/>
          </a:p>
          <a:p>
            <a:r>
              <a:rPr lang="en-US" dirty="0" err="1"/>
              <a:t>Một</a:t>
            </a:r>
            <a:r>
              <a:rPr lang="en-US" dirty="0"/>
              <a:t> heuristic </a:t>
            </a:r>
            <a:r>
              <a:rPr lang="en-US" dirty="0" err="1"/>
              <a:t>không</a:t>
            </a:r>
            <a:r>
              <a:rPr lang="en-US" dirty="0"/>
              <a:t> </a:t>
            </a:r>
            <a:r>
              <a:rPr lang="en-US" dirty="0" err="1"/>
              <a:t>thỏa</a:t>
            </a:r>
            <a:r>
              <a:rPr lang="en-US" dirty="0"/>
              <a:t> </a:t>
            </a:r>
            <a:r>
              <a:rPr lang="en-US" dirty="0" err="1"/>
              <a:t>mãn</a:t>
            </a:r>
            <a:r>
              <a:rPr lang="en-US" dirty="0"/>
              <a:t> </a:t>
            </a:r>
            <a:r>
              <a:rPr lang="en-US" dirty="0" err="1"/>
              <a:t>tính</a:t>
            </a:r>
            <a:r>
              <a:rPr lang="en-US" dirty="0"/>
              <a:t> </a:t>
            </a:r>
            <a:r>
              <a:rPr lang="en-US" dirty="0" err="1"/>
              <a:t>chất</a:t>
            </a:r>
            <a:r>
              <a:rPr lang="en-US" dirty="0"/>
              <a:t> </a:t>
            </a:r>
            <a:r>
              <a:rPr lang="en-US" dirty="0" err="1"/>
              <a:t>trên</a:t>
            </a:r>
            <a:r>
              <a:rPr lang="en-US" dirty="0"/>
              <a:t> </a:t>
            </a:r>
            <a:r>
              <a:rPr lang="en-US" dirty="0" err="1"/>
              <a:t>sẽ</a:t>
            </a:r>
            <a:r>
              <a:rPr lang="en-US" dirty="0"/>
              <a:t> </a:t>
            </a:r>
            <a:r>
              <a:rPr lang="en-US" dirty="0" err="1"/>
              <a:t>dẫn</a:t>
            </a:r>
            <a:r>
              <a:rPr lang="en-US" dirty="0"/>
              <a:t> </a:t>
            </a:r>
            <a:r>
              <a:rPr lang="en-US" dirty="0" err="1"/>
              <a:t>tới</a:t>
            </a:r>
            <a:r>
              <a:rPr lang="en-US" dirty="0"/>
              <a:t> cost </a:t>
            </a:r>
            <a:r>
              <a:rPr lang="en-US" dirty="0" err="1"/>
              <a:t>lớn</a:t>
            </a:r>
            <a:r>
              <a:rPr lang="en-US" dirty="0"/>
              <a:t> </a:t>
            </a:r>
            <a:r>
              <a:rPr lang="en-US" dirty="0" err="1"/>
              <a:t>hơn</a:t>
            </a:r>
            <a:r>
              <a:rPr lang="en-US" dirty="0"/>
              <a:t> so </a:t>
            </a:r>
            <a:r>
              <a:rPr lang="en-US" dirty="0" err="1"/>
              <a:t>với</a:t>
            </a:r>
            <a:r>
              <a:rPr lang="en-US" dirty="0"/>
              <a:t> </a:t>
            </a:r>
            <a:r>
              <a:rPr lang="en-US" dirty="0" err="1"/>
              <a:t>bình</a:t>
            </a:r>
            <a:r>
              <a:rPr lang="en-US" dirty="0"/>
              <a:t> </a:t>
            </a:r>
            <a:r>
              <a:rPr lang="en-US" dirty="0" err="1"/>
              <a:t>thường</a:t>
            </a:r>
            <a:endParaRPr lang="en-US" sz="1400" dirty="0"/>
          </a:p>
          <a:p>
            <a:pPr lvl="2"/>
            <a:r>
              <a:rPr lang="en-US" b="1" dirty="0"/>
              <a:t>So </a:t>
            </a:r>
            <a:r>
              <a:rPr lang="en-US" b="1" dirty="0" err="1"/>
              <a:t>sánh</a:t>
            </a:r>
            <a:r>
              <a:rPr lang="en-US" b="1" dirty="0"/>
              <a:t> </a:t>
            </a:r>
            <a:r>
              <a:rPr lang="en-US" b="1" dirty="0" err="1"/>
              <a:t>thuật</a:t>
            </a:r>
            <a:r>
              <a:rPr lang="en-US" b="1" dirty="0"/>
              <a:t> </a:t>
            </a:r>
            <a:r>
              <a:rPr lang="en-US" b="1" dirty="0" err="1"/>
              <a:t>toán</a:t>
            </a:r>
            <a:endParaRPr lang="en-US" sz="1400" dirty="0"/>
          </a:p>
          <a:p>
            <a:r>
              <a:rPr lang="en-US" dirty="0"/>
              <a:t>If</a:t>
            </a:r>
            <a:r>
              <a:rPr lang="en-US" sz="1400" dirty="0"/>
              <a:t> </a:t>
            </a:r>
            <a:r>
              <a:rPr lang="en-US" dirty="0"/>
              <a:t>h(n) = 0 for all n, then f(n) = </a:t>
            </a:r>
            <a:r>
              <a:rPr lang="en-US" dirty="0" err="1"/>
              <a:t>n.PATH</a:t>
            </a:r>
            <a:r>
              <a:rPr lang="en-US" dirty="0"/>
              <a:t>-COST</a:t>
            </a:r>
            <a:endParaRPr lang="en-US" sz="1400" dirty="0"/>
          </a:p>
          <a:p>
            <a:pPr lvl="0"/>
            <a:r>
              <a:rPr lang="en-US" dirty="0"/>
              <a:t>A* </a:t>
            </a:r>
            <a:r>
              <a:rPr lang="en-US" dirty="0" err="1"/>
              <a:t>nó</a:t>
            </a:r>
            <a:r>
              <a:rPr lang="en-US" dirty="0"/>
              <a:t> </a:t>
            </a:r>
            <a:r>
              <a:rPr lang="en-US" dirty="0" err="1"/>
              <a:t>giống</a:t>
            </a:r>
            <a:r>
              <a:rPr lang="en-US" dirty="0"/>
              <a:t> UCS </a:t>
            </a:r>
            <a:r>
              <a:rPr lang="en-US" dirty="0" err="1"/>
              <a:t>về</a:t>
            </a:r>
            <a:r>
              <a:rPr lang="en-US" dirty="0"/>
              <a:t> </a:t>
            </a:r>
            <a:r>
              <a:rPr lang="en-US" dirty="0" err="1"/>
              <a:t>độ</a:t>
            </a:r>
            <a:r>
              <a:rPr lang="en-US" dirty="0"/>
              <a:t> </a:t>
            </a:r>
            <a:r>
              <a:rPr lang="en-US" dirty="0" err="1"/>
              <a:t>tối</a:t>
            </a:r>
            <a:r>
              <a:rPr lang="en-US" dirty="0"/>
              <a:t> </a:t>
            </a:r>
            <a:r>
              <a:rPr lang="en-US" dirty="0" err="1"/>
              <a:t>ưu</a:t>
            </a:r>
            <a:endParaRPr lang="en-US" sz="1400" dirty="0"/>
          </a:p>
          <a:p>
            <a:r>
              <a:rPr lang="en-US" dirty="0" err="1"/>
              <a:t>Cùng</a:t>
            </a:r>
            <a:r>
              <a:rPr lang="en-US" dirty="0"/>
              <a:t> </a:t>
            </a:r>
            <a:r>
              <a:rPr lang="en-US" dirty="0" err="1"/>
              <a:t>với</a:t>
            </a:r>
            <a:r>
              <a:rPr lang="en-US" dirty="0"/>
              <a:t> </a:t>
            </a:r>
            <a:r>
              <a:rPr lang="en-US" dirty="0" err="1"/>
              <a:t>những</a:t>
            </a:r>
            <a:r>
              <a:rPr lang="en-US" dirty="0"/>
              <a:t> heuristic </a:t>
            </a:r>
            <a:r>
              <a:rPr lang="en-US" dirty="0" err="1"/>
              <a:t>thống</a:t>
            </a:r>
            <a:r>
              <a:rPr lang="en-US" dirty="0"/>
              <a:t> </a:t>
            </a:r>
            <a:r>
              <a:rPr lang="en-US" dirty="0" err="1"/>
              <a:t>nhất</a:t>
            </a:r>
            <a:r>
              <a:rPr lang="en-US" dirty="0"/>
              <a:t> </a:t>
            </a:r>
            <a:r>
              <a:rPr lang="en-US" dirty="0">
                <a:sym typeface="Wingdings"/>
              </a:rPr>
              <a:t></a:t>
            </a:r>
            <a:r>
              <a:rPr lang="en-US" dirty="0"/>
              <a:t> A* </a:t>
            </a:r>
            <a:r>
              <a:rPr lang="en-US" dirty="0" err="1"/>
              <a:t>có</a:t>
            </a:r>
            <a:r>
              <a:rPr lang="en-US" dirty="0"/>
              <a:t> </a:t>
            </a:r>
            <a:r>
              <a:rPr lang="en-US" dirty="0" err="1"/>
              <a:t>thể</a:t>
            </a:r>
            <a:r>
              <a:rPr lang="en-US" dirty="0"/>
              <a:t> </a:t>
            </a:r>
            <a:r>
              <a:rPr lang="en-US" dirty="0" err="1"/>
              <a:t>tìm</a:t>
            </a:r>
            <a:r>
              <a:rPr lang="en-US" dirty="0"/>
              <a:t> </a:t>
            </a:r>
            <a:r>
              <a:rPr lang="en-US" dirty="0" err="1"/>
              <a:t>ra</a:t>
            </a:r>
            <a:r>
              <a:rPr lang="en-US" dirty="0"/>
              <a:t> optimal solution </a:t>
            </a:r>
            <a:r>
              <a:rPr lang="en-US" dirty="0" err="1"/>
              <a:t>một</a:t>
            </a:r>
            <a:r>
              <a:rPr lang="en-US" dirty="0"/>
              <a:t> </a:t>
            </a:r>
            <a:r>
              <a:rPr lang="en-US" dirty="0" err="1"/>
              <a:t>cách</a:t>
            </a:r>
            <a:r>
              <a:rPr lang="en-US" dirty="0"/>
              <a:t> </a:t>
            </a:r>
            <a:r>
              <a:rPr lang="en-US" dirty="0" err="1"/>
              <a:t>rất</a:t>
            </a:r>
            <a:r>
              <a:rPr lang="en-US" dirty="0"/>
              <a:t> </a:t>
            </a:r>
            <a:r>
              <a:rPr lang="en-US" dirty="0" err="1"/>
              <a:t>là</a:t>
            </a:r>
            <a:r>
              <a:rPr lang="en-US" dirty="0"/>
              <a:t> </a:t>
            </a:r>
            <a:r>
              <a:rPr lang="en-US" dirty="0" err="1"/>
              <a:t>nhanh</a:t>
            </a:r>
            <a:r>
              <a:rPr lang="en-US" dirty="0"/>
              <a:t>.</a:t>
            </a:r>
            <a:endParaRPr lang="en-US" sz="1400" dirty="0"/>
          </a:p>
          <a:p>
            <a:r>
              <a:rPr lang="en-US" dirty="0" err="1"/>
              <a:t>Lưu</a:t>
            </a:r>
            <a:r>
              <a:rPr lang="en-US" dirty="0"/>
              <a:t> ý : A* </a:t>
            </a:r>
            <a:r>
              <a:rPr lang="en-US" dirty="0" err="1"/>
              <a:t>là</a:t>
            </a:r>
            <a:r>
              <a:rPr lang="en-US" dirty="0"/>
              <a:t> </a:t>
            </a:r>
            <a:r>
              <a:rPr lang="en-US" dirty="0" err="1"/>
              <a:t>một</a:t>
            </a:r>
            <a:r>
              <a:rPr lang="en-US" dirty="0"/>
              <a:t> </a:t>
            </a:r>
            <a:r>
              <a:rPr lang="en-US" dirty="0" err="1"/>
              <a:t>biến</a:t>
            </a:r>
            <a:r>
              <a:rPr lang="en-US" dirty="0"/>
              <a:t> </a:t>
            </a:r>
            <a:r>
              <a:rPr lang="en-US" dirty="0" err="1"/>
              <a:t>thể</a:t>
            </a:r>
            <a:r>
              <a:rPr lang="en-US" dirty="0"/>
              <a:t> </a:t>
            </a:r>
            <a:r>
              <a:rPr lang="en-US" dirty="0" err="1"/>
              <a:t>hoàn</a:t>
            </a:r>
            <a:r>
              <a:rPr lang="en-US" dirty="0"/>
              <a:t> </a:t>
            </a:r>
            <a:r>
              <a:rPr lang="en-US" dirty="0" err="1"/>
              <a:t>hảo</a:t>
            </a:r>
            <a:r>
              <a:rPr lang="en-US" dirty="0"/>
              <a:t> </a:t>
            </a:r>
            <a:r>
              <a:rPr lang="en-US" dirty="0" err="1"/>
              <a:t>hơn</a:t>
            </a:r>
            <a:r>
              <a:rPr lang="en-US" dirty="0"/>
              <a:t> </a:t>
            </a:r>
            <a:r>
              <a:rPr lang="en-US" dirty="0" err="1"/>
              <a:t>của</a:t>
            </a:r>
            <a:r>
              <a:rPr lang="en-US" dirty="0"/>
              <a:t> Best-</a:t>
            </a:r>
            <a:r>
              <a:rPr lang="en-US" dirty="0" err="1"/>
              <a:t>frist</a:t>
            </a:r>
            <a:r>
              <a:rPr lang="en-US" dirty="0"/>
              <a:t>-search.</a:t>
            </a:r>
            <a:endParaRPr lang="en-US" sz="1400" dirty="0"/>
          </a:p>
          <a:p>
            <a:pPr marL="0" lvl="2"/>
            <a:r>
              <a:rPr lang="en-US" b="1" dirty="0"/>
              <a:t>Generating heuristic functions</a:t>
            </a:r>
            <a:endParaRPr lang="en-US" sz="1400" dirty="0"/>
          </a:p>
          <a:p>
            <a:endParaRPr lang="en-US" dirty="0"/>
          </a:p>
        </p:txBody>
      </p:sp>
    </p:spTree>
    <p:extLst>
      <p:ext uri="{BB962C8B-B14F-4D97-AF65-F5344CB8AC3E}">
        <p14:creationId xmlns:p14="http://schemas.microsoft.com/office/powerpoint/2010/main" val="64888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fltVal val="0"/>
                                          </p:val>
                                        </p:tav>
                                        <p:tav tm="100000">
                                          <p:val>
                                            <p:strVal val="#ppt_w"/>
                                          </p:val>
                                        </p:tav>
                                      </p:tavLst>
                                    </p:anim>
                                    <p:anim calcmode="lin" valueType="num">
                                      <p:cBhvr>
                                        <p:cTn id="8" dur="1250" fill="hold"/>
                                        <p:tgtEl>
                                          <p:spTgt spid="14"/>
                                        </p:tgtEl>
                                        <p:attrNameLst>
                                          <p:attrName>ppt_h</p:attrName>
                                        </p:attrNameLst>
                                      </p:cBhvr>
                                      <p:tavLst>
                                        <p:tav tm="0">
                                          <p:val>
                                            <p:fltVal val="0"/>
                                          </p:val>
                                        </p:tav>
                                        <p:tav tm="100000">
                                          <p:val>
                                            <p:strVal val="#ppt_h"/>
                                          </p:val>
                                        </p:tav>
                                      </p:tavLst>
                                    </p:anim>
                                    <p:animEffect transition="in" filter="fade">
                                      <p:cBhvr>
                                        <p:cTn id="9"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124691" y="-13854"/>
            <a:ext cx="960120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7. </a:t>
            </a:r>
            <a:r>
              <a:rPr lang="en-US" sz="3600" dirty="0" smtClean="0"/>
              <a:t>SEARCH IN MORE COMPLEX ENVIROMENTS:</a:t>
            </a:r>
            <a:endParaRPr lang="en-US" sz="3600" dirty="0"/>
          </a:p>
          <a:p>
            <a:pPr marL="0" lvl="1"/>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53</a:t>
            </a:fld>
            <a:endParaRPr lang="en-US" sz="3200" dirty="0">
              <a:solidFill>
                <a:srgbClr val="FF0000"/>
              </a:solidFill>
            </a:endParaRPr>
          </a:p>
        </p:txBody>
      </p:sp>
      <p:sp>
        <p:nvSpPr>
          <p:cNvPr id="14" name="TextBox 13"/>
          <p:cNvSpPr txBox="1"/>
          <p:nvPr/>
        </p:nvSpPr>
        <p:spPr>
          <a:xfrm>
            <a:off x="207819" y="2233802"/>
            <a:ext cx="11052464" cy="3693319"/>
          </a:xfrm>
          <a:prstGeom prst="rect">
            <a:avLst/>
          </a:prstGeom>
          <a:noFill/>
        </p:spPr>
        <p:txBody>
          <a:bodyPr wrap="square" rtlCol="0">
            <a:spAutoFit/>
          </a:bodyPr>
          <a:lstStyle/>
          <a:p>
            <a:pPr lvl="0"/>
            <a:r>
              <a:rPr lang="en-US" b="1" dirty="0"/>
              <a:t>Local search</a:t>
            </a:r>
            <a:endParaRPr lang="en-US" dirty="0"/>
          </a:p>
          <a:p>
            <a:r>
              <a:rPr lang="en-US" dirty="0" err="1"/>
              <a:t>Chỉ</a:t>
            </a:r>
            <a:r>
              <a:rPr lang="en-US" dirty="0"/>
              <a:t> </a:t>
            </a:r>
            <a:r>
              <a:rPr lang="en-US" dirty="0" err="1"/>
              <a:t>sử</a:t>
            </a:r>
            <a:r>
              <a:rPr lang="en-US" dirty="0"/>
              <a:t> </a:t>
            </a:r>
            <a:r>
              <a:rPr lang="en-US" dirty="0" err="1"/>
              <a:t>dụng</a:t>
            </a:r>
            <a:r>
              <a:rPr lang="en-US" dirty="0"/>
              <a:t> </a:t>
            </a:r>
            <a:r>
              <a:rPr lang="en-US" dirty="0" err="1"/>
              <a:t>duy</a:t>
            </a:r>
            <a:r>
              <a:rPr lang="en-US" dirty="0"/>
              <a:t> </a:t>
            </a:r>
            <a:r>
              <a:rPr lang="en-US" dirty="0" err="1"/>
              <a:t>nhất</a:t>
            </a:r>
            <a:r>
              <a:rPr lang="en-US" dirty="0"/>
              <a:t> node </a:t>
            </a:r>
            <a:r>
              <a:rPr lang="en-US" dirty="0" err="1"/>
              <a:t>hiện</a:t>
            </a:r>
            <a:r>
              <a:rPr lang="en-US" dirty="0"/>
              <a:t> </a:t>
            </a:r>
            <a:r>
              <a:rPr lang="en-US" dirty="0" err="1"/>
              <a:t>tại</a:t>
            </a:r>
            <a:r>
              <a:rPr lang="en-US" dirty="0"/>
              <a:t> </a:t>
            </a:r>
            <a:r>
              <a:rPr lang="en-US" dirty="0" err="1"/>
              <a:t>và</a:t>
            </a:r>
            <a:r>
              <a:rPr lang="en-US" dirty="0"/>
              <a:t> </a:t>
            </a:r>
            <a:r>
              <a:rPr lang="en-US" dirty="0" err="1"/>
              <a:t>những</a:t>
            </a:r>
            <a:r>
              <a:rPr lang="en-US" dirty="0"/>
              <a:t> successor.</a:t>
            </a:r>
          </a:p>
          <a:p>
            <a:pPr lvl="0"/>
            <a:r>
              <a:rPr lang="en-US" b="1" dirty="0"/>
              <a:t>Hill-climbing search</a:t>
            </a:r>
            <a:endParaRPr lang="en-US" dirty="0"/>
          </a:p>
          <a:p>
            <a:r>
              <a:rPr lang="en-US" b="1" dirty="0"/>
              <a:t>function</a:t>
            </a:r>
            <a:r>
              <a:rPr lang="en-US" dirty="0"/>
              <a:t> HILL-CLIMBING(problem) </a:t>
            </a:r>
            <a:r>
              <a:rPr lang="en-US" b="1" dirty="0"/>
              <a:t>returns</a:t>
            </a:r>
            <a:r>
              <a:rPr lang="en-US" dirty="0"/>
              <a:t> a state that is a local maximum </a:t>
            </a:r>
          </a:p>
          <a:p>
            <a:r>
              <a:rPr lang="en-US" dirty="0"/>
              <a:t>current f— MAKE-NODE(</a:t>
            </a:r>
            <a:r>
              <a:rPr lang="en-US" dirty="0" err="1"/>
              <a:t>problem.INITIAL</a:t>
            </a:r>
            <a:r>
              <a:rPr lang="en-US" dirty="0"/>
              <a:t>-STATE) </a:t>
            </a:r>
          </a:p>
          <a:p>
            <a:r>
              <a:rPr lang="en-US" b="1" dirty="0"/>
              <a:t>loop do </a:t>
            </a:r>
            <a:endParaRPr lang="en-US" dirty="0"/>
          </a:p>
          <a:p>
            <a:r>
              <a:rPr lang="en-US" dirty="0"/>
              <a:t>neighbor f— a highest-valued successor of current </a:t>
            </a:r>
          </a:p>
          <a:p>
            <a:r>
              <a:rPr lang="en-US" b="1" dirty="0"/>
              <a:t>if </a:t>
            </a:r>
            <a:r>
              <a:rPr lang="en-US" dirty="0"/>
              <a:t>neighbor. VALUE current &lt;= VALUE </a:t>
            </a:r>
            <a:r>
              <a:rPr lang="en-US" b="1" dirty="0"/>
              <a:t>then return</a:t>
            </a:r>
            <a:r>
              <a:rPr lang="en-US" dirty="0"/>
              <a:t> </a:t>
            </a:r>
            <a:r>
              <a:rPr lang="en-US" dirty="0" err="1"/>
              <a:t>current.STATE</a:t>
            </a:r>
            <a:r>
              <a:rPr lang="en-US" dirty="0"/>
              <a:t> </a:t>
            </a:r>
          </a:p>
          <a:p>
            <a:r>
              <a:rPr lang="en-US" dirty="0"/>
              <a:t>current f— neighbor</a:t>
            </a:r>
          </a:p>
          <a:p>
            <a:r>
              <a:rPr lang="en-US" dirty="0" err="1"/>
              <a:t>Những</a:t>
            </a:r>
            <a:r>
              <a:rPr lang="en-US" dirty="0"/>
              <a:t> </a:t>
            </a:r>
            <a:r>
              <a:rPr lang="en-US" dirty="0" err="1"/>
              <a:t>vấn</a:t>
            </a:r>
            <a:r>
              <a:rPr lang="en-US" dirty="0"/>
              <a:t> </a:t>
            </a:r>
            <a:r>
              <a:rPr lang="en-US" dirty="0" err="1"/>
              <a:t>đề</a:t>
            </a:r>
            <a:r>
              <a:rPr lang="en-US" dirty="0"/>
              <a:t> </a:t>
            </a:r>
            <a:r>
              <a:rPr lang="en-US" dirty="0" err="1"/>
              <a:t>của</a:t>
            </a:r>
            <a:r>
              <a:rPr lang="en-US" dirty="0"/>
              <a:t> Hill-climbing search</a:t>
            </a:r>
          </a:p>
          <a:p>
            <a:pPr lvl="0"/>
            <a:r>
              <a:rPr lang="en-US" dirty="0" err="1"/>
              <a:t>Sinh</a:t>
            </a:r>
            <a:r>
              <a:rPr lang="en-US" dirty="0"/>
              <a:t> </a:t>
            </a:r>
            <a:r>
              <a:rPr lang="en-US" dirty="0" err="1"/>
              <a:t>ra</a:t>
            </a:r>
            <a:r>
              <a:rPr lang="en-US" dirty="0"/>
              <a:t> </a:t>
            </a:r>
            <a:r>
              <a:rPr lang="en-US" dirty="0" err="1"/>
              <a:t>quá</a:t>
            </a:r>
            <a:r>
              <a:rPr lang="en-US" dirty="0"/>
              <a:t> </a:t>
            </a:r>
            <a:r>
              <a:rPr lang="en-US" dirty="0" err="1"/>
              <a:t>nhiều</a:t>
            </a:r>
            <a:r>
              <a:rPr lang="en-US" dirty="0"/>
              <a:t> successors.</a:t>
            </a:r>
          </a:p>
          <a:p>
            <a:pPr lvl="0"/>
            <a:r>
              <a:rPr lang="en-US" dirty="0" err="1"/>
              <a:t>Thường</a:t>
            </a:r>
            <a:r>
              <a:rPr lang="en-US" dirty="0"/>
              <a:t> hay </a:t>
            </a:r>
            <a:r>
              <a:rPr lang="en-US" dirty="0" err="1"/>
              <a:t>bị</a:t>
            </a:r>
            <a:r>
              <a:rPr lang="en-US" dirty="0"/>
              <a:t> </a:t>
            </a:r>
            <a:r>
              <a:rPr lang="en-US" dirty="0" err="1"/>
              <a:t>mắc</a:t>
            </a:r>
            <a:r>
              <a:rPr lang="en-US" dirty="0"/>
              <a:t> </a:t>
            </a:r>
            <a:r>
              <a:rPr lang="en-US" dirty="0" err="1"/>
              <a:t>kẹt</a:t>
            </a:r>
            <a:r>
              <a:rPr lang="en-US" dirty="0"/>
              <a:t> </a:t>
            </a:r>
            <a:r>
              <a:rPr lang="en-US" dirty="0" err="1"/>
              <a:t>tại</a:t>
            </a:r>
            <a:r>
              <a:rPr lang="en-US" dirty="0"/>
              <a:t> </a:t>
            </a:r>
            <a:r>
              <a:rPr lang="en-US" dirty="0" err="1"/>
              <a:t>một</a:t>
            </a:r>
            <a:r>
              <a:rPr lang="en-US" dirty="0"/>
              <a:t> </a:t>
            </a:r>
            <a:r>
              <a:rPr lang="en-US" dirty="0" err="1"/>
              <a:t>vị</a:t>
            </a:r>
            <a:r>
              <a:rPr lang="en-US" dirty="0"/>
              <a:t> </a:t>
            </a:r>
            <a:r>
              <a:rPr lang="en-US" dirty="0" err="1"/>
              <a:t>trí</a:t>
            </a:r>
            <a:r>
              <a:rPr lang="en-US" dirty="0"/>
              <a:t> </a:t>
            </a:r>
            <a:r>
              <a:rPr lang="en-US" dirty="0" err="1"/>
              <a:t>nào</a:t>
            </a:r>
            <a:r>
              <a:rPr lang="en-US" dirty="0"/>
              <a:t> </a:t>
            </a:r>
            <a:r>
              <a:rPr lang="en-US" dirty="0" err="1"/>
              <a:t>đó</a:t>
            </a:r>
            <a:r>
              <a:rPr lang="en-US" dirty="0"/>
              <a:t> ( local max)</a:t>
            </a:r>
          </a:p>
          <a:p>
            <a:endParaRPr lang="en-US" dirty="0"/>
          </a:p>
        </p:txBody>
      </p:sp>
    </p:spTree>
    <p:extLst>
      <p:ext uri="{BB962C8B-B14F-4D97-AF65-F5344CB8AC3E}">
        <p14:creationId xmlns:p14="http://schemas.microsoft.com/office/powerpoint/2010/main" val="22522535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62">
                                          <p:stCondLst>
                                            <p:cond delay="0"/>
                                          </p:stCondLst>
                                        </p:cTn>
                                        <p:tgtEl>
                                          <p:spTgt spid="14"/>
                                        </p:tgtEl>
                                      </p:cBhvr>
                                    </p:animEffect>
                                    <p:anim calcmode="lin" valueType="num">
                                      <p:cBhvr>
                                        <p:cTn id="8" dur="1139"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4"/>
                                        </p:tgtEl>
                                        <p:attrNameLst>
                                          <p:attrName>ppt_y</p:attrName>
                                        </p:attrNameLst>
                                      </p:cBhvr>
                                      <p:tavLst>
                                        <p:tav tm="0" fmla="#ppt_y-sin(pi*$)/81">
                                          <p:val>
                                            <p:fltVal val="0"/>
                                          </p:val>
                                        </p:tav>
                                        <p:tav tm="100000">
                                          <p:val>
                                            <p:fltVal val="1"/>
                                          </p:val>
                                        </p:tav>
                                      </p:tavLst>
                                    </p:anim>
                                    <p:animScale>
                                      <p:cBhvr>
                                        <p:cTn id="13" dur="16">
                                          <p:stCondLst>
                                            <p:cond delay="406"/>
                                          </p:stCondLst>
                                        </p:cTn>
                                        <p:tgtEl>
                                          <p:spTgt spid="14"/>
                                        </p:tgtEl>
                                      </p:cBhvr>
                                      <p:to x="100000" y="60000"/>
                                    </p:animScale>
                                    <p:animScale>
                                      <p:cBhvr>
                                        <p:cTn id="14" dur="104" decel="50000">
                                          <p:stCondLst>
                                            <p:cond delay="423"/>
                                          </p:stCondLst>
                                        </p:cTn>
                                        <p:tgtEl>
                                          <p:spTgt spid="14"/>
                                        </p:tgtEl>
                                      </p:cBhvr>
                                      <p:to x="100000" y="100000"/>
                                    </p:animScale>
                                    <p:animScale>
                                      <p:cBhvr>
                                        <p:cTn id="15" dur="16">
                                          <p:stCondLst>
                                            <p:cond delay="820"/>
                                          </p:stCondLst>
                                        </p:cTn>
                                        <p:tgtEl>
                                          <p:spTgt spid="14"/>
                                        </p:tgtEl>
                                      </p:cBhvr>
                                      <p:to x="100000" y="80000"/>
                                    </p:animScale>
                                    <p:animScale>
                                      <p:cBhvr>
                                        <p:cTn id="16" dur="104" decel="50000">
                                          <p:stCondLst>
                                            <p:cond delay="836"/>
                                          </p:stCondLst>
                                        </p:cTn>
                                        <p:tgtEl>
                                          <p:spTgt spid="14"/>
                                        </p:tgtEl>
                                      </p:cBhvr>
                                      <p:to x="100000" y="100000"/>
                                    </p:animScale>
                                    <p:animScale>
                                      <p:cBhvr>
                                        <p:cTn id="17" dur="16">
                                          <p:stCondLst>
                                            <p:cond delay="1026"/>
                                          </p:stCondLst>
                                        </p:cTn>
                                        <p:tgtEl>
                                          <p:spTgt spid="14"/>
                                        </p:tgtEl>
                                      </p:cBhvr>
                                      <p:to x="100000" y="90000"/>
                                    </p:animScale>
                                    <p:animScale>
                                      <p:cBhvr>
                                        <p:cTn id="18" dur="104" decel="50000">
                                          <p:stCondLst>
                                            <p:cond delay="1042"/>
                                          </p:stCondLst>
                                        </p:cTn>
                                        <p:tgtEl>
                                          <p:spTgt spid="14"/>
                                        </p:tgtEl>
                                      </p:cBhvr>
                                      <p:to x="100000" y="100000"/>
                                    </p:animScale>
                                    <p:animScale>
                                      <p:cBhvr>
                                        <p:cTn id="19" dur="16">
                                          <p:stCondLst>
                                            <p:cond delay="1130"/>
                                          </p:stCondLst>
                                        </p:cTn>
                                        <p:tgtEl>
                                          <p:spTgt spid="14"/>
                                        </p:tgtEl>
                                      </p:cBhvr>
                                      <p:to x="100000" y="95000"/>
                                    </p:animScale>
                                    <p:animScale>
                                      <p:cBhvr>
                                        <p:cTn id="20" dur="104" decel="50000">
                                          <p:stCondLst>
                                            <p:cond delay="1146"/>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49381" y="-221672"/>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7. Search in more complex environments</a:t>
            </a:r>
          </a:p>
          <a:p>
            <a:pPr marL="0" lvl="1"/>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54</a:t>
            </a:fld>
            <a:endParaRPr lang="en-US" sz="3200" dirty="0">
              <a:solidFill>
                <a:srgbClr val="FF0000"/>
              </a:solidFill>
            </a:endParaRPr>
          </a:p>
        </p:txBody>
      </p:sp>
      <p:sp>
        <p:nvSpPr>
          <p:cNvPr id="14" name="TextBox 13"/>
          <p:cNvSpPr txBox="1"/>
          <p:nvPr/>
        </p:nvSpPr>
        <p:spPr>
          <a:xfrm>
            <a:off x="0" y="1779687"/>
            <a:ext cx="11052464" cy="4524315"/>
          </a:xfrm>
          <a:prstGeom prst="rect">
            <a:avLst/>
          </a:prstGeom>
          <a:noFill/>
        </p:spPr>
        <p:txBody>
          <a:bodyPr wrap="square" rtlCol="0">
            <a:spAutoFit/>
          </a:bodyPr>
          <a:lstStyle/>
          <a:p>
            <a:r>
              <a:rPr lang="en-US" dirty="0" err="1"/>
              <a:t>Để</a:t>
            </a:r>
            <a:r>
              <a:rPr lang="en-US" dirty="0"/>
              <a:t> </a:t>
            </a:r>
            <a:r>
              <a:rPr lang="en-US" dirty="0" err="1"/>
              <a:t>khắc</a:t>
            </a:r>
            <a:r>
              <a:rPr lang="en-US" dirty="0"/>
              <a:t> </a:t>
            </a:r>
            <a:r>
              <a:rPr lang="en-US" dirty="0" err="1"/>
              <a:t>phục</a:t>
            </a:r>
            <a:r>
              <a:rPr lang="en-US" dirty="0"/>
              <a:t> </a:t>
            </a:r>
            <a:r>
              <a:rPr lang="en-US" dirty="0" err="1"/>
              <a:t>những</a:t>
            </a:r>
            <a:r>
              <a:rPr lang="en-US" dirty="0"/>
              <a:t> </a:t>
            </a:r>
            <a:r>
              <a:rPr lang="en-US" dirty="0" err="1"/>
              <a:t>vấn</a:t>
            </a:r>
            <a:r>
              <a:rPr lang="en-US" dirty="0"/>
              <a:t> </a:t>
            </a:r>
            <a:r>
              <a:rPr lang="en-US" dirty="0" err="1"/>
              <a:t>để</a:t>
            </a:r>
            <a:r>
              <a:rPr lang="en-US" dirty="0"/>
              <a:t> </a:t>
            </a:r>
            <a:r>
              <a:rPr lang="en-US" dirty="0" err="1"/>
              <a:t>trên</a:t>
            </a:r>
            <a:r>
              <a:rPr lang="en-US" dirty="0"/>
              <a:t> a </a:t>
            </a:r>
            <a:r>
              <a:rPr lang="en-US" dirty="0" err="1"/>
              <a:t>nên</a:t>
            </a:r>
            <a:r>
              <a:rPr lang="en-US" dirty="0"/>
              <a:t> </a:t>
            </a:r>
            <a:r>
              <a:rPr lang="en-US" dirty="0" err="1"/>
              <a:t>cho</a:t>
            </a:r>
            <a:r>
              <a:rPr lang="en-US" dirty="0"/>
              <a:t> </a:t>
            </a:r>
            <a:r>
              <a:rPr lang="en-US" dirty="0" err="1"/>
              <a:t>phép</a:t>
            </a:r>
            <a:r>
              <a:rPr lang="en-US" dirty="0"/>
              <a:t> </a:t>
            </a:r>
            <a:r>
              <a:rPr lang="en-US" dirty="0" err="1"/>
              <a:t>thuật</a:t>
            </a:r>
            <a:r>
              <a:rPr lang="en-US" dirty="0"/>
              <a:t> </a:t>
            </a:r>
            <a:r>
              <a:rPr lang="en-US" dirty="0" err="1"/>
              <a:t>toán</a:t>
            </a:r>
            <a:r>
              <a:rPr lang="en-US" dirty="0"/>
              <a:t> di </a:t>
            </a:r>
            <a:r>
              <a:rPr lang="en-US" dirty="0" err="1"/>
              <a:t>chuyển</a:t>
            </a:r>
            <a:r>
              <a:rPr lang="en-US" dirty="0"/>
              <a:t> </a:t>
            </a:r>
            <a:r>
              <a:rPr lang="en-US" dirty="0" err="1"/>
              <a:t>theo</a:t>
            </a:r>
            <a:r>
              <a:rPr lang="en-US" dirty="0"/>
              <a:t> </a:t>
            </a:r>
            <a:r>
              <a:rPr lang="en-US" dirty="0" err="1"/>
              <a:t>hàng</a:t>
            </a:r>
            <a:r>
              <a:rPr lang="en-US" dirty="0"/>
              <a:t> </a:t>
            </a:r>
            <a:r>
              <a:rPr lang="en-US" dirty="0" err="1"/>
              <a:t>ngang</a:t>
            </a:r>
            <a:endParaRPr lang="en-US" dirty="0"/>
          </a:p>
          <a:p>
            <a:r>
              <a:rPr lang="en-US" b="1" dirty="0"/>
              <a:t>function</a:t>
            </a:r>
            <a:r>
              <a:rPr lang="en-US" dirty="0"/>
              <a:t> HILL-CLIMBING(problem) </a:t>
            </a:r>
            <a:r>
              <a:rPr lang="en-US" b="1" dirty="0"/>
              <a:t>returns</a:t>
            </a:r>
            <a:r>
              <a:rPr lang="en-US" dirty="0"/>
              <a:t> a state that is a local maximum </a:t>
            </a:r>
          </a:p>
          <a:p>
            <a:r>
              <a:rPr lang="en-US" dirty="0"/>
              <a:t>current f— MAKE-NODE(</a:t>
            </a:r>
            <a:r>
              <a:rPr lang="en-US" dirty="0" err="1"/>
              <a:t>problem.INITIAL</a:t>
            </a:r>
            <a:r>
              <a:rPr lang="en-US" dirty="0"/>
              <a:t>-STATE) </a:t>
            </a:r>
          </a:p>
          <a:p>
            <a:r>
              <a:rPr lang="en-US" b="1" dirty="0"/>
              <a:t>loop do </a:t>
            </a:r>
            <a:endParaRPr lang="en-US" dirty="0"/>
          </a:p>
          <a:p>
            <a:r>
              <a:rPr lang="en-US" dirty="0"/>
              <a:t>neighbor f— a highest-valued successor of current </a:t>
            </a:r>
          </a:p>
          <a:p>
            <a:r>
              <a:rPr lang="en-US" b="1" dirty="0" smtClean="0"/>
              <a:t>if </a:t>
            </a:r>
            <a:r>
              <a:rPr lang="en-US" dirty="0"/>
              <a:t>neighbor. VALUE current &lt; VALUE or </a:t>
            </a:r>
            <a:r>
              <a:rPr lang="en-US" b="1" dirty="0"/>
              <a:t>sideways movers &gt; limit</a:t>
            </a:r>
            <a:r>
              <a:rPr lang="en-US" dirty="0"/>
              <a:t> </a:t>
            </a:r>
            <a:r>
              <a:rPr lang="en-US" b="1" dirty="0"/>
              <a:t>then return</a:t>
            </a:r>
            <a:r>
              <a:rPr lang="en-US" dirty="0"/>
              <a:t> </a:t>
            </a:r>
            <a:r>
              <a:rPr lang="en-US" dirty="0" err="1"/>
              <a:t>current.STATE</a:t>
            </a:r>
            <a:r>
              <a:rPr lang="en-US" dirty="0"/>
              <a:t> </a:t>
            </a:r>
          </a:p>
          <a:p>
            <a:r>
              <a:rPr lang="en-US" dirty="0"/>
              <a:t>current f— neighbor</a:t>
            </a:r>
          </a:p>
          <a:p>
            <a:r>
              <a:rPr lang="en-US" dirty="0" err="1"/>
              <a:t>Để</a:t>
            </a:r>
            <a:r>
              <a:rPr lang="en-US" dirty="0"/>
              <a:t> </a:t>
            </a:r>
            <a:r>
              <a:rPr lang="en-US" dirty="0" err="1"/>
              <a:t>có</a:t>
            </a:r>
            <a:r>
              <a:rPr lang="en-US" dirty="0"/>
              <a:t> </a:t>
            </a:r>
            <a:r>
              <a:rPr lang="en-US" dirty="0" err="1"/>
              <a:t>thể</a:t>
            </a:r>
            <a:r>
              <a:rPr lang="en-US" dirty="0"/>
              <a:t> </a:t>
            </a:r>
            <a:r>
              <a:rPr lang="en-US" dirty="0" err="1"/>
              <a:t>tối</a:t>
            </a:r>
            <a:r>
              <a:rPr lang="en-US" dirty="0"/>
              <a:t> </a:t>
            </a:r>
            <a:r>
              <a:rPr lang="en-US" dirty="0" err="1"/>
              <a:t>ưu</a:t>
            </a:r>
            <a:r>
              <a:rPr lang="en-US" dirty="0"/>
              <a:t> </a:t>
            </a:r>
            <a:r>
              <a:rPr lang="en-US" dirty="0" err="1"/>
              <a:t>giải</a:t>
            </a:r>
            <a:r>
              <a:rPr lang="en-US" dirty="0"/>
              <a:t> </a:t>
            </a:r>
            <a:r>
              <a:rPr lang="en-US" dirty="0" err="1"/>
              <a:t>thật</a:t>
            </a:r>
            <a:r>
              <a:rPr lang="en-US" dirty="0"/>
              <a:t> Hill-climbing search</a:t>
            </a:r>
          </a:p>
          <a:p>
            <a:r>
              <a:rPr lang="en-US" dirty="0" err="1"/>
              <a:t>Phương</a:t>
            </a:r>
            <a:r>
              <a:rPr lang="en-US" dirty="0"/>
              <a:t> </a:t>
            </a:r>
            <a:r>
              <a:rPr lang="en-US" dirty="0" err="1"/>
              <a:t>pháp</a:t>
            </a:r>
            <a:r>
              <a:rPr lang="en-US" dirty="0"/>
              <a:t> 1: </a:t>
            </a:r>
            <a:r>
              <a:rPr lang="en-US" b="1" dirty="0"/>
              <a:t>Random-restart hill climbing</a:t>
            </a:r>
            <a:r>
              <a:rPr lang="en-US" dirty="0"/>
              <a:t>:</a:t>
            </a:r>
          </a:p>
          <a:p>
            <a:r>
              <a:rPr lang="en-US" dirty="0" err="1"/>
              <a:t>Phương</a:t>
            </a:r>
            <a:r>
              <a:rPr lang="en-US" dirty="0"/>
              <a:t> </a:t>
            </a:r>
            <a:r>
              <a:rPr lang="en-US" dirty="0" err="1"/>
              <a:t>pháp</a:t>
            </a:r>
            <a:r>
              <a:rPr lang="en-US" dirty="0"/>
              <a:t> 2: </a:t>
            </a:r>
            <a:r>
              <a:rPr lang="en-US" b="1" dirty="0"/>
              <a:t>Local beam search</a:t>
            </a:r>
            <a:endParaRPr lang="en-US" dirty="0"/>
          </a:p>
          <a:p>
            <a:r>
              <a:rPr lang="en-US" dirty="0" err="1"/>
              <a:t>Thay</a:t>
            </a:r>
            <a:r>
              <a:rPr lang="en-US" dirty="0"/>
              <a:t> </a:t>
            </a:r>
            <a:r>
              <a:rPr lang="en-US" dirty="0" err="1"/>
              <a:t>vì</a:t>
            </a:r>
            <a:r>
              <a:rPr lang="en-US" dirty="0"/>
              <a:t> </a:t>
            </a:r>
            <a:r>
              <a:rPr lang="en-US" dirty="0" err="1"/>
              <a:t>thử</a:t>
            </a:r>
            <a:r>
              <a:rPr lang="en-US" dirty="0"/>
              <a:t> k </a:t>
            </a:r>
            <a:r>
              <a:rPr lang="en-US" dirty="0" err="1"/>
              <a:t>tìm</a:t>
            </a:r>
            <a:r>
              <a:rPr lang="en-US" dirty="0"/>
              <a:t> </a:t>
            </a:r>
            <a:r>
              <a:rPr lang="en-US" dirty="0" err="1"/>
              <a:t>kiếm</a:t>
            </a:r>
            <a:r>
              <a:rPr lang="en-US" dirty="0"/>
              <a:t> </a:t>
            </a:r>
            <a:r>
              <a:rPr lang="en-US" dirty="0" err="1"/>
              <a:t>ngẫu</a:t>
            </a:r>
            <a:r>
              <a:rPr lang="en-US" dirty="0"/>
              <a:t> </a:t>
            </a:r>
            <a:r>
              <a:rPr lang="en-US" dirty="0" err="1"/>
              <a:t>nhiên</a:t>
            </a:r>
            <a:r>
              <a:rPr lang="en-US" dirty="0"/>
              <a:t> </a:t>
            </a:r>
            <a:r>
              <a:rPr lang="en-US" dirty="0" err="1"/>
              <a:t>liên</a:t>
            </a:r>
            <a:r>
              <a:rPr lang="en-US" dirty="0"/>
              <a:t> </a:t>
            </a:r>
            <a:r>
              <a:rPr lang="en-US" dirty="0" err="1"/>
              <a:t>tục</a:t>
            </a:r>
            <a:r>
              <a:rPr lang="en-US" dirty="0"/>
              <a:t>, </a:t>
            </a:r>
            <a:r>
              <a:rPr lang="en-US" dirty="0" err="1"/>
              <a:t>hãy</a:t>
            </a:r>
            <a:r>
              <a:rPr lang="en-US" dirty="0"/>
              <a:t> </a:t>
            </a:r>
            <a:r>
              <a:rPr lang="en-US" dirty="0" err="1"/>
              <a:t>thực</a:t>
            </a:r>
            <a:r>
              <a:rPr lang="en-US" dirty="0"/>
              <a:t> </a:t>
            </a:r>
            <a:r>
              <a:rPr lang="en-US" dirty="0" err="1"/>
              <a:t>hiện</a:t>
            </a:r>
            <a:r>
              <a:rPr lang="en-US" dirty="0"/>
              <a:t> </a:t>
            </a:r>
            <a:r>
              <a:rPr lang="en-US" dirty="0" err="1"/>
              <a:t>chúng</a:t>
            </a:r>
            <a:r>
              <a:rPr lang="en-US" dirty="0"/>
              <a:t> </a:t>
            </a:r>
            <a:r>
              <a:rPr lang="en-US" dirty="0" err="1"/>
              <a:t>đồng</a:t>
            </a:r>
            <a:r>
              <a:rPr lang="en-US" dirty="0"/>
              <a:t> </a:t>
            </a:r>
            <a:r>
              <a:rPr lang="en-US" dirty="0" err="1"/>
              <a:t>thời</a:t>
            </a:r>
            <a:endParaRPr lang="en-US" dirty="0"/>
          </a:p>
          <a:p>
            <a:pPr lvl="0"/>
            <a:r>
              <a:rPr lang="en-US" dirty="0" err="1"/>
              <a:t>Nhanh</a:t>
            </a:r>
            <a:r>
              <a:rPr lang="en-US" dirty="0"/>
              <a:t> </a:t>
            </a:r>
            <a:r>
              <a:rPr lang="en-US" dirty="0" err="1"/>
              <a:t>hơn</a:t>
            </a:r>
            <a:r>
              <a:rPr lang="en-US" dirty="0"/>
              <a:t> </a:t>
            </a:r>
            <a:r>
              <a:rPr lang="en-US" dirty="0" err="1"/>
              <a:t>rất</a:t>
            </a:r>
            <a:r>
              <a:rPr lang="en-US" dirty="0"/>
              <a:t> </a:t>
            </a:r>
            <a:r>
              <a:rPr lang="en-US" dirty="0" err="1"/>
              <a:t>nhiều</a:t>
            </a:r>
            <a:endParaRPr lang="en-US" dirty="0"/>
          </a:p>
          <a:p>
            <a:r>
              <a:rPr lang="en-US" dirty="0" err="1"/>
              <a:t>Có</a:t>
            </a:r>
            <a:r>
              <a:rPr lang="en-US" dirty="0"/>
              <a:t> </a:t>
            </a:r>
            <a:r>
              <a:rPr lang="en-US" dirty="0" err="1"/>
              <a:t>một</a:t>
            </a:r>
            <a:r>
              <a:rPr lang="en-US" dirty="0"/>
              <a:t> </a:t>
            </a:r>
            <a:r>
              <a:rPr lang="en-US" dirty="0" err="1"/>
              <a:t>dạng</a:t>
            </a:r>
            <a:r>
              <a:rPr lang="en-US" dirty="0"/>
              <a:t> </a:t>
            </a:r>
            <a:r>
              <a:rPr lang="en-US" dirty="0" err="1"/>
              <a:t>cái</a:t>
            </a:r>
            <a:r>
              <a:rPr lang="en-US" dirty="0"/>
              <a:t> </a:t>
            </a:r>
            <a:r>
              <a:rPr lang="en-US" dirty="0" err="1"/>
              <a:t>tiếng</a:t>
            </a:r>
            <a:r>
              <a:rPr lang="en-US" dirty="0"/>
              <a:t> </a:t>
            </a:r>
            <a:r>
              <a:rPr lang="en-US" dirty="0" err="1"/>
              <a:t>của</a:t>
            </a:r>
            <a:r>
              <a:rPr lang="en-US" dirty="0"/>
              <a:t> Local beam search </a:t>
            </a:r>
            <a:r>
              <a:rPr lang="en-US" dirty="0" err="1"/>
              <a:t>để</a:t>
            </a:r>
            <a:r>
              <a:rPr lang="en-US" dirty="0"/>
              <a:t> tang </a:t>
            </a:r>
            <a:r>
              <a:rPr lang="en-US" dirty="0" err="1"/>
              <a:t>hiệu</a:t>
            </a:r>
            <a:r>
              <a:rPr lang="en-US" dirty="0"/>
              <a:t> </a:t>
            </a:r>
            <a:r>
              <a:rPr lang="en-US" dirty="0" err="1"/>
              <a:t>xuất</a:t>
            </a:r>
            <a:r>
              <a:rPr lang="en-US" dirty="0"/>
              <a:t> </a:t>
            </a:r>
            <a:r>
              <a:rPr lang="en-US" dirty="0" err="1"/>
              <a:t>đó</a:t>
            </a:r>
            <a:r>
              <a:rPr lang="en-US" dirty="0"/>
              <a:t> </a:t>
            </a:r>
            <a:r>
              <a:rPr lang="en-US" dirty="0" err="1"/>
              <a:t>là</a:t>
            </a:r>
            <a:r>
              <a:rPr lang="en-US" dirty="0"/>
              <a:t> </a:t>
            </a:r>
            <a:r>
              <a:rPr lang="en-US" dirty="0" err="1"/>
              <a:t>kết</a:t>
            </a:r>
            <a:r>
              <a:rPr lang="en-US" dirty="0"/>
              <a:t> </a:t>
            </a:r>
            <a:r>
              <a:rPr lang="en-US" dirty="0" err="1"/>
              <a:t>hợp</a:t>
            </a:r>
            <a:r>
              <a:rPr lang="en-US" dirty="0"/>
              <a:t> </a:t>
            </a:r>
            <a:r>
              <a:rPr lang="en-US" dirty="0" err="1"/>
              <a:t>với</a:t>
            </a:r>
            <a:r>
              <a:rPr lang="en-US" dirty="0"/>
              <a:t> </a:t>
            </a:r>
            <a:r>
              <a:rPr lang="vi-VN" dirty="0"/>
              <a:t>Stochastic hill climbing</a:t>
            </a:r>
            <a:r>
              <a:rPr lang="en-US" dirty="0"/>
              <a:t>.</a:t>
            </a:r>
          </a:p>
          <a:p>
            <a:r>
              <a:rPr lang="en-US" dirty="0" err="1"/>
              <a:t>Phương</a:t>
            </a:r>
            <a:r>
              <a:rPr lang="en-US" dirty="0"/>
              <a:t> </a:t>
            </a:r>
            <a:r>
              <a:rPr lang="en-US" dirty="0" err="1"/>
              <a:t>pháp</a:t>
            </a:r>
            <a:r>
              <a:rPr lang="en-US" dirty="0"/>
              <a:t> 3: </a:t>
            </a:r>
            <a:r>
              <a:rPr lang="en-US" b="1" dirty="0"/>
              <a:t>Simulated annealing</a:t>
            </a:r>
            <a:r>
              <a:rPr lang="en-US" dirty="0"/>
              <a:t> </a:t>
            </a:r>
          </a:p>
          <a:p>
            <a:r>
              <a:rPr lang="en-US" dirty="0" err="1"/>
              <a:t>Giúp</a:t>
            </a:r>
            <a:r>
              <a:rPr lang="en-US" dirty="0"/>
              <a:t> </a:t>
            </a:r>
            <a:r>
              <a:rPr lang="en-US" dirty="0" err="1"/>
              <a:t>đạt</a:t>
            </a:r>
            <a:r>
              <a:rPr lang="en-US" dirty="0"/>
              <a:t> cost </a:t>
            </a:r>
            <a:r>
              <a:rPr lang="en-US" dirty="0" err="1"/>
              <a:t>thấp</a:t>
            </a:r>
            <a:r>
              <a:rPr lang="en-US" dirty="0"/>
              <a:t> </a:t>
            </a:r>
            <a:r>
              <a:rPr lang="en-US" dirty="0" err="1"/>
              <a:t>nhất</a:t>
            </a:r>
            <a:r>
              <a:rPr lang="en-US" dirty="0"/>
              <a:t>.</a:t>
            </a:r>
          </a:p>
          <a:p>
            <a:endParaRPr lang="en-US" dirty="0"/>
          </a:p>
        </p:txBody>
      </p:sp>
    </p:spTree>
    <p:extLst>
      <p:ext uri="{BB962C8B-B14F-4D97-AF65-F5344CB8AC3E}">
        <p14:creationId xmlns:p14="http://schemas.microsoft.com/office/powerpoint/2010/main" val="9462658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250"/>
                                        <p:tgtEl>
                                          <p:spTgt spid="14"/>
                                        </p:tgtEl>
                                      </p:cBhvr>
                                    </p:animEffect>
                                    <p:anim calcmode="lin" valueType="num">
                                      <p:cBhvr>
                                        <p:cTn id="8" dur="1250" fill="hold"/>
                                        <p:tgtEl>
                                          <p:spTgt spid="14"/>
                                        </p:tgtEl>
                                        <p:attrNameLst>
                                          <p:attrName>ppt_x</p:attrName>
                                        </p:attrNameLst>
                                      </p:cBhvr>
                                      <p:tavLst>
                                        <p:tav tm="0">
                                          <p:val>
                                            <p:strVal val="#ppt_x"/>
                                          </p:val>
                                        </p:tav>
                                        <p:tav tm="100000">
                                          <p:val>
                                            <p:strVal val="#ppt_x"/>
                                          </p:val>
                                        </p:tav>
                                      </p:tavLst>
                                    </p:anim>
                                    <p:anim calcmode="lin" valueType="num">
                                      <p:cBhvr>
                                        <p:cTn id="9" dur="1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49381" y="-221672"/>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7. Search in more complex environments</a:t>
            </a:r>
          </a:p>
          <a:p>
            <a:pPr marL="0" lvl="1"/>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55</a:t>
            </a:fld>
            <a:endParaRPr lang="en-US" sz="3200" dirty="0">
              <a:solidFill>
                <a:srgbClr val="FF0000"/>
              </a:solidFill>
            </a:endParaRPr>
          </a:p>
        </p:txBody>
      </p:sp>
      <p:sp>
        <p:nvSpPr>
          <p:cNvPr id="14" name="TextBox 13"/>
          <p:cNvSpPr txBox="1"/>
          <p:nvPr/>
        </p:nvSpPr>
        <p:spPr>
          <a:xfrm>
            <a:off x="445077" y="2285332"/>
            <a:ext cx="11052464" cy="3693319"/>
          </a:xfrm>
          <a:prstGeom prst="rect">
            <a:avLst/>
          </a:prstGeom>
          <a:noFill/>
        </p:spPr>
        <p:txBody>
          <a:bodyPr wrap="square" rtlCol="0">
            <a:spAutoFit/>
          </a:bodyPr>
          <a:lstStyle/>
          <a:p>
            <a:pPr lvl="0"/>
            <a:r>
              <a:rPr lang="en-US" b="1" dirty="0"/>
              <a:t>Simulated annealing algorithm</a:t>
            </a:r>
            <a:endParaRPr lang="en-US" dirty="0"/>
          </a:p>
          <a:p>
            <a:r>
              <a:rPr lang="en-US" b="1" dirty="0"/>
              <a:t>function </a:t>
            </a:r>
            <a:r>
              <a:rPr lang="en-US" dirty="0"/>
              <a:t>SIMULATED-ANNEALING(problem, schedule) </a:t>
            </a:r>
            <a:r>
              <a:rPr lang="en-US" b="1" dirty="0"/>
              <a:t>returns </a:t>
            </a:r>
            <a:r>
              <a:rPr lang="en-US" dirty="0"/>
              <a:t>a solution state </a:t>
            </a:r>
          </a:p>
          <a:p>
            <a:r>
              <a:rPr lang="en-US" b="1" dirty="0"/>
              <a:t>inputs</a:t>
            </a:r>
            <a:r>
              <a:rPr lang="en-US" dirty="0"/>
              <a:t>: problem, a problem </a:t>
            </a:r>
          </a:p>
          <a:p>
            <a:r>
              <a:rPr lang="en-US" dirty="0"/>
              <a:t>schedule, a mapping from time to "temperature" </a:t>
            </a:r>
          </a:p>
          <a:p>
            <a:r>
              <a:rPr lang="en-US" dirty="0"/>
              <a:t>current f— MAKE-NODE(</a:t>
            </a:r>
            <a:r>
              <a:rPr lang="en-US" dirty="0" err="1"/>
              <a:t>problem.INITIAL</a:t>
            </a:r>
            <a:r>
              <a:rPr lang="en-US" dirty="0"/>
              <a:t>-STATE) </a:t>
            </a:r>
          </a:p>
          <a:p>
            <a:r>
              <a:rPr lang="en-US" dirty="0"/>
              <a:t>for t = 1 to </a:t>
            </a:r>
            <a:r>
              <a:rPr lang="en-US" dirty="0" err="1"/>
              <a:t>oc</a:t>
            </a:r>
            <a:r>
              <a:rPr lang="en-US" dirty="0"/>
              <a:t> do </a:t>
            </a:r>
          </a:p>
          <a:p>
            <a:r>
              <a:rPr lang="en-US" dirty="0"/>
              <a:t>T schedule(t) </a:t>
            </a:r>
          </a:p>
          <a:p>
            <a:r>
              <a:rPr lang="en-US" b="1" dirty="0" smtClean="0"/>
              <a:t>if</a:t>
            </a:r>
            <a:r>
              <a:rPr lang="en-US" dirty="0" smtClean="0"/>
              <a:t> </a:t>
            </a:r>
            <a:r>
              <a:rPr lang="en-US" dirty="0"/>
              <a:t>T = 0 then return current </a:t>
            </a:r>
          </a:p>
          <a:p>
            <a:r>
              <a:rPr lang="en-US" dirty="0"/>
              <a:t>next f— a randomly selected successor of current </a:t>
            </a:r>
          </a:p>
          <a:p>
            <a:r>
              <a:rPr lang="en-US" dirty="0"/>
              <a:t>AE f— next. VALUE — current. VALUE </a:t>
            </a:r>
          </a:p>
          <a:p>
            <a:r>
              <a:rPr lang="en-US" b="1" dirty="0"/>
              <a:t>if </a:t>
            </a:r>
            <a:r>
              <a:rPr lang="en-US" dirty="0"/>
              <a:t>AE &gt; 0 then current f— next </a:t>
            </a:r>
          </a:p>
          <a:p>
            <a:r>
              <a:rPr lang="en-US" dirty="0"/>
              <a:t>else current f— next only with probability </a:t>
            </a:r>
            <a:r>
              <a:rPr lang="en-US" dirty="0" err="1"/>
              <a:t>eAE</a:t>
            </a:r>
            <a:r>
              <a:rPr lang="en-US" dirty="0"/>
              <a:t>/T</a:t>
            </a:r>
          </a:p>
          <a:p>
            <a:endParaRPr lang="en-US" dirty="0"/>
          </a:p>
        </p:txBody>
      </p:sp>
    </p:spTree>
    <p:extLst>
      <p:ext uri="{BB962C8B-B14F-4D97-AF65-F5344CB8AC3E}">
        <p14:creationId xmlns:p14="http://schemas.microsoft.com/office/powerpoint/2010/main" val="1275134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387927" y="-429490"/>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7. Depth-first search (DFS</a:t>
            </a:r>
            <a:r>
              <a:rPr lang="en-US" sz="3600" dirty="0" smtClean="0"/>
              <a:t>):</a:t>
            </a:r>
            <a:endParaRPr lang="en-US" sz="3600" dirty="0"/>
          </a:p>
          <a:p>
            <a:pPr marL="0" lvl="1"/>
            <a:r>
              <a:rPr lang="en-US" sz="3600" dirty="0" smtClean="0"/>
              <a:t> </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56</a:t>
            </a:fld>
            <a:endParaRPr lang="en-US" sz="3200" dirty="0">
              <a:solidFill>
                <a:srgbClr val="FF0000"/>
              </a:solidFill>
            </a:endParaRPr>
          </a:p>
        </p:txBody>
      </p:sp>
      <p:sp>
        <p:nvSpPr>
          <p:cNvPr id="14" name="TextBox 13"/>
          <p:cNvSpPr txBox="1"/>
          <p:nvPr/>
        </p:nvSpPr>
        <p:spPr>
          <a:xfrm>
            <a:off x="451279" y="2036619"/>
            <a:ext cx="11052464" cy="2585323"/>
          </a:xfrm>
          <a:prstGeom prst="rect">
            <a:avLst/>
          </a:prstGeom>
          <a:noFill/>
        </p:spPr>
        <p:txBody>
          <a:bodyPr wrap="square" rtlCol="0">
            <a:spAutoFit/>
          </a:bodyPr>
          <a:lstStyle/>
          <a:p>
            <a:r>
              <a:rPr lang="en-US" b="1" dirty="0"/>
              <a:t>else</a:t>
            </a:r>
            <a:r>
              <a:rPr lang="en-US" dirty="0"/>
              <a:t> if result # failure then return result </a:t>
            </a:r>
          </a:p>
          <a:p>
            <a:r>
              <a:rPr lang="en-US" b="1" dirty="0"/>
              <a:t>if </a:t>
            </a:r>
            <a:r>
              <a:rPr lang="en-US" dirty="0"/>
              <a:t>cutoff-occurred? then return cutoff else return failure</a:t>
            </a:r>
          </a:p>
          <a:p>
            <a:r>
              <a:rPr lang="en-US" dirty="0" err="1"/>
              <a:t>Vấn</a:t>
            </a:r>
            <a:r>
              <a:rPr lang="en-US" dirty="0"/>
              <a:t> </a:t>
            </a:r>
            <a:r>
              <a:rPr lang="en-US" dirty="0" err="1"/>
              <a:t>đề</a:t>
            </a:r>
            <a:r>
              <a:rPr lang="en-US" dirty="0"/>
              <a:t> </a:t>
            </a:r>
            <a:r>
              <a:rPr lang="en-US" dirty="0" err="1"/>
              <a:t>của</a:t>
            </a:r>
            <a:r>
              <a:rPr lang="en-US" dirty="0"/>
              <a:t> depth-limited search : </a:t>
            </a:r>
            <a:r>
              <a:rPr lang="en-US" dirty="0" err="1"/>
              <a:t>phải</a:t>
            </a:r>
            <a:r>
              <a:rPr lang="en-US" dirty="0"/>
              <a:t> </a:t>
            </a:r>
            <a:r>
              <a:rPr lang="en-US" dirty="0" err="1"/>
              <a:t>xác</a:t>
            </a:r>
            <a:r>
              <a:rPr lang="en-US" dirty="0"/>
              <a:t> </a:t>
            </a:r>
            <a:r>
              <a:rPr lang="en-US" dirty="0" err="1"/>
              <a:t>định</a:t>
            </a:r>
            <a:r>
              <a:rPr lang="en-US" dirty="0"/>
              <a:t> </a:t>
            </a:r>
            <a:r>
              <a:rPr lang="en-US" dirty="0" err="1"/>
              <a:t>được</a:t>
            </a:r>
            <a:r>
              <a:rPr lang="en-US" dirty="0"/>
              <a:t> depth limit. </a:t>
            </a:r>
            <a:r>
              <a:rPr lang="en-US" dirty="0" err="1"/>
              <a:t>Để</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nó</a:t>
            </a:r>
            <a:r>
              <a:rPr lang="en-US" dirty="0"/>
              <a:t> ta </a:t>
            </a:r>
            <a:r>
              <a:rPr lang="en-US" dirty="0" err="1"/>
              <a:t>sẽ</a:t>
            </a:r>
            <a:r>
              <a:rPr lang="en-US" dirty="0"/>
              <a:t> </a:t>
            </a:r>
            <a:r>
              <a:rPr lang="en-US" dirty="0" err="1"/>
              <a:t>phải</a:t>
            </a:r>
            <a:r>
              <a:rPr lang="en-US" dirty="0"/>
              <a:t> </a:t>
            </a:r>
            <a:r>
              <a:rPr lang="en-US" dirty="0" err="1"/>
              <a:t>có</a:t>
            </a:r>
            <a:r>
              <a:rPr lang="en-US" dirty="0"/>
              <a:t> </a:t>
            </a:r>
            <a:r>
              <a:rPr lang="en-US" dirty="0" err="1"/>
              <a:t>thêm</a:t>
            </a:r>
            <a:r>
              <a:rPr lang="en-US" dirty="0"/>
              <a:t> </a:t>
            </a:r>
            <a:r>
              <a:rPr lang="en-US" dirty="0" err="1"/>
              <a:t>thuật</a:t>
            </a:r>
            <a:r>
              <a:rPr lang="en-US" dirty="0"/>
              <a:t> </a:t>
            </a:r>
            <a:r>
              <a:rPr lang="en-US" dirty="0" err="1"/>
              <a:t>toán</a:t>
            </a:r>
            <a:r>
              <a:rPr lang="en-US" dirty="0"/>
              <a:t> </a:t>
            </a:r>
            <a:r>
              <a:rPr lang="en-US" dirty="0" err="1"/>
              <a:t>nữa</a:t>
            </a:r>
            <a:r>
              <a:rPr lang="en-US" dirty="0"/>
              <a:t> : Iterative </a:t>
            </a:r>
            <a:r>
              <a:rPr lang="en-US" dirty="0" err="1"/>
              <a:t>deepending</a:t>
            </a:r>
            <a:r>
              <a:rPr lang="en-US" dirty="0"/>
              <a:t> search.</a:t>
            </a:r>
          </a:p>
          <a:p>
            <a:r>
              <a:rPr lang="en-US" b="1" dirty="0"/>
              <a:t>function</a:t>
            </a:r>
            <a:r>
              <a:rPr lang="en-US" dirty="0"/>
              <a:t> ITERATIVE-DEEPENING-SEARCH(problem) </a:t>
            </a:r>
            <a:r>
              <a:rPr lang="en-US" b="1" dirty="0"/>
              <a:t>returns </a:t>
            </a:r>
            <a:r>
              <a:rPr lang="en-US" dirty="0"/>
              <a:t>a solution, or failure </a:t>
            </a:r>
          </a:p>
          <a:p>
            <a:r>
              <a:rPr lang="en-US" dirty="0"/>
              <a:t>for depth = 0 to </a:t>
            </a:r>
            <a:r>
              <a:rPr lang="en-US" dirty="0" err="1"/>
              <a:t>oc</a:t>
            </a:r>
            <a:r>
              <a:rPr lang="en-US" dirty="0"/>
              <a:t> do </a:t>
            </a:r>
          </a:p>
          <a:p>
            <a:r>
              <a:rPr lang="en-US" dirty="0"/>
              <a:t>result f— DEPTH-LIMITED-SEARCH(problem, depth) </a:t>
            </a:r>
          </a:p>
          <a:p>
            <a:r>
              <a:rPr lang="en-US" b="1" dirty="0"/>
              <a:t>if </a:t>
            </a:r>
            <a:r>
              <a:rPr lang="en-US" dirty="0"/>
              <a:t>result # cutoff then return result</a:t>
            </a:r>
          </a:p>
          <a:p>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tốt</a:t>
            </a:r>
            <a:r>
              <a:rPr lang="en-US" dirty="0"/>
              <a:t> </a:t>
            </a:r>
            <a:r>
              <a:rPr lang="en-US" dirty="0" err="1"/>
              <a:t>nhất</a:t>
            </a:r>
            <a:r>
              <a:rPr lang="en-US" dirty="0"/>
              <a:t> </a:t>
            </a:r>
            <a:r>
              <a:rPr lang="en-US" dirty="0" err="1"/>
              <a:t>những</a:t>
            </a:r>
            <a:r>
              <a:rPr lang="en-US" dirty="0"/>
              <a:t> </a:t>
            </a:r>
            <a:r>
              <a:rPr lang="en-US" dirty="0" err="1"/>
              <a:t>cái</a:t>
            </a:r>
            <a:r>
              <a:rPr lang="en-US" dirty="0"/>
              <a:t> ta </a:t>
            </a:r>
            <a:r>
              <a:rPr lang="en-US" dirty="0" err="1"/>
              <a:t>đã</a:t>
            </a:r>
            <a:r>
              <a:rPr lang="en-US" dirty="0"/>
              <a:t> </a:t>
            </a:r>
            <a:r>
              <a:rPr lang="en-US" dirty="0" err="1"/>
              <a:t>biết</a:t>
            </a:r>
            <a:r>
              <a:rPr lang="en-US" dirty="0"/>
              <a:t> </a:t>
            </a:r>
            <a:r>
              <a:rPr lang="en-US" dirty="0" err="1"/>
              <a:t>vì</a:t>
            </a:r>
            <a:r>
              <a:rPr lang="en-US" dirty="0"/>
              <a:t> </a:t>
            </a:r>
            <a:r>
              <a:rPr lang="en-US" dirty="0" err="1"/>
              <a:t>có</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giữa</a:t>
            </a:r>
            <a:r>
              <a:rPr lang="en-US" dirty="0"/>
              <a:t> depth-first </a:t>
            </a:r>
            <a:r>
              <a:rPr lang="en-US" dirty="0" err="1"/>
              <a:t>và</a:t>
            </a:r>
            <a:r>
              <a:rPr lang="en-US" dirty="0"/>
              <a:t> breadth-first</a:t>
            </a:r>
          </a:p>
        </p:txBody>
      </p:sp>
    </p:spTree>
    <p:extLst>
      <p:ext uri="{BB962C8B-B14F-4D97-AF65-F5344CB8AC3E}">
        <p14:creationId xmlns:p14="http://schemas.microsoft.com/office/powerpoint/2010/main" val="15506996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498764"/>
            <a:ext cx="12192000" cy="6563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77091" y="204550"/>
            <a:ext cx="7747820" cy="239683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8. </a:t>
            </a:r>
            <a:r>
              <a:rPr lang="en-US" sz="3600" dirty="0" smtClean="0"/>
              <a:t>SEARCHING </a:t>
            </a:r>
            <a:r>
              <a:rPr lang="en-US" sz="3600" dirty="0" err="1" smtClean="0"/>
              <a:t>iN</a:t>
            </a:r>
            <a:r>
              <a:rPr lang="en-US" sz="3600" dirty="0" smtClean="0"/>
              <a:t> </a:t>
            </a:r>
            <a:r>
              <a:rPr lang="en-US" sz="3600" dirty="0"/>
              <a:t>NONDETERMINISTIC ENVIRONMENTS</a:t>
            </a:r>
          </a:p>
          <a:p>
            <a:pPr marL="0" lvl="1"/>
            <a:r>
              <a:rPr lang="en-US" sz="3600" dirty="0" smtClean="0"/>
              <a:t>So</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57</a:t>
            </a:fld>
            <a:endParaRPr lang="en-US" sz="3200" dirty="0">
              <a:solidFill>
                <a:srgbClr val="FF0000"/>
              </a:solidFill>
            </a:endParaRPr>
          </a:p>
        </p:txBody>
      </p:sp>
      <p:sp>
        <p:nvSpPr>
          <p:cNvPr id="14" name="TextBox 13"/>
          <p:cNvSpPr txBox="1"/>
          <p:nvPr/>
        </p:nvSpPr>
        <p:spPr>
          <a:xfrm>
            <a:off x="167986" y="2601384"/>
            <a:ext cx="11052464" cy="3970318"/>
          </a:xfrm>
          <a:prstGeom prst="rect">
            <a:avLst/>
          </a:prstGeom>
          <a:noFill/>
        </p:spPr>
        <p:txBody>
          <a:bodyPr wrap="square" rtlCol="0">
            <a:spAutoFit/>
          </a:bodyPr>
          <a:lstStyle/>
          <a:p>
            <a:r>
              <a:rPr lang="en-US" dirty="0" err="1"/>
              <a:t>Có</a:t>
            </a:r>
            <a:r>
              <a:rPr lang="en-US" dirty="0"/>
              <a:t> </a:t>
            </a:r>
            <a:r>
              <a:rPr lang="en-US" dirty="0" err="1"/>
              <a:t>thể</a:t>
            </a:r>
            <a:r>
              <a:rPr lang="en-US" dirty="0"/>
              <a:t> </a:t>
            </a:r>
            <a:r>
              <a:rPr lang="en-US" dirty="0" err="1"/>
              <a:t>hiểu</a:t>
            </a:r>
            <a:r>
              <a:rPr lang="en-US" dirty="0"/>
              <a:t> </a:t>
            </a:r>
            <a:r>
              <a:rPr lang="en-US" dirty="0" err="1"/>
              <a:t>đơn</a:t>
            </a:r>
            <a:r>
              <a:rPr lang="en-US" dirty="0"/>
              <a:t> </a:t>
            </a:r>
            <a:r>
              <a:rPr lang="en-US" dirty="0" err="1"/>
              <a:t>giản</a:t>
            </a:r>
            <a:r>
              <a:rPr lang="en-US" dirty="0"/>
              <a:t> </a:t>
            </a:r>
            <a:r>
              <a:rPr lang="en-US" dirty="0" err="1"/>
              <a:t>như</a:t>
            </a:r>
            <a:r>
              <a:rPr lang="en-US" dirty="0"/>
              <a:t> : 1 action </a:t>
            </a:r>
            <a:r>
              <a:rPr lang="en-US" dirty="0">
                <a:sym typeface="Wingdings"/>
              </a:rPr>
              <a:t></a:t>
            </a:r>
            <a:r>
              <a:rPr lang="en-US" dirty="0"/>
              <a:t> </a:t>
            </a:r>
            <a:r>
              <a:rPr lang="en-US" dirty="0" err="1"/>
              <a:t>nhiều</a:t>
            </a:r>
            <a:r>
              <a:rPr lang="en-US" dirty="0"/>
              <a:t> </a:t>
            </a:r>
            <a:r>
              <a:rPr lang="en-US" dirty="0" smtClean="0"/>
              <a:t>successor</a:t>
            </a:r>
          </a:p>
          <a:p>
            <a:pPr lvl="0"/>
            <a:r>
              <a:rPr lang="en-US" b="1" dirty="0"/>
              <a:t>The erratic vacuum world</a:t>
            </a:r>
            <a:endParaRPr lang="en-US" dirty="0"/>
          </a:p>
          <a:p>
            <a:r>
              <a:rPr lang="en-US" dirty="0" err="1"/>
              <a:t>Điển</a:t>
            </a:r>
            <a:r>
              <a:rPr lang="en-US" dirty="0"/>
              <a:t> </a:t>
            </a:r>
            <a:r>
              <a:rPr lang="en-US" dirty="0" err="1"/>
              <a:t>hình</a:t>
            </a:r>
            <a:r>
              <a:rPr lang="en-US" dirty="0"/>
              <a:t> </a:t>
            </a:r>
            <a:r>
              <a:rPr lang="en-US" dirty="0" err="1"/>
              <a:t>như</a:t>
            </a:r>
            <a:r>
              <a:rPr lang="en-US" dirty="0"/>
              <a:t> </a:t>
            </a:r>
            <a:r>
              <a:rPr lang="en-US" dirty="0" err="1"/>
              <a:t>máy</a:t>
            </a:r>
            <a:r>
              <a:rPr lang="en-US" dirty="0"/>
              <a:t> </a:t>
            </a:r>
            <a:r>
              <a:rPr lang="en-US" dirty="0" err="1"/>
              <a:t>hút</a:t>
            </a:r>
            <a:r>
              <a:rPr lang="en-US" dirty="0"/>
              <a:t> </a:t>
            </a:r>
            <a:r>
              <a:rPr lang="en-US" dirty="0" err="1"/>
              <a:t>bụi</a:t>
            </a:r>
            <a:r>
              <a:rPr lang="en-US" dirty="0"/>
              <a:t> </a:t>
            </a:r>
            <a:r>
              <a:rPr lang="en-US" dirty="0" err="1"/>
              <a:t>hư</a:t>
            </a:r>
            <a:r>
              <a:rPr lang="en-US" dirty="0"/>
              <a:t> , 1 action </a:t>
            </a:r>
            <a:r>
              <a:rPr lang="en-US" dirty="0" err="1"/>
              <a:t>của</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hút</a:t>
            </a:r>
            <a:r>
              <a:rPr lang="en-US" dirty="0"/>
              <a:t> </a:t>
            </a:r>
            <a:r>
              <a:rPr lang="en-US" dirty="0" err="1"/>
              <a:t>nhưng</a:t>
            </a:r>
            <a:r>
              <a:rPr lang="en-US" dirty="0"/>
              <a:t> </a:t>
            </a:r>
            <a:r>
              <a:rPr lang="en-US" dirty="0" err="1"/>
              <a:t>lại</a:t>
            </a:r>
            <a:r>
              <a:rPr lang="en-US" dirty="0"/>
              <a:t> </a:t>
            </a:r>
            <a:r>
              <a:rPr lang="en-US" dirty="0" err="1"/>
              <a:t>vừa</a:t>
            </a:r>
            <a:r>
              <a:rPr lang="en-US" dirty="0"/>
              <a:t> </a:t>
            </a:r>
            <a:r>
              <a:rPr lang="en-US" dirty="0" err="1"/>
              <a:t>có</a:t>
            </a:r>
            <a:r>
              <a:rPr lang="en-US" dirty="0"/>
              <a:t> </a:t>
            </a:r>
            <a:r>
              <a:rPr lang="en-US" dirty="0" err="1"/>
              <a:t>thể</a:t>
            </a:r>
            <a:r>
              <a:rPr lang="en-US" dirty="0"/>
              <a:t> </a:t>
            </a:r>
            <a:r>
              <a:rPr lang="en-US" dirty="0" err="1"/>
              <a:t>thả</a:t>
            </a:r>
            <a:r>
              <a:rPr lang="en-US" dirty="0"/>
              <a:t> </a:t>
            </a:r>
            <a:r>
              <a:rPr lang="en-US" dirty="0" err="1"/>
              <a:t>bụi</a:t>
            </a:r>
            <a:r>
              <a:rPr lang="en-US" dirty="0"/>
              <a:t> </a:t>
            </a:r>
            <a:r>
              <a:rPr lang="en-US" dirty="0" err="1"/>
              <a:t>ra.</a:t>
            </a:r>
            <a:endParaRPr lang="en-US" dirty="0"/>
          </a:p>
          <a:p>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r>
              <a:rPr lang="en-US" dirty="0"/>
              <a:t> ta </a:t>
            </a:r>
            <a:r>
              <a:rPr lang="en-US" dirty="0" err="1"/>
              <a:t>cần</a:t>
            </a:r>
            <a:r>
              <a:rPr lang="en-US" dirty="0"/>
              <a:t> </a:t>
            </a:r>
            <a:r>
              <a:rPr lang="en-US" dirty="0" err="1"/>
              <a:t>thay</a:t>
            </a:r>
            <a:r>
              <a:rPr lang="en-US" dirty="0"/>
              <a:t> </a:t>
            </a:r>
            <a:r>
              <a:rPr lang="en-US" dirty="0" err="1"/>
              <a:t>đổi</a:t>
            </a:r>
            <a:r>
              <a:rPr lang="en-US" dirty="0"/>
              <a:t> 2 </a:t>
            </a:r>
            <a:r>
              <a:rPr lang="en-US" dirty="0" err="1"/>
              <a:t>thứ</a:t>
            </a:r>
            <a:r>
              <a:rPr lang="en-US" dirty="0"/>
              <a:t>:  </a:t>
            </a:r>
          </a:p>
          <a:p>
            <a:r>
              <a:rPr lang="en-US" b="1" dirty="0"/>
              <a:t>Transition model</a:t>
            </a:r>
            <a:r>
              <a:rPr lang="en-US" dirty="0"/>
              <a:t> : RESULT(</a:t>
            </a:r>
            <a:r>
              <a:rPr lang="en-US" dirty="0" err="1"/>
              <a:t>s,a</a:t>
            </a:r>
            <a:r>
              <a:rPr lang="en-US" dirty="0"/>
              <a:t>) = {s1,s2,…}.</a:t>
            </a:r>
          </a:p>
          <a:p>
            <a:r>
              <a:rPr lang="en-US" b="1" dirty="0"/>
              <a:t>Solution : </a:t>
            </a:r>
            <a:r>
              <a:rPr lang="en-US" dirty="0"/>
              <a:t>conditional plan </a:t>
            </a:r>
            <a:r>
              <a:rPr lang="en-US" dirty="0">
                <a:sym typeface="Wingdings"/>
              </a:rPr>
              <a:t></a:t>
            </a:r>
            <a:r>
              <a:rPr lang="en-US" dirty="0"/>
              <a:t> </a:t>
            </a:r>
            <a:r>
              <a:rPr lang="en-US" dirty="0" err="1"/>
              <a:t>kế</a:t>
            </a:r>
            <a:r>
              <a:rPr lang="en-US" dirty="0"/>
              <a:t> </a:t>
            </a:r>
            <a:r>
              <a:rPr lang="en-US" dirty="0" err="1"/>
              <a:t>hoạch</a:t>
            </a:r>
            <a:r>
              <a:rPr lang="en-US" dirty="0"/>
              <a:t> </a:t>
            </a:r>
            <a:r>
              <a:rPr lang="en-US" dirty="0" err="1"/>
              <a:t>có</a:t>
            </a:r>
            <a:r>
              <a:rPr lang="en-US" dirty="0"/>
              <a:t> </a:t>
            </a:r>
            <a:r>
              <a:rPr lang="en-US" dirty="0" err="1"/>
              <a:t>điều</a:t>
            </a:r>
            <a:r>
              <a:rPr lang="en-US" dirty="0"/>
              <a:t> </a:t>
            </a:r>
            <a:r>
              <a:rPr lang="en-US" dirty="0" err="1"/>
              <a:t>kiện</a:t>
            </a:r>
            <a:r>
              <a:rPr lang="en-US" dirty="0"/>
              <a:t> ( </a:t>
            </a:r>
            <a:r>
              <a:rPr lang="en-US" dirty="0" err="1"/>
              <a:t>tùy</a:t>
            </a:r>
            <a:r>
              <a:rPr lang="en-US" dirty="0"/>
              <a:t> </a:t>
            </a:r>
            <a:r>
              <a:rPr lang="en-US" dirty="0" err="1"/>
              <a:t>theo</a:t>
            </a:r>
            <a:r>
              <a:rPr lang="en-US" dirty="0"/>
              <a:t> </a:t>
            </a:r>
            <a:r>
              <a:rPr lang="en-US" dirty="0" err="1"/>
              <a:t>mỗi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môi</a:t>
            </a:r>
            <a:r>
              <a:rPr lang="en-US" dirty="0"/>
              <a:t> </a:t>
            </a:r>
            <a:r>
              <a:rPr lang="en-US" dirty="0" err="1"/>
              <a:t>trường</a:t>
            </a:r>
            <a:r>
              <a:rPr lang="en-US" dirty="0"/>
              <a:t> </a:t>
            </a:r>
            <a:r>
              <a:rPr lang="en-US" dirty="0" err="1"/>
              <a:t>mà</a:t>
            </a:r>
            <a:r>
              <a:rPr lang="en-US" dirty="0"/>
              <a:t> </a:t>
            </a:r>
            <a:r>
              <a:rPr lang="en-US" dirty="0" err="1"/>
              <a:t>hành</a:t>
            </a:r>
            <a:r>
              <a:rPr lang="en-US" dirty="0"/>
              <a:t> </a:t>
            </a:r>
            <a:r>
              <a:rPr lang="en-US" dirty="0" err="1"/>
              <a:t>động</a:t>
            </a:r>
            <a:r>
              <a:rPr lang="en-US" dirty="0"/>
              <a:t> </a:t>
            </a:r>
            <a:r>
              <a:rPr lang="en-US" dirty="0" err="1"/>
              <a:t>khác</a:t>
            </a:r>
            <a:r>
              <a:rPr lang="en-US" dirty="0"/>
              <a:t> </a:t>
            </a:r>
            <a:r>
              <a:rPr lang="en-US" dirty="0" err="1"/>
              <a:t>nhau</a:t>
            </a:r>
            <a:r>
              <a:rPr lang="en-US" dirty="0"/>
              <a:t>.</a:t>
            </a:r>
          </a:p>
          <a:p>
            <a:pPr lvl="0"/>
            <a:r>
              <a:rPr lang="en-US" b="1" dirty="0"/>
              <a:t>AND – OR search tree</a:t>
            </a:r>
            <a:endParaRPr lang="en-US" dirty="0"/>
          </a:p>
          <a:p>
            <a:r>
              <a:rPr lang="en-US" dirty="0" err="1"/>
              <a:t>Giống</a:t>
            </a:r>
            <a:r>
              <a:rPr lang="en-US" dirty="0"/>
              <a:t> search tree </a:t>
            </a:r>
            <a:r>
              <a:rPr lang="en-US" dirty="0" err="1"/>
              <a:t>bài</a:t>
            </a:r>
            <a:r>
              <a:rPr lang="en-US" dirty="0"/>
              <a:t> </a:t>
            </a:r>
            <a:r>
              <a:rPr lang="en-US" dirty="0" err="1"/>
              <a:t>trước</a:t>
            </a:r>
            <a:r>
              <a:rPr lang="en-US" dirty="0"/>
              <a:t> </a:t>
            </a:r>
            <a:r>
              <a:rPr lang="en-US" dirty="0" err="1"/>
              <a:t>nhưng</a:t>
            </a:r>
            <a:r>
              <a:rPr lang="en-US" dirty="0"/>
              <a:t> </a:t>
            </a:r>
            <a:r>
              <a:rPr lang="en-US" dirty="0" err="1"/>
              <a:t>khác</a:t>
            </a:r>
            <a:r>
              <a:rPr lang="en-US" dirty="0"/>
              <a:t> </a:t>
            </a:r>
            <a:r>
              <a:rPr lang="en-US" dirty="0" err="1"/>
              <a:t>là</a:t>
            </a:r>
            <a:r>
              <a:rPr lang="en-US" dirty="0"/>
              <a:t> </a:t>
            </a:r>
            <a:r>
              <a:rPr lang="en-US" dirty="0" err="1"/>
              <a:t>sẽ</a:t>
            </a:r>
            <a:r>
              <a:rPr lang="en-US" dirty="0"/>
              <a:t> </a:t>
            </a:r>
            <a:r>
              <a:rPr lang="en-US" dirty="0" err="1"/>
              <a:t>có</a:t>
            </a:r>
            <a:r>
              <a:rPr lang="en-US" dirty="0"/>
              <a:t> them 2 </a:t>
            </a:r>
            <a:r>
              <a:rPr lang="en-US" dirty="0" err="1"/>
              <a:t>loại</a:t>
            </a:r>
            <a:r>
              <a:rPr lang="en-US" dirty="0"/>
              <a:t> node:</a:t>
            </a:r>
          </a:p>
          <a:p>
            <a:r>
              <a:rPr lang="en-US" dirty="0"/>
              <a:t>OR nodes: states</a:t>
            </a:r>
          </a:p>
          <a:p>
            <a:r>
              <a:rPr lang="en-US" dirty="0"/>
              <a:t>AND nodes: </a:t>
            </a:r>
            <a:r>
              <a:rPr lang="en-US" dirty="0" err="1"/>
              <a:t>khi</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ra</a:t>
            </a:r>
            <a:r>
              <a:rPr lang="en-US" dirty="0"/>
              <a:t> </a:t>
            </a:r>
            <a:r>
              <a:rPr lang="en-US" dirty="0" err="1"/>
              <a:t>nhiều</a:t>
            </a:r>
            <a:r>
              <a:rPr lang="en-US" dirty="0"/>
              <a:t> node</a:t>
            </a:r>
          </a:p>
          <a:p>
            <a:pPr lvl="0"/>
            <a:r>
              <a:rPr lang="en-US" b="1" dirty="0" smtClean="0"/>
              <a:t>AND – OR graph search algorithm</a:t>
            </a:r>
            <a:endParaRPr lang="en-US" dirty="0" smtClean="0"/>
          </a:p>
          <a:p>
            <a:r>
              <a:rPr lang="en-US" b="1" dirty="0" smtClean="0"/>
              <a:t>function</a:t>
            </a:r>
            <a:r>
              <a:rPr lang="en-US" dirty="0" smtClean="0"/>
              <a:t> AND-OR-GRAPH-SEARCH(</a:t>
            </a:r>
            <a:r>
              <a:rPr lang="en-US" dirty="0" err="1" smtClean="0"/>
              <a:t>probIem</a:t>
            </a:r>
            <a:r>
              <a:rPr lang="en-US" dirty="0" smtClean="0"/>
              <a:t>) </a:t>
            </a:r>
            <a:r>
              <a:rPr lang="en-US" b="1" dirty="0" smtClean="0"/>
              <a:t>returns </a:t>
            </a:r>
            <a:r>
              <a:rPr lang="en-US" dirty="0" smtClean="0"/>
              <a:t>a conditional plan, or failure </a:t>
            </a:r>
          </a:p>
          <a:p>
            <a:endParaRPr lang="en-US" dirty="0"/>
          </a:p>
        </p:txBody>
      </p:sp>
    </p:spTree>
    <p:extLst>
      <p:ext uri="{BB962C8B-B14F-4D97-AF65-F5344CB8AC3E}">
        <p14:creationId xmlns:p14="http://schemas.microsoft.com/office/powerpoint/2010/main" val="33080574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77091" y="204550"/>
            <a:ext cx="7747820" cy="239683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8. </a:t>
            </a:r>
            <a:r>
              <a:rPr lang="en-US" sz="3600" dirty="0" smtClean="0"/>
              <a:t>SEARCHING </a:t>
            </a:r>
            <a:r>
              <a:rPr lang="en-US" sz="3600" dirty="0" err="1" smtClean="0"/>
              <a:t>iN</a:t>
            </a:r>
            <a:r>
              <a:rPr lang="en-US" sz="3600" dirty="0" smtClean="0"/>
              <a:t> </a:t>
            </a:r>
            <a:r>
              <a:rPr lang="en-US" sz="3600" dirty="0"/>
              <a:t>NONDETERMINISTIC ENVIRONMENTS</a:t>
            </a:r>
          </a:p>
          <a:p>
            <a:pPr marL="0" lvl="1"/>
            <a:r>
              <a:rPr lang="en-US" sz="3600" dirty="0" smtClean="0"/>
              <a:t>So</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58</a:t>
            </a:fld>
            <a:endParaRPr lang="en-US" sz="3200" dirty="0">
              <a:solidFill>
                <a:srgbClr val="FF0000"/>
              </a:solidFill>
            </a:endParaRPr>
          </a:p>
        </p:txBody>
      </p:sp>
      <p:sp>
        <p:nvSpPr>
          <p:cNvPr id="14" name="TextBox 13"/>
          <p:cNvSpPr txBox="1"/>
          <p:nvPr/>
        </p:nvSpPr>
        <p:spPr>
          <a:xfrm>
            <a:off x="167986" y="2601384"/>
            <a:ext cx="11052464" cy="3970318"/>
          </a:xfrm>
          <a:prstGeom prst="rect">
            <a:avLst/>
          </a:prstGeom>
          <a:noFill/>
        </p:spPr>
        <p:txBody>
          <a:bodyPr wrap="square" rtlCol="0">
            <a:spAutoFit/>
          </a:bodyPr>
          <a:lstStyle/>
          <a:p>
            <a:r>
              <a:rPr lang="en-US" dirty="0"/>
              <a:t>OR-SEARCH(</a:t>
            </a:r>
            <a:r>
              <a:rPr lang="en-US" dirty="0" err="1"/>
              <a:t>problem.INITIAL</a:t>
            </a:r>
            <a:r>
              <a:rPr lang="en-US" dirty="0"/>
              <a:t>-STATE, problem, [ </a:t>
            </a:r>
          </a:p>
          <a:p>
            <a:r>
              <a:rPr lang="en-US" b="1" dirty="0"/>
              <a:t>function</a:t>
            </a:r>
            <a:r>
              <a:rPr lang="en-US" dirty="0"/>
              <a:t> OR-SEARCH(state, problem, path) </a:t>
            </a:r>
            <a:r>
              <a:rPr lang="en-US" b="1" dirty="0"/>
              <a:t>returns</a:t>
            </a:r>
            <a:r>
              <a:rPr lang="en-US" dirty="0"/>
              <a:t> a conditional plan, or failure </a:t>
            </a:r>
          </a:p>
          <a:p>
            <a:r>
              <a:rPr lang="en-US" b="1" dirty="0"/>
              <a:t>if</a:t>
            </a:r>
            <a:r>
              <a:rPr lang="en-US" dirty="0"/>
              <a:t> </a:t>
            </a:r>
            <a:r>
              <a:rPr lang="en-US" dirty="0" err="1"/>
              <a:t>problem.GOAL</a:t>
            </a:r>
            <a:r>
              <a:rPr lang="en-US" dirty="0"/>
              <a:t>-TEST(state) </a:t>
            </a:r>
            <a:r>
              <a:rPr lang="en-US" b="1" dirty="0"/>
              <a:t>then return</a:t>
            </a:r>
            <a:r>
              <a:rPr lang="en-US" dirty="0"/>
              <a:t> the empty plan </a:t>
            </a:r>
          </a:p>
          <a:p>
            <a:r>
              <a:rPr lang="en-US" b="1" dirty="0"/>
              <a:t>if </a:t>
            </a:r>
            <a:r>
              <a:rPr lang="en-US" dirty="0"/>
              <a:t>state is on path </a:t>
            </a:r>
            <a:r>
              <a:rPr lang="en-US" b="1" dirty="0"/>
              <a:t>then return</a:t>
            </a:r>
            <a:r>
              <a:rPr lang="en-US" dirty="0"/>
              <a:t> failure </a:t>
            </a:r>
          </a:p>
          <a:p>
            <a:r>
              <a:rPr lang="en-US" b="1" dirty="0"/>
              <a:t>for each</a:t>
            </a:r>
            <a:r>
              <a:rPr lang="en-US" dirty="0"/>
              <a:t> action in </a:t>
            </a:r>
            <a:r>
              <a:rPr lang="en-US" dirty="0" err="1"/>
              <a:t>problem.ACTIONS</a:t>
            </a:r>
            <a:r>
              <a:rPr lang="en-US" dirty="0"/>
              <a:t>(state) </a:t>
            </a:r>
            <a:r>
              <a:rPr lang="en-US" b="1" dirty="0"/>
              <a:t>do</a:t>
            </a:r>
            <a:r>
              <a:rPr lang="en-US" dirty="0"/>
              <a:t> </a:t>
            </a:r>
          </a:p>
          <a:p>
            <a:r>
              <a:rPr lang="en-US" dirty="0"/>
              <a:t>plan e— AND-SEARCH(RESULTS(state, action), problem, [state I path]) </a:t>
            </a:r>
          </a:p>
          <a:p>
            <a:r>
              <a:rPr lang="en-US" b="1" dirty="0"/>
              <a:t>if </a:t>
            </a:r>
            <a:r>
              <a:rPr lang="en-US" dirty="0"/>
              <a:t>plan # failure then return [action I plan] </a:t>
            </a:r>
          </a:p>
          <a:p>
            <a:r>
              <a:rPr lang="en-US" b="1" dirty="0"/>
              <a:t>return</a:t>
            </a:r>
            <a:r>
              <a:rPr lang="en-US" dirty="0"/>
              <a:t> failure </a:t>
            </a:r>
          </a:p>
          <a:p>
            <a:r>
              <a:rPr lang="en-US" b="1" dirty="0"/>
              <a:t>function</a:t>
            </a:r>
            <a:r>
              <a:rPr lang="en-US" dirty="0"/>
              <a:t> AND-SEARCH(states, problem, path) </a:t>
            </a:r>
            <a:r>
              <a:rPr lang="en-US" b="1" dirty="0"/>
              <a:t>returns</a:t>
            </a:r>
            <a:r>
              <a:rPr lang="en-US" dirty="0"/>
              <a:t> a conditional plan, or failure </a:t>
            </a:r>
          </a:p>
          <a:p>
            <a:r>
              <a:rPr lang="en-US" b="1" dirty="0"/>
              <a:t>for each</a:t>
            </a:r>
            <a:r>
              <a:rPr lang="en-US" dirty="0"/>
              <a:t> Si in states </a:t>
            </a:r>
            <a:r>
              <a:rPr lang="en-US" b="1" dirty="0"/>
              <a:t>do </a:t>
            </a:r>
            <a:endParaRPr lang="en-US" dirty="0"/>
          </a:p>
          <a:p>
            <a:r>
              <a:rPr lang="en-US" dirty="0" err="1"/>
              <a:t>plani</a:t>
            </a:r>
            <a:r>
              <a:rPr lang="en-US" dirty="0"/>
              <a:t> e— OR-SEARCH(</a:t>
            </a:r>
            <a:r>
              <a:rPr lang="en-US" dirty="0" err="1"/>
              <a:t>si</a:t>
            </a:r>
            <a:r>
              <a:rPr lang="en-US" dirty="0"/>
              <a:t>, problem, path) </a:t>
            </a:r>
          </a:p>
          <a:p>
            <a:r>
              <a:rPr lang="en-US" b="1" dirty="0"/>
              <a:t>if</a:t>
            </a:r>
            <a:r>
              <a:rPr lang="en-US" dirty="0"/>
              <a:t> </a:t>
            </a:r>
            <a:r>
              <a:rPr lang="en-US" dirty="0" err="1"/>
              <a:t>plani</a:t>
            </a:r>
            <a:r>
              <a:rPr lang="en-US" dirty="0"/>
              <a:t> = failure then return failure </a:t>
            </a:r>
          </a:p>
          <a:p>
            <a:r>
              <a:rPr lang="en-US" b="1" dirty="0"/>
              <a:t>return</a:t>
            </a:r>
            <a:r>
              <a:rPr lang="en-US" dirty="0"/>
              <a:t> [if </a:t>
            </a:r>
            <a:r>
              <a:rPr lang="en-US" dirty="0" err="1"/>
              <a:t>Sl</a:t>
            </a:r>
            <a:r>
              <a:rPr lang="en-US" dirty="0"/>
              <a:t> then </a:t>
            </a:r>
            <a:r>
              <a:rPr lang="en-US" dirty="0" err="1"/>
              <a:t>planl</a:t>
            </a:r>
            <a:r>
              <a:rPr lang="en-US" dirty="0"/>
              <a:t> else if s2 then plan2 else </a:t>
            </a:r>
          </a:p>
          <a:p>
            <a:r>
              <a:rPr lang="en-US" dirty="0"/>
              <a:t>. </a:t>
            </a:r>
            <a:r>
              <a:rPr lang="en-US" b="1" dirty="0"/>
              <a:t>if</a:t>
            </a:r>
            <a:r>
              <a:rPr lang="en-US" dirty="0"/>
              <a:t> </a:t>
            </a:r>
            <a:r>
              <a:rPr lang="en-US" dirty="0" err="1"/>
              <a:t>sn</a:t>
            </a:r>
            <a:r>
              <a:rPr lang="en-US" dirty="0"/>
              <a:t>—l then </a:t>
            </a:r>
            <a:r>
              <a:rPr lang="en-US" dirty="0" err="1"/>
              <a:t>plann_l</a:t>
            </a:r>
            <a:r>
              <a:rPr lang="en-US" dirty="0"/>
              <a:t> else </a:t>
            </a:r>
            <a:r>
              <a:rPr lang="en-US" dirty="0" err="1"/>
              <a:t>plann</a:t>
            </a:r>
            <a:r>
              <a:rPr lang="en-US" dirty="0"/>
              <a:t> </a:t>
            </a:r>
            <a:r>
              <a:rPr lang="en-US" dirty="0" smtClean="0"/>
              <a:t>.</a:t>
            </a:r>
            <a:endParaRPr lang="en-US" dirty="0"/>
          </a:p>
        </p:txBody>
      </p:sp>
    </p:spTree>
    <p:extLst>
      <p:ext uri="{BB962C8B-B14F-4D97-AF65-F5344CB8AC3E}">
        <p14:creationId xmlns:p14="http://schemas.microsoft.com/office/powerpoint/2010/main" val="41641351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77091" y="204550"/>
            <a:ext cx="7747820" cy="239683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8. </a:t>
            </a:r>
            <a:r>
              <a:rPr lang="en-US" sz="3600" dirty="0" smtClean="0"/>
              <a:t>SEARCHING </a:t>
            </a:r>
            <a:r>
              <a:rPr lang="en-US" sz="3600" dirty="0" err="1" smtClean="0"/>
              <a:t>iN</a:t>
            </a:r>
            <a:r>
              <a:rPr lang="en-US" sz="3600" dirty="0" smtClean="0"/>
              <a:t> </a:t>
            </a:r>
            <a:r>
              <a:rPr lang="en-US" sz="3600" dirty="0"/>
              <a:t>NONDETERMINISTIC ENVIRONMENTS</a:t>
            </a:r>
          </a:p>
          <a:p>
            <a:pPr marL="0" lvl="1"/>
            <a:r>
              <a:rPr lang="en-US" sz="3600" dirty="0" smtClean="0"/>
              <a:t>So</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59</a:t>
            </a:fld>
            <a:endParaRPr lang="en-US" sz="3200" dirty="0">
              <a:solidFill>
                <a:srgbClr val="FF0000"/>
              </a:solidFill>
            </a:endParaRPr>
          </a:p>
        </p:txBody>
      </p:sp>
      <p:sp>
        <p:nvSpPr>
          <p:cNvPr id="14" name="TextBox 13"/>
          <p:cNvSpPr txBox="1"/>
          <p:nvPr/>
        </p:nvSpPr>
        <p:spPr>
          <a:xfrm>
            <a:off x="167986" y="2601384"/>
            <a:ext cx="11052464" cy="3970318"/>
          </a:xfrm>
          <a:prstGeom prst="rect">
            <a:avLst/>
          </a:prstGeom>
          <a:noFill/>
        </p:spPr>
        <p:txBody>
          <a:bodyPr wrap="square" rtlCol="0">
            <a:spAutoFit/>
          </a:bodyPr>
          <a:lstStyle/>
          <a:p>
            <a:r>
              <a:rPr lang="en-US" dirty="0"/>
              <a:t>OR-SEARCH(</a:t>
            </a:r>
            <a:r>
              <a:rPr lang="en-US" dirty="0" err="1"/>
              <a:t>problem.INITIAL</a:t>
            </a:r>
            <a:r>
              <a:rPr lang="en-US" dirty="0"/>
              <a:t>-STATE, problem, [ </a:t>
            </a:r>
          </a:p>
          <a:p>
            <a:r>
              <a:rPr lang="en-US" b="1" dirty="0"/>
              <a:t>function</a:t>
            </a:r>
            <a:r>
              <a:rPr lang="en-US" dirty="0"/>
              <a:t> OR-SEARCH(state, problem, path) </a:t>
            </a:r>
            <a:r>
              <a:rPr lang="en-US" b="1" dirty="0"/>
              <a:t>returns</a:t>
            </a:r>
            <a:r>
              <a:rPr lang="en-US" dirty="0"/>
              <a:t> a conditional plan, or failure </a:t>
            </a:r>
          </a:p>
          <a:p>
            <a:r>
              <a:rPr lang="en-US" b="1" dirty="0"/>
              <a:t>if</a:t>
            </a:r>
            <a:r>
              <a:rPr lang="en-US" dirty="0"/>
              <a:t> </a:t>
            </a:r>
            <a:r>
              <a:rPr lang="en-US" dirty="0" err="1"/>
              <a:t>problem.GOAL</a:t>
            </a:r>
            <a:r>
              <a:rPr lang="en-US" dirty="0"/>
              <a:t>-TEST(state) </a:t>
            </a:r>
            <a:r>
              <a:rPr lang="en-US" b="1" dirty="0"/>
              <a:t>then return</a:t>
            </a:r>
            <a:r>
              <a:rPr lang="en-US" dirty="0"/>
              <a:t> the empty plan </a:t>
            </a:r>
          </a:p>
          <a:p>
            <a:r>
              <a:rPr lang="en-US" b="1" dirty="0"/>
              <a:t>if </a:t>
            </a:r>
            <a:r>
              <a:rPr lang="en-US" dirty="0"/>
              <a:t>state is on path </a:t>
            </a:r>
            <a:r>
              <a:rPr lang="en-US" b="1" dirty="0"/>
              <a:t>then return</a:t>
            </a:r>
            <a:r>
              <a:rPr lang="en-US" dirty="0"/>
              <a:t> failure </a:t>
            </a:r>
          </a:p>
          <a:p>
            <a:r>
              <a:rPr lang="en-US" b="1" dirty="0"/>
              <a:t>for each</a:t>
            </a:r>
            <a:r>
              <a:rPr lang="en-US" dirty="0"/>
              <a:t> action in </a:t>
            </a:r>
            <a:r>
              <a:rPr lang="en-US" dirty="0" err="1"/>
              <a:t>problem.ACTIONS</a:t>
            </a:r>
            <a:r>
              <a:rPr lang="en-US" dirty="0"/>
              <a:t>(state) </a:t>
            </a:r>
            <a:r>
              <a:rPr lang="en-US" b="1" dirty="0"/>
              <a:t>do</a:t>
            </a:r>
            <a:r>
              <a:rPr lang="en-US" dirty="0"/>
              <a:t> </a:t>
            </a:r>
          </a:p>
          <a:p>
            <a:r>
              <a:rPr lang="en-US" dirty="0"/>
              <a:t>plan e— AND-SEARCH(RESULTS(state, action), problem, [state I path]) </a:t>
            </a:r>
          </a:p>
          <a:p>
            <a:r>
              <a:rPr lang="en-US" b="1" dirty="0"/>
              <a:t>if </a:t>
            </a:r>
            <a:r>
              <a:rPr lang="en-US" dirty="0"/>
              <a:t>plan # failure then return [action I plan] </a:t>
            </a:r>
          </a:p>
          <a:p>
            <a:r>
              <a:rPr lang="en-US" b="1" dirty="0"/>
              <a:t>return</a:t>
            </a:r>
            <a:r>
              <a:rPr lang="en-US" dirty="0"/>
              <a:t> failure </a:t>
            </a:r>
          </a:p>
          <a:p>
            <a:r>
              <a:rPr lang="en-US" b="1" dirty="0"/>
              <a:t>function</a:t>
            </a:r>
            <a:r>
              <a:rPr lang="en-US" dirty="0"/>
              <a:t> AND-SEARCH(states, problem, path) </a:t>
            </a:r>
            <a:r>
              <a:rPr lang="en-US" b="1" dirty="0"/>
              <a:t>returns</a:t>
            </a:r>
            <a:r>
              <a:rPr lang="en-US" dirty="0"/>
              <a:t> a conditional plan, or failure </a:t>
            </a:r>
          </a:p>
          <a:p>
            <a:r>
              <a:rPr lang="en-US" b="1" dirty="0"/>
              <a:t>for each</a:t>
            </a:r>
            <a:r>
              <a:rPr lang="en-US" dirty="0"/>
              <a:t> Si in states </a:t>
            </a:r>
            <a:r>
              <a:rPr lang="en-US" b="1" dirty="0"/>
              <a:t>do </a:t>
            </a:r>
            <a:endParaRPr lang="en-US" dirty="0"/>
          </a:p>
          <a:p>
            <a:r>
              <a:rPr lang="en-US" dirty="0" err="1"/>
              <a:t>plani</a:t>
            </a:r>
            <a:r>
              <a:rPr lang="en-US" dirty="0"/>
              <a:t> e— OR-SEARCH(</a:t>
            </a:r>
            <a:r>
              <a:rPr lang="en-US" dirty="0" err="1"/>
              <a:t>si</a:t>
            </a:r>
            <a:r>
              <a:rPr lang="en-US" dirty="0"/>
              <a:t>, problem, path) </a:t>
            </a:r>
          </a:p>
          <a:p>
            <a:r>
              <a:rPr lang="en-US" b="1" dirty="0"/>
              <a:t>if</a:t>
            </a:r>
            <a:r>
              <a:rPr lang="en-US" dirty="0"/>
              <a:t> </a:t>
            </a:r>
            <a:r>
              <a:rPr lang="en-US" dirty="0" err="1"/>
              <a:t>plani</a:t>
            </a:r>
            <a:r>
              <a:rPr lang="en-US" dirty="0"/>
              <a:t> = failure then return failure </a:t>
            </a:r>
          </a:p>
          <a:p>
            <a:r>
              <a:rPr lang="en-US" b="1" dirty="0"/>
              <a:t>return</a:t>
            </a:r>
            <a:r>
              <a:rPr lang="en-US" dirty="0"/>
              <a:t> [if </a:t>
            </a:r>
            <a:r>
              <a:rPr lang="en-US" dirty="0" err="1"/>
              <a:t>Sl</a:t>
            </a:r>
            <a:r>
              <a:rPr lang="en-US" dirty="0"/>
              <a:t> then </a:t>
            </a:r>
            <a:r>
              <a:rPr lang="en-US" dirty="0" err="1"/>
              <a:t>planl</a:t>
            </a:r>
            <a:r>
              <a:rPr lang="en-US" dirty="0"/>
              <a:t> else if s2 then plan2 else </a:t>
            </a:r>
          </a:p>
          <a:p>
            <a:r>
              <a:rPr lang="en-US" dirty="0"/>
              <a:t>. </a:t>
            </a:r>
            <a:r>
              <a:rPr lang="en-US" b="1" dirty="0"/>
              <a:t>if</a:t>
            </a:r>
            <a:r>
              <a:rPr lang="en-US" dirty="0"/>
              <a:t> </a:t>
            </a:r>
            <a:r>
              <a:rPr lang="en-US" dirty="0" err="1"/>
              <a:t>sn</a:t>
            </a:r>
            <a:r>
              <a:rPr lang="en-US" dirty="0"/>
              <a:t>—l then </a:t>
            </a:r>
            <a:r>
              <a:rPr lang="en-US" dirty="0" err="1"/>
              <a:t>plann_l</a:t>
            </a:r>
            <a:r>
              <a:rPr lang="en-US" dirty="0"/>
              <a:t> else </a:t>
            </a:r>
            <a:r>
              <a:rPr lang="en-US" dirty="0" err="1"/>
              <a:t>plann</a:t>
            </a:r>
            <a:r>
              <a:rPr lang="en-US" dirty="0"/>
              <a:t> </a:t>
            </a:r>
            <a:r>
              <a:rPr lang="en-US" dirty="0" smtClean="0"/>
              <a:t>.</a:t>
            </a:r>
            <a:endParaRPr lang="en-US" dirty="0"/>
          </a:p>
        </p:txBody>
      </p:sp>
    </p:spTree>
    <p:extLst>
      <p:ext uri="{BB962C8B-B14F-4D97-AF65-F5344CB8AC3E}">
        <p14:creationId xmlns:p14="http://schemas.microsoft.com/office/powerpoint/2010/main" val="14543027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Right 15">
            <a:extLst>
              <a:ext uri="{FF2B5EF4-FFF2-40B4-BE49-F238E27FC236}">
                <a16:creationId xmlns="" xmlns:a16="http://schemas.microsoft.com/office/drawing/2014/main" id="{49CEB06D-F8D2-4F52-AE80-4EBE84BD82E4}"/>
              </a:ext>
            </a:extLst>
          </p:cNvPr>
          <p:cNvSpPr/>
          <p:nvPr/>
        </p:nvSpPr>
        <p:spPr>
          <a:xfrm rot="12362753">
            <a:off x="6424480" y="2164698"/>
            <a:ext cx="2107059" cy="1799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 xmlns:a16="http://schemas.microsoft.com/office/drawing/2014/main" id="{6B2EB8A1-50F3-4800-B651-E560421FCF41}"/>
              </a:ext>
            </a:extLst>
          </p:cNvPr>
          <p:cNvSpPr/>
          <p:nvPr/>
        </p:nvSpPr>
        <p:spPr>
          <a:xfrm rot="16200000">
            <a:off x="5347756" y="1869279"/>
            <a:ext cx="501220" cy="15077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 xmlns:a16="http://schemas.microsoft.com/office/drawing/2014/main" id="{2527D089-BF47-469E-A28C-64B27FF3DDB8}"/>
              </a:ext>
            </a:extLst>
          </p:cNvPr>
          <p:cNvSpPr/>
          <p:nvPr/>
        </p:nvSpPr>
        <p:spPr>
          <a:xfrm rot="20205390">
            <a:off x="3131862" y="1976081"/>
            <a:ext cx="1649227" cy="19351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79BF4104-37EF-48B7-BE99-1667F5ADB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673" y="7000067"/>
            <a:ext cx="2409524" cy="11047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 xmlns:a16="http://schemas.microsoft.com/office/drawing/2014/main" id="{24BAE32D-7123-49D9-828C-BDE12D7FE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673" y="8400629"/>
            <a:ext cx="2380952" cy="10857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8">
            <a:extLst>
              <a:ext uri="{FF2B5EF4-FFF2-40B4-BE49-F238E27FC236}">
                <a16:creationId xmlns="" xmlns:a16="http://schemas.microsoft.com/office/drawing/2014/main" id="{B4939955-04C2-4586-B5D4-B73810D2E7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51" y="7000067"/>
            <a:ext cx="2342857" cy="10952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a:extLst>
              <a:ext uri="{FF2B5EF4-FFF2-40B4-BE49-F238E27FC236}">
                <a16:creationId xmlns="" xmlns:a16="http://schemas.microsoft.com/office/drawing/2014/main" id="{B8EAE80E-0A8C-41D6-8188-A2ADE49602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1881" y="7062137"/>
            <a:ext cx="2361905" cy="10952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8" name="Rectangle 17">
            <a:extLst>
              <a:ext uri="{FF2B5EF4-FFF2-40B4-BE49-F238E27FC236}">
                <a16:creationId xmlns="" xmlns:a16="http://schemas.microsoft.com/office/drawing/2014/main" id="{3FC1B129-B57C-46FE-90C4-857D934E36E2}"/>
              </a:ext>
            </a:extLst>
          </p:cNvPr>
          <p:cNvSpPr/>
          <p:nvPr/>
        </p:nvSpPr>
        <p:spPr>
          <a:xfrm>
            <a:off x="7310627" y="530592"/>
            <a:ext cx="1837233" cy="523220"/>
          </a:xfrm>
          <a:prstGeom prst="rect">
            <a:avLst/>
          </a:prstGeom>
        </p:spPr>
        <p:txBody>
          <a:bodyPr wrap="none">
            <a:spAutoFit/>
          </a:bodyPr>
          <a:lstStyle/>
          <a:p>
            <a:pPr algn="ctr"/>
            <a:r>
              <a:rPr lang="en-US" sz="2800" b="1" dirty="0">
                <a:ln w="0"/>
              </a:rPr>
              <a:t>+</a:t>
            </a:r>
            <a:r>
              <a:rPr lang="en-US" sz="2800" b="1" dirty="0" err="1">
                <a:ln w="0"/>
              </a:rPr>
              <a:t>New_op</a:t>
            </a:r>
            <a:r>
              <a:rPr lang="en-US" sz="2800" b="1" dirty="0">
                <a:ln w="0"/>
              </a:rPr>
              <a:t>()</a:t>
            </a:r>
          </a:p>
        </p:txBody>
      </p:sp>
      <p:sp>
        <p:nvSpPr>
          <p:cNvPr id="20" name="Rectangle 19">
            <a:extLst>
              <a:ext uri="{FF2B5EF4-FFF2-40B4-BE49-F238E27FC236}">
                <a16:creationId xmlns="" xmlns:a16="http://schemas.microsoft.com/office/drawing/2014/main" id="{C9EAED10-49D7-4563-B635-5061FAAD56E8}"/>
              </a:ext>
            </a:extLst>
          </p:cNvPr>
          <p:cNvSpPr/>
          <p:nvPr/>
        </p:nvSpPr>
        <p:spPr>
          <a:xfrm>
            <a:off x="910118" y="3520738"/>
            <a:ext cx="1837233" cy="523220"/>
          </a:xfrm>
          <a:prstGeom prst="rect">
            <a:avLst/>
          </a:prstGeom>
        </p:spPr>
        <p:txBody>
          <a:bodyPr wrap="none">
            <a:spAutoFit/>
          </a:bodyPr>
          <a:lstStyle/>
          <a:p>
            <a:pPr algn="ctr"/>
            <a:r>
              <a:rPr lang="en-US" sz="2800" b="1" dirty="0">
                <a:ln w="0"/>
              </a:rPr>
              <a:t>+</a:t>
            </a:r>
            <a:r>
              <a:rPr lang="en-US" sz="2800" b="1" dirty="0" err="1">
                <a:ln w="0"/>
              </a:rPr>
              <a:t>New_op</a:t>
            </a:r>
            <a:r>
              <a:rPr lang="en-US" sz="2800" b="1" dirty="0">
                <a:ln w="0"/>
              </a:rPr>
              <a:t>()</a:t>
            </a:r>
          </a:p>
        </p:txBody>
      </p:sp>
      <p:sp>
        <p:nvSpPr>
          <p:cNvPr id="21" name="Rectangle 20">
            <a:extLst>
              <a:ext uri="{FF2B5EF4-FFF2-40B4-BE49-F238E27FC236}">
                <a16:creationId xmlns="" xmlns:a16="http://schemas.microsoft.com/office/drawing/2014/main" id="{441BC4D0-F522-4E5A-B3C2-57512320B068}"/>
              </a:ext>
            </a:extLst>
          </p:cNvPr>
          <p:cNvSpPr/>
          <p:nvPr/>
        </p:nvSpPr>
        <p:spPr>
          <a:xfrm>
            <a:off x="4755135" y="3541257"/>
            <a:ext cx="1837233" cy="523220"/>
          </a:xfrm>
          <a:prstGeom prst="rect">
            <a:avLst/>
          </a:prstGeom>
        </p:spPr>
        <p:txBody>
          <a:bodyPr wrap="none">
            <a:spAutoFit/>
          </a:bodyPr>
          <a:lstStyle/>
          <a:p>
            <a:pPr algn="ctr"/>
            <a:r>
              <a:rPr lang="en-US" sz="2800" b="1" dirty="0">
                <a:ln w="0"/>
              </a:rPr>
              <a:t>+</a:t>
            </a:r>
            <a:r>
              <a:rPr lang="en-US" sz="2800" b="1" dirty="0" err="1">
                <a:ln w="0"/>
              </a:rPr>
              <a:t>New_op</a:t>
            </a:r>
            <a:r>
              <a:rPr lang="en-US" sz="2800" b="1" dirty="0">
                <a:ln w="0"/>
              </a:rPr>
              <a:t>()</a:t>
            </a:r>
          </a:p>
        </p:txBody>
      </p:sp>
      <p:sp>
        <p:nvSpPr>
          <p:cNvPr id="22" name="Rectangle 21">
            <a:extLst>
              <a:ext uri="{FF2B5EF4-FFF2-40B4-BE49-F238E27FC236}">
                <a16:creationId xmlns="" xmlns:a16="http://schemas.microsoft.com/office/drawing/2014/main" id="{4427B091-312D-471D-ADAE-601BAB656AA4}"/>
              </a:ext>
            </a:extLst>
          </p:cNvPr>
          <p:cNvSpPr/>
          <p:nvPr/>
        </p:nvSpPr>
        <p:spPr>
          <a:xfrm>
            <a:off x="8579093" y="3432623"/>
            <a:ext cx="1837233" cy="523220"/>
          </a:xfrm>
          <a:prstGeom prst="rect">
            <a:avLst/>
          </a:prstGeom>
        </p:spPr>
        <p:txBody>
          <a:bodyPr wrap="none">
            <a:spAutoFit/>
          </a:bodyPr>
          <a:lstStyle/>
          <a:p>
            <a:pPr algn="ctr"/>
            <a:r>
              <a:rPr lang="en-US" sz="2800" b="1" dirty="0">
                <a:ln w="0"/>
              </a:rPr>
              <a:t>+</a:t>
            </a:r>
            <a:r>
              <a:rPr lang="en-US" sz="2800" b="1" dirty="0" err="1">
                <a:ln w="0"/>
              </a:rPr>
              <a:t>New_op</a:t>
            </a:r>
            <a:r>
              <a:rPr lang="en-US" sz="2800" b="1" dirty="0">
                <a:ln w="0"/>
              </a:rPr>
              <a:t>()</a:t>
            </a:r>
          </a:p>
        </p:txBody>
      </p:sp>
      <p:sp>
        <p:nvSpPr>
          <p:cNvPr id="23" name="Rectangle 22">
            <a:extLst>
              <a:ext uri="{FF2B5EF4-FFF2-40B4-BE49-F238E27FC236}">
                <a16:creationId xmlns="" xmlns:a16="http://schemas.microsoft.com/office/drawing/2014/main" id="{9D5DB8F6-605E-47D7-A7A7-43F7B5178B71}"/>
              </a:ext>
            </a:extLst>
          </p:cNvPr>
          <p:cNvSpPr/>
          <p:nvPr/>
        </p:nvSpPr>
        <p:spPr>
          <a:xfrm>
            <a:off x="9351097" y="384999"/>
            <a:ext cx="2130458" cy="2308324"/>
          </a:xfrm>
          <a:prstGeom prst="rect">
            <a:avLst/>
          </a:prstGeom>
          <a:noFill/>
        </p:spPr>
        <p:txBody>
          <a:bodyPr wrap="square" lIns="91440" tIns="45720" rIns="91440" bIns="45720">
            <a:spAutoFit/>
          </a:bodyPr>
          <a:lstStyle/>
          <a:p>
            <a:pPr algn="ctr"/>
            <a:r>
              <a:rPr lang="en-US" sz="2400" dirty="0">
                <a:ln w="0"/>
              </a:rPr>
              <a:t>+op2()</a:t>
            </a:r>
          </a:p>
          <a:p>
            <a:pPr algn="ctr"/>
            <a:r>
              <a:rPr lang="en-US" sz="2400" dirty="0">
                <a:ln w="0"/>
              </a:rPr>
              <a:t>+op3()</a:t>
            </a:r>
          </a:p>
          <a:p>
            <a:pPr algn="ctr"/>
            <a:r>
              <a:rPr lang="en-US" sz="2400" dirty="0">
                <a:ln w="0"/>
              </a:rPr>
              <a:t>+op4()</a:t>
            </a:r>
          </a:p>
          <a:p>
            <a:pPr algn="ctr"/>
            <a:r>
              <a:rPr lang="en-US" sz="2400" dirty="0">
                <a:ln w="0"/>
              </a:rPr>
              <a:t>+op5()</a:t>
            </a:r>
          </a:p>
          <a:p>
            <a:pPr algn="ctr"/>
            <a:r>
              <a:rPr lang="en-US" sz="2400" dirty="0">
                <a:ln w="0"/>
              </a:rPr>
              <a:t>+op6()</a:t>
            </a:r>
          </a:p>
          <a:p>
            <a:pPr algn="ctr"/>
            <a:endParaRPr lang="en-US" sz="2400" dirty="0">
              <a:ln w="0"/>
            </a:endParaRPr>
          </a:p>
        </p:txBody>
      </p:sp>
      <p:sp>
        <p:nvSpPr>
          <p:cNvPr id="26" name="Rectangle 25">
            <a:extLst>
              <a:ext uri="{FF2B5EF4-FFF2-40B4-BE49-F238E27FC236}">
                <a16:creationId xmlns="" xmlns:a16="http://schemas.microsoft.com/office/drawing/2014/main" id="{6E41CF3F-53D5-4B06-BC2D-081008C04C3F}"/>
              </a:ext>
            </a:extLst>
          </p:cNvPr>
          <p:cNvSpPr/>
          <p:nvPr/>
        </p:nvSpPr>
        <p:spPr>
          <a:xfrm>
            <a:off x="495650" y="4332834"/>
            <a:ext cx="2130458" cy="2308324"/>
          </a:xfrm>
          <a:prstGeom prst="rect">
            <a:avLst/>
          </a:prstGeom>
          <a:noFill/>
        </p:spPr>
        <p:txBody>
          <a:bodyPr wrap="square" lIns="91440" tIns="45720" rIns="91440" bIns="45720">
            <a:spAutoFit/>
          </a:bodyPr>
          <a:lstStyle/>
          <a:p>
            <a:pPr algn="ctr"/>
            <a:r>
              <a:rPr lang="en-US" sz="2400" dirty="0">
                <a:ln w="0"/>
              </a:rPr>
              <a:t>+op2()</a:t>
            </a:r>
          </a:p>
          <a:p>
            <a:pPr algn="ctr"/>
            <a:r>
              <a:rPr lang="en-US" sz="2400" dirty="0">
                <a:ln w="0"/>
              </a:rPr>
              <a:t>+op3()</a:t>
            </a:r>
          </a:p>
          <a:p>
            <a:pPr algn="ctr"/>
            <a:r>
              <a:rPr lang="en-US" sz="2400" dirty="0">
                <a:ln w="0"/>
              </a:rPr>
              <a:t>+op4()</a:t>
            </a:r>
          </a:p>
          <a:p>
            <a:pPr algn="ctr"/>
            <a:r>
              <a:rPr lang="en-US" sz="2400" dirty="0">
                <a:ln w="0"/>
              </a:rPr>
              <a:t>+op5()</a:t>
            </a:r>
          </a:p>
          <a:p>
            <a:pPr algn="ctr"/>
            <a:r>
              <a:rPr lang="en-US" sz="2400" dirty="0">
                <a:ln w="0"/>
              </a:rPr>
              <a:t>+op6()</a:t>
            </a:r>
          </a:p>
          <a:p>
            <a:pPr algn="ctr"/>
            <a:endParaRPr lang="en-US" sz="2400" dirty="0">
              <a:ln w="0"/>
            </a:endParaRPr>
          </a:p>
        </p:txBody>
      </p:sp>
      <p:sp>
        <p:nvSpPr>
          <p:cNvPr id="27" name="Rectangle 26">
            <a:extLst>
              <a:ext uri="{FF2B5EF4-FFF2-40B4-BE49-F238E27FC236}">
                <a16:creationId xmlns="" xmlns:a16="http://schemas.microsoft.com/office/drawing/2014/main" id="{1466E66E-2961-4F6A-9406-8189501C2C43}"/>
              </a:ext>
            </a:extLst>
          </p:cNvPr>
          <p:cNvSpPr/>
          <p:nvPr/>
        </p:nvSpPr>
        <p:spPr>
          <a:xfrm>
            <a:off x="4415673" y="4332834"/>
            <a:ext cx="2130458" cy="2308324"/>
          </a:xfrm>
          <a:prstGeom prst="rect">
            <a:avLst/>
          </a:prstGeom>
          <a:noFill/>
        </p:spPr>
        <p:txBody>
          <a:bodyPr wrap="square" lIns="91440" tIns="45720" rIns="91440" bIns="45720">
            <a:spAutoFit/>
          </a:bodyPr>
          <a:lstStyle/>
          <a:p>
            <a:pPr algn="ctr"/>
            <a:r>
              <a:rPr lang="en-US" sz="2400" dirty="0">
                <a:ln w="0"/>
              </a:rPr>
              <a:t>+op2()</a:t>
            </a:r>
          </a:p>
          <a:p>
            <a:pPr algn="ctr"/>
            <a:r>
              <a:rPr lang="en-US" sz="2400" dirty="0">
                <a:ln w="0"/>
              </a:rPr>
              <a:t>+op3()</a:t>
            </a:r>
          </a:p>
          <a:p>
            <a:pPr algn="ctr"/>
            <a:r>
              <a:rPr lang="en-US" sz="2400" dirty="0">
                <a:ln w="0"/>
              </a:rPr>
              <a:t>+op4()</a:t>
            </a:r>
          </a:p>
          <a:p>
            <a:pPr algn="ctr"/>
            <a:r>
              <a:rPr lang="en-US" sz="2400" dirty="0">
                <a:ln w="0"/>
              </a:rPr>
              <a:t>+op5()</a:t>
            </a:r>
          </a:p>
          <a:p>
            <a:pPr algn="ctr"/>
            <a:r>
              <a:rPr lang="en-US" sz="2400" dirty="0">
                <a:ln w="0"/>
              </a:rPr>
              <a:t>+op6()</a:t>
            </a:r>
          </a:p>
          <a:p>
            <a:pPr algn="ctr"/>
            <a:endParaRPr lang="en-US" sz="2400" dirty="0">
              <a:ln w="0"/>
            </a:endParaRPr>
          </a:p>
        </p:txBody>
      </p:sp>
      <p:sp>
        <p:nvSpPr>
          <p:cNvPr id="28" name="Rectangle 27">
            <a:extLst>
              <a:ext uri="{FF2B5EF4-FFF2-40B4-BE49-F238E27FC236}">
                <a16:creationId xmlns="" xmlns:a16="http://schemas.microsoft.com/office/drawing/2014/main" id="{0DB143E8-AF4F-4417-980D-6EF248E041EA}"/>
              </a:ext>
            </a:extLst>
          </p:cNvPr>
          <p:cNvSpPr/>
          <p:nvPr/>
        </p:nvSpPr>
        <p:spPr>
          <a:xfrm>
            <a:off x="8507604" y="4332834"/>
            <a:ext cx="2130458" cy="2308324"/>
          </a:xfrm>
          <a:prstGeom prst="rect">
            <a:avLst/>
          </a:prstGeom>
          <a:noFill/>
        </p:spPr>
        <p:txBody>
          <a:bodyPr wrap="square" lIns="91440" tIns="45720" rIns="91440" bIns="45720">
            <a:spAutoFit/>
          </a:bodyPr>
          <a:lstStyle/>
          <a:p>
            <a:pPr algn="ctr"/>
            <a:r>
              <a:rPr lang="en-US" sz="2400" dirty="0">
                <a:ln w="0"/>
              </a:rPr>
              <a:t>+op2()</a:t>
            </a:r>
          </a:p>
          <a:p>
            <a:pPr algn="ctr"/>
            <a:r>
              <a:rPr lang="en-US" sz="2400" dirty="0">
                <a:ln w="0"/>
              </a:rPr>
              <a:t>+op3()</a:t>
            </a:r>
          </a:p>
          <a:p>
            <a:pPr algn="ctr"/>
            <a:r>
              <a:rPr lang="en-US" sz="2400" dirty="0">
                <a:ln w="0"/>
              </a:rPr>
              <a:t>+op4()</a:t>
            </a:r>
          </a:p>
          <a:p>
            <a:pPr algn="ctr"/>
            <a:r>
              <a:rPr lang="en-US" sz="2400" dirty="0">
                <a:ln w="0"/>
              </a:rPr>
              <a:t>+op5()</a:t>
            </a:r>
          </a:p>
          <a:p>
            <a:pPr algn="ctr"/>
            <a:r>
              <a:rPr lang="en-US" sz="2400" dirty="0">
                <a:ln w="0"/>
              </a:rPr>
              <a:t>+op6()</a:t>
            </a:r>
          </a:p>
          <a:p>
            <a:pPr algn="ctr"/>
            <a:endParaRPr lang="en-US" sz="2400" dirty="0">
              <a:ln w="0"/>
            </a:endParaRPr>
          </a:p>
        </p:txBody>
      </p:sp>
      <p:pic>
        <p:nvPicPr>
          <p:cNvPr id="35" name="Picture 34">
            <a:extLst>
              <a:ext uri="{FF2B5EF4-FFF2-40B4-BE49-F238E27FC236}">
                <a16:creationId xmlns="" xmlns:a16="http://schemas.microsoft.com/office/drawing/2014/main" id="{31910450-D544-4A3F-816B-340FB0992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19" y="16473"/>
            <a:ext cx="12180181" cy="6783818"/>
          </a:xfrm>
          <a:prstGeom prst="rect">
            <a:avLst/>
          </a:prstGeom>
        </p:spPr>
      </p:pic>
      <p:sp>
        <p:nvSpPr>
          <p:cNvPr id="36" name="Rectangle 35">
            <a:extLst>
              <a:ext uri="{FF2B5EF4-FFF2-40B4-BE49-F238E27FC236}">
                <a16:creationId xmlns="" xmlns:a16="http://schemas.microsoft.com/office/drawing/2014/main" id="{C8B11E0E-E403-4E1C-9D52-3B93DD3915CD}"/>
              </a:ext>
            </a:extLst>
          </p:cNvPr>
          <p:cNvSpPr/>
          <p:nvPr/>
        </p:nvSpPr>
        <p:spPr>
          <a:xfrm>
            <a:off x="3058752" y="1637856"/>
            <a:ext cx="6635198" cy="1938992"/>
          </a:xfrm>
          <a:prstGeom prst="rect">
            <a:avLst/>
          </a:prstGeom>
          <a:noFill/>
        </p:spPr>
        <p:txBody>
          <a:bodyPr wrap="square" lIns="91440" tIns="45720" rIns="91440" bIns="45720">
            <a:spAutoFit/>
          </a:bodyPr>
          <a:lstStyle/>
          <a:p>
            <a:pPr algn="ctr"/>
            <a:r>
              <a:rPr lang="en-US" sz="12000" b="1" cap="none" spc="0" dirty="0">
                <a:ln w="0"/>
                <a:solidFill>
                  <a:srgbClr val="FF0000"/>
                </a:solidFill>
                <a:effectLst>
                  <a:outerShdw blurRad="38100" dist="19050" dir="2700000" algn="tl" rotWithShape="0">
                    <a:schemeClr val="dk1">
                      <a:alpha val="40000"/>
                    </a:schemeClr>
                  </a:outerShdw>
                </a:effectLst>
              </a:rPr>
              <a:t>VISITOR</a:t>
            </a:r>
          </a:p>
        </p:txBody>
      </p:sp>
      <p:pic>
        <p:nvPicPr>
          <p:cNvPr id="38" name="Picture 37">
            <a:extLst>
              <a:ext uri="{FF2B5EF4-FFF2-40B4-BE49-F238E27FC236}">
                <a16:creationId xmlns="" xmlns:a16="http://schemas.microsoft.com/office/drawing/2014/main" id="{B0929320-9706-42E7-BBFF-17C334E482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4169" y="3514803"/>
            <a:ext cx="2900342" cy="3224954"/>
          </a:xfrm>
          <a:prstGeom prst="rect">
            <a:avLst/>
          </a:prstGeom>
        </p:spPr>
      </p:pic>
      <p:sp>
        <p:nvSpPr>
          <p:cNvPr id="2" name="Slide Number Placeholder 1">
            <a:extLst>
              <a:ext uri="{FF2B5EF4-FFF2-40B4-BE49-F238E27FC236}">
                <a16:creationId xmlns="" xmlns:a16="http://schemas.microsoft.com/office/drawing/2014/main" id="{C486F16F-5CE7-40EB-8847-389D8714B39B}"/>
              </a:ext>
            </a:extLst>
          </p:cNvPr>
          <p:cNvSpPr>
            <a:spLocks noGrp="1"/>
          </p:cNvSpPr>
          <p:nvPr>
            <p:ph type="sldNum" sz="quarter" idx="12"/>
          </p:nvPr>
        </p:nvSpPr>
        <p:spPr>
          <a:xfrm>
            <a:off x="9266462" y="6329116"/>
            <a:ext cx="2743200" cy="365125"/>
          </a:xfrm>
        </p:spPr>
        <p:txBody>
          <a:bodyPr vert="horz" lIns="91440" tIns="45720" rIns="91440" bIns="45720" rtlCol="0" anchor="ctr"/>
          <a:lstStyle/>
          <a:p>
            <a:fld id="{275C7D45-B738-4F8A-9639-98C08AF3993F}" type="slidenum">
              <a:rPr lang="en-US" sz="3200">
                <a:solidFill>
                  <a:srgbClr val="FF0000"/>
                </a:solidFill>
              </a:rPr>
              <a:pPr/>
              <a:t>6</a:t>
            </a:fld>
            <a:endParaRPr lang="en-US" sz="3200" dirty="0">
              <a:solidFill>
                <a:srgbClr val="FF0000"/>
              </a:solidFill>
            </a:endParaRPr>
          </a:p>
        </p:txBody>
      </p:sp>
    </p:spTree>
    <p:extLst>
      <p:ext uri="{BB962C8B-B14F-4D97-AF65-F5344CB8AC3E}">
        <p14:creationId xmlns:p14="http://schemas.microsoft.com/office/powerpoint/2010/main" val="502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2.59259E-6 L -0.00261 -0.95047 " pathEditMode="relative" rAng="0" ptsTypes="AA">
                                      <p:cBhvr>
                                        <p:cTn id="6" dur="1000" fill="hold"/>
                                        <p:tgtEl>
                                          <p:spTgt spid="5"/>
                                        </p:tgtEl>
                                        <p:attrNameLst>
                                          <p:attrName>ppt_x</p:attrName>
                                          <p:attrName>ppt_y</p:attrName>
                                        </p:attrNameLst>
                                      </p:cBhvr>
                                      <p:rCtr x="-130" y="-4752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79167E-6 -2.96296E-6 L 0.04206 -0.68819 " pathEditMode="relative" rAng="0" ptsTypes="AA">
                                      <p:cBhvr>
                                        <p:cTn id="10" dur="1000" fill="hold"/>
                                        <p:tgtEl>
                                          <p:spTgt spid="9"/>
                                        </p:tgtEl>
                                        <p:attrNameLst>
                                          <p:attrName>ppt_x</p:attrName>
                                          <p:attrName>ppt_y</p:attrName>
                                        </p:attrNameLst>
                                      </p:cBhvr>
                                      <p:rCtr x="2096" y="-34421"/>
                                    </p:animMotion>
                                  </p:childTnLst>
                                </p:cTn>
                              </p:par>
                            </p:childTnLst>
                          </p:cTn>
                        </p:par>
                        <p:par>
                          <p:cTn id="11" fill="hold">
                            <p:stCondLst>
                              <p:cond delay="1000"/>
                            </p:stCondLst>
                            <p:childTnLst>
                              <p:par>
                                <p:cTn id="12" presetID="42" presetClass="path" presetSubtype="0" accel="50000" decel="50000" fill="hold" nodeType="afterEffect">
                                  <p:stCondLst>
                                    <p:cond delay="0"/>
                                  </p:stCondLst>
                                  <p:childTnLst>
                                    <p:animMotion origin="layout" path="M -0.00079 0.00139 L -0.00053 -0.88912 " pathEditMode="relative" rAng="0" ptsTypes="AA">
                                      <p:cBhvr>
                                        <p:cTn id="13" dur="1000" fill="hold"/>
                                        <p:tgtEl>
                                          <p:spTgt spid="7"/>
                                        </p:tgtEl>
                                        <p:attrNameLst>
                                          <p:attrName>ppt_x</p:attrName>
                                          <p:attrName>ppt_y</p:attrName>
                                        </p:attrNameLst>
                                      </p:cBhvr>
                                      <p:rCtr x="13" y="-44537"/>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3.75E-6 -2.22222E-6 L -0.00065 -0.69097 " pathEditMode="relative" rAng="0" ptsTypes="AA">
                                      <p:cBhvr>
                                        <p:cTn id="16" dur="1000" fill="hold"/>
                                        <p:tgtEl>
                                          <p:spTgt spid="11"/>
                                        </p:tgtEl>
                                        <p:attrNameLst>
                                          <p:attrName>ppt_x</p:attrName>
                                          <p:attrName>ppt_y</p:attrName>
                                        </p:attrNameLst>
                                      </p:cBhvr>
                                      <p:rCtr x="-39" y="-34560"/>
                                    </p:animMotion>
                                  </p:childTnLst>
                                </p:cTn>
                              </p:par>
                            </p:childTnLst>
                          </p:cTn>
                        </p:par>
                        <p:par>
                          <p:cTn id="17" fill="hold">
                            <p:stCondLst>
                              <p:cond delay="3000"/>
                            </p:stCondLst>
                            <p:childTnLst>
                              <p:par>
                                <p:cTn id="18" presetID="2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par>
                          <p:cTn id="21" fill="hold">
                            <p:stCondLst>
                              <p:cond delay="3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par>
                          <p:cTn id="25" fill="hold">
                            <p:stCondLst>
                              <p:cond delay="4000"/>
                            </p:stCondLst>
                            <p:childTnLst>
                              <p:par>
                                <p:cTn id="26" presetID="22" presetClass="entr" presetSubtype="4"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1000"/>
                                        <p:tgtEl>
                                          <p:spTgt spid="18"/>
                                        </p:tgtEl>
                                      </p:cBhvr>
                                    </p:animEffect>
                                  </p:childTnLst>
                                </p:cTn>
                              </p:par>
                            </p:childTnLst>
                          </p:cTn>
                        </p:par>
                        <p:par>
                          <p:cTn id="34" fill="hold">
                            <p:stCondLst>
                              <p:cond delay="1000"/>
                            </p:stCondLst>
                            <p:childTnLst>
                              <p:par>
                                <p:cTn id="35" presetID="16" presetClass="entr" presetSubtype="21"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1000"/>
                                        <p:tgtEl>
                                          <p:spTgt spid="20"/>
                                        </p:tgtEl>
                                      </p:cBhvr>
                                    </p:animEffect>
                                  </p:childTnLst>
                                </p:cTn>
                              </p:par>
                            </p:childTnLst>
                          </p:cTn>
                        </p:par>
                        <p:par>
                          <p:cTn id="38" fill="hold">
                            <p:stCondLst>
                              <p:cond delay="2000"/>
                            </p:stCondLst>
                            <p:childTnLst>
                              <p:par>
                                <p:cTn id="39" presetID="16" presetClass="entr" presetSubtype="21"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arn(inVertical)">
                                      <p:cBhvr>
                                        <p:cTn id="41" dur="1000"/>
                                        <p:tgtEl>
                                          <p:spTgt spid="21"/>
                                        </p:tgtEl>
                                      </p:cBhvr>
                                    </p:animEffect>
                                  </p:childTnLst>
                                </p:cTn>
                              </p:par>
                            </p:childTnLst>
                          </p:cTn>
                        </p:par>
                        <p:par>
                          <p:cTn id="42" fill="hold">
                            <p:stCondLst>
                              <p:cond delay="3000"/>
                            </p:stCondLst>
                            <p:childTnLst>
                              <p:par>
                                <p:cTn id="43" presetID="16" presetClass="entr" presetSubtype="21"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1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arn(inVertical)">
                                      <p:cBhvr>
                                        <p:cTn id="50" dur="1000"/>
                                        <p:tgtEl>
                                          <p:spTgt spid="23"/>
                                        </p:tgtEl>
                                      </p:cBhvr>
                                    </p:animEffect>
                                  </p:childTnLst>
                                </p:cTn>
                              </p:par>
                            </p:childTnLst>
                          </p:cTn>
                        </p:par>
                        <p:par>
                          <p:cTn id="51" fill="hold">
                            <p:stCondLst>
                              <p:cond delay="1000"/>
                            </p:stCondLst>
                            <p:childTnLst>
                              <p:par>
                                <p:cTn id="52" presetID="16" presetClass="entr" presetSubtype="21"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arn(inVertical)">
                                      <p:cBhvr>
                                        <p:cTn id="54" dur="1000"/>
                                        <p:tgtEl>
                                          <p:spTgt spid="26"/>
                                        </p:tgtEl>
                                      </p:cBhvr>
                                    </p:animEffect>
                                  </p:childTnLst>
                                </p:cTn>
                              </p:par>
                            </p:childTnLst>
                          </p:cTn>
                        </p:par>
                        <p:par>
                          <p:cTn id="55" fill="hold">
                            <p:stCondLst>
                              <p:cond delay="2000"/>
                            </p:stCondLst>
                            <p:childTnLst>
                              <p:par>
                                <p:cTn id="56" presetID="16" presetClass="entr" presetSubtype="21"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arn(inVertical)">
                                      <p:cBhvr>
                                        <p:cTn id="58" dur="1000"/>
                                        <p:tgtEl>
                                          <p:spTgt spid="27"/>
                                        </p:tgtEl>
                                      </p:cBhvr>
                                    </p:animEffect>
                                  </p:childTnLst>
                                </p:cTn>
                              </p:par>
                            </p:childTnLst>
                          </p:cTn>
                        </p:par>
                        <p:par>
                          <p:cTn id="59" fill="hold">
                            <p:stCondLst>
                              <p:cond delay="3000"/>
                            </p:stCondLst>
                            <p:childTnLst>
                              <p:par>
                                <p:cTn id="60" presetID="16" presetClass="entr" presetSubtype="21"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arn(inVertical)">
                                      <p:cBhvr>
                                        <p:cTn id="62" dur="10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xit" presetSubtype="21" fill="hold" nodeType="clickEffect">
                                  <p:stCondLst>
                                    <p:cond delay="0"/>
                                  </p:stCondLst>
                                  <p:childTnLst>
                                    <p:animEffect transition="out" filter="barn(inVertical)">
                                      <p:cBhvr>
                                        <p:cTn id="66" dur="500"/>
                                        <p:tgtEl>
                                          <p:spTgt spid="5"/>
                                        </p:tgtEl>
                                      </p:cBhvr>
                                    </p:animEffect>
                                    <p:set>
                                      <p:cBhvr>
                                        <p:cTn id="67" dur="1" fill="hold">
                                          <p:stCondLst>
                                            <p:cond delay="499"/>
                                          </p:stCondLst>
                                        </p:cTn>
                                        <p:tgtEl>
                                          <p:spTgt spid="5"/>
                                        </p:tgtEl>
                                        <p:attrNameLst>
                                          <p:attrName>style.visibility</p:attrName>
                                        </p:attrNameLst>
                                      </p:cBhvr>
                                      <p:to>
                                        <p:strVal val="hidden"/>
                                      </p:to>
                                    </p:set>
                                  </p:childTnLst>
                                </p:cTn>
                              </p:par>
                              <p:par>
                                <p:cTn id="68" presetID="16" presetClass="exit" presetSubtype="21" fill="hold" nodeType="withEffect">
                                  <p:stCondLst>
                                    <p:cond delay="0"/>
                                  </p:stCondLst>
                                  <p:childTnLst>
                                    <p:animEffect transition="out" filter="barn(inVertical)">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par>
                                <p:cTn id="71" presetID="16" presetClass="exit" presetSubtype="21" fill="hold" nodeType="withEffect">
                                  <p:stCondLst>
                                    <p:cond delay="0"/>
                                  </p:stCondLst>
                                  <p:childTnLst>
                                    <p:animEffect transition="out" filter="barn(inVertical)">
                                      <p:cBhvr>
                                        <p:cTn id="72" dur="500"/>
                                        <p:tgtEl>
                                          <p:spTgt spid="7"/>
                                        </p:tgtEl>
                                      </p:cBhvr>
                                    </p:animEffect>
                                    <p:set>
                                      <p:cBhvr>
                                        <p:cTn id="73" dur="1" fill="hold">
                                          <p:stCondLst>
                                            <p:cond delay="499"/>
                                          </p:stCondLst>
                                        </p:cTn>
                                        <p:tgtEl>
                                          <p:spTgt spid="7"/>
                                        </p:tgtEl>
                                        <p:attrNameLst>
                                          <p:attrName>style.visibility</p:attrName>
                                        </p:attrNameLst>
                                      </p:cBhvr>
                                      <p:to>
                                        <p:strVal val="hidden"/>
                                      </p:to>
                                    </p:set>
                                  </p:childTnLst>
                                </p:cTn>
                              </p:par>
                              <p:par>
                                <p:cTn id="74" presetID="16" presetClass="exit" presetSubtype="21" fill="hold" nodeType="withEffect">
                                  <p:stCondLst>
                                    <p:cond delay="0"/>
                                  </p:stCondLst>
                                  <p:childTnLst>
                                    <p:animEffect transition="out" filter="barn(inVertical)">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6" presetClass="exit" presetSubtype="21" fill="hold" grpId="1" nodeType="withEffect">
                                  <p:stCondLst>
                                    <p:cond delay="0"/>
                                  </p:stCondLst>
                                  <p:childTnLst>
                                    <p:animEffect transition="out" filter="barn(inVertical)">
                                      <p:cBhvr>
                                        <p:cTn id="78" dur="500"/>
                                        <p:tgtEl>
                                          <p:spTgt spid="13"/>
                                        </p:tgtEl>
                                      </p:cBhvr>
                                    </p:animEffect>
                                    <p:set>
                                      <p:cBhvr>
                                        <p:cTn id="79" dur="1" fill="hold">
                                          <p:stCondLst>
                                            <p:cond delay="499"/>
                                          </p:stCondLst>
                                        </p:cTn>
                                        <p:tgtEl>
                                          <p:spTgt spid="13"/>
                                        </p:tgtEl>
                                        <p:attrNameLst>
                                          <p:attrName>style.visibility</p:attrName>
                                        </p:attrNameLst>
                                      </p:cBhvr>
                                      <p:to>
                                        <p:strVal val="hidden"/>
                                      </p:to>
                                    </p:set>
                                  </p:childTnLst>
                                </p:cTn>
                              </p:par>
                              <p:par>
                                <p:cTn id="80" presetID="16" presetClass="exit" presetSubtype="21" fill="hold" grpId="1" nodeType="withEffect">
                                  <p:stCondLst>
                                    <p:cond delay="0"/>
                                  </p:stCondLst>
                                  <p:childTnLst>
                                    <p:animEffect transition="out" filter="barn(inVertical)">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16" presetClass="exit" presetSubtype="21" fill="hold" grpId="1" nodeType="withEffect">
                                  <p:stCondLst>
                                    <p:cond delay="0"/>
                                  </p:stCondLst>
                                  <p:childTnLst>
                                    <p:animEffect transition="out" filter="barn(inVertical)">
                                      <p:cBhvr>
                                        <p:cTn id="84" dur="500"/>
                                        <p:tgtEl>
                                          <p:spTgt spid="16"/>
                                        </p:tgtEl>
                                      </p:cBhvr>
                                    </p:animEffect>
                                    <p:set>
                                      <p:cBhvr>
                                        <p:cTn id="85" dur="1" fill="hold">
                                          <p:stCondLst>
                                            <p:cond delay="499"/>
                                          </p:stCondLst>
                                        </p:cTn>
                                        <p:tgtEl>
                                          <p:spTgt spid="16"/>
                                        </p:tgtEl>
                                        <p:attrNameLst>
                                          <p:attrName>style.visibility</p:attrName>
                                        </p:attrNameLst>
                                      </p:cBhvr>
                                      <p:to>
                                        <p:strVal val="hidden"/>
                                      </p:to>
                                    </p:set>
                                  </p:childTnLst>
                                </p:cTn>
                              </p:par>
                              <p:par>
                                <p:cTn id="86" presetID="16" presetClass="exit" presetSubtype="21" fill="hold" grpId="1" nodeType="withEffect">
                                  <p:stCondLst>
                                    <p:cond delay="0"/>
                                  </p:stCondLst>
                                  <p:childTnLst>
                                    <p:animEffect transition="out" filter="barn(inVertical)">
                                      <p:cBhvr>
                                        <p:cTn id="87" dur="500"/>
                                        <p:tgtEl>
                                          <p:spTgt spid="18"/>
                                        </p:tgtEl>
                                      </p:cBhvr>
                                    </p:animEffect>
                                    <p:set>
                                      <p:cBhvr>
                                        <p:cTn id="88" dur="1" fill="hold">
                                          <p:stCondLst>
                                            <p:cond delay="499"/>
                                          </p:stCondLst>
                                        </p:cTn>
                                        <p:tgtEl>
                                          <p:spTgt spid="18"/>
                                        </p:tgtEl>
                                        <p:attrNameLst>
                                          <p:attrName>style.visibility</p:attrName>
                                        </p:attrNameLst>
                                      </p:cBhvr>
                                      <p:to>
                                        <p:strVal val="hidden"/>
                                      </p:to>
                                    </p:set>
                                  </p:childTnLst>
                                </p:cTn>
                              </p:par>
                              <p:par>
                                <p:cTn id="89" presetID="16" presetClass="exit" presetSubtype="21" fill="hold" grpId="1" nodeType="withEffect">
                                  <p:stCondLst>
                                    <p:cond delay="0"/>
                                  </p:stCondLst>
                                  <p:childTnLst>
                                    <p:animEffect transition="out" filter="barn(inVertical)">
                                      <p:cBhvr>
                                        <p:cTn id="90" dur="500"/>
                                        <p:tgtEl>
                                          <p:spTgt spid="20"/>
                                        </p:tgtEl>
                                      </p:cBhvr>
                                    </p:animEffect>
                                    <p:set>
                                      <p:cBhvr>
                                        <p:cTn id="91" dur="1" fill="hold">
                                          <p:stCondLst>
                                            <p:cond delay="499"/>
                                          </p:stCondLst>
                                        </p:cTn>
                                        <p:tgtEl>
                                          <p:spTgt spid="20"/>
                                        </p:tgtEl>
                                        <p:attrNameLst>
                                          <p:attrName>style.visibility</p:attrName>
                                        </p:attrNameLst>
                                      </p:cBhvr>
                                      <p:to>
                                        <p:strVal val="hidden"/>
                                      </p:to>
                                    </p:set>
                                  </p:childTnLst>
                                </p:cTn>
                              </p:par>
                              <p:par>
                                <p:cTn id="92" presetID="16" presetClass="exit" presetSubtype="21" fill="hold" grpId="1" nodeType="withEffect">
                                  <p:stCondLst>
                                    <p:cond delay="0"/>
                                  </p:stCondLst>
                                  <p:childTnLst>
                                    <p:animEffect transition="out" filter="barn(inVertical)">
                                      <p:cBhvr>
                                        <p:cTn id="93" dur="500"/>
                                        <p:tgtEl>
                                          <p:spTgt spid="21"/>
                                        </p:tgtEl>
                                      </p:cBhvr>
                                    </p:animEffect>
                                    <p:set>
                                      <p:cBhvr>
                                        <p:cTn id="94" dur="1" fill="hold">
                                          <p:stCondLst>
                                            <p:cond delay="499"/>
                                          </p:stCondLst>
                                        </p:cTn>
                                        <p:tgtEl>
                                          <p:spTgt spid="21"/>
                                        </p:tgtEl>
                                        <p:attrNameLst>
                                          <p:attrName>style.visibility</p:attrName>
                                        </p:attrNameLst>
                                      </p:cBhvr>
                                      <p:to>
                                        <p:strVal val="hidden"/>
                                      </p:to>
                                    </p:set>
                                  </p:childTnLst>
                                </p:cTn>
                              </p:par>
                              <p:par>
                                <p:cTn id="95" presetID="16" presetClass="exit" presetSubtype="21" fill="hold" grpId="1" nodeType="withEffect">
                                  <p:stCondLst>
                                    <p:cond delay="0"/>
                                  </p:stCondLst>
                                  <p:childTnLst>
                                    <p:animEffect transition="out" filter="barn(inVertical)">
                                      <p:cBhvr>
                                        <p:cTn id="96" dur="500"/>
                                        <p:tgtEl>
                                          <p:spTgt spid="22"/>
                                        </p:tgtEl>
                                      </p:cBhvr>
                                    </p:animEffect>
                                    <p:set>
                                      <p:cBhvr>
                                        <p:cTn id="97" dur="1" fill="hold">
                                          <p:stCondLst>
                                            <p:cond delay="499"/>
                                          </p:stCondLst>
                                        </p:cTn>
                                        <p:tgtEl>
                                          <p:spTgt spid="22"/>
                                        </p:tgtEl>
                                        <p:attrNameLst>
                                          <p:attrName>style.visibility</p:attrName>
                                        </p:attrNameLst>
                                      </p:cBhvr>
                                      <p:to>
                                        <p:strVal val="hidden"/>
                                      </p:to>
                                    </p:set>
                                  </p:childTnLst>
                                </p:cTn>
                              </p:par>
                              <p:par>
                                <p:cTn id="98" presetID="16" presetClass="exit" presetSubtype="21" fill="hold" grpId="1" nodeType="withEffect">
                                  <p:stCondLst>
                                    <p:cond delay="0"/>
                                  </p:stCondLst>
                                  <p:childTnLst>
                                    <p:animEffect transition="out" filter="barn(inVertical)">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par>
                                <p:cTn id="101" presetID="16" presetClass="exit" presetSubtype="21" fill="hold" grpId="1" nodeType="withEffect">
                                  <p:stCondLst>
                                    <p:cond delay="0"/>
                                  </p:stCondLst>
                                  <p:childTnLst>
                                    <p:animEffect transition="out" filter="barn(inVertical)">
                                      <p:cBhvr>
                                        <p:cTn id="102" dur="500"/>
                                        <p:tgtEl>
                                          <p:spTgt spid="26"/>
                                        </p:tgtEl>
                                      </p:cBhvr>
                                    </p:animEffect>
                                    <p:set>
                                      <p:cBhvr>
                                        <p:cTn id="103" dur="1" fill="hold">
                                          <p:stCondLst>
                                            <p:cond delay="499"/>
                                          </p:stCondLst>
                                        </p:cTn>
                                        <p:tgtEl>
                                          <p:spTgt spid="26"/>
                                        </p:tgtEl>
                                        <p:attrNameLst>
                                          <p:attrName>style.visibility</p:attrName>
                                        </p:attrNameLst>
                                      </p:cBhvr>
                                      <p:to>
                                        <p:strVal val="hidden"/>
                                      </p:to>
                                    </p:set>
                                  </p:childTnLst>
                                </p:cTn>
                              </p:par>
                              <p:par>
                                <p:cTn id="104" presetID="16" presetClass="exit" presetSubtype="21" fill="hold" grpId="1" nodeType="withEffect">
                                  <p:stCondLst>
                                    <p:cond delay="0"/>
                                  </p:stCondLst>
                                  <p:childTnLst>
                                    <p:animEffect transition="out" filter="barn(inVertical)">
                                      <p:cBhvr>
                                        <p:cTn id="105" dur="500"/>
                                        <p:tgtEl>
                                          <p:spTgt spid="27"/>
                                        </p:tgtEl>
                                      </p:cBhvr>
                                    </p:animEffect>
                                    <p:set>
                                      <p:cBhvr>
                                        <p:cTn id="106" dur="1" fill="hold">
                                          <p:stCondLst>
                                            <p:cond delay="499"/>
                                          </p:stCondLst>
                                        </p:cTn>
                                        <p:tgtEl>
                                          <p:spTgt spid="27"/>
                                        </p:tgtEl>
                                        <p:attrNameLst>
                                          <p:attrName>style.visibility</p:attrName>
                                        </p:attrNameLst>
                                      </p:cBhvr>
                                      <p:to>
                                        <p:strVal val="hidden"/>
                                      </p:to>
                                    </p:set>
                                  </p:childTnLst>
                                </p:cTn>
                              </p:par>
                              <p:par>
                                <p:cTn id="107" presetID="16" presetClass="exit" presetSubtype="21" fill="hold" grpId="1" nodeType="withEffect">
                                  <p:stCondLst>
                                    <p:cond delay="0"/>
                                  </p:stCondLst>
                                  <p:childTnLst>
                                    <p:animEffect transition="out" filter="barn(inVertical)">
                                      <p:cBhvr>
                                        <p:cTn id="108" dur="500"/>
                                        <p:tgtEl>
                                          <p:spTgt spid="28"/>
                                        </p:tgtEl>
                                      </p:cBhvr>
                                    </p:animEffect>
                                    <p:set>
                                      <p:cBhvr>
                                        <p:cTn id="109" dur="1" fill="hold">
                                          <p:stCondLst>
                                            <p:cond delay="499"/>
                                          </p:stCondLst>
                                        </p:cTn>
                                        <p:tgtEl>
                                          <p:spTgt spid="28"/>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 presetClass="entr" presetSubtype="16" fill="hold" nodeType="click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circle(in)">
                                      <p:cBhvr>
                                        <p:cTn id="114" dur="1000"/>
                                        <p:tgtEl>
                                          <p:spTgt spid="35"/>
                                        </p:tgtEl>
                                      </p:cBhvr>
                                    </p:animEffect>
                                  </p:childTnLst>
                                </p:cTn>
                              </p:par>
                            </p:childTnLst>
                          </p:cTn>
                        </p:par>
                      </p:childTnLst>
                    </p:cTn>
                  </p:par>
                  <p:par>
                    <p:cTn id="115" fill="hold">
                      <p:stCondLst>
                        <p:cond delay="indefinite"/>
                      </p:stCondLst>
                      <p:childTnLst>
                        <p:par>
                          <p:cTn id="116" fill="hold">
                            <p:stCondLst>
                              <p:cond delay="0"/>
                            </p:stCondLst>
                            <p:childTnLst>
                              <p:par>
                                <p:cTn id="117" presetID="6" presetClass="exit" presetSubtype="32" fill="hold" nodeType="clickEffect">
                                  <p:stCondLst>
                                    <p:cond delay="0"/>
                                  </p:stCondLst>
                                  <p:childTnLst>
                                    <p:animEffect transition="out" filter="circle(out)">
                                      <p:cBhvr>
                                        <p:cTn id="118" dur="500"/>
                                        <p:tgtEl>
                                          <p:spTgt spid="35"/>
                                        </p:tgtEl>
                                      </p:cBhvr>
                                    </p:animEffect>
                                    <p:set>
                                      <p:cBhvr>
                                        <p:cTn id="119" dur="1" fill="hold">
                                          <p:stCondLst>
                                            <p:cond delay="499"/>
                                          </p:stCondLst>
                                        </p:cTn>
                                        <p:tgtEl>
                                          <p:spTgt spid="3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36"/>
                                        </p:tgtEl>
                                        <p:attrNameLst>
                                          <p:attrName>style.visibility</p:attrName>
                                        </p:attrNameLst>
                                      </p:cBhvr>
                                      <p:to>
                                        <p:strVal val="visible"/>
                                      </p:to>
                                    </p:set>
                                    <p:anim calcmode="lin" valueType="num">
                                      <p:cBhvr>
                                        <p:cTn id="124" dur="500" fill="hold"/>
                                        <p:tgtEl>
                                          <p:spTgt spid="36"/>
                                        </p:tgtEl>
                                        <p:attrNameLst>
                                          <p:attrName>ppt_w</p:attrName>
                                        </p:attrNameLst>
                                      </p:cBhvr>
                                      <p:tavLst>
                                        <p:tav tm="0">
                                          <p:val>
                                            <p:fltVal val="0"/>
                                          </p:val>
                                        </p:tav>
                                        <p:tav tm="100000">
                                          <p:val>
                                            <p:strVal val="#ppt_w"/>
                                          </p:val>
                                        </p:tav>
                                      </p:tavLst>
                                    </p:anim>
                                    <p:anim calcmode="lin" valueType="num">
                                      <p:cBhvr>
                                        <p:cTn id="125" dur="500" fill="hold"/>
                                        <p:tgtEl>
                                          <p:spTgt spid="36"/>
                                        </p:tgtEl>
                                        <p:attrNameLst>
                                          <p:attrName>ppt_h</p:attrName>
                                        </p:attrNameLst>
                                      </p:cBhvr>
                                      <p:tavLst>
                                        <p:tav tm="0">
                                          <p:val>
                                            <p:fltVal val="0"/>
                                          </p:val>
                                        </p:tav>
                                        <p:tav tm="100000">
                                          <p:val>
                                            <p:strVal val="#ppt_h"/>
                                          </p:val>
                                        </p:tav>
                                      </p:tavLst>
                                    </p:anim>
                                    <p:animEffect transition="in" filter="fade">
                                      <p:cBhvr>
                                        <p:cTn id="126" dur="500"/>
                                        <p:tgtEl>
                                          <p:spTgt spid="36"/>
                                        </p:tgtEl>
                                      </p:cBhvr>
                                    </p:animEffect>
                                  </p:childTnLst>
                                </p:cTn>
                              </p:par>
                              <p:par>
                                <p:cTn id="127" presetID="53" presetClass="entr" presetSubtype="16" fill="hold" nodeType="withEffect">
                                  <p:stCondLst>
                                    <p:cond delay="0"/>
                                  </p:stCondLst>
                                  <p:childTnLst>
                                    <p:set>
                                      <p:cBhvr>
                                        <p:cTn id="128" dur="1" fill="hold">
                                          <p:stCondLst>
                                            <p:cond delay="0"/>
                                          </p:stCondLst>
                                        </p:cTn>
                                        <p:tgtEl>
                                          <p:spTgt spid="38"/>
                                        </p:tgtEl>
                                        <p:attrNameLst>
                                          <p:attrName>style.visibility</p:attrName>
                                        </p:attrNameLst>
                                      </p:cBhvr>
                                      <p:to>
                                        <p:strVal val="visible"/>
                                      </p:to>
                                    </p:set>
                                    <p:anim calcmode="lin" valueType="num">
                                      <p:cBhvr>
                                        <p:cTn id="129" dur="500" fill="hold"/>
                                        <p:tgtEl>
                                          <p:spTgt spid="38"/>
                                        </p:tgtEl>
                                        <p:attrNameLst>
                                          <p:attrName>ppt_w</p:attrName>
                                        </p:attrNameLst>
                                      </p:cBhvr>
                                      <p:tavLst>
                                        <p:tav tm="0">
                                          <p:val>
                                            <p:fltVal val="0"/>
                                          </p:val>
                                        </p:tav>
                                        <p:tav tm="100000">
                                          <p:val>
                                            <p:strVal val="#ppt_w"/>
                                          </p:val>
                                        </p:tav>
                                      </p:tavLst>
                                    </p:anim>
                                    <p:anim calcmode="lin" valueType="num">
                                      <p:cBhvr>
                                        <p:cTn id="130" dur="500" fill="hold"/>
                                        <p:tgtEl>
                                          <p:spTgt spid="38"/>
                                        </p:tgtEl>
                                        <p:attrNameLst>
                                          <p:attrName>ppt_h</p:attrName>
                                        </p:attrNameLst>
                                      </p:cBhvr>
                                      <p:tavLst>
                                        <p:tav tm="0">
                                          <p:val>
                                            <p:fltVal val="0"/>
                                          </p:val>
                                        </p:tav>
                                        <p:tav tm="100000">
                                          <p:val>
                                            <p:strVal val="#ppt_h"/>
                                          </p:val>
                                        </p:tav>
                                      </p:tavLst>
                                    </p:anim>
                                    <p:animEffect transition="in" filter="fade">
                                      <p:cBhvr>
                                        <p:cTn id="1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5" grpId="0" animBg="1"/>
      <p:bldP spid="15" grpId="1" animBg="1"/>
      <p:bldP spid="13" grpId="0" animBg="1"/>
      <p:bldP spid="13" grpId="1" animBg="1"/>
      <p:bldP spid="18" grpId="0"/>
      <p:bldP spid="18" grpId="1"/>
      <p:bldP spid="20" grpId="0"/>
      <p:bldP spid="20" grpId="1"/>
      <p:bldP spid="21" grpId="0"/>
      <p:bldP spid="21" grpId="1"/>
      <p:bldP spid="22" grpId="0"/>
      <p:bldP spid="22" grpId="1"/>
      <p:bldP spid="23" grpId="0"/>
      <p:bldP spid="23" grpId="1"/>
      <p:bldP spid="26" grpId="0"/>
      <p:bldP spid="26" grpId="1"/>
      <p:bldP spid="27" grpId="0"/>
      <p:bldP spid="27" grpId="1"/>
      <p:bldP spid="28" grpId="0"/>
      <p:bldP spid="28" grpId="1"/>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77091" y="204550"/>
            <a:ext cx="7747820" cy="239683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8. </a:t>
            </a:r>
            <a:r>
              <a:rPr lang="en-US" sz="3600" dirty="0" smtClean="0"/>
              <a:t>SEARCHING </a:t>
            </a:r>
            <a:r>
              <a:rPr lang="en-US" sz="3600" dirty="0" err="1" smtClean="0"/>
              <a:t>iN</a:t>
            </a:r>
            <a:r>
              <a:rPr lang="en-US" sz="3600" dirty="0" smtClean="0"/>
              <a:t> </a:t>
            </a:r>
            <a:r>
              <a:rPr lang="en-US" sz="3600" dirty="0"/>
              <a:t>NONDETERMINISTIC ENVIRONMENTS</a:t>
            </a:r>
          </a:p>
          <a:p>
            <a:pPr marL="0" lvl="1"/>
            <a:r>
              <a:rPr lang="en-US" sz="3600" dirty="0" smtClean="0"/>
              <a:t>So</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60</a:t>
            </a:fld>
            <a:endParaRPr lang="en-US" sz="3200" dirty="0">
              <a:solidFill>
                <a:srgbClr val="FF0000"/>
              </a:solidFill>
            </a:endParaRPr>
          </a:p>
        </p:txBody>
      </p:sp>
      <p:sp>
        <p:nvSpPr>
          <p:cNvPr id="14" name="TextBox 13"/>
          <p:cNvSpPr txBox="1"/>
          <p:nvPr/>
        </p:nvSpPr>
        <p:spPr>
          <a:xfrm>
            <a:off x="167986" y="2601384"/>
            <a:ext cx="11052464" cy="3970318"/>
          </a:xfrm>
          <a:prstGeom prst="rect">
            <a:avLst/>
          </a:prstGeom>
          <a:noFill/>
        </p:spPr>
        <p:txBody>
          <a:bodyPr wrap="square" rtlCol="0">
            <a:spAutoFit/>
          </a:bodyPr>
          <a:lstStyle/>
          <a:p>
            <a:pPr lvl="0"/>
            <a:r>
              <a:rPr lang="en-US" b="1" dirty="0"/>
              <a:t>Partially observable environments</a:t>
            </a:r>
            <a:endParaRPr lang="en-US" dirty="0"/>
          </a:p>
          <a:p>
            <a:r>
              <a:rPr lang="en-US" dirty="0" err="1"/>
              <a:t>Giống</a:t>
            </a:r>
            <a:r>
              <a:rPr lang="en-US" dirty="0"/>
              <a:t> </a:t>
            </a:r>
            <a:r>
              <a:rPr lang="en-US" dirty="0" err="1"/>
              <a:t>như</a:t>
            </a:r>
            <a:r>
              <a:rPr lang="en-US" dirty="0"/>
              <a:t> </a:t>
            </a:r>
            <a:r>
              <a:rPr lang="en-US" dirty="0" err="1"/>
              <a:t>nondetermimistic</a:t>
            </a:r>
            <a:r>
              <a:rPr lang="en-US" dirty="0"/>
              <a:t> environments </a:t>
            </a:r>
            <a:r>
              <a:rPr lang="en-US" dirty="0" err="1"/>
              <a:t>nhưng</a:t>
            </a:r>
            <a:r>
              <a:rPr lang="en-US" dirty="0"/>
              <a:t> agents </a:t>
            </a:r>
            <a:r>
              <a:rPr lang="en-US" dirty="0" err="1"/>
              <a:t>nó</a:t>
            </a:r>
            <a:r>
              <a:rPr lang="en-US" dirty="0"/>
              <a:t> </a:t>
            </a:r>
            <a:r>
              <a:rPr lang="en-US" dirty="0" err="1"/>
              <a:t>không</a:t>
            </a:r>
            <a:r>
              <a:rPr lang="en-US" dirty="0"/>
              <a:t> </a:t>
            </a:r>
            <a:r>
              <a:rPr lang="en-US" dirty="0" err="1"/>
              <a:t>có</a:t>
            </a:r>
            <a:r>
              <a:rPr lang="en-US" dirty="0"/>
              <a:t> </a:t>
            </a:r>
            <a:r>
              <a:rPr lang="en-US" dirty="0" err="1"/>
              <a:t>đủ</a:t>
            </a:r>
            <a:r>
              <a:rPr lang="en-US" dirty="0"/>
              <a:t> percept, </a:t>
            </a:r>
            <a:r>
              <a:rPr lang="en-US" dirty="0" err="1"/>
              <a:t>nó</a:t>
            </a:r>
            <a:r>
              <a:rPr lang="en-US" dirty="0"/>
              <a:t> </a:t>
            </a:r>
            <a:r>
              <a:rPr lang="en-US" dirty="0" err="1"/>
              <a:t>không</a:t>
            </a:r>
            <a:r>
              <a:rPr lang="en-US" dirty="0"/>
              <a:t> </a:t>
            </a:r>
            <a:r>
              <a:rPr lang="en-US" dirty="0" err="1"/>
              <a:t>biết</a:t>
            </a:r>
            <a:r>
              <a:rPr lang="en-US" dirty="0"/>
              <a:t> </a:t>
            </a:r>
            <a:r>
              <a:rPr lang="en-US" dirty="0" err="1"/>
              <a:t>vị</a:t>
            </a:r>
            <a:r>
              <a:rPr lang="en-US" dirty="0"/>
              <a:t> </a:t>
            </a:r>
            <a:r>
              <a:rPr lang="en-US" dirty="0" err="1"/>
              <a:t>trí</a:t>
            </a:r>
            <a:r>
              <a:rPr lang="en-US" dirty="0"/>
              <a:t> state </a:t>
            </a:r>
            <a:r>
              <a:rPr lang="en-US" dirty="0" err="1"/>
              <a:t>của</a:t>
            </a:r>
            <a:r>
              <a:rPr lang="en-US" dirty="0"/>
              <a:t> </a:t>
            </a:r>
            <a:r>
              <a:rPr lang="en-US" dirty="0" err="1"/>
              <a:t>mình</a:t>
            </a:r>
            <a:r>
              <a:rPr lang="en-US" dirty="0"/>
              <a:t> </a:t>
            </a:r>
          </a:p>
          <a:p>
            <a:pPr lvl="0"/>
            <a:r>
              <a:rPr lang="en-US" b="1" dirty="0" err="1"/>
              <a:t>Sensorless</a:t>
            </a:r>
            <a:r>
              <a:rPr lang="en-US" b="1" dirty="0"/>
              <a:t> problems</a:t>
            </a:r>
            <a:endParaRPr lang="en-US" dirty="0"/>
          </a:p>
          <a:p>
            <a:r>
              <a:rPr lang="en-US" dirty="0" err="1"/>
              <a:t>Trường</a:t>
            </a:r>
            <a:r>
              <a:rPr lang="en-US" dirty="0"/>
              <a:t> </a:t>
            </a:r>
            <a:r>
              <a:rPr lang="en-US" dirty="0" err="1"/>
              <a:t>hợp</a:t>
            </a:r>
            <a:r>
              <a:rPr lang="en-US" dirty="0"/>
              <a:t> </a:t>
            </a:r>
            <a:r>
              <a:rPr lang="en-US" dirty="0" err="1"/>
              <a:t>hoàn</a:t>
            </a:r>
            <a:r>
              <a:rPr lang="en-US" dirty="0"/>
              <a:t> </a:t>
            </a:r>
            <a:r>
              <a:rPr lang="en-US" dirty="0" err="1"/>
              <a:t>toàn</a:t>
            </a:r>
            <a:r>
              <a:rPr lang="en-US" dirty="0"/>
              <a:t> </a:t>
            </a:r>
            <a:r>
              <a:rPr lang="en-US" dirty="0" err="1"/>
              <a:t>không</a:t>
            </a:r>
            <a:r>
              <a:rPr lang="en-US" dirty="0"/>
              <a:t> </a:t>
            </a:r>
            <a:r>
              <a:rPr lang="en-US" dirty="0" err="1"/>
              <a:t>có</a:t>
            </a:r>
            <a:r>
              <a:rPr lang="en-US" dirty="0"/>
              <a:t> observation, </a:t>
            </a:r>
            <a:r>
              <a:rPr lang="en-US" dirty="0" err="1"/>
              <a:t>bất</a:t>
            </a:r>
            <a:r>
              <a:rPr lang="en-US" dirty="0"/>
              <a:t> </a:t>
            </a:r>
            <a:r>
              <a:rPr lang="en-US" dirty="0" err="1"/>
              <a:t>kì</a:t>
            </a:r>
            <a:r>
              <a:rPr lang="en-US" dirty="0"/>
              <a:t> </a:t>
            </a:r>
            <a:r>
              <a:rPr lang="en-US" dirty="0" err="1"/>
              <a:t>thông</a:t>
            </a:r>
            <a:r>
              <a:rPr lang="en-US" dirty="0"/>
              <a:t> tin </a:t>
            </a:r>
            <a:r>
              <a:rPr lang="en-US" dirty="0" err="1"/>
              <a:t>nào</a:t>
            </a:r>
            <a:r>
              <a:rPr lang="en-US" dirty="0"/>
              <a:t> </a:t>
            </a:r>
            <a:r>
              <a:rPr lang="en-US" dirty="0" err="1"/>
              <a:t>về</a:t>
            </a:r>
            <a:r>
              <a:rPr lang="en-US" dirty="0"/>
              <a:t> </a:t>
            </a:r>
            <a:r>
              <a:rPr lang="en-US" dirty="0" err="1"/>
              <a:t>môi</a:t>
            </a:r>
            <a:r>
              <a:rPr lang="en-US" dirty="0"/>
              <a:t> </a:t>
            </a:r>
            <a:r>
              <a:rPr lang="en-US" dirty="0" err="1"/>
              <a:t>trường</a:t>
            </a:r>
            <a:endParaRPr lang="en-US" dirty="0"/>
          </a:p>
          <a:p>
            <a:pPr lvl="0"/>
            <a:r>
              <a:rPr lang="en-US" dirty="0" err="1"/>
              <a:t>Giải</a:t>
            </a:r>
            <a:r>
              <a:rPr lang="en-US" dirty="0"/>
              <a:t> </a:t>
            </a:r>
            <a:r>
              <a:rPr lang="en-US" dirty="0" err="1"/>
              <a:t>quyết</a:t>
            </a:r>
            <a:r>
              <a:rPr lang="en-US" dirty="0"/>
              <a:t> </a:t>
            </a:r>
            <a:r>
              <a:rPr lang="en-US" dirty="0" err="1"/>
              <a:t>rất</a:t>
            </a:r>
            <a:r>
              <a:rPr lang="en-US" dirty="0"/>
              <a:t> </a:t>
            </a:r>
            <a:r>
              <a:rPr lang="en-US" dirty="0" err="1"/>
              <a:t>ít</a:t>
            </a:r>
            <a:r>
              <a:rPr lang="en-US" dirty="0"/>
              <a:t> </a:t>
            </a:r>
            <a:r>
              <a:rPr lang="en-US" dirty="0" err="1"/>
              <a:t>vấn</a:t>
            </a:r>
            <a:r>
              <a:rPr lang="en-US" dirty="0"/>
              <a:t> </a:t>
            </a:r>
            <a:r>
              <a:rPr lang="en-US" dirty="0" err="1"/>
              <a:t>đề</a:t>
            </a:r>
            <a:endParaRPr lang="en-US" dirty="0"/>
          </a:p>
          <a:p>
            <a:pPr lvl="0"/>
            <a:r>
              <a:rPr lang="en-US" dirty="0" err="1"/>
              <a:t>Tiết</a:t>
            </a:r>
            <a:r>
              <a:rPr lang="en-US" dirty="0"/>
              <a:t> </a:t>
            </a:r>
            <a:r>
              <a:rPr lang="en-US" dirty="0" err="1"/>
              <a:t>kiệm</a:t>
            </a:r>
            <a:r>
              <a:rPr lang="en-US" dirty="0"/>
              <a:t> </a:t>
            </a:r>
            <a:r>
              <a:rPr lang="en-US" dirty="0" err="1"/>
              <a:t>được</a:t>
            </a:r>
            <a:r>
              <a:rPr lang="en-US" dirty="0"/>
              <a:t> </a:t>
            </a:r>
            <a:r>
              <a:rPr lang="en-US" dirty="0" err="1"/>
              <a:t>một</a:t>
            </a:r>
            <a:r>
              <a:rPr lang="en-US" dirty="0"/>
              <a:t> </a:t>
            </a:r>
            <a:r>
              <a:rPr lang="en-US" dirty="0" err="1"/>
              <a:t>vài</a:t>
            </a:r>
            <a:r>
              <a:rPr lang="en-US" dirty="0"/>
              <a:t> chi </a:t>
            </a:r>
            <a:r>
              <a:rPr lang="en-US" dirty="0" err="1"/>
              <a:t>phí</a:t>
            </a:r>
            <a:endParaRPr lang="en-US" dirty="0"/>
          </a:p>
          <a:p>
            <a:r>
              <a:rPr lang="en-US" dirty="0"/>
              <a:t>Belief state : Agent </a:t>
            </a:r>
            <a:r>
              <a:rPr lang="en-US" dirty="0" err="1"/>
              <a:t>nghĩ</a:t>
            </a:r>
            <a:r>
              <a:rPr lang="en-US" dirty="0"/>
              <a:t> </a:t>
            </a:r>
            <a:r>
              <a:rPr lang="en-US" dirty="0" err="1"/>
              <a:t>nó</a:t>
            </a:r>
            <a:r>
              <a:rPr lang="en-US" dirty="0"/>
              <a:t> </a:t>
            </a:r>
            <a:r>
              <a:rPr lang="en-US" dirty="0" err="1"/>
              <a:t>đang</a:t>
            </a:r>
            <a:r>
              <a:rPr lang="en-US" dirty="0"/>
              <a:t> ở </a:t>
            </a:r>
            <a:r>
              <a:rPr lang="en-US" dirty="0" err="1"/>
              <a:t>đâu</a:t>
            </a:r>
            <a:r>
              <a:rPr lang="en-US" dirty="0"/>
              <a:t> </a:t>
            </a:r>
            <a:r>
              <a:rPr lang="en-US" dirty="0" err="1"/>
              <a:t>đó</a:t>
            </a:r>
            <a:r>
              <a:rPr lang="en-US" dirty="0"/>
              <a:t> </a:t>
            </a:r>
            <a:r>
              <a:rPr lang="en-US" dirty="0">
                <a:sym typeface="Wingdings"/>
              </a:rPr>
              <a:t></a:t>
            </a:r>
            <a:r>
              <a:rPr lang="en-US" dirty="0"/>
              <a:t> </a:t>
            </a:r>
            <a:r>
              <a:rPr lang="en-US" dirty="0" err="1"/>
              <a:t>là</a:t>
            </a:r>
            <a:r>
              <a:rPr lang="en-US" dirty="0"/>
              <a:t> </a:t>
            </a:r>
            <a:r>
              <a:rPr lang="en-US" dirty="0" err="1"/>
              <a:t>một</a:t>
            </a:r>
            <a:r>
              <a:rPr lang="en-US" dirty="0"/>
              <a:t> </a:t>
            </a:r>
            <a:r>
              <a:rPr lang="en-US" dirty="0" err="1"/>
              <a:t>tập</a:t>
            </a:r>
            <a:r>
              <a:rPr lang="en-US" dirty="0"/>
              <a:t> </a:t>
            </a:r>
            <a:r>
              <a:rPr lang="en-US" dirty="0" err="1"/>
              <a:t>hợp</a:t>
            </a:r>
            <a:r>
              <a:rPr lang="en-US" dirty="0"/>
              <a:t> state.</a:t>
            </a:r>
          </a:p>
          <a:p>
            <a:pPr lvl="0"/>
            <a:r>
              <a:rPr lang="en-US" dirty="0"/>
              <a:t>Ý </a:t>
            </a:r>
            <a:r>
              <a:rPr lang="en-US" dirty="0" err="1"/>
              <a:t>tưởng</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r>
              <a:rPr lang="en-US" dirty="0"/>
              <a:t> </a:t>
            </a:r>
            <a:r>
              <a:rPr lang="en-US" dirty="0" err="1"/>
              <a:t>này</a:t>
            </a:r>
            <a:r>
              <a:rPr lang="en-US" dirty="0"/>
              <a:t> </a:t>
            </a:r>
            <a:r>
              <a:rPr lang="en-US" dirty="0" err="1"/>
              <a:t>là</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có</a:t>
            </a:r>
            <a:r>
              <a:rPr lang="en-US" dirty="0"/>
              <a:t> con agent </a:t>
            </a:r>
            <a:r>
              <a:rPr lang="en-US" dirty="0" err="1"/>
              <a:t>này</a:t>
            </a:r>
            <a:r>
              <a:rPr lang="en-US" dirty="0"/>
              <a:t> </a:t>
            </a:r>
            <a:r>
              <a:rPr lang="en-US" dirty="0" err="1"/>
              <a:t>có</a:t>
            </a:r>
            <a:r>
              <a:rPr lang="en-US" dirty="0"/>
              <a:t> </a:t>
            </a:r>
            <a:r>
              <a:rPr lang="en-US" dirty="0" err="1"/>
              <a:t>chức</a:t>
            </a:r>
            <a:r>
              <a:rPr lang="en-US" dirty="0"/>
              <a:t> </a:t>
            </a:r>
            <a:r>
              <a:rPr lang="en-US" dirty="0" err="1"/>
              <a:t>năng</a:t>
            </a:r>
            <a:r>
              <a:rPr lang="en-US" dirty="0"/>
              <a:t> belief state </a:t>
            </a:r>
            <a:r>
              <a:rPr lang="en-US" dirty="0">
                <a:sym typeface="Wingdings"/>
              </a:rPr>
              <a:t></a:t>
            </a:r>
            <a:r>
              <a:rPr lang="en-US" dirty="0"/>
              <a:t> </a:t>
            </a:r>
            <a:r>
              <a:rPr lang="en-US" dirty="0" err="1"/>
              <a:t>để</a:t>
            </a:r>
            <a:r>
              <a:rPr lang="en-US" dirty="0"/>
              <a:t> </a:t>
            </a:r>
            <a:r>
              <a:rPr lang="en-US" dirty="0" err="1"/>
              <a:t>nó</a:t>
            </a:r>
            <a:r>
              <a:rPr lang="en-US" dirty="0"/>
              <a:t> </a:t>
            </a:r>
            <a:r>
              <a:rPr lang="en-US" dirty="0" err="1"/>
              <a:t>trở</a:t>
            </a:r>
            <a:r>
              <a:rPr lang="en-US" dirty="0"/>
              <a:t> </a:t>
            </a:r>
            <a:r>
              <a:rPr lang="en-US" dirty="0" err="1"/>
              <a:t>thành</a:t>
            </a:r>
            <a:r>
              <a:rPr lang="en-US" dirty="0"/>
              <a:t> </a:t>
            </a:r>
            <a:r>
              <a:rPr lang="en-US" dirty="0" err="1"/>
              <a:t>fullobservable</a:t>
            </a:r>
            <a:r>
              <a:rPr lang="en-US" dirty="0"/>
              <a:t> </a:t>
            </a:r>
          </a:p>
          <a:p>
            <a:r>
              <a:rPr lang="en-US" dirty="0" err="1"/>
              <a:t>Gồm</a:t>
            </a:r>
            <a:r>
              <a:rPr lang="en-US" dirty="0"/>
              <a:t> 5 </a:t>
            </a:r>
            <a:r>
              <a:rPr lang="en-US" dirty="0" err="1"/>
              <a:t>thành</a:t>
            </a:r>
            <a:r>
              <a:rPr lang="en-US" dirty="0"/>
              <a:t> </a:t>
            </a:r>
            <a:r>
              <a:rPr lang="en-US" dirty="0" err="1"/>
              <a:t>phần</a:t>
            </a:r>
            <a:r>
              <a:rPr lang="en-US" dirty="0"/>
              <a:t>:</a:t>
            </a:r>
          </a:p>
          <a:p>
            <a:pPr lvl="0"/>
            <a:r>
              <a:rPr lang="en-US" dirty="0"/>
              <a:t>Initial sate</a:t>
            </a:r>
          </a:p>
          <a:p>
            <a:r>
              <a:rPr lang="en-US" dirty="0" err="1"/>
              <a:t>Lấy</a:t>
            </a:r>
            <a:r>
              <a:rPr lang="en-US" dirty="0"/>
              <a:t> </a:t>
            </a:r>
            <a:r>
              <a:rPr lang="en-US" dirty="0" err="1"/>
              <a:t>tấ</a:t>
            </a:r>
            <a:r>
              <a:rPr lang="en-US" dirty="0"/>
              <a:t> </a:t>
            </a:r>
            <a:r>
              <a:rPr lang="en-US" dirty="0" err="1"/>
              <a:t>cả</a:t>
            </a:r>
            <a:r>
              <a:rPr lang="en-US" dirty="0"/>
              <a:t> physical states</a:t>
            </a:r>
          </a:p>
          <a:p>
            <a:pPr lvl="0"/>
            <a:r>
              <a:rPr lang="en-US" dirty="0"/>
              <a:t>Possible </a:t>
            </a:r>
            <a:r>
              <a:rPr lang="en-US" dirty="0" smtClean="0"/>
              <a:t>actions</a:t>
            </a:r>
            <a:endParaRPr lang="en-US" dirty="0"/>
          </a:p>
        </p:txBody>
      </p:sp>
    </p:spTree>
    <p:extLst>
      <p:ext uri="{BB962C8B-B14F-4D97-AF65-F5344CB8AC3E}">
        <p14:creationId xmlns:p14="http://schemas.microsoft.com/office/powerpoint/2010/main" val="14543027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277091" y="204550"/>
            <a:ext cx="7747820" cy="239683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8. </a:t>
            </a:r>
            <a:r>
              <a:rPr lang="en-US" sz="3600" dirty="0" smtClean="0"/>
              <a:t>SEARCHING </a:t>
            </a:r>
            <a:r>
              <a:rPr lang="en-US" sz="3600" dirty="0" err="1" smtClean="0"/>
              <a:t>iN</a:t>
            </a:r>
            <a:r>
              <a:rPr lang="en-US" sz="3600" dirty="0" smtClean="0"/>
              <a:t> </a:t>
            </a:r>
            <a:r>
              <a:rPr lang="en-US" sz="3600" dirty="0"/>
              <a:t>NONDETERMINISTIC ENVIRONMENTS</a:t>
            </a:r>
          </a:p>
          <a:p>
            <a:pPr marL="0" lvl="1"/>
            <a:r>
              <a:rPr lang="en-US" sz="3600" dirty="0" smtClean="0"/>
              <a:t>So</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61</a:t>
            </a:fld>
            <a:endParaRPr lang="en-US" sz="3200" dirty="0">
              <a:solidFill>
                <a:srgbClr val="FF0000"/>
              </a:solidFill>
            </a:endParaRPr>
          </a:p>
        </p:txBody>
      </p:sp>
      <p:sp>
        <p:nvSpPr>
          <p:cNvPr id="14" name="TextBox 13"/>
          <p:cNvSpPr txBox="1"/>
          <p:nvPr/>
        </p:nvSpPr>
        <p:spPr>
          <a:xfrm>
            <a:off x="167986" y="3114002"/>
            <a:ext cx="11052464" cy="2862322"/>
          </a:xfrm>
          <a:prstGeom prst="rect">
            <a:avLst/>
          </a:prstGeom>
          <a:noFill/>
        </p:spPr>
        <p:txBody>
          <a:bodyPr wrap="square" rtlCol="0">
            <a:spAutoFit/>
          </a:bodyPr>
          <a:lstStyle/>
          <a:p>
            <a:r>
              <a:rPr lang="en-US" dirty="0"/>
              <a:t>ACTION(belief state b)</a:t>
            </a:r>
          </a:p>
          <a:p>
            <a:pPr lvl="0"/>
            <a:r>
              <a:rPr lang="en-US" dirty="0"/>
              <a:t>Transition model</a:t>
            </a:r>
          </a:p>
          <a:p>
            <a:r>
              <a:rPr lang="en-US" dirty="0"/>
              <a:t>RESULT( belief state </a:t>
            </a:r>
            <a:r>
              <a:rPr lang="en-US" dirty="0" err="1"/>
              <a:t>b,action</a:t>
            </a:r>
            <a:r>
              <a:rPr lang="en-US" dirty="0"/>
              <a:t> a) = new belief state b’</a:t>
            </a:r>
          </a:p>
          <a:p>
            <a:pPr lvl="0"/>
            <a:r>
              <a:rPr lang="en-US" dirty="0"/>
              <a:t>Goad test : Result</a:t>
            </a:r>
          </a:p>
          <a:p>
            <a:pPr lvl="0"/>
            <a:r>
              <a:rPr lang="en-US" dirty="0"/>
              <a:t>Cost</a:t>
            </a:r>
          </a:p>
          <a:p>
            <a:pPr lvl="0"/>
            <a:r>
              <a:rPr lang="en-US" dirty="0"/>
              <a:t>Qua </a:t>
            </a:r>
            <a:r>
              <a:rPr lang="en-US" dirty="0" err="1"/>
              <a:t>các</a:t>
            </a:r>
            <a:r>
              <a:rPr lang="en-US" dirty="0"/>
              <a:t> </a:t>
            </a:r>
            <a:r>
              <a:rPr lang="en-US" dirty="0" err="1"/>
              <a:t>bước</a:t>
            </a:r>
            <a:r>
              <a:rPr lang="en-US" dirty="0"/>
              <a:t> </a:t>
            </a:r>
            <a:r>
              <a:rPr lang="en-US" dirty="0" err="1"/>
              <a:t>sau</a:t>
            </a:r>
            <a:r>
              <a:rPr lang="en-US" dirty="0"/>
              <a:t> </a:t>
            </a:r>
            <a:r>
              <a:rPr lang="en-US" dirty="0">
                <a:sym typeface="Wingdings"/>
              </a:rPr>
              <a:t></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thuật</a:t>
            </a:r>
            <a:r>
              <a:rPr lang="en-US" dirty="0"/>
              <a:t> </a:t>
            </a:r>
            <a:r>
              <a:rPr lang="en-US" dirty="0" err="1"/>
              <a:t>toán</a:t>
            </a:r>
            <a:r>
              <a:rPr lang="en-US" dirty="0"/>
              <a:t> </a:t>
            </a:r>
            <a:r>
              <a:rPr lang="en-US" dirty="0" err="1"/>
              <a:t>trước</a:t>
            </a:r>
            <a:r>
              <a:rPr lang="en-US" dirty="0"/>
              <a:t> </a:t>
            </a:r>
            <a:r>
              <a:rPr lang="en-US" dirty="0" err="1"/>
              <a:t>đã</a:t>
            </a:r>
            <a:r>
              <a:rPr lang="en-US" dirty="0"/>
              <a:t> </a:t>
            </a:r>
            <a:r>
              <a:rPr lang="en-US" dirty="0" err="1"/>
              <a:t>học</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a:p>
            <a:r>
              <a:rPr lang="en-US" dirty="0" err="1"/>
              <a:t>Tuy</a:t>
            </a:r>
            <a:r>
              <a:rPr lang="en-US" dirty="0"/>
              <a:t> </a:t>
            </a:r>
            <a:r>
              <a:rPr lang="en-US" dirty="0" err="1"/>
              <a:t>nhiên</a:t>
            </a:r>
            <a:r>
              <a:rPr lang="en-US" dirty="0"/>
              <a:t>, </a:t>
            </a:r>
            <a:r>
              <a:rPr lang="en-US" dirty="0" err="1"/>
              <a:t>mô</a:t>
            </a:r>
            <a:r>
              <a:rPr lang="en-US" dirty="0"/>
              <a:t> </a:t>
            </a:r>
            <a:r>
              <a:rPr lang="en-US" dirty="0" err="1"/>
              <a:t>hình</a:t>
            </a:r>
            <a:r>
              <a:rPr lang="en-US" dirty="0"/>
              <a:t> state </a:t>
            </a:r>
            <a:r>
              <a:rPr lang="en-US" dirty="0" err="1"/>
              <a:t>giờ</a:t>
            </a:r>
            <a:r>
              <a:rPr lang="en-US" dirty="0"/>
              <a:t> </a:t>
            </a:r>
            <a:r>
              <a:rPr lang="en-US" dirty="0" err="1"/>
              <a:t>rộng</a:t>
            </a:r>
            <a:r>
              <a:rPr lang="en-US" dirty="0"/>
              <a:t> </a:t>
            </a:r>
            <a:r>
              <a:rPr lang="en-US" dirty="0" err="1"/>
              <a:t>lớn</a:t>
            </a:r>
            <a:r>
              <a:rPr lang="en-US" dirty="0"/>
              <a:t> </a:t>
            </a:r>
            <a:r>
              <a:rPr lang="en-US" dirty="0" err="1"/>
              <a:t>hơn</a:t>
            </a:r>
            <a:r>
              <a:rPr lang="en-US" dirty="0"/>
              <a:t> </a:t>
            </a:r>
            <a:r>
              <a:rPr lang="en-US" dirty="0" err="1"/>
              <a:t>nhiều</a:t>
            </a:r>
            <a:r>
              <a:rPr lang="en-US" dirty="0"/>
              <a:t>. </a:t>
            </a:r>
            <a:r>
              <a:rPr lang="en-US" dirty="0" err="1"/>
              <a:t>Máy</a:t>
            </a:r>
            <a:r>
              <a:rPr lang="en-US" dirty="0"/>
              <a:t> </a:t>
            </a:r>
            <a:r>
              <a:rPr lang="en-US" dirty="0" err="1"/>
              <a:t>sẽ</a:t>
            </a:r>
            <a:r>
              <a:rPr lang="en-US" dirty="0"/>
              <a:t> </a:t>
            </a:r>
            <a:r>
              <a:rPr lang="en-US" dirty="0" err="1"/>
              <a:t>không</a:t>
            </a:r>
            <a:r>
              <a:rPr lang="en-US" dirty="0"/>
              <a:t> </a:t>
            </a:r>
            <a:r>
              <a:rPr lang="en-US" dirty="0" err="1"/>
              <a:t>thế</a:t>
            </a:r>
            <a:r>
              <a:rPr lang="en-US" dirty="0"/>
              <a:t> </a:t>
            </a:r>
            <a:r>
              <a:rPr lang="en-US" dirty="0" err="1"/>
              <a:t>chạy</a:t>
            </a:r>
            <a:r>
              <a:rPr lang="en-US" dirty="0"/>
              <a:t> </a:t>
            </a:r>
            <a:r>
              <a:rPr lang="en-US" dirty="0" err="1"/>
              <a:t>nổi</a:t>
            </a:r>
            <a:r>
              <a:rPr lang="en-US" dirty="0"/>
              <a:t>.</a:t>
            </a:r>
          </a:p>
          <a:p>
            <a:pPr lvl="0"/>
            <a:r>
              <a:rPr lang="en-US" dirty="0"/>
              <a:t>Ta </a:t>
            </a:r>
            <a:r>
              <a:rPr lang="en-US" dirty="0" err="1"/>
              <a:t>cần</a:t>
            </a:r>
            <a:r>
              <a:rPr lang="en-US" dirty="0"/>
              <a:t> </a:t>
            </a:r>
            <a:r>
              <a:rPr lang="en-US" dirty="0" err="1"/>
              <a:t>cái</a:t>
            </a:r>
            <a:r>
              <a:rPr lang="en-US" dirty="0"/>
              <a:t> </a:t>
            </a:r>
            <a:r>
              <a:rPr lang="en-US" dirty="0" err="1"/>
              <a:t>tiển</a:t>
            </a:r>
            <a:r>
              <a:rPr lang="en-US" dirty="0"/>
              <a:t> </a:t>
            </a:r>
            <a:r>
              <a:rPr lang="en-US" dirty="0" err="1"/>
              <a:t>thuật</a:t>
            </a:r>
            <a:r>
              <a:rPr lang="en-US" dirty="0"/>
              <a:t> </a:t>
            </a:r>
            <a:r>
              <a:rPr lang="en-US" dirty="0" err="1"/>
              <a:t>toán</a:t>
            </a:r>
            <a:r>
              <a:rPr lang="en-US" dirty="0"/>
              <a:t> </a:t>
            </a:r>
            <a:r>
              <a:rPr lang="en-US" dirty="0">
                <a:sym typeface="Wingdings"/>
              </a:rPr>
              <a:t></a:t>
            </a:r>
            <a:r>
              <a:rPr lang="en-US" dirty="0"/>
              <a:t> incremental belief-state search</a:t>
            </a:r>
          </a:p>
          <a:p>
            <a:pPr lvl="0"/>
            <a:r>
              <a:rPr lang="en-US" b="1" dirty="0"/>
              <a:t>Incremental belief-state search</a:t>
            </a:r>
            <a:endParaRPr lang="en-US" dirty="0"/>
          </a:p>
          <a:p>
            <a:r>
              <a:rPr lang="en-US" dirty="0"/>
              <a:t>Solve 1 physical state </a:t>
            </a:r>
            <a:r>
              <a:rPr lang="en-US" dirty="0" err="1"/>
              <a:t>tại</a:t>
            </a:r>
            <a:r>
              <a:rPr lang="en-US" dirty="0"/>
              <a:t> </a:t>
            </a:r>
            <a:r>
              <a:rPr lang="en-US" dirty="0" err="1"/>
              <a:t>một</a:t>
            </a:r>
            <a:r>
              <a:rPr lang="en-US" dirty="0"/>
              <a:t> </a:t>
            </a:r>
            <a:r>
              <a:rPr lang="en-US" dirty="0" err="1"/>
              <a:t>thời</a:t>
            </a:r>
            <a:r>
              <a:rPr lang="en-US" dirty="0"/>
              <a:t> </a:t>
            </a:r>
            <a:r>
              <a:rPr lang="en-US" dirty="0" err="1"/>
              <a:t>điểm</a:t>
            </a:r>
            <a:endParaRPr lang="en-US" dirty="0"/>
          </a:p>
        </p:txBody>
      </p:sp>
    </p:spTree>
    <p:extLst>
      <p:ext uri="{BB962C8B-B14F-4D97-AF65-F5344CB8AC3E}">
        <p14:creationId xmlns:p14="http://schemas.microsoft.com/office/powerpoint/2010/main" val="28268966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0" y="-124689"/>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9. </a:t>
            </a:r>
            <a:r>
              <a:rPr lang="en-US" sz="3600" dirty="0" smtClean="0"/>
              <a:t>SO SÁNH NHỮNG THUẬT TOÁN ĐÃ HỌC:</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62</a:t>
            </a:fld>
            <a:endParaRPr lang="en-US" sz="3200" dirty="0">
              <a:solidFill>
                <a:srgbClr val="FF0000"/>
              </a:solidFill>
            </a:endParaRPr>
          </a:p>
        </p:txBody>
      </p:sp>
      <p:sp>
        <p:nvSpPr>
          <p:cNvPr id="3" name="Rectangle 2"/>
          <p:cNvSpPr/>
          <p:nvPr/>
        </p:nvSpPr>
        <p:spPr>
          <a:xfrm>
            <a:off x="942109" y="2263676"/>
            <a:ext cx="8437418" cy="2585323"/>
          </a:xfrm>
          <a:prstGeom prst="rect">
            <a:avLst/>
          </a:prstGeom>
        </p:spPr>
        <p:txBody>
          <a:bodyPr wrap="square">
            <a:spAutoFit/>
          </a:bodyPr>
          <a:lstStyle/>
          <a:p>
            <a:pPr lvl="0"/>
            <a:r>
              <a:rPr lang="en-US" b="1" dirty="0"/>
              <a:t>Offline </a:t>
            </a:r>
            <a:r>
              <a:rPr lang="en-US" b="1" dirty="0" err="1"/>
              <a:t>và</a:t>
            </a:r>
            <a:r>
              <a:rPr lang="en-US" b="1" dirty="0"/>
              <a:t> online </a:t>
            </a:r>
            <a:endParaRPr lang="en-US" dirty="0"/>
          </a:p>
          <a:p>
            <a:r>
              <a:rPr lang="en-US" dirty="0" err="1"/>
              <a:t>Tất</a:t>
            </a:r>
            <a:r>
              <a:rPr lang="en-US" dirty="0"/>
              <a:t> </a:t>
            </a:r>
            <a:r>
              <a:rPr lang="en-US" dirty="0" err="1"/>
              <a:t>cả</a:t>
            </a:r>
            <a:r>
              <a:rPr lang="en-US" dirty="0"/>
              <a:t> </a:t>
            </a:r>
            <a:r>
              <a:rPr lang="en-US" dirty="0" err="1"/>
              <a:t>thuật</a:t>
            </a:r>
            <a:r>
              <a:rPr lang="en-US" dirty="0"/>
              <a:t> </a:t>
            </a:r>
            <a:r>
              <a:rPr lang="en-US" dirty="0" err="1"/>
              <a:t>toán</a:t>
            </a:r>
            <a:r>
              <a:rPr lang="en-US" dirty="0"/>
              <a:t> </a:t>
            </a:r>
            <a:r>
              <a:rPr lang="en-US" dirty="0" err="1"/>
              <a:t>trước</a:t>
            </a:r>
            <a:r>
              <a:rPr lang="en-US" dirty="0"/>
              <a:t> </a:t>
            </a:r>
            <a:r>
              <a:rPr lang="en-US" dirty="0" err="1"/>
              <a:t>giờ</a:t>
            </a:r>
            <a:r>
              <a:rPr lang="en-US" dirty="0"/>
              <a:t> </a:t>
            </a:r>
            <a:r>
              <a:rPr lang="en-US" dirty="0" err="1"/>
              <a:t>là</a:t>
            </a:r>
            <a:r>
              <a:rPr lang="en-US" dirty="0"/>
              <a:t> offline </a:t>
            </a:r>
          </a:p>
          <a:p>
            <a:r>
              <a:rPr lang="en-US" dirty="0" err="1"/>
              <a:t>Gồm</a:t>
            </a:r>
            <a:r>
              <a:rPr lang="en-US" dirty="0"/>
              <a:t> 5 </a:t>
            </a:r>
            <a:r>
              <a:rPr lang="en-US" dirty="0" err="1"/>
              <a:t>thành</a:t>
            </a:r>
            <a:r>
              <a:rPr lang="en-US" dirty="0"/>
              <a:t> </a:t>
            </a:r>
            <a:r>
              <a:rPr lang="en-US" dirty="0" err="1"/>
              <a:t>phần</a:t>
            </a:r>
            <a:r>
              <a:rPr lang="en-US" dirty="0"/>
              <a:t>:</a:t>
            </a:r>
          </a:p>
          <a:p>
            <a:pPr lvl="0"/>
            <a:r>
              <a:rPr lang="en-US" dirty="0"/>
              <a:t>Initial state</a:t>
            </a:r>
          </a:p>
          <a:p>
            <a:pPr lvl="0"/>
            <a:r>
              <a:rPr lang="en-US" dirty="0"/>
              <a:t>Possible </a:t>
            </a:r>
            <a:r>
              <a:rPr lang="en-US" dirty="0" err="1"/>
              <a:t>actions:ACTIONS</a:t>
            </a:r>
            <a:endParaRPr lang="en-US" dirty="0"/>
          </a:p>
          <a:p>
            <a:pPr lvl="0"/>
            <a:r>
              <a:rPr lang="en-US" dirty="0"/>
              <a:t>Transition model: RESULT (online </a:t>
            </a:r>
            <a:r>
              <a:rPr lang="en-US" dirty="0" err="1"/>
              <a:t>không</a:t>
            </a:r>
            <a:r>
              <a:rPr lang="en-US" dirty="0"/>
              <a:t> </a:t>
            </a:r>
            <a:r>
              <a:rPr lang="en-US" dirty="0" err="1"/>
              <a:t>có</a:t>
            </a:r>
            <a:r>
              <a:rPr lang="en-US" dirty="0"/>
              <a:t> </a:t>
            </a:r>
            <a:r>
              <a:rPr lang="en-US" dirty="0" err="1"/>
              <a:t>thành</a:t>
            </a:r>
            <a:r>
              <a:rPr lang="en-US" dirty="0"/>
              <a:t> </a:t>
            </a:r>
            <a:r>
              <a:rPr lang="en-US" dirty="0" err="1"/>
              <a:t>phần</a:t>
            </a:r>
            <a:r>
              <a:rPr lang="en-US" dirty="0"/>
              <a:t> </a:t>
            </a:r>
            <a:r>
              <a:rPr lang="en-US" dirty="0" err="1"/>
              <a:t>này</a:t>
            </a:r>
            <a:r>
              <a:rPr lang="en-US" dirty="0"/>
              <a:t>)</a:t>
            </a:r>
          </a:p>
          <a:p>
            <a:pPr lvl="0"/>
            <a:r>
              <a:rPr lang="en-US" dirty="0"/>
              <a:t>Goal test: GOAL-TEST</a:t>
            </a:r>
          </a:p>
          <a:p>
            <a:pPr lvl="0"/>
            <a:r>
              <a:rPr lang="en-US" dirty="0"/>
              <a:t>Cost: </a:t>
            </a:r>
            <a:r>
              <a:rPr lang="en-US" dirty="0" smtClean="0"/>
              <a:t>STEP-COST,PATH-COST</a:t>
            </a:r>
          </a:p>
          <a:p>
            <a:pPr lvl="0"/>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109" y="4650798"/>
            <a:ext cx="58578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14157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250"/>
                                        <p:tgtEl>
                                          <p:spTgt spid="3"/>
                                        </p:tgtEl>
                                      </p:cBhvr>
                                    </p:animEffect>
                                  </p:childTnLst>
                                </p:cTn>
                              </p:par>
                            </p:childTnLst>
                          </p:cTn>
                        </p:par>
                        <p:par>
                          <p:cTn id="8" fill="hold">
                            <p:stCondLst>
                              <p:cond delay="1250"/>
                            </p:stCondLst>
                            <p:childTnLst>
                              <p:par>
                                <p:cTn id="9" presetID="22" presetClass="entr" presetSubtype="4"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down)">
                                      <p:cBhvr>
                                        <p:cTn id="11" dur="1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0" y="-124689"/>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9. </a:t>
            </a:r>
            <a:r>
              <a:rPr lang="en-US" sz="3600" dirty="0" smtClean="0"/>
              <a:t>SO SÁNH NHỮNG THUẬT TOÁN ĐÃ HỌC:</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63</a:t>
            </a:fld>
            <a:endParaRPr lang="en-US" sz="3200" dirty="0">
              <a:solidFill>
                <a:srgbClr val="FF0000"/>
              </a:solidFill>
            </a:endParaRPr>
          </a:p>
        </p:txBody>
      </p:sp>
      <p:sp>
        <p:nvSpPr>
          <p:cNvPr id="3" name="Rectangle 2"/>
          <p:cNvSpPr/>
          <p:nvPr/>
        </p:nvSpPr>
        <p:spPr>
          <a:xfrm>
            <a:off x="429492" y="2158224"/>
            <a:ext cx="8437418" cy="4247317"/>
          </a:xfrm>
          <a:prstGeom prst="rect">
            <a:avLst/>
          </a:prstGeom>
        </p:spPr>
        <p:txBody>
          <a:bodyPr wrap="square">
            <a:spAutoFit/>
          </a:bodyPr>
          <a:lstStyle/>
          <a:p>
            <a:pPr lvl="0"/>
            <a:r>
              <a:rPr lang="en-US" b="1" dirty="0" err="1"/>
              <a:t>Lợi</a:t>
            </a:r>
            <a:r>
              <a:rPr lang="en-US" b="1" dirty="0"/>
              <a:t> </a:t>
            </a:r>
            <a:r>
              <a:rPr lang="en-US" b="1" dirty="0" err="1"/>
              <a:t>ích</a:t>
            </a:r>
            <a:r>
              <a:rPr lang="en-US" b="1" dirty="0"/>
              <a:t> </a:t>
            </a:r>
            <a:r>
              <a:rPr lang="en-US" b="1" dirty="0" err="1"/>
              <a:t>ủa</a:t>
            </a:r>
            <a:r>
              <a:rPr lang="en-US" b="1" dirty="0"/>
              <a:t> Online search</a:t>
            </a:r>
            <a:endParaRPr lang="en-US" dirty="0"/>
          </a:p>
          <a:p>
            <a:pPr lvl="0"/>
            <a:r>
              <a:rPr lang="en-US" dirty="0" err="1"/>
              <a:t>Đây</a:t>
            </a:r>
            <a:r>
              <a:rPr lang="en-US" dirty="0"/>
              <a:t> </a:t>
            </a:r>
            <a:r>
              <a:rPr lang="en-US" dirty="0" err="1"/>
              <a:t>là</a:t>
            </a:r>
            <a:r>
              <a:rPr lang="en-US" dirty="0"/>
              <a:t> </a:t>
            </a:r>
            <a:r>
              <a:rPr lang="en-US" dirty="0" err="1"/>
              <a:t>hình</a:t>
            </a:r>
            <a:r>
              <a:rPr lang="en-US" dirty="0"/>
              <a:t> </a:t>
            </a:r>
            <a:r>
              <a:rPr lang="en-US" dirty="0" err="1"/>
              <a:t>phạt</a:t>
            </a:r>
            <a:r>
              <a:rPr lang="en-US" dirty="0"/>
              <a:t> </a:t>
            </a:r>
            <a:r>
              <a:rPr lang="en-US" dirty="0" err="1"/>
              <a:t>cho</a:t>
            </a:r>
            <a:r>
              <a:rPr lang="en-US" dirty="0"/>
              <a:t> </a:t>
            </a:r>
            <a:r>
              <a:rPr lang="en-US" dirty="0" err="1"/>
              <a:t>quá</a:t>
            </a:r>
            <a:r>
              <a:rPr lang="en-US" dirty="0"/>
              <a:t> </a:t>
            </a:r>
            <a:r>
              <a:rPr lang="en-US" dirty="0" err="1"/>
              <a:t>nhiều</a:t>
            </a:r>
            <a:r>
              <a:rPr lang="en-US" dirty="0"/>
              <a:t> </a:t>
            </a:r>
            <a:r>
              <a:rPr lang="en-US" dirty="0" err="1"/>
              <a:t>compitation</a:t>
            </a:r>
            <a:endParaRPr lang="en-US" dirty="0"/>
          </a:p>
          <a:p>
            <a:pPr lvl="0"/>
            <a:r>
              <a:rPr lang="en-US" dirty="0" err="1"/>
              <a:t>Không</a:t>
            </a:r>
            <a:r>
              <a:rPr lang="en-US" dirty="0"/>
              <a:t> </a:t>
            </a:r>
            <a:r>
              <a:rPr lang="en-US" dirty="0" err="1"/>
              <a:t>cần</a:t>
            </a:r>
            <a:r>
              <a:rPr lang="en-US" dirty="0"/>
              <a:t> </a:t>
            </a:r>
            <a:r>
              <a:rPr lang="en-US" dirty="0" err="1"/>
              <a:t>điều</a:t>
            </a:r>
            <a:r>
              <a:rPr lang="en-US" dirty="0"/>
              <a:t> </a:t>
            </a:r>
            <a:r>
              <a:rPr lang="en-US" dirty="0" err="1"/>
              <a:t>kiện</a:t>
            </a:r>
            <a:r>
              <a:rPr lang="en-US" dirty="0"/>
              <a:t> </a:t>
            </a:r>
            <a:r>
              <a:rPr lang="en-US" dirty="0" err="1"/>
              <a:t>từ</a:t>
            </a:r>
            <a:r>
              <a:rPr lang="en-US" dirty="0"/>
              <a:t> </a:t>
            </a:r>
            <a:r>
              <a:rPr lang="en-US" dirty="0" err="1"/>
              <a:t>môi</a:t>
            </a:r>
            <a:r>
              <a:rPr lang="en-US" dirty="0"/>
              <a:t> </a:t>
            </a:r>
            <a:r>
              <a:rPr lang="en-US" dirty="0" err="1"/>
              <a:t>trường</a:t>
            </a:r>
            <a:endParaRPr lang="en-US" dirty="0"/>
          </a:p>
          <a:p>
            <a:pPr lvl="0"/>
            <a:r>
              <a:rPr lang="en-US" dirty="0" err="1"/>
              <a:t>Không</a:t>
            </a:r>
            <a:r>
              <a:rPr lang="en-US" dirty="0"/>
              <a:t> environment model</a:t>
            </a:r>
          </a:p>
          <a:p>
            <a:pPr lvl="0"/>
            <a:r>
              <a:rPr lang="en-US" b="1" dirty="0"/>
              <a:t>Competitive ratio</a:t>
            </a:r>
            <a:endParaRPr lang="en-US" dirty="0"/>
          </a:p>
          <a:p>
            <a:r>
              <a:rPr lang="en-US" dirty="0" err="1"/>
              <a:t>Có</a:t>
            </a:r>
            <a:r>
              <a:rPr lang="en-US" dirty="0"/>
              <a:t> 2 </a:t>
            </a:r>
            <a:r>
              <a:rPr lang="en-US" dirty="0" err="1"/>
              <a:t>loại</a:t>
            </a:r>
            <a:r>
              <a:rPr lang="en-US" dirty="0"/>
              <a:t> path cost </a:t>
            </a:r>
            <a:r>
              <a:rPr lang="en-US" dirty="0" err="1"/>
              <a:t>trong</a:t>
            </a:r>
            <a:r>
              <a:rPr lang="en-US" dirty="0"/>
              <a:t> online search</a:t>
            </a:r>
          </a:p>
          <a:p>
            <a:pPr lvl="0"/>
            <a:r>
              <a:rPr lang="en-US" dirty="0"/>
              <a:t>Actual path cost</a:t>
            </a:r>
          </a:p>
          <a:p>
            <a:pPr lvl="0"/>
            <a:r>
              <a:rPr lang="en-US" dirty="0"/>
              <a:t>Shortest path cost</a:t>
            </a:r>
          </a:p>
          <a:p>
            <a:r>
              <a:rPr lang="en-US" dirty="0"/>
              <a:t>Competitive </a:t>
            </a:r>
            <a:r>
              <a:rPr lang="en-US" dirty="0" err="1"/>
              <a:t>raio</a:t>
            </a:r>
            <a:r>
              <a:rPr lang="en-US" dirty="0"/>
              <a:t> = Actual path cost/ Shortest path cost</a:t>
            </a:r>
          </a:p>
          <a:p>
            <a:pPr lvl="0"/>
            <a:r>
              <a:rPr lang="en-US" b="1" dirty="0"/>
              <a:t>Dead-</a:t>
            </a:r>
            <a:r>
              <a:rPr lang="en-US" b="1" dirty="0" err="1"/>
              <a:t>en</a:t>
            </a:r>
            <a:r>
              <a:rPr lang="en-US" b="1" dirty="0"/>
              <a:t> state</a:t>
            </a:r>
            <a:endParaRPr lang="en-US" dirty="0"/>
          </a:p>
          <a:p>
            <a:r>
              <a:rPr lang="en-US" dirty="0" err="1"/>
              <a:t>Một</a:t>
            </a:r>
            <a:r>
              <a:rPr lang="en-US" dirty="0"/>
              <a:t> </a:t>
            </a:r>
            <a:r>
              <a:rPr lang="en-US" dirty="0" err="1"/>
              <a:t>vài</a:t>
            </a:r>
            <a:r>
              <a:rPr lang="en-US" dirty="0"/>
              <a:t> actions </a:t>
            </a:r>
            <a:r>
              <a:rPr lang="en-US" dirty="0" err="1"/>
              <a:t>là</a:t>
            </a:r>
            <a:r>
              <a:rPr lang="en-US" dirty="0"/>
              <a:t> irreversible (</a:t>
            </a:r>
            <a:r>
              <a:rPr lang="en-US" dirty="0" err="1"/>
              <a:t>đảo</a:t>
            </a:r>
            <a:r>
              <a:rPr lang="en-US" dirty="0"/>
              <a:t> </a:t>
            </a:r>
            <a:r>
              <a:rPr lang="en-US" dirty="0" err="1"/>
              <a:t>ngược</a:t>
            </a:r>
            <a:r>
              <a:rPr lang="en-US" dirty="0"/>
              <a:t>) , ta </a:t>
            </a:r>
            <a:r>
              <a:rPr lang="en-US" dirty="0" err="1"/>
              <a:t>sử</a:t>
            </a:r>
            <a:r>
              <a:rPr lang="en-US" dirty="0"/>
              <a:t> </a:t>
            </a:r>
            <a:r>
              <a:rPr lang="en-US" dirty="0" err="1"/>
              <a:t>dụng</a:t>
            </a:r>
            <a:r>
              <a:rPr lang="en-US" dirty="0"/>
              <a:t> dead-end state</a:t>
            </a:r>
          </a:p>
          <a:p>
            <a:pPr lvl="0"/>
            <a:r>
              <a:rPr lang="en-US" b="1" dirty="0"/>
              <a:t>Online depth-first search agent</a:t>
            </a:r>
            <a:endParaRPr lang="en-US" dirty="0"/>
          </a:p>
          <a:p>
            <a:r>
              <a:rPr lang="en-US" b="1" dirty="0"/>
              <a:t>function</a:t>
            </a:r>
            <a:r>
              <a:rPr lang="en-US" dirty="0"/>
              <a:t> ONLINE-DFS-AGENT(s') </a:t>
            </a:r>
            <a:r>
              <a:rPr lang="en-US" b="1" dirty="0"/>
              <a:t>returns</a:t>
            </a:r>
            <a:r>
              <a:rPr lang="en-US" dirty="0"/>
              <a:t> an action </a:t>
            </a:r>
          </a:p>
          <a:p>
            <a:r>
              <a:rPr lang="en-US" b="1" dirty="0"/>
              <a:t>inputs</a:t>
            </a:r>
            <a:r>
              <a:rPr lang="en-US" dirty="0"/>
              <a:t>: s', a percept that identifies the current state </a:t>
            </a:r>
          </a:p>
          <a:p>
            <a:pPr lvl="0"/>
            <a:endParaRPr lang="en-US" dirty="0"/>
          </a:p>
        </p:txBody>
      </p:sp>
    </p:spTree>
    <p:extLst>
      <p:ext uri="{BB962C8B-B14F-4D97-AF65-F5344CB8AC3E}">
        <p14:creationId xmlns:p14="http://schemas.microsoft.com/office/powerpoint/2010/main" val="7954735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0" y="-124689"/>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9. </a:t>
            </a:r>
            <a:r>
              <a:rPr lang="en-US" sz="3600" dirty="0" smtClean="0"/>
              <a:t>SO SÁNH NHỮNG THUẬT TOÁN ĐÃ HỌC:</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64</a:t>
            </a:fld>
            <a:endParaRPr lang="en-US" sz="3200" dirty="0">
              <a:solidFill>
                <a:srgbClr val="FF0000"/>
              </a:solidFill>
            </a:endParaRPr>
          </a:p>
        </p:txBody>
      </p:sp>
      <p:sp>
        <p:nvSpPr>
          <p:cNvPr id="3" name="Rectangle 2"/>
          <p:cNvSpPr/>
          <p:nvPr/>
        </p:nvSpPr>
        <p:spPr>
          <a:xfrm>
            <a:off x="249383" y="2291937"/>
            <a:ext cx="8437418" cy="3970318"/>
          </a:xfrm>
          <a:prstGeom prst="rect">
            <a:avLst/>
          </a:prstGeom>
        </p:spPr>
        <p:txBody>
          <a:bodyPr wrap="square">
            <a:spAutoFit/>
          </a:bodyPr>
          <a:lstStyle/>
          <a:p>
            <a:r>
              <a:rPr lang="en-US" b="1" dirty="0"/>
              <a:t>persistent</a:t>
            </a:r>
            <a:r>
              <a:rPr lang="en-US" dirty="0"/>
              <a:t>: result, a table indexed by state and action, initially empty </a:t>
            </a:r>
          </a:p>
          <a:p>
            <a:r>
              <a:rPr lang="en-US" dirty="0"/>
              <a:t>untried, a table that lists, for each state, the actions not yet tried </a:t>
            </a:r>
          </a:p>
          <a:p>
            <a:r>
              <a:rPr lang="en-US" dirty="0" err="1"/>
              <a:t>unbacktracked</a:t>
            </a:r>
            <a:r>
              <a:rPr lang="en-US" dirty="0"/>
              <a:t>, a table that lists, for each state, the backtracks not yet tried </a:t>
            </a:r>
          </a:p>
          <a:p>
            <a:r>
              <a:rPr lang="en-US" dirty="0"/>
              <a:t>s, a, the previous state and action, initially null </a:t>
            </a:r>
          </a:p>
          <a:p>
            <a:r>
              <a:rPr lang="en-US" b="1" dirty="0"/>
              <a:t>if</a:t>
            </a:r>
            <a:r>
              <a:rPr lang="en-US" dirty="0"/>
              <a:t> GOAL-TEST(s') </a:t>
            </a:r>
            <a:r>
              <a:rPr lang="en-US" b="1" dirty="0"/>
              <a:t>then return</a:t>
            </a:r>
            <a:r>
              <a:rPr lang="en-US" dirty="0"/>
              <a:t> stop </a:t>
            </a:r>
          </a:p>
          <a:p>
            <a:r>
              <a:rPr lang="en-US" b="1" dirty="0"/>
              <a:t>if</a:t>
            </a:r>
            <a:r>
              <a:rPr lang="en-US" dirty="0"/>
              <a:t> s' is a new state (not in untried) then untried[s'] 4— ACTIONS(s') </a:t>
            </a:r>
          </a:p>
          <a:p>
            <a:r>
              <a:rPr lang="en-US" b="1" dirty="0"/>
              <a:t>if</a:t>
            </a:r>
            <a:r>
              <a:rPr lang="en-US" dirty="0"/>
              <a:t> s is not null then </a:t>
            </a:r>
          </a:p>
          <a:p>
            <a:r>
              <a:rPr lang="en-US" dirty="0"/>
              <a:t>result[s, a] s' </a:t>
            </a:r>
          </a:p>
          <a:p>
            <a:r>
              <a:rPr lang="en-US" dirty="0"/>
              <a:t>add s to the front of </a:t>
            </a:r>
            <a:r>
              <a:rPr lang="en-US" dirty="0" err="1"/>
              <a:t>unbacktracked</a:t>
            </a:r>
            <a:r>
              <a:rPr lang="en-US" dirty="0"/>
              <a:t>[s'] </a:t>
            </a:r>
          </a:p>
          <a:p>
            <a:r>
              <a:rPr lang="en-US" b="1" dirty="0"/>
              <a:t>if </a:t>
            </a:r>
            <a:r>
              <a:rPr lang="en-US" dirty="0"/>
              <a:t>untried[s'] is empty then </a:t>
            </a:r>
          </a:p>
          <a:p>
            <a:r>
              <a:rPr lang="en-US" b="1" dirty="0"/>
              <a:t>if</a:t>
            </a:r>
            <a:r>
              <a:rPr lang="en-US" dirty="0"/>
              <a:t> </a:t>
            </a:r>
            <a:r>
              <a:rPr lang="en-US" dirty="0" err="1"/>
              <a:t>unbacktracked</a:t>
            </a:r>
            <a:r>
              <a:rPr lang="en-US" dirty="0"/>
              <a:t>[s'] is empty </a:t>
            </a:r>
            <a:r>
              <a:rPr lang="en-US" b="1" dirty="0"/>
              <a:t>then return</a:t>
            </a:r>
            <a:r>
              <a:rPr lang="en-US" dirty="0"/>
              <a:t> stop </a:t>
            </a:r>
          </a:p>
          <a:p>
            <a:r>
              <a:rPr lang="en-US" dirty="0"/>
              <a:t>else a an action b such that result[s', b] = </a:t>
            </a:r>
          </a:p>
          <a:p>
            <a:r>
              <a:rPr lang="en-US" dirty="0"/>
              <a:t>else a c— </a:t>
            </a:r>
          </a:p>
          <a:p>
            <a:r>
              <a:rPr lang="en-US" b="1" dirty="0"/>
              <a:t>return a </a:t>
            </a:r>
            <a:endParaRPr lang="en-US" dirty="0"/>
          </a:p>
        </p:txBody>
      </p:sp>
    </p:spTree>
    <p:extLst>
      <p:ext uri="{BB962C8B-B14F-4D97-AF65-F5344CB8AC3E}">
        <p14:creationId xmlns:p14="http://schemas.microsoft.com/office/powerpoint/2010/main" val="32176706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0" y="-124689"/>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9. </a:t>
            </a:r>
            <a:r>
              <a:rPr lang="en-US" sz="3600" dirty="0" smtClean="0"/>
              <a:t>SO SÁNH NHỮNG THUẬT TOÁN ĐÃ HỌC:</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65</a:t>
            </a:fld>
            <a:endParaRPr lang="en-US" sz="3200" dirty="0">
              <a:solidFill>
                <a:srgbClr val="FF0000"/>
              </a:solidFill>
            </a:endParaRPr>
          </a:p>
        </p:txBody>
      </p:sp>
      <p:sp>
        <p:nvSpPr>
          <p:cNvPr id="3" name="Rectangle 2"/>
          <p:cNvSpPr/>
          <p:nvPr/>
        </p:nvSpPr>
        <p:spPr>
          <a:xfrm>
            <a:off x="249383" y="2396838"/>
            <a:ext cx="11254360" cy="3693319"/>
          </a:xfrm>
          <a:prstGeom prst="rect">
            <a:avLst/>
          </a:prstGeom>
        </p:spPr>
        <p:txBody>
          <a:bodyPr wrap="square">
            <a:spAutoFit/>
          </a:bodyPr>
          <a:lstStyle/>
          <a:p>
            <a:pPr lvl="0"/>
            <a:r>
              <a:rPr lang="en-US" b="1" dirty="0" err="1"/>
              <a:t>Tại</a:t>
            </a:r>
            <a:r>
              <a:rPr lang="en-US" b="1" dirty="0"/>
              <a:t> </a:t>
            </a:r>
            <a:r>
              <a:rPr lang="en-US" b="1" dirty="0" err="1"/>
              <a:t>sao</a:t>
            </a:r>
            <a:r>
              <a:rPr lang="en-US" b="1" dirty="0"/>
              <a:t> </a:t>
            </a:r>
            <a:r>
              <a:rPr lang="en-US" b="1" dirty="0" err="1"/>
              <a:t>lại</a:t>
            </a:r>
            <a:r>
              <a:rPr lang="en-US" b="1" dirty="0"/>
              <a:t> </a:t>
            </a:r>
            <a:r>
              <a:rPr lang="en-US" b="1" dirty="0" err="1"/>
              <a:t>sử</a:t>
            </a:r>
            <a:r>
              <a:rPr lang="en-US" b="1" dirty="0"/>
              <a:t> </a:t>
            </a:r>
            <a:r>
              <a:rPr lang="en-US" b="1" dirty="0" err="1"/>
              <a:t>dụng</a:t>
            </a:r>
            <a:r>
              <a:rPr lang="en-US" b="1" dirty="0"/>
              <a:t> depth-first?</a:t>
            </a:r>
            <a:endParaRPr lang="en-US" dirty="0"/>
          </a:p>
          <a:p>
            <a:r>
              <a:rPr lang="en-US" dirty="0" err="1"/>
              <a:t>Trong</a:t>
            </a:r>
            <a:r>
              <a:rPr lang="en-US" dirty="0"/>
              <a:t> online search: </a:t>
            </a:r>
            <a:r>
              <a:rPr lang="en-US" dirty="0" err="1"/>
              <a:t>những</a:t>
            </a:r>
            <a:r>
              <a:rPr lang="en-US" dirty="0"/>
              <a:t> agent actually walks ( </a:t>
            </a:r>
            <a:r>
              <a:rPr lang="en-US" dirty="0" err="1"/>
              <a:t>đi</a:t>
            </a:r>
            <a:r>
              <a:rPr lang="en-US" dirty="0"/>
              <a:t> </a:t>
            </a:r>
            <a:r>
              <a:rPr lang="en-US" dirty="0" err="1"/>
              <a:t>bất</a:t>
            </a:r>
            <a:r>
              <a:rPr lang="en-US" dirty="0"/>
              <a:t> </a:t>
            </a:r>
            <a:r>
              <a:rPr lang="en-US" dirty="0" err="1"/>
              <a:t>cứ</a:t>
            </a:r>
            <a:r>
              <a:rPr lang="en-US" dirty="0"/>
              <a:t> </a:t>
            </a:r>
            <a:r>
              <a:rPr lang="en-US" dirty="0" err="1"/>
              <a:t>đâu</a:t>
            </a:r>
            <a:r>
              <a:rPr lang="en-US" dirty="0"/>
              <a:t>) </a:t>
            </a:r>
            <a:r>
              <a:rPr lang="en-US" dirty="0" err="1"/>
              <a:t>trong</a:t>
            </a:r>
            <a:r>
              <a:rPr lang="en-US" dirty="0"/>
              <a:t> environment</a:t>
            </a:r>
          </a:p>
          <a:p>
            <a:r>
              <a:rPr lang="en-US" dirty="0"/>
              <a:t>In depth-first search: </a:t>
            </a:r>
            <a:r>
              <a:rPr lang="en-US" dirty="0" err="1"/>
              <a:t>những</a:t>
            </a:r>
            <a:r>
              <a:rPr lang="en-US" dirty="0"/>
              <a:t> agent </a:t>
            </a:r>
            <a:r>
              <a:rPr lang="en-US" dirty="0" err="1"/>
              <a:t>chỉ</a:t>
            </a:r>
            <a:r>
              <a:rPr lang="en-US" dirty="0"/>
              <a:t> </a:t>
            </a:r>
            <a:r>
              <a:rPr lang="en-US" dirty="0" err="1"/>
              <a:t>có</a:t>
            </a:r>
            <a:r>
              <a:rPr lang="en-US" dirty="0"/>
              <a:t> di </a:t>
            </a:r>
            <a:r>
              <a:rPr lang="en-US" dirty="0" err="1"/>
              <a:t>chuyển</a:t>
            </a:r>
            <a:r>
              <a:rPr lang="en-US" dirty="0"/>
              <a:t> </a:t>
            </a:r>
            <a:r>
              <a:rPr lang="en-US" dirty="0" err="1"/>
              <a:t>điểm</a:t>
            </a:r>
            <a:r>
              <a:rPr lang="en-US" dirty="0"/>
              <a:t> </a:t>
            </a:r>
            <a:r>
              <a:rPr lang="en-US" dirty="0" err="1"/>
              <a:t>tiếp</a:t>
            </a:r>
            <a:r>
              <a:rPr lang="en-US" dirty="0"/>
              <a:t> </a:t>
            </a:r>
            <a:r>
              <a:rPr lang="en-US" dirty="0" err="1"/>
              <a:t>theo</a:t>
            </a:r>
            <a:r>
              <a:rPr lang="en-US" dirty="0"/>
              <a:t> ( </a:t>
            </a:r>
            <a:r>
              <a:rPr lang="en-US" dirty="0" err="1"/>
              <a:t>cùng</a:t>
            </a:r>
            <a:r>
              <a:rPr lang="en-US" dirty="0"/>
              <a:t> 1 </a:t>
            </a:r>
            <a:r>
              <a:rPr lang="en-US" dirty="0" err="1"/>
              <a:t>hoặc</a:t>
            </a:r>
            <a:r>
              <a:rPr lang="en-US" dirty="0"/>
              <a:t> 1 </a:t>
            </a:r>
            <a:r>
              <a:rPr lang="en-US" dirty="0" err="1"/>
              <a:t>vài</a:t>
            </a:r>
            <a:r>
              <a:rPr lang="en-US" dirty="0"/>
              <a:t> actions)</a:t>
            </a:r>
          </a:p>
          <a:p>
            <a:r>
              <a:rPr lang="en-US" dirty="0" err="1"/>
              <a:t>Tuy</a:t>
            </a:r>
            <a:r>
              <a:rPr lang="en-US" dirty="0"/>
              <a:t> </a:t>
            </a:r>
            <a:r>
              <a:rPr lang="en-US" dirty="0" err="1"/>
              <a:t>nhiên</a:t>
            </a:r>
            <a:r>
              <a:rPr lang="en-US" dirty="0"/>
              <a:t> BFS </a:t>
            </a:r>
            <a:r>
              <a:rPr lang="en-US" dirty="0">
                <a:sym typeface="Wingdings"/>
              </a:rPr>
              <a:t></a:t>
            </a:r>
            <a:r>
              <a:rPr lang="en-US" dirty="0"/>
              <a:t> </a:t>
            </a:r>
            <a:r>
              <a:rPr lang="en-US" dirty="0" err="1"/>
              <a:t>không</a:t>
            </a:r>
            <a:r>
              <a:rPr lang="en-US" dirty="0"/>
              <a:t> </a:t>
            </a:r>
            <a:r>
              <a:rPr lang="en-US" dirty="0" err="1"/>
              <a:t>tối</a:t>
            </a:r>
            <a:r>
              <a:rPr lang="en-US" dirty="0"/>
              <a:t> </a:t>
            </a:r>
            <a:r>
              <a:rPr lang="en-US" dirty="0" err="1"/>
              <a:t>ưu</a:t>
            </a:r>
            <a:endParaRPr lang="en-US" dirty="0"/>
          </a:p>
          <a:p>
            <a:pPr lvl="0"/>
            <a:r>
              <a:rPr lang="en-US" b="1" dirty="0"/>
              <a:t>Online A* search LRTA*(Learning Real-Time A*)algorithm</a:t>
            </a:r>
            <a:endParaRPr lang="en-US" dirty="0"/>
          </a:p>
          <a:p>
            <a:r>
              <a:rPr lang="en-US" dirty="0"/>
              <a:t>Ý </a:t>
            </a:r>
            <a:r>
              <a:rPr lang="en-US" dirty="0" err="1"/>
              <a:t>tưởng</a:t>
            </a:r>
            <a:r>
              <a:rPr lang="en-US" dirty="0"/>
              <a:t> :</a:t>
            </a:r>
          </a:p>
          <a:p>
            <a:r>
              <a:rPr lang="en-US" dirty="0" err="1"/>
              <a:t>Mỗi</a:t>
            </a:r>
            <a:r>
              <a:rPr lang="en-US" dirty="0"/>
              <a:t> </a:t>
            </a:r>
            <a:r>
              <a:rPr lang="en-US" dirty="0" err="1"/>
              <a:t>bước</a:t>
            </a:r>
            <a:r>
              <a:rPr lang="en-US" dirty="0"/>
              <a:t> </a:t>
            </a:r>
            <a:r>
              <a:rPr lang="en-US" dirty="0" err="1"/>
              <a:t>các</a:t>
            </a:r>
            <a:r>
              <a:rPr lang="en-US" dirty="0"/>
              <a:t> agent di </a:t>
            </a:r>
            <a:r>
              <a:rPr lang="en-US" dirty="0" err="1"/>
              <a:t>chuyển</a:t>
            </a:r>
            <a:r>
              <a:rPr lang="en-US" dirty="0"/>
              <a:t> </a:t>
            </a:r>
            <a:r>
              <a:rPr lang="en-US" dirty="0" err="1"/>
              <a:t>các</a:t>
            </a:r>
            <a:r>
              <a:rPr lang="en-US" dirty="0"/>
              <a:t> successor </a:t>
            </a:r>
            <a:r>
              <a:rPr lang="en-US" dirty="0" err="1"/>
              <a:t>sao</a:t>
            </a:r>
            <a:r>
              <a:rPr lang="en-US" dirty="0"/>
              <a:t> </a:t>
            </a:r>
            <a:r>
              <a:rPr lang="en-US" dirty="0" err="1"/>
              <a:t>cho</a:t>
            </a:r>
            <a:r>
              <a:rPr lang="en-US" dirty="0"/>
              <a:t> </a:t>
            </a:r>
            <a:r>
              <a:rPr lang="en-US" dirty="0" err="1"/>
              <a:t>ít</a:t>
            </a:r>
            <a:r>
              <a:rPr lang="en-US" dirty="0"/>
              <a:t> </a:t>
            </a:r>
            <a:r>
              <a:rPr lang="en-US" dirty="0" err="1"/>
              <a:t>tổn</a:t>
            </a:r>
            <a:r>
              <a:rPr lang="en-US" dirty="0"/>
              <a:t> </a:t>
            </a:r>
            <a:r>
              <a:rPr lang="en-US" dirty="0" err="1"/>
              <a:t>phí</a:t>
            </a:r>
            <a:r>
              <a:rPr lang="en-US" dirty="0"/>
              <a:t> </a:t>
            </a:r>
            <a:r>
              <a:rPr lang="en-US" dirty="0" err="1" smtClean="0"/>
              <a:t>nhất</a:t>
            </a:r>
            <a:endParaRPr lang="en-US" dirty="0" smtClean="0"/>
          </a:p>
          <a:p>
            <a:pPr lvl="0"/>
            <a:r>
              <a:rPr lang="en-US" b="1" dirty="0"/>
              <a:t>Constraint satisfaction problems(CSP)</a:t>
            </a:r>
            <a:endParaRPr lang="en-US" dirty="0"/>
          </a:p>
          <a:p>
            <a:pPr lvl="0"/>
            <a:r>
              <a:rPr lang="en-US" b="1" dirty="0"/>
              <a:t>Solve CSPs using Constrain Propagation.</a:t>
            </a:r>
            <a:endParaRPr lang="en-US" dirty="0"/>
          </a:p>
          <a:p>
            <a:r>
              <a:rPr lang="en-US" dirty="0"/>
              <a:t>Ta </a:t>
            </a:r>
            <a:r>
              <a:rPr lang="en-US" dirty="0" err="1"/>
              <a:t>vẫn</a:t>
            </a:r>
            <a:r>
              <a:rPr lang="en-US" dirty="0"/>
              <a:t> </a:t>
            </a:r>
            <a:r>
              <a:rPr lang="en-US" dirty="0" err="1"/>
              <a:t>có</a:t>
            </a:r>
            <a:r>
              <a:rPr lang="en-US" dirty="0"/>
              <a:t> </a:t>
            </a:r>
            <a:r>
              <a:rPr lang="en-US" dirty="0" err="1"/>
              <a:t>thể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sử</a:t>
            </a:r>
            <a:r>
              <a:rPr lang="en-US" dirty="0"/>
              <a:t> </a:t>
            </a:r>
            <a:r>
              <a:rPr lang="en-US" dirty="0" err="1"/>
              <a:t>dụng</a:t>
            </a:r>
            <a:r>
              <a:rPr lang="en-US" dirty="0"/>
              <a:t> searching on state space </a:t>
            </a:r>
            <a:r>
              <a:rPr lang="en-US" dirty="0" err="1"/>
              <a:t>tuy</a:t>
            </a:r>
            <a:r>
              <a:rPr lang="en-US" dirty="0"/>
              <a:t> </a:t>
            </a:r>
            <a:r>
              <a:rPr lang="en-US" dirty="0" err="1"/>
              <a:t>nhưng</a:t>
            </a:r>
            <a:r>
              <a:rPr lang="en-US" dirty="0"/>
              <a:t> </a:t>
            </a:r>
            <a:r>
              <a:rPr lang="en-US" dirty="0" err="1"/>
              <a:t>không</a:t>
            </a:r>
            <a:r>
              <a:rPr lang="en-US" dirty="0"/>
              <a:t> </a:t>
            </a:r>
            <a:r>
              <a:rPr lang="en-US" dirty="0" err="1"/>
              <a:t>nhanh</a:t>
            </a:r>
            <a:r>
              <a:rPr lang="en-US" dirty="0"/>
              <a:t> </a:t>
            </a:r>
            <a:r>
              <a:rPr lang="en-US" dirty="0" err="1"/>
              <a:t>bằng</a:t>
            </a:r>
            <a:r>
              <a:rPr lang="en-US" dirty="0"/>
              <a:t> CSP.</a:t>
            </a:r>
          </a:p>
          <a:p>
            <a:pPr lvl="0"/>
            <a:r>
              <a:rPr lang="en-US" b="1" dirty="0"/>
              <a:t>Constraint propagation</a:t>
            </a:r>
            <a:endParaRPr lang="en-US" dirty="0"/>
          </a:p>
          <a:p>
            <a:r>
              <a:rPr lang="en-US" dirty="0" err="1"/>
              <a:t>Sử</a:t>
            </a:r>
            <a:r>
              <a:rPr lang="en-US" dirty="0"/>
              <a:t> </a:t>
            </a:r>
            <a:r>
              <a:rPr lang="en-US" dirty="0" err="1"/>
              <a:t>dụng</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để</a:t>
            </a:r>
            <a:r>
              <a:rPr lang="en-US" dirty="0"/>
              <a:t> </a:t>
            </a:r>
            <a:r>
              <a:rPr lang="en-US" dirty="0" err="1"/>
              <a:t>giảm</a:t>
            </a:r>
            <a:r>
              <a:rPr lang="en-US" dirty="0"/>
              <a:t> </a:t>
            </a:r>
            <a:r>
              <a:rPr lang="en-US" dirty="0" err="1"/>
              <a:t>tên</a:t>
            </a:r>
            <a:r>
              <a:rPr lang="en-US" dirty="0"/>
              <a:t> </a:t>
            </a:r>
            <a:r>
              <a:rPr lang="en-US" dirty="0" err="1"/>
              <a:t>miền</a:t>
            </a:r>
            <a:r>
              <a:rPr lang="en-US" dirty="0"/>
              <a:t> (</a:t>
            </a:r>
            <a:r>
              <a:rPr lang="en-US" dirty="0" err="1"/>
              <a:t>giá</a:t>
            </a:r>
            <a:r>
              <a:rPr lang="en-US" dirty="0"/>
              <a:t> </a:t>
            </a:r>
            <a:r>
              <a:rPr lang="en-US" dirty="0" err="1"/>
              <a:t>trị</a:t>
            </a:r>
            <a:r>
              <a:rPr lang="en-US" dirty="0"/>
              <a:t> </a:t>
            </a:r>
            <a:r>
              <a:rPr lang="en-US" dirty="0" err="1"/>
              <a:t>pháp</a:t>
            </a:r>
            <a:r>
              <a:rPr lang="en-US" dirty="0"/>
              <a:t> </a:t>
            </a:r>
            <a:r>
              <a:rPr lang="en-US" dirty="0" err="1"/>
              <a:t>lý</a:t>
            </a:r>
            <a:r>
              <a:rPr lang="en-US" dirty="0"/>
              <a:t>) </a:t>
            </a:r>
            <a:r>
              <a:rPr lang="en-US" dirty="0" err="1"/>
              <a:t>cho</a:t>
            </a:r>
            <a:r>
              <a:rPr lang="en-US" dirty="0"/>
              <a:t> </a:t>
            </a:r>
            <a:r>
              <a:rPr lang="en-US" dirty="0" err="1"/>
              <a:t>một</a:t>
            </a:r>
            <a:r>
              <a:rPr lang="en-US" dirty="0"/>
              <a:t> </a:t>
            </a:r>
            <a:r>
              <a:rPr lang="en-US" dirty="0" err="1"/>
              <a:t>biến</a:t>
            </a:r>
            <a:endParaRPr lang="en-US" dirty="0"/>
          </a:p>
          <a:p>
            <a:endParaRPr lang="en-US" dirty="0"/>
          </a:p>
        </p:txBody>
      </p:sp>
    </p:spTree>
    <p:extLst>
      <p:ext uri="{BB962C8B-B14F-4D97-AF65-F5344CB8AC3E}">
        <p14:creationId xmlns:p14="http://schemas.microsoft.com/office/powerpoint/2010/main" val="19921611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0" y="-124689"/>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9. </a:t>
            </a:r>
            <a:r>
              <a:rPr lang="en-US" sz="3600" dirty="0" smtClean="0"/>
              <a:t>SO SÁNH NHỮNG THUẬT TOÁN ĐÃ HỌC:</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66</a:t>
            </a:fld>
            <a:endParaRPr lang="en-US" sz="3200" dirty="0">
              <a:solidFill>
                <a:srgbClr val="FF0000"/>
              </a:solidFill>
            </a:endParaRPr>
          </a:p>
        </p:txBody>
      </p:sp>
      <p:sp>
        <p:nvSpPr>
          <p:cNvPr id="3" name="Rectangle 2"/>
          <p:cNvSpPr/>
          <p:nvPr/>
        </p:nvSpPr>
        <p:spPr>
          <a:xfrm>
            <a:off x="124692" y="1898076"/>
            <a:ext cx="11254360" cy="5355312"/>
          </a:xfrm>
          <a:prstGeom prst="rect">
            <a:avLst/>
          </a:prstGeom>
        </p:spPr>
        <p:txBody>
          <a:bodyPr wrap="square">
            <a:spAutoFit/>
          </a:bodyPr>
          <a:lstStyle/>
          <a:p>
            <a:pPr lvl="0"/>
            <a:endParaRPr lang="en-US" b="1" dirty="0" smtClean="0"/>
          </a:p>
          <a:p>
            <a:pPr lvl="0"/>
            <a:r>
              <a:rPr lang="en-US" b="1" dirty="0"/>
              <a:t>Local </a:t>
            </a:r>
            <a:r>
              <a:rPr lang="en-US" b="1" dirty="0" err="1"/>
              <a:t>consisitency</a:t>
            </a:r>
            <a:endParaRPr lang="en-US" dirty="0"/>
          </a:p>
          <a:p>
            <a:r>
              <a:rPr lang="en-US" b="1" dirty="0"/>
              <a:t>Enforcing local consistency </a:t>
            </a:r>
            <a:r>
              <a:rPr lang="en-US" dirty="0" err="1"/>
              <a:t>trong</a:t>
            </a:r>
            <a:r>
              <a:rPr lang="en-US" dirty="0"/>
              <a:t> </a:t>
            </a:r>
            <a:r>
              <a:rPr lang="en-US" dirty="0" err="1"/>
              <a:t>mỗi</a:t>
            </a:r>
            <a:r>
              <a:rPr lang="en-US" dirty="0"/>
              <a:t> </a:t>
            </a:r>
            <a:r>
              <a:rPr lang="en-US" dirty="0" err="1"/>
              <a:t>phần</a:t>
            </a:r>
            <a:r>
              <a:rPr lang="en-US" dirty="0"/>
              <a:t> </a:t>
            </a:r>
            <a:r>
              <a:rPr lang="en-US" dirty="0" err="1"/>
              <a:t>trong</a:t>
            </a:r>
            <a:r>
              <a:rPr lang="en-US" dirty="0"/>
              <a:t> graph </a:t>
            </a:r>
            <a:r>
              <a:rPr lang="en-US" dirty="0">
                <a:sym typeface="Wingdings"/>
              </a:rPr>
              <a:t></a:t>
            </a:r>
            <a:r>
              <a:rPr lang="en-US" dirty="0"/>
              <a:t> inconsistent</a:t>
            </a:r>
          </a:p>
          <a:p>
            <a:pPr lvl="0"/>
            <a:r>
              <a:rPr lang="en-US" b="1" dirty="0"/>
              <a:t>Node consistency</a:t>
            </a:r>
            <a:endParaRPr lang="en-US" dirty="0"/>
          </a:p>
          <a:p>
            <a:r>
              <a:rPr lang="en-US" dirty="0" err="1"/>
              <a:t>Thực</a:t>
            </a:r>
            <a:r>
              <a:rPr lang="en-US" dirty="0"/>
              <a:t> </a:t>
            </a:r>
            <a:r>
              <a:rPr lang="en-US" dirty="0" err="1"/>
              <a:t>thi</a:t>
            </a:r>
            <a:r>
              <a:rPr lang="en-US" dirty="0"/>
              <a:t> </a:t>
            </a:r>
            <a:r>
              <a:rPr lang="en-US" dirty="0" err="1"/>
              <a:t>các</a:t>
            </a:r>
            <a:r>
              <a:rPr lang="en-US" dirty="0"/>
              <a:t> </a:t>
            </a:r>
            <a:r>
              <a:rPr lang="en-US" dirty="0" err="1"/>
              <a:t>tên</a:t>
            </a:r>
            <a:r>
              <a:rPr lang="en-US" dirty="0"/>
              <a:t> </a:t>
            </a:r>
            <a:r>
              <a:rPr lang="en-US" dirty="0" err="1"/>
              <a:t>miền</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đơn</a:t>
            </a:r>
            <a:r>
              <a:rPr lang="en-US" dirty="0"/>
              <a:t> </a:t>
            </a:r>
            <a:r>
              <a:rPr lang="en-US" dirty="0" err="1"/>
              <a:t>nhất</a:t>
            </a:r>
            <a:r>
              <a:rPr lang="en-US" dirty="0"/>
              <a:t>.</a:t>
            </a:r>
          </a:p>
          <a:p>
            <a:pPr lvl="0"/>
            <a:r>
              <a:rPr lang="en-US" b="1" dirty="0" smtClean="0"/>
              <a:t>Arc </a:t>
            </a:r>
            <a:r>
              <a:rPr lang="en-US" b="1" dirty="0"/>
              <a:t>consistency</a:t>
            </a:r>
            <a:endParaRPr lang="en-US" dirty="0"/>
          </a:p>
          <a:p>
            <a:r>
              <a:rPr lang="en-US" dirty="0" err="1"/>
              <a:t>Thực</a:t>
            </a:r>
            <a:r>
              <a:rPr lang="en-US" dirty="0"/>
              <a:t> </a:t>
            </a:r>
            <a:r>
              <a:rPr lang="en-US" dirty="0" err="1"/>
              <a:t>thi</a:t>
            </a:r>
            <a:r>
              <a:rPr lang="en-US" dirty="0"/>
              <a:t> domains </a:t>
            </a:r>
            <a:r>
              <a:rPr lang="en-US" dirty="0" err="1"/>
              <a:t>sao</a:t>
            </a:r>
            <a:r>
              <a:rPr lang="en-US" dirty="0"/>
              <a:t> </a:t>
            </a:r>
            <a:r>
              <a:rPr lang="en-US" dirty="0" err="1"/>
              <a:t>cho</a:t>
            </a:r>
            <a:r>
              <a:rPr lang="en-US" dirty="0"/>
              <a:t> satisfy rang </a:t>
            </a:r>
            <a:r>
              <a:rPr lang="en-US" dirty="0" err="1"/>
              <a:t>buộc</a:t>
            </a:r>
            <a:r>
              <a:rPr lang="en-US" dirty="0"/>
              <a:t> </a:t>
            </a:r>
            <a:r>
              <a:rPr lang="en-US" dirty="0" err="1"/>
              <a:t>nhị</a:t>
            </a:r>
            <a:r>
              <a:rPr lang="en-US" dirty="0"/>
              <a:t> </a:t>
            </a:r>
            <a:r>
              <a:rPr lang="en-US" dirty="0" err="1"/>
              <a:t>phân</a:t>
            </a:r>
            <a:endParaRPr lang="en-US" dirty="0"/>
          </a:p>
          <a:p>
            <a:pPr lvl="0"/>
            <a:r>
              <a:rPr lang="en-US" b="1" dirty="0"/>
              <a:t>AC-3 </a:t>
            </a:r>
            <a:r>
              <a:rPr lang="en-US" b="1" dirty="0" smtClean="0"/>
              <a:t>algorithm</a:t>
            </a:r>
          </a:p>
          <a:p>
            <a:pPr lvl="0"/>
            <a:r>
              <a:rPr lang="en-US" b="1" dirty="0"/>
              <a:t>Path consistency</a:t>
            </a:r>
            <a:endParaRPr lang="en-US" dirty="0"/>
          </a:p>
          <a:p>
            <a:r>
              <a:rPr lang="en-US" dirty="0"/>
              <a:t>Arc </a:t>
            </a:r>
            <a:r>
              <a:rPr lang="en-US" dirty="0" err="1"/>
              <a:t>có</a:t>
            </a:r>
            <a:r>
              <a:rPr lang="en-US" dirty="0"/>
              <a:t> </a:t>
            </a:r>
            <a:r>
              <a:rPr lang="en-US" dirty="0" err="1"/>
              <a:t>thể</a:t>
            </a:r>
            <a:r>
              <a:rPr lang="en-US" dirty="0"/>
              <a:t> </a:t>
            </a:r>
            <a:r>
              <a:rPr lang="en-US" dirty="0" err="1"/>
              <a:t>giúp</a:t>
            </a:r>
            <a:r>
              <a:rPr lang="en-US" dirty="0"/>
              <a:t> </a:t>
            </a:r>
            <a:r>
              <a:rPr lang="en-US" dirty="0" err="1"/>
              <a:t>giảm</a:t>
            </a:r>
            <a:r>
              <a:rPr lang="en-US" dirty="0"/>
              <a:t> </a:t>
            </a:r>
            <a:r>
              <a:rPr lang="en-US" dirty="0" err="1"/>
              <a:t>tên</a:t>
            </a:r>
            <a:r>
              <a:rPr lang="en-US" dirty="0"/>
              <a:t> </a:t>
            </a:r>
            <a:r>
              <a:rPr lang="en-US" dirty="0" err="1"/>
              <a:t>miền</a:t>
            </a:r>
            <a:r>
              <a:rPr lang="en-US" dirty="0"/>
              <a:t> </a:t>
            </a:r>
            <a:r>
              <a:rPr lang="en-US" dirty="0" err="1"/>
              <a:t>tuy</a:t>
            </a:r>
            <a:r>
              <a:rPr lang="en-US" dirty="0"/>
              <a:t> </a:t>
            </a:r>
            <a:r>
              <a:rPr lang="en-US" dirty="0" err="1"/>
              <a:t>nhiên</a:t>
            </a:r>
            <a:r>
              <a:rPr lang="en-US" dirty="0"/>
              <a:t> </a:t>
            </a:r>
            <a:r>
              <a:rPr lang="en-US" dirty="0" err="1"/>
              <a:t>nó</a:t>
            </a:r>
            <a:r>
              <a:rPr lang="en-US" dirty="0"/>
              <a:t> </a:t>
            </a:r>
            <a:r>
              <a:rPr lang="en-US" dirty="0" err="1" smtClean="0"/>
              <a:t>lại</a:t>
            </a:r>
            <a:endParaRPr lang="en-US" dirty="0" smtClean="0"/>
          </a:p>
          <a:p>
            <a:pPr lvl="0"/>
            <a:r>
              <a:rPr lang="en-US" b="1" dirty="0"/>
              <a:t>K-consistency</a:t>
            </a:r>
            <a:endParaRPr lang="en-US" dirty="0"/>
          </a:p>
          <a:p>
            <a:r>
              <a:rPr lang="en-US" dirty="0" err="1"/>
              <a:t>Là</a:t>
            </a:r>
            <a:r>
              <a:rPr lang="en-US" dirty="0"/>
              <a:t> </a:t>
            </a:r>
            <a:r>
              <a:rPr lang="en-US" dirty="0" err="1"/>
              <a:t>một</a:t>
            </a:r>
            <a:r>
              <a:rPr lang="en-US" dirty="0"/>
              <a:t> </a:t>
            </a:r>
            <a:r>
              <a:rPr lang="en-US" dirty="0" err="1"/>
              <a:t>khung</a:t>
            </a:r>
            <a:r>
              <a:rPr lang="en-US" dirty="0"/>
              <a:t> </a:t>
            </a:r>
            <a:r>
              <a:rPr lang="en-US" dirty="0" err="1"/>
              <a:t>chung</a:t>
            </a:r>
            <a:r>
              <a:rPr lang="en-US" dirty="0"/>
              <a:t> </a:t>
            </a:r>
            <a:r>
              <a:rPr lang="en-US" dirty="0" err="1"/>
              <a:t>của</a:t>
            </a:r>
            <a:r>
              <a:rPr lang="en-US" dirty="0"/>
              <a:t> local consistency.</a:t>
            </a:r>
          </a:p>
          <a:p>
            <a:r>
              <a:rPr lang="en-US" dirty="0"/>
              <a:t>1 CSP </a:t>
            </a:r>
            <a:r>
              <a:rPr lang="en-US" dirty="0" err="1"/>
              <a:t>là</a:t>
            </a:r>
            <a:r>
              <a:rPr lang="en-US" dirty="0"/>
              <a:t> </a:t>
            </a:r>
            <a:r>
              <a:rPr lang="en-US" dirty="0" err="1"/>
              <a:t>một</a:t>
            </a:r>
            <a:r>
              <a:rPr lang="en-US" dirty="0"/>
              <a:t> k-consistency.</a:t>
            </a:r>
          </a:p>
          <a:p>
            <a:pPr lvl="0"/>
            <a:r>
              <a:rPr lang="en-US" b="1" dirty="0"/>
              <a:t>Global constraints</a:t>
            </a:r>
            <a:endParaRPr lang="en-US" dirty="0"/>
          </a:p>
          <a:p>
            <a:r>
              <a:rPr lang="en-US" dirty="0" err="1"/>
              <a:t>Một</a:t>
            </a:r>
            <a:r>
              <a:rPr lang="en-US" dirty="0"/>
              <a:t> global constraints </a:t>
            </a:r>
            <a:r>
              <a:rPr lang="en-US" dirty="0" err="1"/>
              <a:t>sẽ</a:t>
            </a:r>
            <a:r>
              <a:rPr lang="en-US" dirty="0"/>
              <a:t> </a:t>
            </a:r>
            <a:r>
              <a:rPr lang="en-US" dirty="0" err="1"/>
              <a:t>giống</a:t>
            </a:r>
            <a:r>
              <a:rPr lang="en-US" dirty="0"/>
              <a:t> </a:t>
            </a:r>
            <a:r>
              <a:rPr lang="en-US" dirty="0" err="1"/>
              <a:t>như</a:t>
            </a:r>
            <a:r>
              <a:rPr lang="en-US" dirty="0"/>
              <a:t> </a:t>
            </a:r>
            <a:r>
              <a:rPr lang="en-US" dirty="0" err="1"/>
              <a:t>một</a:t>
            </a:r>
            <a:r>
              <a:rPr lang="en-US" dirty="0"/>
              <a:t> arbitrary number of variables.</a:t>
            </a:r>
          </a:p>
          <a:p>
            <a:r>
              <a:rPr lang="vi-VN" dirty="0"/>
              <a:t> </a:t>
            </a:r>
            <a:endParaRPr lang="en-US" dirty="0"/>
          </a:p>
          <a:p>
            <a:r>
              <a:rPr lang="vi-VN" dirty="0"/>
              <a:t> </a:t>
            </a:r>
            <a:endParaRPr lang="en-US" dirty="0"/>
          </a:p>
          <a:p>
            <a:endParaRPr lang="en-US" dirty="0"/>
          </a:p>
          <a:p>
            <a:pPr lvl="0"/>
            <a:endParaRPr lang="en-US" dirty="0"/>
          </a:p>
        </p:txBody>
      </p:sp>
    </p:spTree>
    <p:extLst>
      <p:ext uri="{BB962C8B-B14F-4D97-AF65-F5344CB8AC3E}">
        <p14:creationId xmlns:p14="http://schemas.microsoft.com/office/powerpoint/2010/main" val="31433093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0" y="-124689"/>
            <a:ext cx="7747820"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t>9. </a:t>
            </a:r>
            <a:r>
              <a:rPr lang="en-US" sz="3600" dirty="0" smtClean="0"/>
              <a:t>SO SÁNH NHỮNG THUẬT TOÁN ĐÃ HỌC:</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67</a:t>
            </a:fld>
            <a:endParaRPr lang="en-US" sz="3200" dirty="0">
              <a:solidFill>
                <a:srgbClr val="FF0000"/>
              </a:solidFill>
            </a:endParaRPr>
          </a:p>
        </p:txBody>
      </p:sp>
      <p:sp>
        <p:nvSpPr>
          <p:cNvPr id="3" name="Rectangle 2"/>
          <p:cNvSpPr/>
          <p:nvPr/>
        </p:nvSpPr>
        <p:spPr>
          <a:xfrm>
            <a:off x="249383" y="2278083"/>
            <a:ext cx="11254360" cy="3693319"/>
          </a:xfrm>
          <a:prstGeom prst="rect">
            <a:avLst/>
          </a:prstGeom>
        </p:spPr>
        <p:txBody>
          <a:bodyPr wrap="square">
            <a:spAutoFit/>
          </a:bodyPr>
          <a:lstStyle/>
          <a:p>
            <a:pPr lvl="0"/>
            <a:r>
              <a:rPr lang="en-US" b="1" dirty="0"/>
              <a:t>Solve CSPs using Backtracking Search</a:t>
            </a:r>
            <a:endParaRPr lang="en-US" dirty="0"/>
          </a:p>
          <a:p>
            <a:r>
              <a:rPr lang="en-US" dirty="0"/>
              <a:t>Ý </a:t>
            </a:r>
            <a:r>
              <a:rPr lang="en-US" dirty="0" err="1"/>
              <a:t>tưởng</a:t>
            </a:r>
            <a:r>
              <a:rPr lang="en-US" dirty="0"/>
              <a:t>: </a:t>
            </a:r>
            <a:r>
              <a:rPr lang="en-US" dirty="0" err="1"/>
              <a:t>một</a:t>
            </a:r>
            <a:r>
              <a:rPr lang="en-US" dirty="0"/>
              <a:t> depth first search </a:t>
            </a:r>
            <a:r>
              <a:rPr lang="en-US" dirty="0" err="1"/>
              <a:t>chọn</a:t>
            </a:r>
            <a:r>
              <a:rPr lang="en-US" dirty="0"/>
              <a:t> </a:t>
            </a:r>
            <a:r>
              <a:rPr lang="en-US" dirty="0" err="1"/>
              <a:t>ra</a:t>
            </a:r>
            <a:r>
              <a:rPr lang="en-US" dirty="0"/>
              <a:t> </a:t>
            </a:r>
            <a:r>
              <a:rPr lang="en-US" dirty="0" err="1"/>
              <a:t>biến</a:t>
            </a:r>
            <a:r>
              <a:rPr lang="en-US" dirty="0"/>
              <a:t> </a:t>
            </a:r>
            <a:r>
              <a:rPr lang="en-US" dirty="0" err="1"/>
              <a:t>duy</a:t>
            </a:r>
            <a:r>
              <a:rPr lang="en-US" dirty="0"/>
              <a:t> </a:t>
            </a:r>
            <a:r>
              <a:rPr lang="en-US" dirty="0" err="1"/>
              <a:t>nhất</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và</a:t>
            </a:r>
            <a:r>
              <a:rPr lang="en-US" dirty="0"/>
              <a:t> backtrack </a:t>
            </a:r>
            <a:r>
              <a:rPr lang="en-US" dirty="0" err="1"/>
              <a:t>khi</a:t>
            </a:r>
            <a:r>
              <a:rPr lang="en-US" dirty="0"/>
              <a:t> 1 </a:t>
            </a:r>
            <a:r>
              <a:rPr lang="en-US" dirty="0" err="1"/>
              <a:t>biến</a:t>
            </a:r>
            <a:r>
              <a:rPr lang="en-US" dirty="0"/>
              <a:t> no legal values left to assign.</a:t>
            </a:r>
          </a:p>
          <a:p>
            <a:r>
              <a:rPr lang="en-US" dirty="0"/>
              <a:t>Backtracking search uses </a:t>
            </a:r>
            <a:r>
              <a:rPr lang="en-US" b="1" dirty="0"/>
              <a:t>CSP </a:t>
            </a:r>
            <a:r>
              <a:rPr lang="en-US" b="1" dirty="0" err="1"/>
              <a:t>compinents</a:t>
            </a:r>
            <a:r>
              <a:rPr lang="en-US" b="1" dirty="0"/>
              <a:t>.</a:t>
            </a:r>
            <a:endParaRPr lang="en-US" dirty="0"/>
          </a:p>
          <a:p>
            <a:pPr lvl="0"/>
            <a:r>
              <a:rPr lang="en-US" b="1" dirty="0"/>
              <a:t>Comments on backtracking search algorithm</a:t>
            </a:r>
            <a:endParaRPr lang="en-US" dirty="0"/>
          </a:p>
          <a:p>
            <a:pPr lvl="0"/>
            <a:r>
              <a:rPr lang="en-US" b="1" dirty="0"/>
              <a:t>Min-conflicts algorithm</a:t>
            </a:r>
            <a:endParaRPr lang="en-US" dirty="0"/>
          </a:p>
          <a:p>
            <a:r>
              <a:rPr lang="en-US" dirty="0" smtClean="0"/>
              <a:t>Min-</a:t>
            </a:r>
            <a:r>
              <a:rPr lang="en-US" dirty="0" err="1" smtClean="0"/>
              <a:t>confly</a:t>
            </a:r>
            <a:r>
              <a:rPr lang="en-US" dirty="0" smtClean="0"/>
              <a:t> </a:t>
            </a:r>
            <a:r>
              <a:rPr lang="en-US" dirty="0"/>
              <a:t>is </a:t>
            </a:r>
            <a:r>
              <a:rPr lang="en-US" dirty="0" err="1"/>
              <a:t>hiệu</a:t>
            </a:r>
            <a:r>
              <a:rPr lang="en-US" dirty="0"/>
              <a:t> </a:t>
            </a:r>
            <a:r>
              <a:rPr lang="en-US" dirty="0" err="1"/>
              <a:t>quả</a:t>
            </a:r>
            <a:r>
              <a:rPr lang="en-US" dirty="0"/>
              <a:t> </a:t>
            </a:r>
            <a:r>
              <a:rPr lang="en-US" dirty="0" err="1"/>
              <a:t>hơn</a:t>
            </a:r>
            <a:r>
              <a:rPr lang="en-US" dirty="0"/>
              <a:t> </a:t>
            </a:r>
            <a:r>
              <a:rPr lang="en-US" dirty="0" err="1"/>
              <a:t>rất</a:t>
            </a:r>
            <a:r>
              <a:rPr lang="en-US" dirty="0"/>
              <a:t> </a:t>
            </a:r>
            <a:r>
              <a:rPr lang="en-US" dirty="0" err="1"/>
              <a:t>nhiều</a:t>
            </a:r>
            <a:r>
              <a:rPr lang="en-US" dirty="0"/>
              <a:t> so </a:t>
            </a:r>
            <a:r>
              <a:rPr lang="en-US" dirty="0" err="1"/>
              <a:t>với</a:t>
            </a:r>
            <a:r>
              <a:rPr lang="en-US" dirty="0"/>
              <a:t> CSPs</a:t>
            </a:r>
          </a:p>
          <a:p>
            <a:r>
              <a:rPr lang="en-US" dirty="0" err="1"/>
              <a:t>Nó</a:t>
            </a:r>
            <a:r>
              <a:rPr lang="en-US" dirty="0"/>
              <a:t> </a:t>
            </a:r>
            <a:r>
              <a:rPr lang="en-US" dirty="0" err="1"/>
              <a:t>có</a:t>
            </a:r>
            <a:r>
              <a:rPr lang="en-US" dirty="0"/>
              <a:t> </a:t>
            </a:r>
            <a:r>
              <a:rPr lang="en-US" dirty="0" err="1"/>
              <a:t>thể</a:t>
            </a:r>
            <a:r>
              <a:rPr lang="en-US" dirty="0"/>
              <a:t> </a:t>
            </a:r>
            <a:r>
              <a:rPr lang="en-US" dirty="0" err="1"/>
              <a:t>giải</a:t>
            </a:r>
            <a:r>
              <a:rPr lang="en-US" dirty="0"/>
              <a:t> </a:t>
            </a:r>
            <a:r>
              <a:rPr lang="en-US" dirty="0" err="1"/>
              <a:t>quyết</a:t>
            </a:r>
            <a:r>
              <a:rPr lang="en-US" dirty="0"/>
              <a:t> </a:t>
            </a:r>
            <a:r>
              <a:rPr lang="en-US" dirty="0" err="1"/>
              <a:t>số</a:t>
            </a:r>
            <a:r>
              <a:rPr lang="en-US" dirty="0"/>
              <a:t> </a:t>
            </a:r>
            <a:r>
              <a:rPr lang="en-US" dirty="0" err="1"/>
              <a:t>lượng</a:t>
            </a:r>
            <a:r>
              <a:rPr lang="en-US" dirty="0"/>
              <a:t> problem </a:t>
            </a:r>
            <a:r>
              <a:rPr lang="en-US" dirty="0" err="1"/>
              <a:t>rất</a:t>
            </a:r>
            <a:r>
              <a:rPr lang="en-US" dirty="0"/>
              <a:t> </a:t>
            </a:r>
            <a:r>
              <a:rPr lang="en-US" dirty="0" err="1"/>
              <a:t>lớn</a:t>
            </a:r>
            <a:r>
              <a:rPr lang="en-US" dirty="0"/>
              <a:t>.</a:t>
            </a:r>
          </a:p>
          <a:p>
            <a:r>
              <a:rPr lang="en-US" dirty="0" err="1"/>
              <a:t>Thời</a:t>
            </a:r>
            <a:r>
              <a:rPr lang="en-US" dirty="0"/>
              <a:t> </a:t>
            </a:r>
            <a:r>
              <a:rPr lang="en-US" dirty="0" err="1"/>
              <a:t>gian</a:t>
            </a:r>
            <a:r>
              <a:rPr lang="en-US" dirty="0"/>
              <a:t> </a:t>
            </a:r>
            <a:r>
              <a:rPr lang="en-US" dirty="0" err="1"/>
              <a:t>giái</a:t>
            </a:r>
            <a:r>
              <a:rPr lang="en-US" dirty="0"/>
              <a:t> </a:t>
            </a:r>
            <a:r>
              <a:rPr lang="en-US" dirty="0" err="1"/>
              <a:t>quyết</a:t>
            </a:r>
            <a:r>
              <a:rPr lang="en-US" dirty="0"/>
              <a:t> </a:t>
            </a:r>
            <a:r>
              <a:rPr lang="en-US" dirty="0" err="1"/>
              <a:t>lại</a:t>
            </a:r>
            <a:r>
              <a:rPr lang="en-US" dirty="0"/>
              <a:t> </a:t>
            </a:r>
            <a:r>
              <a:rPr lang="en-US" dirty="0" err="1"/>
              <a:t>rất</a:t>
            </a:r>
            <a:r>
              <a:rPr lang="en-US" dirty="0"/>
              <a:t> </a:t>
            </a:r>
            <a:r>
              <a:rPr lang="en-US" dirty="0" err="1"/>
              <a:t>nhanh</a:t>
            </a:r>
            <a:r>
              <a:rPr lang="en-US" dirty="0"/>
              <a:t>.</a:t>
            </a:r>
          </a:p>
          <a:p>
            <a:pPr lvl="0"/>
            <a:r>
              <a:rPr lang="en-US" b="1" dirty="0"/>
              <a:t>Constraint graph </a:t>
            </a:r>
            <a:endParaRPr lang="en-US" dirty="0"/>
          </a:p>
          <a:p>
            <a:pPr lvl="0"/>
            <a:r>
              <a:rPr lang="en-US" b="1" dirty="0"/>
              <a:t>Tree CSP </a:t>
            </a:r>
            <a:r>
              <a:rPr lang="en-US" b="1" dirty="0" err="1" smtClean="0"/>
              <a:t>solver</a:t>
            </a:r>
            <a:r>
              <a:rPr lang="en-US" b="1" dirty="0" err="1"/>
              <a:t>Reinforcement</a:t>
            </a:r>
            <a:r>
              <a:rPr lang="en-US" b="1" dirty="0"/>
              <a:t> learning</a:t>
            </a:r>
            <a:endParaRPr lang="en-US" dirty="0"/>
          </a:p>
          <a:p>
            <a:pPr lvl="0"/>
            <a:r>
              <a:rPr lang="en-US" b="1" dirty="0"/>
              <a:t>Cross – entropy method</a:t>
            </a:r>
            <a:endParaRPr lang="en-US" dirty="0"/>
          </a:p>
          <a:p>
            <a:pPr lvl="0"/>
            <a:endParaRPr lang="en-US" dirty="0"/>
          </a:p>
        </p:txBody>
      </p:sp>
    </p:spTree>
    <p:extLst>
      <p:ext uri="{BB962C8B-B14F-4D97-AF65-F5344CB8AC3E}">
        <p14:creationId xmlns:p14="http://schemas.microsoft.com/office/powerpoint/2010/main" val="22381267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124691" y="20455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 : </a:t>
            </a:r>
            <a:r>
              <a:rPr lang="en-US" dirty="0" err="1"/>
              <a:t>trời</a:t>
            </a:r>
            <a:r>
              <a:rPr lang="en-US" dirty="0"/>
              <a:t> </a:t>
            </a:r>
            <a:r>
              <a:rPr lang="en-US" dirty="0" err="1"/>
              <a:t>mưa</a:t>
            </a:r>
            <a:r>
              <a:rPr lang="en-US" dirty="0"/>
              <a:t> </a:t>
            </a:r>
          </a:p>
          <a:p>
            <a:r>
              <a:rPr lang="en-US" dirty="0"/>
              <a:t>Features : </a:t>
            </a:r>
            <a:r>
              <a:rPr lang="en-US" dirty="0" err="1"/>
              <a:t>Mây</a:t>
            </a:r>
            <a:r>
              <a:rPr lang="en-US" dirty="0"/>
              <a:t> </a:t>
            </a:r>
            <a:r>
              <a:rPr lang="en-US" dirty="0" err="1"/>
              <a:t>nhiều</a:t>
            </a:r>
            <a:r>
              <a:rPr lang="en-US" dirty="0"/>
              <a:t> , </a:t>
            </a:r>
            <a:r>
              <a:rPr lang="en-US" dirty="0" err="1"/>
              <a:t>độ</a:t>
            </a:r>
            <a:r>
              <a:rPr lang="en-US" dirty="0"/>
              <a:t> </a:t>
            </a:r>
            <a:r>
              <a:rPr lang="en-US" dirty="0" err="1"/>
              <a:t>ẩm</a:t>
            </a:r>
            <a:r>
              <a:rPr lang="en-US" dirty="0"/>
              <a:t> </a:t>
            </a:r>
            <a:r>
              <a:rPr lang="en-US" dirty="0" err="1"/>
              <a:t>cao</a:t>
            </a:r>
            <a:r>
              <a:rPr lang="en-US" dirty="0"/>
              <a:t> , </a:t>
            </a:r>
            <a:r>
              <a:rPr lang="en-US" dirty="0" err="1"/>
              <a:t>nhiệt</a:t>
            </a:r>
            <a:r>
              <a:rPr lang="en-US" dirty="0"/>
              <a:t> </a:t>
            </a:r>
            <a:r>
              <a:rPr lang="en-US" dirty="0" err="1"/>
              <a:t>độ</a:t>
            </a:r>
            <a:r>
              <a:rPr lang="en-US" dirty="0"/>
              <a:t> </a:t>
            </a:r>
            <a:r>
              <a:rPr lang="en-US" dirty="0" err="1"/>
              <a:t>thấp</a:t>
            </a:r>
            <a:r>
              <a:rPr lang="en-US" dirty="0"/>
              <a:t> ,vv..</a:t>
            </a:r>
          </a:p>
          <a:p>
            <a:r>
              <a:rPr lang="en-US" dirty="0" err="1"/>
              <a:t>Thường</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những</a:t>
            </a:r>
            <a:r>
              <a:rPr lang="en-US" dirty="0"/>
              <a:t> </a:t>
            </a:r>
            <a:r>
              <a:rPr lang="en-US" dirty="0" err="1"/>
              <a:t>thuộc</a:t>
            </a:r>
            <a:r>
              <a:rPr lang="en-US" dirty="0"/>
              <a:t> </a:t>
            </a:r>
            <a:r>
              <a:rPr lang="en-US" dirty="0" err="1"/>
              <a:t>toán</a:t>
            </a:r>
            <a:r>
              <a:rPr lang="en-US" dirty="0"/>
              <a:t> Machine learning.</a:t>
            </a:r>
          </a:p>
        </p:txBody>
      </p:sp>
      <p:sp>
        <p:nvSpPr>
          <p:cNvPr id="7" name="Oval 6">
            <a:extLst>
              <a:ext uri="{FF2B5EF4-FFF2-40B4-BE49-F238E27FC236}">
                <a16:creationId xmlns="" xmlns:a16="http://schemas.microsoft.com/office/drawing/2014/main" id="{1E558352-2B1C-49AF-B29D-9598517B775E}"/>
              </a:ext>
            </a:extLst>
          </p:cNvPr>
          <p:cNvSpPr/>
          <p:nvPr/>
        </p:nvSpPr>
        <p:spPr>
          <a:xfrm>
            <a:off x="-1" y="-124689"/>
            <a:ext cx="8465127" cy="196734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pPr marL="0" lvl="1"/>
            <a:r>
              <a:rPr lang="en-US" sz="3600" dirty="0">
                <a:latin typeface="Arial" panose="020B0604020202020204" pitchFamily="34" charset="0"/>
                <a:cs typeface="Arial" panose="020B0604020202020204" pitchFamily="34" charset="0"/>
              </a:rPr>
              <a:t>9. </a:t>
            </a:r>
            <a:r>
              <a:rPr lang="en-US" sz="3600" dirty="0" smtClean="0">
                <a:latin typeface="Arial" panose="020B0604020202020204" pitchFamily="34" charset="0"/>
                <a:cs typeface="Arial" panose="020B0604020202020204" pitchFamily="34" charset="0"/>
              </a:rPr>
              <a:t>TÀI LIỆU THAM KHẢO</a:t>
            </a:r>
            <a:r>
              <a:rPr lang="en-US" sz="3600" dirty="0" smtClean="0"/>
              <a:t>:</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262255"/>
            <a:ext cx="12506632" cy="29014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68</a:t>
            </a:fld>
            <a:endParaRPr lang="en-US" sz="3200" dirty="0">
              <a:solidFill>
                <a:srgbClr val="FF0000"/>
              </a:solidFill>
            </a:endParaRPr>
          </a:p>
        </p:txBody>
      </p:sp>
      <p:sp>
        <p:nvSpPr>
          <p:cNvPr id="3" name="Rectangle 2"/>
          <p:cNvSpPr/>
          <p:nvPr/>
        </p:nvSpPr>
        <p:spPr>
          <a:xfrm>
            <a:off x="249383" y="2278083"/>
            <a:ext cx="11254360" cy="2308324"/>
          </a:xfrm>
          <a:prstGeom prst="rect">
            <a:avLst/>
          </a:prstGeom>
        </p:spPr>
        <p:txBody>
          <a:bodyPr wrap="square">
            <a:spAutoFit/>
          </a:bodyPr>
          <a:lstStyle/>
          <a:p>
            <a:pPr lvl="0"/>
            <a:r>
              <a:rPr lang="en-US" b="1" dirty="0" smtClean="0"/>
              <a:t>-</a:t>
            </a:r>
            <a:r>
              <a:rPr lang="en-US" b="1" dirty="0" err="1" smtClean="0"/>
              <a:t>Những</a:t>
            </a:r>
            <a:r>
              <a:rPr lang="en-US" b="1" dirty="0" smtClean="0"/>
              <a:t> </a:t>
            </a:r>
            <a:r>
              <a:rPr lang="en-US" b="1" dirty="0"/>
              <a:t>video </a:t>
            </a:r>
            <a:r>
              <a:rPr lang="en-US" b="1" dirty="0" err="1"/>
              <a:t>giảng</a:t>
            </a:r>
            <a:r>
              <a:rPr lang="en-US" b="1" dirty="0"/>
              <a:t> </a:t>
            </a:r>
            <a:r>
              <a:rPr lang="en-US" b="1" dirty="0" err="1"/>
              <a:t>của</a:t>
            </a:r>
            <a:r>
              <a:rPr lang="en-US" b="1" dirty="0"/>
              <a:t> </a:t>
            </a:r>
            <a:r>
              <a:rPr lang="en-US" b="1" dirty="0" err="1"/>
              <a:t>thầy</a:t>
            </a:r>
            <a:r>
              <a:rPr lang="en-US" b="1" dirty="0"/>
              <a:t> </a:t>
            </a:r>
            <a:r>
              <a:rPr lang="en-US" b="1" dirty="0" err="1"/>
              <a:t>Trần</a:t>
            </a:r>
            <a:r>
              <a:rPr lang="en-US" b="1" dirty="0"/>
              <a:t> </a:t>
            </a:r>
            <a:r>
              <a:rPr lang="en-US" b="1" dirty="0" err="1"/>
              <a:t>Nhật</a:t>
            </a:r>
            <a:r>
              <a:rPr lang="en-US" b="1" dirty="0"/>
              <a:t> </a:t>
            </a:r>
            <a:r>
              <a:rPr lang="en-US" b="1" dirty="0" err="1"/>
              <a:t>Quang</a:t>
            </a:r>
            <a:endParaRPr lang="en-US" dirty="0"/>
          </a:p>
          <a:p>
            <a:pPr lvl="0"/>
            <a:r>
              <a:rPr lang="en-US" b="1" dirty="0" smtClean="0">
                <a:hlinkClick r:id="rId3"/>
              </a:rPr>
              <a:t>-https</a:t>
            </a:r>
            <a:r>
              <a:rPr lang="en-US" b="1" dirty="0">
                <a:hlinkClick r:id="rId3"/>
              </a:rPr>
              <a:t>://chame.rmit.edu.vn/dao-van-la-gi-va-lam-sao-de-giup-con-khong-dao-van/</a:t>
            </a:r>
            <a:endParaRPr lang="en-US" dirty="0"/>
          </a:p>
          <a:p>
            <a:pPr lvl="0"/>
            <a:r>
              <a:rPr lang="en-US" b="1" dirty="0" smtClean="0">
                <a:hlinkClick r:id="rId4"/>
              </a:rPr>
              <a:t>-https</a:t>
            </a:r>
            <a:r>
              <a:rPr lang="en-US" b="1" dirty="0">
                <a:hlinkClick r:id="rId4"/>
              </a:rPr>
              <a:t>://vdodata.vn/tri-tue-nhan-tao-la-gi-lich-su-phat-trien-tri-tue-nhan-tao-ai/</a:t>
            </a:r>
            <a:endParaRPr lang="en-US" dirty="0"/>
          </a:p>
          <a:p>
            <a:pPr lvl="0"/>
            <a:r>
              <a:rPr lang="en-US" b="1" dirty="0" smtClean="0">
                <a:hlinkClick r:id="rId5"/>
              </a:rPr>
              <a:t>-https</a:t>
            </a:r>
            <a:r>
              <a:rPr lang="en-US" b="1" dirty="0">
                <a:hlinkClick r:id="rId5"/>
              </a:rPr>
              <a:t>://www.geeksforgeeks.org/iterative-deepening-searchids-iterative-deepening-depth-first-searchiddfs/</a:t>
            </a:r>
            <a:endParaRPr lang="en-US" dirty="0"/>
          </a:p>
          <a:p>
            <a:pPr lvl="0"/>
            <a:r>
              <a:rPr lang="en-US" b="1" dirty="0" smtClean="0"/>
              <a:t>-</a:t>
            </a:r>
            <a:r>
              <a:rPr lang="en-US" b="1" dirty="0" err="1" smtClean="0"/>
              <a:t>Tham</a:t>
            </a:r>
            <a:r>
              <a:rPr lang="en-US" b="1" dirty="0" smtClean="0"/>
              <a:t> </a:t>
            </a:r>
            <a:r>
              <a:rPr lang="en-US" b="1" dirty="0" err="1"/>
              <a:t>thảo</a:t>
            </a:r>
            <a:r>
              <a:rPr lang="en-US" b="1" dirty="0"/>
              <a:t> code </a:t>
            </a:r>
            <a:r>
              <a:rPr lang="en-US" b="1" dirty="0" err="1"/>
              <a:t>tại</a:t>
            </a:r>
            <a:endParaRPr lang="en-US" dirty="0"/>
          </a:p>
          <a:p>
            <a:r>
              <a:rPr lang="en-US" b="1" dirty="0"/>
              <a:t>https://github.com/tiendung1510/LearningPython</a:t>
            </a:r>
            <a:endParaRPr lang="en-US" dirty="0"/>
          </a:p>
          <a:p>
            <a:r>
              <a:rPr lang="en-US" b="1" dirty="0"/>
              <a:t> </a:t>
            </a:r>
            <a:endParaRPr lang="en-US" dirty="0"/>
          </a:p>
          <a:p>
            <a:r>
              <a:rPr lang="en-US" b="1" dirty="0"/>
              <a:t> </a:t>
            </a:r>
            <a:endParaRPr lang="en-US" dirty="0"/>
          </a:p>
        </p:txBody>
      </p:sp>
    </p:spTree>
    <p:extLst>
      <p:ext uri="{BB962C8B-B14F-4D97-AF65-F5344CB8AC3E}">
        <p14:creationId xmlns:p14="http://schemas.microsoft.com/office/powerpoint/2010/main" val="7699790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BF748A34-AEE6-4950-95BB-A8680E0A2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100" y="3863975"/>
            <a:ext cx="3390900" cy="2857500"/>
          </a:xfrm>
          <a:prstGeom prst="rect">
            <a:avLst/>
          </a:prstGeom>
        </p:spPr>
      </p:pic>
      <p:pic>
        <p:nvPicPr>
          <p:cNvPr id="8" name="Picture 7">
            <a:extLst>
              <a:ext uri="{FF2B5EF4-FFF2-40B4-BE49-F238E27FC236}">
                <a16:creationId xmlns="" xmlns:a16="http://schemas.microsoft.com/office/drawing/2014/main" id="{A13EF3A5-B250-4284-891B-1A63D39B3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995" y="480437"/>
            <a:ext cx="9500547" cy="5344058"/>
          </a:xfrm>
          <a:prstGeom prst="rect">
            <a:avLst/>
          </a:prstGeom>
        </p:spPr>
      </p:pic>
      <p:sp>
        <p:nvSpPr>
          <p:cNvPr id="2" name="Slide Number Placeholder 1">
            <a:extLst>
              <a:ext uri="{FF2B5EF4-FFF2-40B4-BE49-F238E27FC236}">
                <a16:creationId xmlns="" xmlns:a16="http://schemas.microsoft.com/office/drawing/2014/main" id="{A05F8F78-36DD-4E30-A09A-4A1F65928298}"/>
              </a:ext>
            </a:extLst>
          </p:cNvPr>
          <p:cNvSpPr>
            <a:spLocks noGrp="1"/>
          </p:cNvSpPr>
          <p:nvPr>
            <p:ph type="sldNum" sz="quarter" idx="12"/>
          </p:nvPr>
        </p:nvSpPr>
        <p:spPr>
          <a:xfrm>
            <a:off x="9243646" y="6413500"/>
            <a:ext cx="2743200" cy="365125"/>
          </a:xfrm>
        </p:spPr>
        <p:txBody>
          <a:bodyPr vert="horz" lIns="91440" tIns="45720" rIns="91440" bIns="45720" rtlCol="0" anchor="ctr"/>
          <a:lstStyle/>
          <a:p>
            <a:fld id="{275C7D45-B738-4F8A-9639-98C08AF3993F}" type="slidenum">
              <a:rPr lang="en-US" sz="3200">
                <a:solidFill>
                  <a:srgbClr val="FF0000"/>
                </a:solidFill>
              </a:rPr>
              <a:pPr/>
              <a:t>69</a:t>
            </a:fld>
            <a:endParaRPr lang="en-US" sz="3200" dirty="0">
              <a:solidFill>
                <a:srgbClr val="FF0000"/>
              </a:solidFill>
            </a:endParaRPr>
          </a:p>
        </p:txBody>
      </p:sp>
    </p:spTree>
    <p:extLst>
      <p:ext uri="{BB962C8B-B14F-4D97-AF65-F5344CB8AC3E}">
        <p14:creationId xmlns:p14="http://schemas.microsoft.com/office/powerpoint/2010/main" val="3899920132"/>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1017639"/>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smtClean="0"/>
              <a:t>1.AI LÀ GÌ:</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6" name="Group 15">
            <a:extLst>
              <a:ext uri="{FF2B5EF4-FFF2-40B4-BE49-F238E27FC236}">
                <a16:creationId xmlns="" xmlns:a16="http://schemas.microsoft.com/office/drawing/2014/main" id="{DCE64985-2BED-4910-BF73-E856FC7729B9}"/>
              </a:ext>
            </a:extLst>
          </p:cNvPr>
          <p:cNvGrpSpPr/>
          <p:nvPr/>
        </p:nvGrpSpPr>
        <p:grpSpPr>
          <a:xfrm>
            <a:off x="431195" y="3182112"/>
            <a:ext cx="11608405" cy="493776"/>
            <a:chOff x="621793" y="1819656"/>
            <a:chExt cx="10058399" cy="493776"/>
          </a:xfrm>
        </p:grpSpPr>
        <p:sp>
          <p:nvSpPr>
            <p:cNvPr id="10" name="Arrow: Right 9">
              <a:extLst>
                <a:ext uri="{FF2B5EF4-FFF2-40B4-BE49-F238E27FC236}">
                  <a16:creationId xmlns="" xmlns:a16="http://schemas.microsoft.com/office/drawing/2014/main" id="{7C320AAF-E81A-41EA-814D-C69E54BA85B6}"/>
                </a:ext>
              </a:extLst>
            </p:cNvPr>
            <p:cNvSpPr/>
            <p:nvPr/>
          </p:nvSpPr>
          <p:spPr>
            <a:xfrm>
              <a:off x="621793" y="1897380"/>
              <a:ext cx="826723"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1" name="Rectangle 10">
              <a:extLst>
                <a:ext uri="{FF2B5EF4-FFF2-40B4-BE49-F238E27FC236}">
                  <a16:creationId xmlns="" xmlns:a16="http://schemas.microsoft.com/office/drawing/2014/main" id="{3F9B9611-0D06-4F46-A4FD-D79637DAC2D2}"/>
                </a:ext>
              </a:extLst>
            </p:cNvPr>
            <p:cNvSpPr/>
            <p:nvPr/>
          </p:nvSpPr>
          <p:spPr>
            <a:xfrm>
              <a:off x="1901952" y="1819656"/>
              <a:ext cx="8778240" cy="493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AI(Artificial Intelligence)</a:t>
              </a:r>
              <a:r>
                <a:rPr lang="en-US" sz="2800" dirty="0" err="1">
                  <a:solidFill>
                    <a:schemeClr val="tx1"/>
                  </a:solidFill>
                </a:rPr>
                <a:t>là</a:t>
              </a:r>
              <a:r>
                <a:rPr lang="en-US" sz="2800" dirty="0">
                  <a:solidFill>
                    <a:schemeClr val="tx1"/>
                  </a:solidFill>
                </a:rPr>
                <a:t> </a:t>
              </a:r>
              <a:r>
                <a:rPr lang="en-US" sz="2800" dirty="0" err="1">
                  <a:solidFill>
                    <a:schemeClr val="tx1"/>
                  </a:solidFill>
                </a:rPr>
                <a:t>công</a:t>
              </a:r>
              <a:r>
                <a:rPr lang="en-US" sz="2800" dirty="0">
                  <a:solidFill>
                    <a:schemeClr val="tx1"/>
                  </a:solidFill>
                </a:rPr>
                <a:t> </a:t>
              </a:r>
              <a:r>
                <a:rPr lang="en-US" sz="2800" dirty="0" err="1">
                  <a:solidFill>
                    <a:schemeClr val="tx1"/>
                  </a:solidFill>
                </a:rPr>
                <a:t>nghệ</a:t>
              </a:r>
              <a:r>
                <a:rPr lang="en-US" sz="2800" dirty="0">
                  <a:solidFill>
                    <a:schemeClr val="tx1"/>
                  </a:solidFill>
                </a:rPr>
                <a:t> </a:t>
              </a:r>
              <a:r>
                <a:rPr lang="en-US" sz="2800" dirty="0" err="1">
                  <a:solidFill>
                    <a:schemeClr val="tx1"/>
                  </a:solidFill>
                </a:rPr>
                <a:t>mô</a:t>
              </a:r>
              <a:r>
                <a:rPr lang="en-US" sz="2800" dirty="0">
                  <a:solidFill>
                    <a:schemeClr val="tx1"/>
                  </a:solidFill>
                </a:rPr>
                <a:t> </a:t>
              </a:r>
              <a:r>
                <a:rPr lang="en-US" sz="2800" dirty="0" err="1">
                  <a:solidFill>
                    <a:schemeClr val="tx1"/>
                  </a:solidFill>
                </a:rPr>
                <a:t>phỏng</a:t>
              </a:r>
              <a:r>
                <a:rPr lang="en-US" sz="2800" dirty="0">
                  <a:solidFill>
                    <a:schemeClr val="tx1"/>
                  </a:solidFill>
                </a:rPr>
                <a:t> </a:t>
              </a:r>
              <a:r>
                <a:rPr lang="en-US" sz="2800" dirty="0" err="1">
                  <a:solidFill>
                    <a:schemeClr val="tx1"/>
                  </a:solidFill>
                </a:rPr>
                <a:t>các</a:t>
              </a:r>
              <a:r>
                <a:rPr lang="en-US" sz="2800" dirty="0">
                  <a:solidFill>
                    <a:schemeClr val="tx1"/>
                  </a:solidFill>
                </a:rPr>
                <a:t> </a:t>
              </a:r>
              <a:r>
                <a:rPr lang="en-US" sz="2800" dirty="0" err="1">
                  <a:solidFill>
                    <a:schemeClr val="tx1"/>
                  </a:solidFill>
                </a:rPr>
                <a:t>quá</a:t>
              </a:r>
              <a:r>
                <a:rPr lang="en-US" sz="2800" dirty="0">
                  <a:solidFill>
                    <a:schemeClr val="tx1"/>
                  </a:solidFill>
                </a:rPr>
                <a:t> </a:t>
              </a:r>
              <a:r>
                <a:rPr lang="en-US" sz="2800" dirty="0" err="1">
                  <a:solidFill>
                    <a:schemeClr val="tx1"/>
                  </a:solidFill>
                </a:rPr>
                <a:t>trình</a:t>
              </a:r>
              <a:r>
                <a:rPr lang="en-US" sz="2800" dirty="0">
                  <a:solidFill>
                    <a:schemeClr val="tx1"/>
                  </a:solidFill>
                </a:rPr>
                <a:t> </a:t>
              </a:r>
              <a:r>
                <a:rPr lang="en-US" sz="2800" dirty="0" err="1">
                  <a:solidFill>
                    <a:schemeClr val="tx1"/>
                  </a:solidFill>
                </a:rPr>
                <a:t>suy</a:t>
              </a:r>
              <a:r>
                <a:rPr lang="en-US" sz="2800" dirty="0">
                  <a:solidFill>
                    <a:schemeClr val="tx1"/>
                  </a:solidFill>
                </a:rPr>
                <a:t> </a:t>
              </a:r>
              <a:r>
                <a:rPr lang="en-US" sz="2800" dirty="0" err="1">
                  <a:solidFill>
                    <a:schemeClr val="tx1"/>
                  </a:solidFill>
                </a:rPr>
                <a:t>nghĩ</a:t>
              </a:r>
              <a:r>
                <a:rPr lang="en-US" sz="2800" dirty="0">
                  <a:solidFill>
                    <a:schemeClr val="tx1"/>
                  </a:solidFill>
                </a:rPr>
                <a:t>  </a:t>
              </a:r>
              <a:r>
                <a:rPr lang="en-US" sz="2800" dirty="0" err="1">
                  <a:solidFill>
                    <a:schemeClr val="tx1"/>
                  </a:solidFill>
                </a:rPr>
                <a:t>và</a:t>
              </a:r>
              <a:r>
                <a:rPr lang="en-US" sz="2800" dirty="0">
                  <a:solidFill>
                    <a:schemeClr val="tx1"/>
                  </a:solidFill>
                </a:rPr>
                <a:t> </a:t>
              </a:r>
              <a:r>
                <a:rPr lang="en-US" sz="2800" dirty="0" err="1">
                  <a:solidFill>
                    <a:schemeClr val="tx1"/>
                  </a:solidFill>
                </a:rPr>
                <a:t>học</a:t>
              </a:r>
              <a:r>
                <a:rPr lang="en-US" sz="2800" dirty="0">
                  <a:solidFill>
                    <a:schemeClr val="tx1"/>
                  </a:solidFill>
                </a:rPr>
                <a:t> </a:t>
              </a:r>
              <a:r>
                <a:rPr lang="en-US" sz="2800" dirty="0" err="1">
                  <a:solidFill>
                    <a:schemeClr val="tx1"/>
                  </a:solidFill>
                </a:rPr>
                <a:t>tập</a:t>
              </a:r>
              <a:r>
                <a:rPr lang="en-US" sz="2800" dirty="0">
                  <a:solidFill>
                    <a:schemeClr val="tx1"/>
                  </a:solidFill>
                </a:rPr>
                <a:t> </a:t>
              </a:r>
              <a:r>
                <a:rPr lang="en-US" sz="2800" dirty="0" err="1">
                  <a:solidFill>
                    <a:schemeClr val="tx1"/>
                  </a:solidFill>
                </a:rPr>
                <a:t>của</a:t>
              </a:r>
              <a:r>
                <a:rPr lang="en-US" sz="2800" dirty="0">
                  <a:solidFill>
                    <a:schemeClr val="tx1"/>
                  </a:solidFill>
                </a:rPr>
                <a:t> con </a:t>
              </a:r>
              <a:r>
                <a:rPr lang="en-US" sz="2800" dirty="0" err="1">
                  <a:solidFill>
                    <a:schemeClr val="tx1"/>
                  </a:solidFill>
                </a:rPr>
                <a:t>người</a:t>
              </a:r>
              <a:r>
                <a:rPr lang="en-US" sz="2800" dirty="0">
                  <a:solidFill>
                    <a:schemeClr val="tx1"/>
                  </a:solidFill>
                </a:rPr>
                <a:t> hay </a:t>
              </a:r>
              <a:r>
                <a:rPr lang="en-US" sz="2800" dirty="0" err="1">
                  <a:solidFill>
                    <a:schemeClr val="tx1"/>
                  </a:solidFill>
                </a:rPr>
                <a:t>nói</a:t>
              </a:r>
              <a:r>
                <a:rPr lang="en-US" sz="2800" dirty="0">
                  <a:solidFill>
                    <a:schemeClr val="tx1"/>
                  </a:solidFill>
                </a:rPr>
                <a:t> </a:t>
              </a:r>
              <a:r>
                <a:rPr lang="en-US" sz="2800" dirty="0" err="1">
                  <a:solidFill>
                    <a:schemeClr val="tx1"/>
                  </a:solidFill>
                </a:rPr>
                <a:t>cách</a:t>
              </a:r>
              <a:r>
                <a:rPr lang="en-US" sz="2800" dirty="0">
                  <a:solidFill>
                    <a:schemeClr val="tx1"/>
                  </a:solidFill>
                </a:rPr>
                <a:t> </a:t>
              </a:r>
              <a:r>
                <a:rPr lang="en-US" sz="2800" dirty="0" err="1">
                  <a:solidFill>
                    <a:schemeClr val="tx1"/>
                  </a:solidFill>
                </a:rPr>
                <a:t>khác</a:t>
              </a:r>
              <a:r>
                <a:rPr lang="en-US" sz="2800" dirty="0">
                  <a:solidFill>
                    <a:schemeClr val="tx1"/>
                  </a:solidFill>
                </a:rPr>
                <a:t> AI </a:t>
              </a:r>
              <a:r>
                <a:rPr lang="en-US" sz="2800" dirty="0" err="1">
                  <a:solidFill>
                    <a:schemeClr val="tx1"/>
                  </a:solidFill>
                </a:rPr>
                <a:t>là</a:t>
              </a:r>
              <a:r>
                <a:rPr lang="en-US" sz="2800" dirty="0">
                  <a:solidFill>
                    <a:schemeClr val="tx1"/>
                  </a:solidFill>
                </a:rPr>
                <a:t> </a:t>
              </a:r>
              <a:r>
                <a:rPr lang="en-US" sz="2800" dirty="0" err="1">
                  <a:solidFill>
                    <a:schemeClr val="tx1"/>
                  </a:solidFill>
                </a:rPr>
                <a:t>trí</a:t>
              </a:r>
              <a:r>
                <a:rPr lang="en-US" sz="2800" dirty="0">
                  <a:solidFill>
                    <a:schemeClr val="tx1"/>
                  </a:solidFill>
                </a:rPr>
                <a:t> </a:t>
              </a:r>
              <a:r>
                <a:rPr lang="en-US" sz="2800" dirty="0" err="1">
                  <a:solidFill>
                    <a:schemeClr val="tx1"/>
                  </a:solidFill>
                </a:rPr>
                <a:t>thông</a:t>
              </a:r>
              <a:r>
                <a:rPr lang="en-US" sz="2800" dirty="0">
                  <a:solidFill>
                    <a:schemeClr val="tx1"/>
                  </a:solidFill>
                </a:rPr>
                <a:t> minh </a:t>
              </a:r>
              <a:r>
                <a:rPr lang="en-US" sz="2800" dirty="0" err="1">
                  <a:solidFill>
                    <a:schemeClr val="tx1"/>
                  </a:solidFill>
                </a:rPr>
                <a:t>được</a:t>
              </a:r>
              <a:r>
                <a:rPr lang="en-US" sz="2800" dirty="0">
                  <a:solidFill>
                    <a:schemeClr val="tx1"/>
                  </a:solidFill>
                </a:rPr>
                <a:t> </a:t>
              </a:r>
              <a:r>
                <a:rPr lang="en-US" sz="2800" dirty="0" err="1">
                  <a:solidFill>
                    <a:schemeClr val="tx1"/>
                  </a:solidFill>
                </a:rPr>
                <a:t>thể</a:t>
              </a:r>
              <a:r>
                <a:rPr lang="en-US" sz="2800" dirty="0">
                  <a:solidFill>
                    <a:schemeClr val="tx1"/>
                  </a:solidFill>
                </a:rPr>
                <a:t> </a:t>
              </a:r>
              <a:r>
                <a:rPr lang="en-US" sz="2800" dirty="0" err="1">
                  <a:solidFill>
                    <a:schemeClr val="tx1"/>
                  </a:solidFill>
                </a:rPr>
                <a:t>hiện</a:t>
              </a:r>
              <a:r>
                <a:rPr lang="en-US" sz="2800" dirty="0">
                  <a:solidFill>
                    <a:schemeClr val="tx1"/>
                  </a:solidFill>
                </a:rPr>
                <a:t> </a:t>
              </a:r>
              <a:r>
                <a:rPr lang="en-US" sz="2800" dirty="0" err="1">
                  <a:solidFill>
                    <a:schemeClr val="tx1"/>
                  </a:solidFill>
                </a:rPr>
                <a:t>bằng</a:t>
              </a:r>
              <a:r>
                <a:rPr lang="en-US" sz="2800" dirty="0">
                  <a:solidFill>
                    <a:schemeClr val="tx1"/>
                  </a:solidFill>
                </a:rPr>
                <a:t> </a:t>
              </a:r>
              <a:r>
                <a:rPr lang="en-US" sz="2800" dirty="0" err="1">
                  <a:solidFill>
                    <a:schemeClr val="tx1"/>
                  </a:solidFill>
                </a:rPr>
                <a:t>máy</a:t>
              </a:r>
              <a:r>
                <a:rPr lang="en-US" sz="2800" dirty="0">
                  <a:solidFill>
                    <a:schemeClr val="tx1"/>
                  </a:solidFill>
                </a:rPr>
                <a:t> </a:t>
              </a:r>
              <a:r>
                <a:rPr lang="en-US" sz="2800" dirty="0" err="1" smtClean="0">
                  <a:solidFill>
                    <a:schemeClr val="tx1"/>
                  </a:solidFill>
                </a:rPr>
                <a:t>móc</a:t>
              </a:r>
              <a:r>
                <a:rPr lang="en-US" sz="2800" dirty="0" smtClean="0">
                  <a:solidFill>
                    <a:schemeClr val="tx1"/>
                  </a:solidFill>
                </a:rPr>
                <a:t>.</a:t>
              </a:r>
              <a:endParaRPr lang="en-US" sz="2800" dirty="0">
                <a:solidFill>
                  <a:schemeClr val="tx1"/>
                </a:solidFill>
              </a:endParaRPr>
            </a:p>
          </p:txBody>
        </p:sp>
      </p:gr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7</a:t>
            </a:fld>
            <a:endParaRPr lang="en-US" sz="3200" dirty="0">
              <a:solidFill>
                <a:srgbClr val="FF0000"/>
              </a:solidFill>
            </a:endParaRPr>
          </a:p>
        </p:txBody>
      </p:sp>
      <p:pic>
        <p:nvPicPr>
          <p:cNvPr id="20" name="Picture 19">
            <a:extLst>
              <a:ext uri="{FF2B5EF4-FFF2-40B4-BE49-F238E27FC236}">
                <a16:creationId xmlns="" xmlns:a16="http://schemas.microsoft.com/office/drawing/2014/main" id="{B0929320-9706-42E7-BBFF-17C334E482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8293" y="3965109"/>
            <a:ext cx="2401307" cy="2670066"/>
          </a:xfrm>
          <a:prstGeom prst="rect">
            <a:avLst/>
          </a:prstGeom>
        </p:spPr>
      </p:pic>
    </p:spTree>
    <p:extLst>
      <p:ext uri="{BB962C8B-B14F-4D97-AF65-F5344CB8AC3E}">
        <p14:creationId xmlns:p14="http://schemas.microsoft.com/office/powerpoint/2010/main" val="15628330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125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B9F859-CD0B-4C89-9F9C-FF69A9976316}"/>
              </a:ext>
            </a:extLst>
          </p:cNvPr>
          <p:cNvSpPr/>
          <p:nvPr/>
        </p:nvSpPr>
        <p:spPr>
          <a:xfrm>
            <a:off x="0" y="3172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 xmlns:a16="http://schemas.microsoft.com/office/drawing/2014/main" id="{1E558352-2B1C-49AF-B29D-9598517B775E}"/>
              </a:ext>
            </a:extLst>
          </p:cNvPr>
          <p:cNvSpPr/>
          <p:nvPr/>
        </p:nvSpPr>
        <p:spPr>
          <a:xfrm>
            <a:off x="0" y="-546585"/>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p>
          <a:p>
            <a:r>
              <a:rPr lang="en-US" sz="3600" dirty="0" smtClean="0"/>
              <a:t>2.AI TRONG NGÔN NGỮ VÀ GIAO TIẾP:</a:t>
            </a:r>
            <a:endParaRPr lang="en-US" sz="3600" dirty="0"/>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8</a:t>
            </a:fld>
            <a:endParaRPr lang="en-US" sz="3200" dirty="0">
              <a:solidFill>
                <a:srgbClr val="FF0000"/>
              </a:solidFill>
            </a:endParaRPr>
          </a:p>
        </p:txBody>
      </p:sp>
      <p:grpSp>
        <p:nvGrpSpPr>
          <p:cNvPr id="15" name="Group 14"/>
          <p:cNvGrpSpPr/>
          <p:nvPr/>
        </p:nvGrpSpPr>
        <p:grpSpPr>
          <a:xfrm>
            <a:off x="431195" y="2951946"/>
            <a:ext cx="12367162" cy="954107"/>
            <a:chOff x="431195" y="2951946"/>
            <a:chExt cx="12367162" cy="954107"/>
          </a:xfrm>
        </p:grpSpPr>
        <p:sp>
          <p:nvSpPr>
            <p:cNvPr id="5" name="Rectangle 4"/>
            <p:cNvSpPr/>
            <p:nvPr/>
          </p:nvSpPr>
          <p:spPr>
            <a:xfrm>
              <a:off x="1673157" y="2951946"/>
              <a:ext cx="11125200" cy="954107"/>
            </a:xfrm>
            <a:prstGeom prst="rect">
              <a:avLst/>
            </a:prstGeom>
          </p:spPr>
          <p:txBody>
            <a:bodyPr wrap="square">
              <a:spAutoFit/>
            </a:bodyPr>
            <a:lstStyle/>
            <a:p>
              <a:pPr lvl="0"/>
              <a:r>
                <a:rPr lang="vi-VN" sz="2800" dirty="0"/>
                <a:t>AI phải hiểu được những ngôn ngữ tự nhiên ( Giống như </a:t>
              </a:r>
              <a:r>
                <a:rPr lang="vi-VN" sz="2800" dirty="0" smtClean="0"/>
                <a:t>con</a:t>
              </a:r>
              <a:endParaRPr lang="en-US" sz="2800" dirty="0" smtClean="0"/>
            </a:p>
            <a:p>
              <a:pPr lvl="0"/>
              <a:r>
                <a:rPr lang="vi-VN" sz="2800" dirty="0" smtClean="0"/>
                <a:t> </a:t>
              </a:r>
              <a:r>
                <a:rPr lang="vi-VN" sz="2800" dirty="0"/>
                <a:t>người nói chuyện với nhau).</a:t>
              </a:r>
              <a:endParaRPr lang="en-US" sz="2800" dirty="0"/>
            </a:p>
          </p:txBody>
        </p:sp>
        <p:sp>
          <p:nvSpPr>
            <p:cNvPr id="17" name="Arrow: Right 9">
              <a:extLst>
                <a:ext uri="{FF2B5EF4-FFF2-40B4-BE49-F238E27FC236}">
                  <a16:creationId xmlns="" xmlns:a16="http://schemas.microsoft.com/office/drawing/2014/main" id="{7C320AAF-E81A-41EA-814D-C69E54BA85B6}"/>
                </a:ext>
              </a:extLst>
            </p:cNvPr>
            <p:cNvSpPr/>
            <p:nvPr/>
          </p:nvSpPr>
          <p:spPr>
            <a:xfrm>
              <a:off x="431195" y="3259836"/>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grpSp>
      <p:grpSp>
        <p:nvGrpSpPr>
          <p:cNvPr id="19" name="Group 18"/>
          <p:cNvGrpSpPr/>
          <p:nvPr/>
        </p:nvGrpSpPr>
        <p:grpSpPr>
          <a:xfrm>
            <a:off x="438906" y="4785046"/>
            <a:ext cx="8371141" cy="523220"/>
            <a:chOff x="438906" y="4785046"/>
            <a:chExt cx="8371141" cy="523220"/>
          </a:xfrm>
        </p:grpSpPr>
        <p:sp>
          <p:nvSpPr>
            <p:cNvPr id="6" name="Rectangle 5"/>
            <p:cNvSpPr/>
            <p:nvPr/>
          </p:nvSpPr>
          <p:spPr>
            <a:xfrm>
              <a:off x="1673157" y="4785046"/>
              <a:ext cx="7136890" cy="523220"/>
            </a:xfrm>
            <a:prstGeom prst="rect">
              <a:avLst/>
            </a:prstGeom>
          </p:spPr>
          <p:txBody>
            <a:bodyPr wrap="none">
              <a:spAutoFit/>
            </a:bodyPr>
            <a:lstStyle/>
            <a:p>
              <a:r>
                <a:rPr lang="vi-VN" sz="2800" dirty="0"/>
                <a:t>Dịch từ ngôn ngữ này sang ngôn ngữ </a:t>
              </a:r>
              <a:r>
                <a:rPr lang="vi-VN" sz="2800" dirty="0" smtClean="0"/>
                <a:t>khác</a:t>
              </a:r>
              <a:r>
                <a:rPr lang="en-US" sz="2800" dirty="0" smtClean="0"/>
                <a:t>.</a:t>
              </a:r>
              <a:endParaRPr lang="en-US" sz="2800" dirty="0"/>
            </a:p>
          </p:txBody>
        </p:sp>
        <p:sp>
          <p:nvSpPr>
            <p:cNvPr id="18" name="Arrow: Right 9">
              <a:extLst>
                <a:ext uri="{FF2B5EF4-FFF2-40B4-BE49-F238E27FC236}">
                  <a16:creationId xmlns="" xmlns:a16="http://schemas.microsoft.com/office/drawing/2014/main" id="{7C320AAF-E81A-41EA-814D-C69E54BA85B6}"/>
                </a:ext>
              </a:extLst>
            </p:cNvPr>
            <p:cNvSpPr/>
            <p:nvPr/>
          </p:nvSpPr>
          <p:spPr>
            <a:xfrm>
              <a:off x="438906" y="4785046"/>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grpSp>
    </p:spTree>
    <p:extLst>
      <p:ext uri="{BB962C8B-B14F-4D97-AF65-F5344CB8AC3E}">
        <p14:creationId xmlns:p14="http://schemas.microsoft.com/office/powerpoint/2010/main" val="20509372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1250"/>
                                        <p:tgtEl>
                                          <p:spTgt spid="15"/>
                                        </p:tgtEl>
                                      </p:cBhvr>
                                    </p:animEffect>
                                  </p:childTnLst>
                                </p:cTn>
                              </p:par>
                            </p:childTnLst>
                          </p:cTn>
                        </p:par>
                        <p:par>
                          <p:cTn id="8" fill="hold">
                            <p:stCondLst>
                              <p:cond delay="1250"/>
                            </p:stCondLst>
                            <p:childTnLst>
                              <p:par>
                                <p:cTn id="9" presetID="16" presetClass="entr" presetSubtype="2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1250"/>
                                        <p:tgtEl>
                                          <p:spTgt spid="19"/>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1E558352-2B1C-49AF-B29D-9598517B775E}"/>
              </a:ext>
            </a:extLst>
          </p:cNvPr>
          <p:cNvSpPr/>
          <p:nvPr/>
        </p:nvSpPr>
        <p:spPr>
          <a:xfrm>
            <a:off x="0" y="-449603"/>
            <a:ext cx="7747820" cy="20352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t>3.AI TRONG COMPUTER VISION:</a:t>
            </a:r>
          </a:p>
        </p:txBody>
      </p:sp>
      <p:sp>
        <p:nvSpPr>
          <p:cNvPr id="9" name="Oval 8">
            <a:extLst>
              <a:ext uri="{FF2B5EF4-FFF2-40B4-BE49-F238E27FC236}">
                <a16:creationId xmlns="" xmlns:a16="http://schemas.microsoft.com/office/drawing/2014/main" id="{C26979E0-662B-4808-AD18-6DF2A5DACCED}"/>
              </a:ext>
            </a:extLst>
          </p:cNvPr>
          <p:cNvSpPr/>
          <p:nvPr/>
        </p:nvSpPr>
        <p:spPr>
          <a:xfrm>
            <a:off x="-1002889" y="6164827"/>
            <a:ext cx="12506632" cy="29988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 xmlns:a16="http://schemas.microsoft.com/office/drawing/2014/main" id="{D0011565-98ED-4EB1-8E7E-52C8EC996AC2}"/>
              </a:ext>
            </a:extLst>
          </p:cNvPr>
          <p:cNvSpPr>
            <a:spLocks noGrp="1"/>
          </p:cNvSpPr>
          <p:nvPr>
            <p:ph type="sldNum" sz="quarter" idx="12"/>
          </p:nvPr>
        </p:nvSpPr>
        <p:spPr>
          <a:xfrm>
            <a:off x="9244486" y="6316157"/>
            <a:ext cx="2743200" cy="365125"/>
          </a:xfrm>
        </p:spPr>
        <p:txBody>
          <a:bodyPr vert="horz" lIns="91440" tIns="45720" rIns="91440" bIns="45720" rtlCol="0" anchor="ctr"/>
          <a:lstStyle/>
          <a:p>
            <a:fld id="{275C7D45-B738-4F8A-9639-98C08AF3993F}" type="slidenum">
              <a:rPr lang="en-US" sz="3200">
                <a:solidFill>
                  <a:srgbClr val="FF0000"/>
                </a:solidFill>
              </a:rPr>
              <a:pPr/>
              <a:t>9</a:t>
            </a:fld>
            <a:endParaRPr lang="en-US" sz="3200" dirty="0">
              <a:solidFill>
                <a:srgbClr val="FF0000"/>
              </a:solidFill>
            </a:endParaRPr>
          </a:p>
        </p:txBody>
      </p:sp>
      <p:grpSp>
        <p:nvGrpSpPr>
          <p:cNvPr id="12" name="Group 11"/>
          <p:cNvGrpSpPr/>
          <p:nvPr/>
        </p:nvGrpSpPr>
        <p:grpSpPr>
          <a:xfrm>
            <a:off x="719035" y="3167390"/>
            <a:ext cx="5888595" cy="523220"/>
            <a:chOff x="719035" y="3167390"/>
            <a:chExt cx="5888595" cy="523220"/>
          </a:xfrm>
        </p:grpSpPr>
        <p:sp>
          <p:nvSpPr>
            <p:cNvPr id="10" name="Rectangle 9"/>
            <p:cNvSpPr/>
            <p:nvPr/>
          </p:nvSpPr>
          <p:spPr>
            <a:xfrm>
              <a:off x="1932952" y="3167390"/>
              <a:ext cx="4674678" cy="523220"/>
            </a:xfrm>
            <a:prstGeom prst="rect">
              <a:avLst/>
            </a:prstGeom>
          </p:spPr>
          <p:txBody>
            <a:bodyPr wrap="none">
              <a:spAutoFit/>
            </a:bodyPr>
            <a:lstStyle/>
            <a:p>
              <a:pPr lvl="0"/>
              <a:r>
                <a:rPr lang="vi-VN" sz="2800" dirty="0"/>
                <a:t>AI có thể hiểu qua hình </a:t>
              </a:r>
              <a:r>
                <a:rPr lang="vi-VN" sz="2800" dirty="0" smtClean="0"/>
                <a:t>ảnh</a:t>
              </a:r>
              <a:r>
                <a:rPr lang="en-US" sz="2800" dirty="0" smtClean="0"/>
                <a:t>.</a:t>
              </a:r>
              <a:endParaRPr lang="en-US" sz="2800" dirty="0"/>
            </a:p>
          </p:txBody>
        </p:sp>
        <p:sp>
          <p:nvSpPr>
            <p:cNvPr id="16" name="Arrow: Right 9">
              <a:extLst>
                <a:ext uri="{FF2B5EF4-FFF2-40B4-BE49-F238E27FC236}">
                  <a16:creationId xmlns="" xmlns:a16="http://schemas.microsoft.com/office/drawing/2014/main" id="{7C320AAF-E81A-41EA-814D-C69E54BA85B6}"/>
                </a:ext>
              </a:extLst>
            </p:cNvPr>
            <p:cNvSpPr/>
            <p:nvPr/>
          </p:nvSpPr>
          <p:spPr>
            <a:xfrm>
              <a:off x="719035" y="3291563"/>
              <a:ext cx="954122" cy="33832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grpSp>
      <p:sp>
        <p:nvSpPr>
          <p:cNvPr id="11" name="TextBox 10"/>
          <p:cNvSpPr txBox="1"/>
          <p:nvPr/>
        </p:nvSpPr>
        <p:spPr>
          <a:xfrm>
            <a:off x="719035" y="4350328"/>
            <a:ext cx="10370147" cy="646331"/>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a:t>
            </a:r>
            <a:r>
              <a:rPr lang="vi-VN" dirty="0"/>
              <a:t>Chụp một hình ảnh nào đó nó có thể biết mình đang ở đâu hoặc là dịch văn bản qua hình ảnh</a:t>
            </a:r>
            <a:endParaRPr lang="en-US" dirty="0"/>
          </a:p>
          <a:p>
            <a:endParaRPr lang="en-US" dirty="0"/>
          </a:p>
        </p:txBody>
      </p:sp>
    </p:spTree>
    <p:extLst>
      <p:ext uri="{BB962C8B-B14F-4D97-AF65-F5344CB8AC3E}">
        <p14:creationId xmlns:p14="http://schemas.microsoft.com/office/powerpoint/2010/main" val="17325987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7800</Words>
  <Application>Microsoft Office PowerPoint</Application>
  <PresentationFormat>Custom</PresentationFormat>
  <Paragraphs>1083</Paragraphs>
  <Slides>69</Slides>
  <Notes>64</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Châu Nhàn</dc:creator>
  <cp:lastModifiedBy>Windows User</cp:lastModifiedBy>
  <cp:revision>79</cp:revision>
  <dcterms:created xsi:type="dcterms:W3CDTF">2020-06-15T03:48:17Z</dcterms:created>
  <dcterms:modified xsi:type="dcterms:W3CDTF">2020-06-24T04:37:54Z</dcterms:modified>
</cp:coreProperties>
</file>