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9" r:id="rId2"/>
    <p:sldId id="700" r:id="rId3"/>
    <p:sldId id="701" r:id="rId4"/>
    <p:sldId id="702" r:id="rId5"/>
    <p:sldId id="703" r:id="rId6"/>
    <p:sldId id="503" r:id="rId7"/>
    <p:sldId id="479" r:id="rId8"/>
    <p:sldId id="260" r:id="rId9"/>
    <p:sldId id="704" r:id="rId10"/>
    <p:sldId id="706" r:id="rId11"/>
    <p:sldId id="710" r:id="rId12"/>
    <p:sldId id="707" r:id="rId13"/>
    <p:sldId id="708" r:id="rId14"/>
    <p:sldId id="709" r:id="rId15"/>
    <p:sldId id="747" r:id="rId16"/>
    <p:sldId id="748" r:id="rId17"/>
    <p:sldId id="749" r:id="rId18"/>
    <p:sldId id="750" r:id="rId19"/>
    <p:sldId id="751" r:id="rId20"/>
    <p:sldId id="730" r:id="rId21"/>
    <p:sldId id="711" r:id="rId22"/>
    <p:sldId id="712" r:id="rId23"/>
    <p:sldId id="705" r:id="rId24"/>
    <p:sldId id="745" r:id="rId25"/>
    <p:sldId id="743" r:id="rId26"/>
    <p:sldId id="742" r:id="rId27"/>
    <p:sldId id="754" r:id="rId28"/>
    <p:sldId id="753" r:id="rId29"/>
    <p:sldId id="729" r:id="rId30"/>
    <p:sldId id="713" r:id="rId31"/>
    <p:sldId id="714" r:id="rId32"/>
    <p:sldId id="715" r:id="rId33"/>
    <p:sldId id="716" r:id="rId34"/>
    <p:sldId id="717" r:id="rId35"/>
    <p:sldId id="719" r:id="rId36"/>
    <p:sldId id="718" r:id="rId37"/>
    <p:sldId id="746" r:id="rId38"/>
    <p:sldId id="720" r:id="rId39"/>
    <p:sldId id="721" r:id="rId40"/>
    <p:sldId id="722" r:id="rId41"/>
    <p:sldId id="723" r:id="rId42"/>
    <p:sldId id="724" r:id="rId43"/>
    <p:sldId id="725" r:id="rId44"/>
    <p:sldId id="726" r:id="rId45"/>
    <p:sldId id="727" r:id="rId46"/>
    <p:sldId id="728" r:id="rId47"/>
    <p:sldId id="731" r:id="rId48"/>
    <p:sldId id="736" r:id="rId49"/>
    <p:sldId id="737" r:id="rId50"/>
    <p:sldId id="738" r:id="rId51"/>
    <p:sldId id="739" r:id="rId52"/>
    <p:sldId id="740" r:id="rId53"/>
    <p:sldId id="732" r:id="rId54"/>
    <p:sldId id="752" r:id="rId55"/>
    <p:sldId id="733" r:id="rId56"/>
    <p:sldId id="734" r:id="rId57"/>
    <p:sldId id="735" r:id="rId58"/>
    <p:sldId id="504" r:id="rId5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565102-B461-B045-9591-09F846388D79}">
          <p14:sldIdLst>
            <p14:sldId id="259"/>
            <p14:sldId id="700"/>
            <p14:sldId id="701"/>
            <p14:sldId id="702"/>
            <p14:sldId id="703"/>
            <p14:sldId id="503"/>
            <p14:sldId id="479"/>
            <p14:sldId id="260"/>
            <p14:sldId id="704"/>
            <p14:sldId id="706"/>
            <p14:sldId id="710"/>
            <p14:sldId id="707"/>
            <p14:sldId id="708"/>
            <p14:sldId id="709"/>
            <p14:sldId id="747"/>
            <p14:sldId id="748"/>
            <p14:sldId id="749"/>
            <p14:sldId id="750"/>
            <p14:sldId id="751"/>
            <p14:sldId id="730"/>
            <p14:sldId id="711"/>
            <p14:sldId id="712"/>
            <p14:sldId id="705"/>
            <p14:sldId id="745"/>
            <p14:sldId id="743"/>
            <p14:sldId id="742"/>
            <p14:sldId id="754"/>
            <p14:sldId id="753"/>
            <p14:sldId id="729"/>
            <p14:sldId id="713"/>
            <p14:sldId id="714"/>
            <p14:sldId id="715"/>
            <p14:sldId id="716"/>
            <p14:sldId id="717"/>
            <p14:sldId id="719"/>
            <p14:sldId id="718"/>
            <p14:sldId id="746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31"/>
            <p14:sldId id="736"/>
            <p14:sldId id="737"/>
            <p14:sldId id="738"/>
            <p14:sldId id="739"/>
            <p14:sldId id="740"/>
            <p14:sldId id="732"/>
            <p14:sldId id="752"/>
            <p14:sldId id="733"/>
            <p14:sldId id="734"/>
            <p14:sldId id="735"/>
            <p14:sldId id="5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9" autoAdjust="0"/>
    <p:restoredTop sz="94660"/>
  </p:normalViewPr>
  <p:slideViewPr>
    <p:cSldViewPr snapToGrid="0" snapToObjects="1" showGuides="1">
      <p:cViewPr varScale="1">
        <p:scale>
          <a:sx n="116" d="100"/>
          <a:sy n="116" d="100"/>
        </p:scale>
        <p:origin x="472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306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BF0DE-3044-418B-82CB-49A23D004F71}" type="datetimeFigureOut">
              <a:rPr lang="de-DE" smtClean="0"/>
              <a:t>03.03.20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67852-3227-4DD6-8B2F-F91E8765A2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81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67852-3227-4DD6-8B2F-F91E8765A28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72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697915" cy="553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7985" y="1465265"/>
            <a:ext cx="5776546" cy="23876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496" y="4378569"/>
            <a:ext cx="698325" cy="79048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43" y="3771900"/>
            <a:ext cx="380438" cy="430648"/>
          </a:xfrm>
          <a:prstGeom prst="rect">
            <a:avLst/>
          </a:prstGeom>
        </p:spPr>
      </p:pic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4852553" y="6185259"/>
            <a:ext cx="1204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D912-D093-6040-92C2-03884737930D}" type="datetime1">
              <a:rPr lang="en-US" smtClean="0"/>
              <a:t>3/4/20</a:t>
            </a:fld>
            <a:endParaRPr lang="de-DE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4289" y="61852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YottaDB Intermediate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326" y="5891802"/>
            <a:ext cx="1498857" cy="61036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" y="1024926"/>
            <a:ext cx="1796244" cy="19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5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6455" y="758761"/>
            <a:ext cx="7926185" cy="652187"/>
          </a:xfrm>
        </p:spPr>
        <p:txBody>
          <a:bodyPr anchor="ctr">
            <a:noAutofit/>
          </a:bodyPr>
          <a:lstStyle>
            <a:lvl1pPr>
              <a:defRPr sz="4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EC72365B-4B6A-CC4F-9EF3-B986FC58B842}" type="datetime1">
              <a:rPr lang="en-US" smtClean="0"/>
              <a:t>3/4/20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DE"/>
              <a:t>YottaDB Intermediate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C3B061B-9F90-499E-9525-91E51689BDC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337040" y="6307285"/>
            <a:ext cx="11528053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2"/>
          <p:cNvSpPr>
            <a:spLocks noGrp="1"/>
          </p:cNvSpPr>
          <p:nvPr>
            <p:ph type="body" idx="13"/>
          </p:nvPr>
        </p:nvSpPr>
        <p:spPr>
          <a:xfrm>
            <a:off x="1766455" y="1410948"/>
            <a:ext cx="7926186" cy="613930"/>
          </a:xfrm>
        </p:spPr>
        <p:txBody>
          <a:bodyPr anchor="ctr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800" y="252000"/>
            <a:ext cx="1025493" cy="417600"/>
          </a:xfrm>
          <a:prstGeom prst="rect">
            <a:avLst/>
          </a:prstGeom>
        </p:spPr>
      </p:pic>
      <p:sp>
        <p:nvSpPr>
          <p:cNvPr id="14" name="Inhaltsplatzhalter 2"/>
          <p:cNvSpPr>
            <a:spLocks noGrp="1"/>
          </p:cNvSpPr>
          <p:nvPr>
            <p:ph idx="14"/>
          </p:nvPr>
        </p:nvSpPr>
        <p:spPr>
          <a:xfrm>
            <a:off x="1786775" y="2729641"/>
            <a:ext cx="7905866" cy="28710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Tx/>
              <a:buNone/>
              <a:defRPr sz="2400"/>
            </a:lvl1pPr>
            <a:lvl2pPr marL="457200" indent="0">
              <a:spcAft>
                <a:spcPts val="1200"/>
              </a:spcAft>
              <a:buFontTx/>
              <a:buNone/>
              <a:defRPr/>
            </a:lvl2pPr>
            <a:lvl3pPr marL="914400" indent="0">
              <a:spcAft>
                <a:spcPts val="1200"/>
              </a:spcAft>
              <a:buFontTx/>
              <a:buNone/>
              <a:defRPr/>
            </a:lvl3pPr>
            <a:lvl4pPr marL="1371600" indent="0">
              <a:spcAft>
                <a:spcPts val="1200"/>
              </a:spcAft>
              <a:buFontTx/>
              <a:buNone/>
              <a:defRPr/>
            </a:lvl4pPr>
            <a:lvl5pPr marL="1828800" indent="0"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0" y="759600"/>
            <a:ext cx="575629" cy="6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ACC20A39-E06C-6349-ABEB-C027193AD1A3}" type="datetime1">
              <a:rPr lang="en-US" smtClean="0"/>
              <a:t>3/4/20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DE"/>
              <a:t>YottaDB Intermediate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C3B061B-9F90-499E-9525-91E51689BDC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" y="758761"/>
            <a:ext cx="576147" cy="652186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>
            <a:off x="337040" y="6307285"/>
            <a:ext cx="11528053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800" y="252000"/>
            <a:ext cx="1025493" cy="417600"/>
          </a:xfrm>
          <a:prstGeom prst="rect">
            <a:avLst/>
          </a:prstGeom>
        </p:spPr>
      </p:pic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>
          <a:xfrm>
            <a:off x="6106160" y="2729641"/>
            <a:ext cx="3586480" cy="2871059"/>
          </a:xfrm>
        </p:spPr>
        <p:txBody>
          <a:bodyPr>
            <a:noAutofit/>
          </a:bodyPr>
          <a:lstStyle>
            <a:lvl1pPr marL="363538" indent="-363538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-"/>
              <a:defRPr sz="2400"/>
            </a:lvl1pPr>
            <a:lvl2pPr marL="811213" indent="-354013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-"/>
              <a:defRPr sz="2000"/>
            </a:lvl2pPr>
            <a:lvl3pPr marL="1257300" indent="-342900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-"/>
              <a:defRPr sz="1400"/>
            </a:lvl3pPr>
            <a:lvl4pPr marL="1703388" indent="-331788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  <a:defRPr/>
            </a:lvl4pPr>
            <a:lvl5pPr marL="2151063" indent="-322263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4"/>
          </p:nvPr>
        </p:nvSpPr>
        <p:spPr>
          <a:xfrm>
            <a:off x="1786775" y="2729641"/>
            <a:ext cx="3973945" cy="28710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Tx/>
              <a:buNone/>
              <a:defRPr sz="2400"/>
            </a:lvl1pPr>
            <a:lvl2pPr marL="457200" indent="0">
              <a:spcAft>
                <a:spcPts val="1200"/>
              </a:spcAft>
              <a:buFontTx/>
              <a:buNone/>
              <a:defRPr/>
            </a:lvl2pPr>
            <a:lvl3pPr marL="914400" indent="0">
              <a:spcAft>
                <a:spcPts val="1200"/>
              </a:spcAft>
              <a:buFontTx/>
              <a:buNone/>
              <a:defRPr/>
            </a:lvl3pPr>
            <a:lvl4pPr marL="1371600" indent="0">
              <a:spcAft>
                <a:spcPts val="1200"/>
              </a:spcAft>
              <a:buFontTx/>
              <a:buNone/>
              <a:defRPr/>
            </a:lvl4pPr>
            <a:lvl5pPr marL="1828800" indent="0"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1766455" y="758761"/>
            <a:ext cx="7926185" cy="652187"/>
          </a:xfrm>
        </p:spPr>
        <p:txBody>
          <a:bodyPr anchor="ctr">
            <a:noAutofit/>
          </a:bodyPr>
          <a:lstStyle>
            <a:lvl1pPr>
              <a:defRPr sz="4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3"/>
          </p:nvPr>
        </p:nvSpPr>
        <p:spPr>
          <a:xfrm>
            <a:off x="1766455" y="1410948"/>
            <a:ext cx="7926186" cy="613930"/>
          </a:xfrm>
        </p:spPr>
        <p:txBody>
          <a:bodyPr anchor="ctr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473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1" y="0"/>
            <a:ext cx="9702800" cy="5902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81988" y="562554"/>
            <a:ext cx="7599452" cy="1325563"/>
          </a:xfrm>
        </p:spPr>
        <p:txBody>
          <a:bodyPr anchor="t">
            <a:no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988805F5-FD73-5F48-9B42-C0C5D7A77FA0}" type="datetime1">
              <a:rPr lang="en-US" smtClean="0"/>
              <a:t>3/4/20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DE"/>
              <a:t>YottaDB Intermediate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C3B061B-9F90-499E-9525-91E51689BDC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0" y="561332"/>
            <a:ext cx="576147" cy="652186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>
            <a:off x="337040" y="6307285"/>
            <a:ext cx="11528053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grammplatzhalter 10"/>
          <p:cNvSpPr>
            <a:spLocks noGrp="1"/>
          </p:cNvSpPr>
          <p:nvPr>
            <p:ph type="chart" sz="quarter" idx="13"/>
          </p:nvPr>
        </p:nvSpPr>
        <p:spPr>
          <a:xfrm>
            <a:off x="1382713" y="2327275"/>
            <a:ext cx="7598727" cy="357505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</a:lstStyle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10068560" y="1524580"/>
            <a:ext cx="1786890" cy="4377745"/>
          </a:xfrm>
        </p:spPr>
        <p:txBody>
          <a:bodyPr anchor="b">
            <a:no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000" i="1"/>
            </a:lvl1pPr>
            <a:lvl2pPr marL="457200" indent="0" algn="l">
              <a:lnSpc>
                <a:spcPct val="150000"/>
              </a:lnSpc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800" y="252000"/>
            <a:ext cx="1025493" cy="4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65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245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1" y="1"/>
            <a:ext cx="9620249" cy="714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0215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1852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1" y="0"/>
            <a:ext cx="9607549" cy="70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1" y="857250"/>
            <a:ext cx="10960100" cy="5259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8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697915" cy="55313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326" y="5891802"/>
            <a:ext cx="1498857" cy="61036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46" y="3793677"/>
            <a:ext cx="336021" cy="3803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494" y="4581143"/>
            <a:ext cx="349215" cy="39530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46" y="4266293"/>
            <a:ext cx="215695" cy="24416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46" y="1939292"/>
            <a:ext cx="635854" cy="719774"/>
          </a:xfrm>
          <a:prstGeom prst="rect">
            <a:avLst/>
          </a:prstGeom>
        </p:spPr>
      </p:pic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4852553" y="6185259"/>
            <a:ext cx="1204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6366-E93F-6B4C-A68A-C3C87B1837D3}" type="datetime1">
              <a:rPr lang="en-US" smtClean="0"/>
              <a:t>3/4/20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4289" y="61852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YottaDB Intermediate</a:t>
            </a:r>
            <a:endParaRPr lang="de-DE" dirty="0"/>
          </a:p>
        </p:txBody>
      </p:sp>
      <p:sp>
        <p:nvSpPr>
          <p:cNvPr id="18" name="Titel 1"/>
          <p:cNvSpPr>
            <a:spLocks noGrp="1"/>
          </p:cNvSpPr>
          <p:nvPr>
            <p:ph type="ctrTitle"/>
          </p:nvPr>
        </p:nvSpPr>
        <p:spPr>
          <a:xfrm>
            <a:off x="3217985" y="1465265"/>
            <a:ext cx="5776546" cy="23876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" y="1024926"/>
            <a:ext cx="1796244" cy="19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3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ion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1055075" y="2145328"/>
            <a:ext cx="8643325" cy="25497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37" y="251898"/>
            <a:ext cx="1027940" cy="4191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0141" y="2318119"/>
            <a:ext cx="6691139" cy="2165965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540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94" y="3087357"/>
            <a:ext cx="588089" cy="66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7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ion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37" y="251898"/>
            <a:ext cx="1027940" cy="419101"/>
          </a:xfrm>
          <a:prstGeom prst="rect">
            <a:avLst/>
          </a:prstGeom>
        </p:spPr>
      </p:pic>
      <p:sp>
        <p:nvSpPr>
          <p:cNvPr id="8" name="Abgerundetes Rechteck 7"/>
          <p:cNvSpPr/>
          <p:nvPr userDrawn="1"/>
        </p:nvSpPr>
        <p:spPr>
          <a:xfrm>
            <a:off x="1055075" y="2145328"/>
            <a:ext cx="8643325" cy="25497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280141" y="2318119"/>
            <a:ext cx="6691139" cy="2165965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540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00" y="3087209"/>
            <a:ext cx="58835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5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00" y="0"/>
            <a:ext cx="12193200" cy="687558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37" y="251898"/>
            <a:ext cx="1027940" cy="419101"/>
          </a:xfrm>
          <a:prstGeom prst="rect">
            <a:avLst/>
          </a:prstGeom>
        </p:spPr>
      </p:pic>
      <p:sp>
        <p:nvSpPr>
          <p:cNvPr id="11" name="Abgerundetes Rechteck 10"/>
          <p:cNvSpPr/>
          <p:nvPr userDrawn="1"/>
        </p:nvSpPr>
        <p:spPr>
          <a:xfrm>
            <a:off x="1055075" y="2145328"/>
            <a:ext cx="8643325" cy="25497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2280141" y="2318119"/>
            <a:ext cx="6691139" cy="2165965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540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94" y="3087357"/>
            <a:ext cx="588089" cy="66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ion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965"/>
          <a:stretch/>
        </p:blipFill>
        <p:spPr>
          <a:xfrm>
            <a:off x="-10161" y="-553895"/>
            <a:ext cx="12204000" cy="741846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37" y="251898"/>
            <a:ext cx="1027940" cy="419101"/>
          </a:xfrm>
          <a:prstGeom prst="rect">
            <a:avLst/>
          </a:prstGeom>
        </p:spPr>
      </p:pic>
      <p:sp>
        <p:nvSpPr>
          <p:cNvPr id="12" name="Abgerundetes Rechteck 10"/>
          <p:cNvSpPr/>
          <p:nvPr userDrawn="1"/>
        </p:nvSpPr>
        <p:spPr>
          <a:xfrm>
            <a:off x="1055075" y="2145328"/>
            <a:ext cx="8643325" cy="25497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2280141" y="2318119"/>
            <a:ext cx="6691139" cy="2165965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540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00" y="3087209"/>
            <a:ext cx="58835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4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E6EBD03-0F97-9146-A15D-D7809515A3F4}" type="datetime1">
              <a:rPr lang="en-US" smtClean="0"/>
              <a:t>3/4/20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DE"/>
              <a:t>YottaDB Intermediate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C3B061B-9F90-499E-9525-91E51689BDC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800" y="252000"/>
            <a:ext cx="1025493" cy="417600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>
            <a:off x="337040" y="6307285"/>
            <a:ext cx="11528053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583712" y="2775105"/>
            <a:ext cx="7108928" cy="1187668"/>
          </a:xfrm>
        </p:spPr>
        <p:txBody>
          <a:bodyPr anchor="ctr">
            <a:noAutofit/>
          </a:bodyPr>
          <a:lstStyle>
            <a:lvl1pPr>
              <a:defRPr sz="420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4" y="2746702"/>
            <a:ext cx="1067390" cy="121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fld id="{A7C8DEF6-8AD8-0B4E-A63A-48A1C580BD0A}" type="datetime1">
              <a:rPr lang="en-US" smtClean="0"/>
              <a:t>3/4/20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de-DE"/>
              <a:t>YottaDB Intermediate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fld id="{5C3B061B-9F90-499E-9525-91E51689BDC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800" y="252000"/>
            <a:ext cx="1025493" cy="417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" y="758761"/>
            <a:ext cx="576147" cy="652186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>
            <a:off x="337040" y="6307285"/>
            <a:ext cx="11528053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66455" y="758761"/>
            <a:ext cx="7926185" cy="652187"/>
          </a:xfrm>
        </p:spPr>
        <p:txBody>
          <a:bodyPr anchor="ctr">
            <a:noAutofit/>
          </a:bodyPr>
          <a:lstStyle>
            <a:lvl1pPr>
              <a:defRPr sz="4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3"/>
          </p:nvPr>
        </p:nvSpPr>
        <p:spPr>
          <a:xfrm>
            <a:off x="1766455" y="1410948"/>
            <a:ext cx="7926186" cy="61393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1766454" y="2729641"/>
            <a:ext cx="7936346" cy="2871059"/>
          </a:xfrm>
        </p:spPr>
        <p:txBody>
          <a:bodyPr>
            <a:noAutofit/>
          </a:bodyPr>
          <a:lstStyle>
            <a:lvl1pPr marL="360000" indent="-360000"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-"/>
              <a:defRPr sz="2400"/>
            </a:lvl1pPr>
            <a:lvl2pPr marL="811213" indent="-360000"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-"/>
              <a:defRPr sz="2000"/>
            </a:lvl2pPr>
            <a:lvl3pPr marL="125730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400"/>
            </a:lvl3pPr>
            <a:lvl4pPr marL="1703388" indent="-331788">
              <a:spcAft>
                <a:spcPts val="1200"/>
              </a:spcAft>
              <a:buFont typeface="Symbol" panose="05050102010706020507" pitchFamily="18" charset="2"/>
              <a:buChar char="-"/>
              <a:defRPr/>
            </a:lvl4pPr>
            <a:lvl5pPr marL="2151063" indent="-322263">
              <a:spcAft>
                <a:spcPts val="1200"/>
              </a:spcAft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92458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6455" y="758761"/>
            <a:ext cx="7926185" cy="652187"/>
          </a:xfrm>
        </p:spPr>
        <p:txBody>
          <a:bodyPr anchor="ctr">
            <a:noAutofit/>
          </a:bodyPr>
          <a:lstStyle>
            <a:lvl1pPr>
              <a:defRPr sz="4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6F50BD6C-EECE-9D41-942B-9673D0A0567F}" type="datetime1">
              <a:rPr lang="en-US" smtClean="0"/>
              <a:t>3/4/20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DE"/>
              <a:t>YottaDB Intermediate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C3B061B-9F90-499E-9525-91E51689BDC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337040" y="6307285"/>
            <a:ext cx="11528053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2"/>
          <p:cNvSpPr>
            <a:spLocks noGrp="1"/>
          </p:cNvSpPr>
          <p:nvPr>
            <p:ph type="body" idx="13"/>
          </p:nvPr>
        </p:nvSpPr>
        <p:spPr>
          <a:xfrm>
            <a:off x="1766455" y="1410948"/>
            <a:ext cx="7926186" cy="613930"/>
          </a:xfrm>
        </p:spPr>
        <p:txBody>
          <a:bodyPr anchor="ctr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0" y="759600"/>
            <a:ext cx="575629" cy="651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800" y="252000"/>
            <a:ext cx="1025493" cy="417600"/>
          </a:xfrm>
          <a:prstGeom prst="rect">
            <a:avLst/>
          </a:prstGeom>
        </p:spPr>
      </p:pic>
      <p:sp>
        <p:nvSpPr>
          <p:cNvPr id="14" name="Inhaltsplatzhalter 2"/>
          <p:cNvSpPr>
            <a:spLocks noGrp="1"/>
          </p:cNvSpPr>
          <p:nvPr>
            <p:ph idx="14"/>
          </p:nvPr>
        </p:nvSpPr>
        <p:spPr>
          <a:xfrm>
            <a:off x="1786775" y="2729641"/>
            <a:ext cx="3973945" cy="28710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Tx/>
              <a:buNone/>
              <a:defRPr sz="2400"/>
            </a:lvl1pPr>
            <a:lvl2pPr marL="457200" indent="0">
              <a:spcAft>
                <a:spcPts val="1200"/>
              </a:spcAft>
              <a:buFontTx/>
              <a:buNone/>
              <a:defRPr/>
            </a:lvl2pPr>
            <a:lvl3pPr marL="914400" indent="0">
              <a:spcAft>
                <a:spcPts val="1200"/>
              </a:spcAft>
              <a:buFontTx/>
              <a:buNone/>
              <a:defRPr/>
            </a:lvl3pPr>
            <a:lvl4pPr marL="1371600" indent="0">
              <a:spcAft>
                <a:spcPts val="1200"/>
              </a:spcAft>
              <a:buFontTx/>
              <a:buNone/>
              <a:defRPr/>
            </a:lvl4pPr>
            <a:lvl5pPr marL="1828800" indent="0"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6106160" y="2729641"/>
            <a:ext cx="3586480" cy="2871059"/>
          </a:xfrm>
        </p:spPr>
        <p:txBody>
          <a:bodyPr>
            <a:no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-"/>
              <a:defRPr sz="2400"/>
            </a:lvl1pPr>
            <a:lvl2pPr marL="811213" indent="-360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Symbol" panose="05050102010706020507" pitchFamily="18" charset="2"/>
              <a:buChar char="-"/>
              <a:defRPr sz="2000"/>
            </a:lvl2pPr>
            <a:lvl3pPr marL="1257300" indent="-342900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-"/>
              <a:defRPr sz="1400"/>
            </a:lvl3pPr>
            <a:lvl4pPr marL="1703388" indent="-331788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  <a:defRPr/>
            </a:lvl4pPr>
            <a:lvl5pPr marL="2151063" indent="-322263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40022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45929" y="6356350"/>
            <a:ext cx="12042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fld id="{1B20D253-A611-A14B-97C3-221B2B8FB48D}" type="datetime1">
              <a:rPr lang="en-US" smtClean="0"/>
              <a:t>3/4/20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0766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de-DE"/>
              <a:t>YottaDB Intermediate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7980" y="6356349"/>
            <a:ext cx="709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de-DE"/>
              <a:t>Slide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15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4" r:id="rId4"/>
    <p:sldLayoutId id="2147483663" r:id="rId5"/>
    <p:sldLayoutId id="2147483662" r:id="rId6"/>
    <p:sldLayoutId id="2147483671" r:id="rId7"/>
    <p:sldLayoutId id="2147483650" r:id="rId8"/>
    <p:sldLayoutId id="2147483666" r:id="rId9"/>
    <p:sldLayoutId id="2147483670" r:id="rId10"/>
    <p:sldLayoutId id="2147483667" r:id="rId11"/>
    <p:sldLayoutId id="2147483669" r:id="rId12"/>
    <p:sldLayoutId id="2147483672" r:id="rId13"/>
    <p:sldLayoutId id="2147483674" r:id="rId14"/>
    <p:sldLayoutId id="2147483675" r:id="rId15"/>
    <p:sldLayoutId id="2147483676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Cordia New" panose="020B0304020202020204" pitchFamily="34" charset="-34"/>
          <a:ea typeface="+mj-ea"/>
          <a:cs typeface="Cordia New" panose="020B0304020202020204" pitchFamily="34" charset="-34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1000"/>
        </a:spcBef>
        <a:buFont typeface="Symbol" panose="05050102010706020507" pitchFamily="18" charset="2"/>
        <a:buChar char="-"/>
        <a:defRPr sz="2400" kern="1200">
          <a:solidFill>
            <a:schemeClr val="tx1"/>
          </a:solidFill>
          <a:latin typeface="Cordia New" panose="020B0304020202020204" pitchFamily="34" charset="-34"/>
          <a:ea typeface="+mn-ea"/>
          <a:cs typeface="Cordia New" panose="020B0304020202020204" pitchFamily="34" charset="-34"/>
        </a:defRPr>
      </a:lvl1pPr>
      <a:lvl2pPr marL="715963" indent="-35401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Cordia New" panose="020B0304020202020204" pitchFamily="34" charset="-34"/>
          <a:ea typeface="+mn-ea"/>
          <a:cs typeface="Cordia New" panose="020B0304020202020204" pitchFamily="34" charset="-34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dia New" panose="020B0304020202020204" pitchFamily="34" charset="-34"/>
          <a:ea typeface="+mn-ea"/>
          <a:cs typeface="Cordia New" panose="020B0304020202020204" pitchFamily="34" charset="-34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dia New" panose="020B0304020202020204" pitchFamily="34" charset="-34"/>
          <a:ea typeface="+mn-ea"/>
          <a:cs typeface="Cordia New" panose="020B0304020202020204" pitchFamily="34" charset="-34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dia New" panose="020B0304020202020204" pitchFamily="34" charset="-34"/>
          <a:ea typeface="+mn-ea"/>
          <a:cs typeface="Cordia New" panose="020B03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YottaDB</a:t>
            </a:r>
            <a:r>
              <a:rPr lang="en-US" baseline="30000" dirty="0" err="1"/>
              <a:t>TM</a:t>
            </a:r>
            <a:r>
              <a:rPr lang="en-US" dirty="0"/>
              <a:t>  Intermediate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Comsan</a:t>
            </a:r>
            <a:r>
              <a:rPr lang="en-US" dirty="0"/>
              <a:t> </a:t>
            </a:r>
            <a:r>
              <a:rPr lang="en-US" dirty="0" err="1"/>
              <a:t>Chanma</a:t>
            </a:r>
            <a:r>
              <a:rPr lang="en-US" dirty="0"/>
              <a:t> (Neo)</a:t>
            </a:r>
            <a:br>
              <a:rPr lang="th-TH" dirty="0"/>
            </a:br>
            <a:r>
              <a:rPr lang="en-US" dirty="0"/>
              <a:t>T.N. Incorporation Ltd.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423832-4F40-EF4F-AC4A-7ECB450B79DC}" type="datetime1">
              <a:rPr lang="en-US" smtClean="0"/>
              <a:t>3/4/20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YottaDB</a:t>
            </a:r>
            <a:r>
              <a:rPr lang="de-DE" dirty="0"/>
              <a:t> Intermediate</a:t>
            </a:r>
          </a:p>
        </p:txBody>
      </p:sp>
    </p:spTree>
    <p:extLst>
      <p:ext uri="{BB962C8B-B14F-4D97-AF65-F5344CB8AC3E}">
        <p14:creationId xmlns:p14="http://schemas.microsoft.com/office/powerpoint/2010/main" val="391589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YDB Journaling</a:t>
            </a:r>
            <a:endParaRPr lang="th-TH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4"/>
          </p:nvPr>
        </p:nvSpPr>
        <p:spPr>
          <a:xfrm>
            <a:off x="1786774" y="2024878"/>
            <a:ext cx="7905866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/>
              <a:t>YDB use journal files to provide recoverability of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/>
              <a:t>Journaling provides resiliency against hardware and software failures.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/>
              <a:t>Journaling uses journal files to record information pertaining to database updates.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/>
              <a:t>YDB’s extensive journaling capabilities are optional.</a:t>
            </a:r>
            <a:endParaRPr lang="th-TH" alt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AD49A-9EC0-F742-B3B3-67301A1C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660C-D453-BF42-A0FA-0EDA174F1227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626F0-C009-D943-B83A-EA87767C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69CA9-161A-CD4B-B6BB-4DA2A518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180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0EAF-C333-A44E-976B-EC5BBA7C031E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97" y="1397549"/>
            <a:ext cx="7353300" cy="3248025"/>
          </a:xfrm>
        </p:spPr>
      </p:pic>
      <p:sp>
        <p:nvSpPr>
          <p:cNvPr id="9" name="Rectangle 8"/>
          <p:cNvSpPr/>
          <p:nvPr/>
        </p:nvSpPr>
        <p:spPr>
          <a:xfrm>
            <a:off x="2111935" y="468535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YYYY - 4-digit-year - such as 2018</a:t>
            </a: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JJJ - 3-digit-Julian-day (between 1 and 366) - such as 199</a:t>
            </a: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HH - 2-digit-hour in 24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hr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format - such as 14</a:t>
            </a: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MM - 2-digit minute - such as 40</a:t>
            </a:r>
          </a:p>
          <a:p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SS - 2-digit seconds - such as 30</a:t>
            </a:r>
          </a:p>
        </p:txBody>
      </p:sp>
    </p:spTree>
    <p:extLst>
      <p:ext uri="{BB962C8B-B14F-4D97-AF65-F5344CB8AC3E}">
        <p14:creationId xmlns:p14="http://schemas.microsoft.com/office/powerpoint/2010/main" val="225614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Journaling Benefits</a:t>
            </a:r>
            <a:endParaRPr lang="th-TH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5" name="Content Placeholder 2"/>
          <p:cNvSpPr>
            <a:spLocks noGrp="1"/>
          </p:cNvSpPr>
          <p:nvPr>
            <p:ph idx="14"/>
          </p:nvPr>
        </p:nvSpPr>
        <p:spPr>
          <a:xfrm>
            <a:off x="1766455" y="2063135"/>
            <a:ext cx="7905866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/>
              <a:t>Automatic "replay" of work to the last committed update recorded in a journal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/>
              <a:t>Quick recovery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/>
              <a:t>Recorded database updates formatted appropriately for processing by an M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/>
              <a:t>Identification of processes active when the system failed.</a:t>
            </a:r>
            <a:endParaRPr lang="th-TH" alt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5FA7A-2BA3-A44A-9E99-792F6F27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DA6C-8DE0-8A48-A66E-DA392EFEF4E2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E38D1-1B5C-C947-BA09-06EC5730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6692F-BD39-C04D-8869-E7155D8C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68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Disadvantage of Journaling</a:t>
            </a:r>
            <a:endParaRPr lang="th-TH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4"/>
          </p:nvPr>
        </p:nvSpPr>
        <p:spPr>
          <a:xfrm>
            <a:off x="1766455" y="2299984"/>
            <a:ext cx="7905866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Journaling requires additional CPU cycles, memory, and disk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Journaling may duplicate features already built into your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A journal file has questionable value in the case where the database and the journal share a common point of failure that affects the information in both over a significant period of time.</a:t>
            </a:r>
            <a:endParaRPr lang="th-TH" alt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ABDE8-DAE5-3844-BDE9-F056CEB8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A679-4B80-5C46-BE48-82B99FA0BA20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7FF81-DFDC-7E47-86D8-7A2685B5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4773A-CFE2-2C44-9976-41F3608E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23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Considerations</a:t>
            </a:r>
            <a:endParaRPr lang="th-TH" altLang="en-US"/>
          </a:p>
        </p:txBody>
      </p:sp>
      <p:sp>
        <p:nvSpPr>
          <p:cNvPr id="20483" name="Content Placeholder 2"/>
          <p:cNvSpPr>
            <a:spLocks noGrp="1"/>
          </p:cNvSpPr>
          <p:nvPr>
            <p:ph idx="14"/>
          </p:nvPr>
        </p:nvSpPr>
        <p:spPr>
          <a:xfrm>
            <a:off x="1766455" y="1741454"/>
            <a:ext cx="9119925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Overhead costs of manual recovery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potential risk to the organization from damage to the information during the relatively infrequent and "abnormal" handling of a recovery.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cost of reduced computer throughput or, alternatively, the additional hardware to support journaling with the same level of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Database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disk space and disk channel overheads associated with journaling.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Type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Etc.</a:t>
            </a:r>
            <a:endParaRPr lang="th-TH" alt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DE035-9637-4E4D-8AB3-392C63DE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76F5-7E5C-4A42-8E01-8B35DFBA32A1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79B76-49F8-F649-A5D5-E5545952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32060-22F4-7841-93D0-628BADEB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92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Select Database Files for Journaling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4"/>
          </p:nvPr>
        </p:nvSpPr>
        <p:spPr>
          <a:xfrm>
            <a:off x="1766455" y="1741454"/>
            <a:ext cx="9119925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Always journal data that is worth preserving.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Weigh the deltas associated with manual re-entry and automatic re-play of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Journal both frequently updated </a:t>
            </a:r>
            <a:r>
              <a:rPr lang="en-US" sz="2800" dirty="0" err="1"/>
              <a:t>globals</a:t>
            </a:r>
            <a:r>
              <a:rPr lang="en-US" sz="2800" dirty="0"/>
              <a:t> and infrequently updated </a:t>
            </a:r>
            <a:r>
              <a:rPr lang="en-US" sz="2800" dirty="0" err="1"/>
              <a:t>globals</a:t>
            </a:r>
            <a:r>
              <a:rPr lang="en-US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Separate the point of failure for the journal and the associated database files.</a:t>
            </a:r>
            <a:endParaRPr lang="th-TH" altLang="en-US" sz="3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5CCD2-01FB-5242-8BBA-8E9DE194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8189-16F8-5149-95B6-B145553CCC24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924AD-DA37-1B4A-84C9-AF389E7A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24338-F7DB-BE4C-B3F0-E0D45A44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78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Fencing Transactions</a:t>
            </a:r>
            <a:endParaRPr lang="th-TH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programming practice of fencing logical transactions protects database integrity during a system interruption.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A logical transaction is a logical unit that is not complete unless all parts of the transaction are captured.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logical transaction "transfer funds between accounts" consists of a debit update to one account and a credit update to another account.</a:t>
            </a:r>
            <a:endParaRPr lang="th-TH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F0939-57A0-C747-AD91-6E8E70F3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DE37-9CAB-A44D-84C4-A603D70D022E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2669D-E45B-4640-8A69-AB75E1D3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73BD5-86ED-964F-9A40-79904F63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7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GT.M Fencing Transactions</a:t>
            </a:r>
            <a:endParaRPr lang="th-TH" alt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4"/>
          </p:nvPr>
        </p:nvSpPr>
        <p:spPr>
          <a:xfrm>
            <a:off x="1786775" y="1533358"/>
            <a:ext cx="7905866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TSTART activate transaction fence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TCOMMIT commands respectively, close the fenced transaction and write the TCOMMIT journal records in all the journal files of all regions involved in the transaction.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Subsequent SETs and KILLs across all accessed regions are marked as belonging to a fenced transaction.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If a TSTART has been processed, and another TSTART is encountered prior to a TCOMMIT, increments a "transaction depth" counter accessible as $TLEVEL.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TCOMMIT fence is emitted to the journal file when the "transaction depth" returns to zero.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maximum depth of a TP transaction nesting is 127 levels.</a:t>
            </a:r>
            <a:endParaRPr lang="th-TH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D9A7A-2629-0345-9BEA-9E01E471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A45D-28D4-2B4F-A25D-5956206819BE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11854-72EB-8C4F-9929-B8514552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13B1F-0114-A945-B672-0AA267D9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441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Fencing Advantages</a:t>
            </a:r>
            <a:endParaRPr lang="th-TH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Faster recovery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Minimum risk recovery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Databases recovered from journals that include fences do not require post-recovery checks and repairs for logical consistency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alt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60011-F36C-EF47-A2D5-1C7847F1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9E4E-0617-3E4B-80FA-81ACCFAF8A59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F5525-FEFD-6C47-BC0A-AC823252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225BD-88A4-B043-897D-EC2434E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58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Fencing Disadvantages</a:t>
            </a:r>
            <a:endParaRPr lang="th-TH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651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Must be programmed into the M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Fencing requires additional CPU resources and adds entries to the journal file(s)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Fencing may duplicate methods of recovery already established to address these issues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D2FF2-0B3F-8C42-A6D7-054F8D3D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8C81-13A9-DF4E-A0C5-4B5A25E7089B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C6F30-C283-2340-8557-C5595553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7DD79-17C8-A74E-8941-ABD2906B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1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EDC09C-F569-0747-9F99-128D9105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3DDA1-E373-8E48-9D2E-8E574620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BE1D-80F0-9C46-8A23-506A3C6D481A}" type="datetime1">
              <a:rPr lang="en-US" smtClean="0"/>
              <a:t>3/4/20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B8D8C-EFB2-1F4E-8A98-695C9742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58CA1C-49A4-0F40-9577-62E7C653EB8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786775" y="1527717"/>
            <a:ext cx="8461196" cy="40729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Department Manager, SE-Excellence Performance Lab Team, T.N. Incorporation Ltd.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17 years’ experience on GT.M and </a:t>
            </a:r>
            <a:r>
              <a:rPr lang="en-US" dirty="0" err="1"/>
              <a:t>YottaDB</a:t>
            </a:r>
            <a:r>
              <a:rPr lang="en-US" dirty="0"/>
              <a:t> database ( PROFILE CBS Project).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 Data Engineer Team Leader.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Testing Specialist.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8C9C7-F0F8-1E4A-AA6E-D502361D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70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YottaDB</a:t>
            </a:r>
            <a:r>
              <a:rPr lang="en-US" altLang="en-US" dirty="0"/>
              <a:t> Journaling Operation</a:t>
            </a:r>
            <a:endParaRPr lang="th-TH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D3178-7B50-9540-A029-CBCC9B1B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B6DF-38AA-A344-B2AE-1ED2E4F9E119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D042F-D213-4D42-BEF2-ED518BBF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872BC-3826-FE4D-BAF2-988C9D6A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99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YDB Journaling Utility</a:t>
            </a:r>
            <a:endParaRPr lang="th-TH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4"/>
          </p:nvPr>
        </p:nvSpPr>
        <p:spPr>
          <a:xfrm>
            <a:off x="1993030" y="1672205"/>
            <a:ext cx="7905866" cy="2871059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The YBD Journaling facility has impact on a number of components: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MUPIP SET –JOURNAL</a:t>
            </a:r>
          </a:p>
          <a:p>
            <a:pPr marL="1371600" lvl="2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used to modify journaling characteristics, and to initiate new journal files.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MUPIP JOURNAL</a:t>
            </a:r>
          </a:p>
          <a:p>
            <a:pPr marL="1371600" lvl="2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used to process journal files for recovery or analysis.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DSE</a:t>
            </a:r>
          </a:p>
          <a:p>
            <a:pPr marL="1371600" lvl="2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used to examine current journaling configuration and historical statistics.</a:t>
            </a:r>
          </a:p>
          <a:p>
            <a:pPr marL="1371600" lvl="2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B44E5-5EC6-B04B-9CEE-A4EC98F7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7478-6C38-7B48-8A4B-0EBFE02FD2CF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6BBB3-D044-4E42-BDE1-8AF0FFE8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189D1-CB56-3E44-BBAE-6CDD22D3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24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YDB Journaling Utility</a:t>
            </a:r>
            <a:endParaRPr lang="th-TH" alt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4"/>
          </p:nvPr>
        </p:nvSpPr>
        <p:spPr>
          <a:xfrm>
            <a:off x="1704273" y="1396505"/>
            <a:ext cx="8924768" cy="2871059"/>
          </a:xfrm>
        </p:spPr>
        <p:txBody>
          <a:bodyPr/>
          <a:lstStyle/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GDE</a:t>
            </a:r>
          </a:p>
          <a:p>
            <a:pPr marL="1371600" lvl="2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used to set up default journaling characteristics for database regions.</a:t>
            </a:r>
            <a:endParaRPr lang="en-US" altLang="en-US" sz="2800" dirty="0"/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MUPIP BACKUP</a:t>
            </a:r>
          </a:p>
          <a:p>
            <a:pPr marL="1371600" lvl="2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used to make database backups - can initiate new journal files.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MUPIP SET –REPLICATION</a:t>
            </a:r>
          </a:p>
          <a:p>
            <a:pPr marL="1371600" lvl="2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used to modify replication characteristics - replication requires journaling.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D9E81-2B9E-5147-A648-32E7F21F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9BE-F21E-E946-A800-812F35BF8F22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05467-08A2-A242-A662-B4C53630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186B8-A755-A04B-A69E-767DD6D1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038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On Journaling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A3A7-AF8F-1543-9A2A-BD45C7A231C8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4"/>
          </p:nvPr>
        </p:nvSpPr>
        <p:spPr bwMode="auto">
          <a:xfrm>
            <a:off x="1786774" y="1410948"/>
            <a:ext cx="8638771" cy="48218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eaLnBrk="1" fontAlgn="base" hangingPunct="1"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Cordia New" panose="020B0304020202020204" pitchFamily="34" charset="-34"/>
              </a:rPr>
              <a:t>There are two switches to turn on journaling - </a:t>
            </a:r>
            <a:r>
              <a:rPr lang="en-US" altLang="en-US" dirty="0" err="1">
                <a:latin typeface="Cordia New" panose="020B0304020202020204" pitchFamily="34" charset="-34"/>
              </a:rPr>
              <a:t>ENable</a:t>
            </a:r>
            <a:r>
              <a:rPr lang="en-US" altLang="en-US" dirty="0">
                <a:latin typeface="Cordia New" panose="020B0304020202020204" pitchFamily="34" charset="-34"/>
              </a:rPr>
              <a:t>/</a:t>
            </a:r>
            <a:r>
              <a:rPr lang="en-US" altLang="en-US" dirty="0" err="1">
                <a:latin typeface="Cordia New" panose="020B0304020202020204" pitchFamily="34" charset="-34"/>
              </a:rPr>
              <a:t>DISable</a:t>
            </a:r>
            <a:r>
              <a:rPr lang="en-US" altLang="en-US" dirty="0">
                <a:latin typeface="Cordia New" panose="020B0304020202020204" pitchFamily="34" charset="-34"/>
              </a:rPr>
              <a:t> and ON/OFF. i.e. To turn on journaling, use either:</a:t>
            </a:r>
          </a:p>
          <a:p>
            <a:pPr marR="0" lvl="0" eaLnBrk="1" fontAlgn="base" hangingPunct="1">
              <a:spcBef>
                <a:spcPts val="0"/>
              </a:spcBef>
              <a:spcAft>
                <a:spcPts val="400"/>
              </a:spcAft>
              <a:buClrTx/>
              <a:buSzTx/>
              <a:tabLst/>
            </a:pPr>
            <a:r>
              <a:rPr lang="en-US" altLang="en-US" dirty="0" err="1">
                <a:latin typeface="Cordia New" panose="020B0304020202020204" pitchFamily="34" charset="-34"/>
              </a:rPr>
              <a:t>mupip</a:t>
            </a:r>
            <a:r>
              <a:rPr lang="en-US" altLang="en-US" dirty="0">
                <a:latin typeface="Cordia New" panose="020B0304020202020204" pitchFamily="34" charset="-34"/>
              </a:rPr>
              <a:t> set -journal=enable -region '*' </a:t>
            </a:r>
          </a:p>
          <a:p>
            <a:pPr marR="0" lvl="0" eaLnBrk="1" fontAlgn="base" hangingPunct="1">
              <a:spcBef>
                <a:spcPts val="0"/>
              </a:spcBef>
              <a:spcAft>
                <a:spcPts val="400"/>
              </a:spcAft>
              <a:buClrTx/>
              <a:buSzTx/>
              <a:tabLst/>
            </a:pPr>
            <a:r>
              <a:rPr lang="en-US" altLang="en-US" dirty="0">
                <a:latin typeface="Cordia New" panose="020B0304020202020204" pitchFamily="34" charset="-34"/>
              </a:rPr>
              <a:t>or</a:t>
            </a:r>
          </a:p>
          <a:p>
            <a:pPr lvl="0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en-US" dirty="0" err="1">
                <a:latin typeface="Cordia New" panose="020B0304020202020204" pitchFamily="34" charset="-34"/>
              </a:rPr>
              <a:t>mupip</a:t>
            </a:r>
            <a:r>
              <a:rPr lang="en-US" altLang="en-US" dirty="0">
                <a:latin typeface="Cordia New" panose="020B0304020202020204" pitchFamily="34" charset="-34"/>
              </a:rPr>
              <a:t> set -journal=on -region '*'</a:t>
            </a:r>
          </a:p>
          <a:p>
            <a:pPr marR="0" lvl="0" eaLnBrk="1" fontAlgn="base" hangingPunct="1">
              <a:spcBef>
                <a:spcPts val="0"/>
              </a:spcBef>
              <a:spcAft>
                <a:spcPts val="400"/>
              </a:spcAft>
              <a:buClrTx/>
              <a:buSzTx/>
              <a:tabLst/>
            </a:pPr>
            <a:endParaRPr lang="en-US" altLang="en-US" dirty="0">
              <a:latin typeface="Cordia New" panose="020B0304020202020204" pitchFamily="34" charset="-34"/>
            </a:endParaRPr>
          </a:p>
          <a:p>
            <a:pPr marL="457200" lvl="0" indent="-457200" eaLnBrk="1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rdia New" panose="020B0304020202020204" pitchFamily="34" charset="-34"/>
              </a:rPr>
              <a:t>Enabling or disabling journaling requires stand alone access to the database. </a:t>
            </a:r>
          </a:p>
          <a:p>
            <a:pPr marL="457200" lvl="0" indent="-457200" eaLnBrk="1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rdia New" panose="020B0304020202020204" pitchFamily="34" charset="-34"/>
              </a:rPr>
              <a:t>Turning journaling on and off can be done when the database is in use.</a:t>
            </a:r>
          </a:p>
          <a:p>
            <a:pPr marL="457200" lvl="0" indent="-457200" eaLnBrk="1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>
              <a:latin typeface="Cordia New" panose="020B0304020202020204" pitchFamily="34" charset="-34"/>
            </a:endParaRPr>
          </a:p>
          <a:p>
            <a:pPr marL="457200" lvl="0" indent="-457200" eaLnBrk="1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Cordia New" panose="020B0304020202020204" pitchFamily="34" charset="-34"/>
              </a:rPr>
              <a:t>Mupip</a:t>
            </a:r>
            <a:r>
              <a:rPr lang="en-US" altLang="en-US" dirty="0">
                <a:latin typeface="Cordia New" panose="020B0304020202020204" pitchFamily="34" charset="-34"/>
              </a:rPr>
              <a:t> set with journal properties example </a:t>
            </a:r>
          </a:p>
          <a:p>
            <a:pPr lvl="0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en-US" sz="1800" dirty="0" err="1">
                <a:latin typeface="Cordia New" panose="020B0304020202020204" pitchFamily="34" charset="-34"/>
              </a:rPr>
              <a:t>mupip</a:t>
            </a:r>
            <a:r>
              <a:rPr lang="en-US" altLang="en-US" sz="1800" dirty="0">
                <a:latin typeface="Cordia New" panose="020B0304020202020204" pitchFamily="34" charset="-34"/>
              </a:rPr>
              <a:t> set -reg -replication=ON </a:t>
            </a:r>
          </a:p>
          <a:p>
            <a:pPr lvl="0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en-US" sz="1800" dirty="0">
                <a:latin typeface="Cordia New" panose="020B0304020202020204" pitchFamily="34" charset="-34"/>
              </a:rPr>
              <a:t>-journal=</a:t>
            </a:r>
            <a:r>
              <a:rPr lang="en-US" altLang="en-US" sz="1800" dirty="0" err="1">
                <a:latin typeface="Cordia New" panose="020B0304020202020204" pitchFamily="34" charset="-34"/>
              </a:rPr>
              <a:t>on,before,enable,alloc</a:t>
            </a:r>
            <a:r>
              <a:rPr lang="en-US" altLang="en-US" sz="1800" dirty="0">
                <a:latin typeface="Cordia New" panose="020B0304020202020204" pitchFamily="34" charset="-34"/>
              </a:rPr>
              <a:t>=4194303,exten=8192,auto=8388607,buff=32768,epoch=90,nosync_io “*”</a:t>
            </a:r>
          </a:p>
        </p:txBody>
      </p:sp>
    </p:spTree>
    <p:extLst>
      <p:ext uri="{BB962C8B-B14F-4D97-AF65-F5344CB8AC3E}">
        <p14:creationId xmlns:p14="http://schemas.microsoft.com/office/powerpoint/2010/main" val="12578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Examine Journaling Configuration</a:t>
            </a:r>
            <a:endParaRPr lang="th-TH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4"/>
          </p:nvPr>
        </p:nvSpPr>
        <p:spPr>
          <a:xfrm>
            <a:off x="1776614" y="1534326"/>
            <a:ext cx="7905866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Use DSE utility to dump </a:t>
            </a:r>
            <a:r>
              <a:rPr lang="en-US" altLang="en-US" sz="2800" dirty="0" err="1"/>
              <a:t>fileheader</a:t>
            </a:r>
            <a:endParaRPr lang="en-US" altLang="en-US" sz="2800" dirty="0"/>
          </a:p>
          <a:p>
            <a:r>
              <a:rPr lang="en-US" altLang="en-US" sz="2800" dirty="0"/>
              <a:t>$ </a:t>
            </a:r>
            <a:r>
              <a:rPr lang="en-US" altLang="en-US" sz="2800" dirty="0" err="1"/>
              <a:t>dse</a:t>
            </a:r>
            <a:endParaRPr lang="en-US" altLang="en-US" sz="2800" dirty="0"/>
          </a:p>
          <a:p>
            <a:r>
              <a:rPr lang="en-US" altLang="en-US" sz="2800" dirty="0"/>
              <a:t>DSE&gt; dump -</a:t>
            </a:r>
            <a:r>
              <a:rPr lang="en-US" altLang="en-US" sz="2800" dirty="0" err="1"/>
              <a:t>fileheader</a:t>
            </a:r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1E5C8B-A07B-B540-879C-070EE587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03" y="3429000"/>
            <a:ext cx="7073900" cy="15621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C1D39-0C4F-D34A-AF6C-7046D1E4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AC72-249B-0845-BCC1-9E89D86EAC61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2C13C-B974-464A-B70D-C5990D20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2C1A7-C879-FF49-A42A-50A3B9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3187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Journal Files</a:t>
            </a:r>
            <a:endParaRPr lang="th-TH" altLang="en-US"/>
          </a:p>
        </p:txBody>
      </p:sp>
      <p:sp>
        <p:nvSpPr>
          <p:cNvPr id="28675" name="Content Placeholder 2"/>
          <p:cNvSpPr>
            <a:spLocks noGrp="1"/>
          </p:cNvSpPr>
          <p:nvPr>
            <p:ph idx="14"/>
          </p:nvPr>
        </p:nvSpPr>
        <p:spPr>
          <a:xfrm>
            <a:off x="1776614" y="1534326"/>
            <a:ext cx="7905866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MUPIP 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-EXTRACT : Transfers information from journal files into files formatted for processing by M routines.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-RECOVER : Transfers information in the journal file(s) back into database file(s).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-SHOW : Reports summary information about journal files.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-VERIFY : Reports on journal integrity.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alt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A465A-C98B-944B-BFA3-DE9E232D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A6D-C733-BC49-A8ED-FCFA0817B81D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01015-C063-624A-AB05-9E890215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03288-DBC6-514A-B068-D0893D3A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222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Journal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34AC-B7EF-8D46-9663-DD24D79E93E4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1786774" y="1589704"/>
            <a:ext cx="8539757" cy="41897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YottaDB</a:t>
            </a:r>
            <a:r>
              <a:rPr lang="en-US" dirty="0"/>
              <a:t> recommends separate backup schemes for database files and journal files.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Should switch the new journal file at the same point of DB backup.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MUPIP BACKUP uses the -BKUPDBJNL and -NEWJNLFILES to interact with journal files.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BKUPDBJNL enables or turns off the journaling characteristics of the backup database.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NEWJNLFILES sets the journaling characteristics of the database being backed up.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4161B1-603B-494C-80CC-6684F75A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33" y="4214142"/>
            <a:ext cx="4596106" cy="20174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0A6147-F100-9240-B0A9-1D4B0F92996F}"/>
              </a:ext>
            </a:extLst>
          </p:cNvPr>
          <p:cNvSpPr/>
          <p:nvPr/>
        </p:nvSpPr>
        <p:spPr>
          <a:xfrm>
            <a:off x="6152796" y="4848914"/>
            <a:ext cx="4783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04040"/>
                </a:solidFill>
                <a:latin typeface="Raleway Medium"/>
              </a:rPr>
              <a:t>MUPIP BACKUP -NEWJNLFILES=NOPREVLINK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7696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7CAE-6D3A-D44D-998A-522991A1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Journal Files Housekeeping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26FBF-0CEF-3242-93DF-8B5B9327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2137-8FF2-3042-85A0-60E1A50A813E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F141F-FFAF-3245-AA83-549E173D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A12E4-8868-DD48-A8EE-F90252A2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384686-E1BB-8849-A0AF-6EECCB61446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786775" y="1520328"/>
            <a:ext cx="7905866" cy="40803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TH" dirty="0"/>
              <a:t>Specify journal files maintain period for recovery.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H" dirty="0"/>
              <a:t>Backup and delete inactive journal file that older than the time period.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TH" dirty="0"/>
              <a:t>*.mjl_*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TH" dirty="0"/>
              <a:t>o any process access the files.</a:t>
            </a:r>
          </a:p>
        </p:txBody>
      </p:sp>
    </p:spTree>
    <p:extLst>
      <p:ext uri="{BB962C8B-B14F-4D97-AF65-F5344CB8AC3E}">
        <p14:creationId xmlns:p14="http://schemas.microsoft.com/office/powerpoint/2010/main" val="1759196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Lab 1.1</a:t>
            </a:r>
            <a:endParaRPr lang="th-TH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4"/>
          </p:nvPr>
        </p:nvSpPr>
        <p:spPr>
          <a:xfrm>
            <a:off x="1776614" y="1534326"/>
            <a:ext cx="7905866" cy="2871059"/>
          </a:xfrm>
        </p:spPr>
        <p:txBody>
          <a:bodyPr/>
          <a:lstStyle/>
          <a:p>
            <a:r>
              <a:rPr lang="en-US" altLang="en-US" sz="2800" dirty="0"/>
              <a:t>1. Dump </a:t>
            </a:r>
            <a:r>
              <a:rPr lang="en-US" altLang="en-US" sz="2800" dirty="0" err="1"/>
              <a:t>fileheader</a:t>
            </a:r>
            <a:r>
              <a:rPr lang="en-US" altLang="en-US" sz="2800" dirty="0"/>
              <a:t> to examine current journal configuration.</a:t>
            </a:r>
          </a:p>
          <a:p>
            <a:r>
              <a:rPr lang="en-US" altLang="en-US" sz="2800" dirty="0"/>
              <a:t>	$ . /</a:t>
            </a:r>
            <a:r>
              <a:rPr lang="en-US" altLang="en-US" sz="2800" dirty="0" err="1"/>
              <a:t>ydbdir</a:t>
            </a:r>
            <a:r>
              <a:rPr lang="en-US" altLang="en-US" sz="2800" dirty="0"/>
              <a:t>/</a:t>
            </a:r>
            <a:r>
              <a:rPr lang="en-US" altLang="en-US" sz="2800" dirty="0" err="1"/>
              <a:t>ydbenv</a:t>
            </a:r>
            <a:endParaRPr lang="en-US" altLang="en-US" sz="2800" dirty="0"/>
          </a:p>
          <a:p>
            <a:r>
              <a:rPr lang="en-US" altLang="en-US" sz="2800" dirty="0"/>
              <a:t>	$ </a:t>
            </a:r>
            <a:r>
              <a:rPr lang="en-US" altLang="en-US" sz="2800" dirty="0" err="1"/>
              <a:t>dse</a:t>
            </a:r>
            <a:endParaRPr lang="en-US" altLang="en-US" sz="2800" dirty="0"/>
          </a:p>
          <a:p>
            <a:r>
              <a:rPr lang="en-US" altLang="en-US" sz="2800" dirty="0"/>
              <a:t>	DSE&gt; dump –</a:t>
            </a:r>
            <a:r>
              <a:rPr lang="en-US" altLang="en-US" sz="2800" dirty="0" err="1"/>
              <a:t>fileheader</a:t>
            </a:r>
            <a:endParaRPr lang="en-US" altLang="en-US" sz="2800" dirty="0"/>
          </a:p>
          <a:p>
            <a:r>
              <a:rPr lang="en-US" altLang="en-US" sz="2800" dirty="0"/>
              <a:t>2. Turn on journaling of all region and examine the configuration</a:t>
            </a:r>
          </a:p>
          <a:p>
            <a:r>
              <a:rPr lang="en-US" altLang="en-US" sz="2800" dirty="0"/>
              <a:t>	$ </a:t>
            </a:r>
            <a:r>
              <a:rPr lang="en-US" altLang="en-US" sz="2800" dirty="0" err="1"/>
              <a:t>mupip</a:t>
            </a:r>
            <a:r>
              <a:rPr lang="en-US" altLang="en-US" sz="2800" dirty="0"/>
              <a:t> set -journal=on -reg “*”</a:t>
            </a:r>
          </a:p>
          <a:p>
            <a:r>
              <a:rPr lang="en-US" altLang="en-US" sz="2800" dirty="0"/>
              <a:t>3. Turn off journaling of all region and examine the configuration</a:t>
            </a:r>
          </a:p>
          <a:p>
            <a:r>
              <a:rPr lang="en-US" altLang="en-US" sz="2800" dirty="0"/>
              <a:t>	$ </a:t>
            </a:r>
            <a:r>
              <a:rPr lang="en-US" altLang="en-US" sz="2800" dirty="0" err="1"/>
              <a:t>mupip</a:t>
            </a:r>
            <a:r>
              <a:rPr lang="en-US" altLang="en-US" sz="2800" dirty="0"/>
              <a:t> set -journal=off -reg “*”</a:t>
            </a:r>
          </a:p>
          <a:p>
            <a:r>
              <a:rPr lang="en-US" altLang="en-US" sz="2800" dirty="0"/>
              <a:t>4. Disable journaling of all region and examine the configuration</a:t>
            </a:r>
          </a:p>
          <a:p>
            <a:r>
              <a:rPr lang="en-US" altLang="en-US" sz="2800" dirty="0"/>
              <a:t>	$ </a:t>
            </a:r>
            <a:r>
              <a:rPr lang="en-US" altLang="en-US" sz="2800" dirty="0" err="1"/>
              <a:t>mupip</a:t>
            </a:r>
            <a:r>
              <a:rPr lang="en-US" altLang="en-US" sz="2800" dirty="0"/>
              <a:t> set -</a:t>
            </a:r>
            <a:r>
              <a:rPr lang="en-US" altLang="en-US" sz="2800" dirty="0" err="1"/>
              <a:t>nojournal</a:t>
            </a:r>
            <a:r>
              <a:rPr lang="en-US" altLang="en-US" sz="2800" dirty="0"/>
              <a:t> -reg “*”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2800" dirty="0"/>
          </a:p>
          <a:p>
            <a:pPr marL="514350" indent="-514350">
              <a:buFont typeface="+mj-lt"/>
              <a:buAutoNum type="arabicPeriod"/>
            </a:pPr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altLang="en-US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AEF51-5F25-B74D-A03F-0514AB01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A74A-1686-7449-9DCA-32C866D12757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7AA32-E081-214C-BF24-04A31437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AC744-745B-4D4C-9FC1-DC582AF0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802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YottaDB</a:t>
            </a:r>
            <a:r>
              <a:rPr lang="en-US" altLang="en-US" dirty="0"/>
              <a:t> Journaling – </a:t>
            </a:r>
            <a:r>
              <a:rPr lang="en-US" altLang="en-US" dirty="0" err="1"/>
              <a:t>Mupip</a:t>
            </a:r>
            <a:r>
              <a:rPr lang="en-US" altLang="en-US" dirty="0"/>
              <a:t> set</a:t>
            </a:r>
            <a:endParaRPr lang="th-TH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BDF62-C652-3346-AD87-8C33F13E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875A-BFB4-5B43-9083-317904149554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73BAB-8F30-014B-872B-51FAE74A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9120E-423E-3C46-8A68-549D606E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59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Day.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6294" y="2182597"/>
            <a:ext cx="7936346" cy="2871059"/>
          </a:xfrm>
        </p:spPr>
        <p:txBody>
          <a:bodyPr/>
          <a:lstStyle/>
          <a:p>
            <a:pPr lvl="0"/>
            <a:r>
              <a:rPr lang="en-US" dirty="0" err="1"/>
              <a:t>YottaDB</a:t>
            </a:r>
            <a:r>
              <a:rPr lang="en-US" dirty="0"/>
              <a:t> Refresh Knowledge</a:t>
            </a:r>
          </a:p>
          <a:p>
            <a:pPr lvl="0"/>
            <a:r>
              <a:rPr lang="en-US" dirty="0" err="1"/>
              <a:t>YottaDB</a:t>
            </a:r>
            <a:r>
              <a:rPr lang="en-US" dirty="0"/>
              <a:t> Journaling</a:t>
            </a:r>
          </a:p>
          <a:p>
            <a:pPr lvl="0"/>
            <a:r>
              <a:rPr lang="en-US" dirty="0" err="1"/>
              <a:t>YottaDB</a:t>
            </a:r>
            <a:r>
              <a:rPr lang="en-US" dirty="0"/>
              <a:t> Journaling Operation</a:t>
            </a:r>
          </a:p>
          <a:p>
            <a:pPr lvl="0"/>
            <a:r>
              <a:rPr lang="en-US" dirty="0" err="1"/>
              <a:t>YottaDB</a:t>
            </a:r>
            <a:r>
              <a:rPr lang="en-US" dirty="0"/>
              <a:t> Journaling - </a:t>
            </a:r>
            <a:r>
              <a:rPr lang="en-US" dirty="0" err="1"/>
              <a:t>Mupip</a:t>
            </a:r>
            <a:r>
              <a:rPr lang="en-US" dirty="0"/>
              <a:t> Set</a:t>
            </a:r>
          </a:p>
          <a:p>
            <a:pPr lvl="0"/>
            <a:r>
              <a:rPr lang="en-US" dirty="0" err="1"/>
              <a:t>YottaDB</a:t>
            </a:r>
            <a:r>
              <a:rPr lang="en-US" dirty="0"/>
              <a:t> Journaling - </a:t>
            </a:r>
            <a:r>
              <a:rPr lang="en-US" dirty="0" err="1"/>
              <a:t>Mupip</a:t>
            </a:r>
            <a:r>
              <a:rPr lang="en-US" dirty="0"/>
              <a:t> Journal</a:t>
            </a:r>
          </a:p>
          <a:p>
            <a:pPr lvl="0"/>
            <a:r>
              <a:rPr lang="en-US" altLang="en-US" dirty="0" err="1"/>
              <a:t>YottaDB</a:t>
            </a:r>
            <a:r>
              <a:rPr lang="en-US" altLang="en-US" dirty="0"/>
              <a:t> Recovery from Journal Files</a:t>
            </a:r>
          </a:p>
          <a:p>
            <a:pPr lvl="0"/>
            <a:r>
              <a:rPr lang="en-US" dirty="0" err="1"/>
              <a:t>YottaDB</a:t>
            </a:r>
            <a:r>
              <a:rPr lang="en-US" dirty="0"/>
              <a:t> Journal Extract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24931" y="6356350"/>
            <a:ext cx="1325276" cy="365125"/>
          </a:xfrm>
        </p:spPr>
        <p:txBody>
          <a:bodyPr/>
          <a:lstStyle/>
          <a:p>
            <a:fld id="{21016264-F1A3-1044-AA33-55C659926460}" type="datetime1">
              <a:rPr lang="en-US" smtClean="0"/>
              <a:t>3/4/20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491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MUPIP –SET JOURNAL</a:t>
            </a:r>
            <a:endParaRPr lang="th-TH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7" name="Content Placeholder 2"/>
          <p:cNvSpPr>
            <a:spLocks noGrp="1"/>
          </p:cNvSpPr>
          <p:nvPr>
            <p:ph idx="14"/>
          </p:nvPr>
        </p:nvSpPr>
        <p:spPr>
          <a:xfrm>
            <a:off x="1786775" y="2729641"/>
            <a:ext cx="8587884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Changes some database characteristics, such as whether journaling is active for a specific file or region(s)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SE[T] –qualifier... file-name or region-name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h-TH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BCF1D-04DF-1342-A7F3-6C112B99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FD43-4045-5A4F-89A9-AD32A810BD0C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0BAF1-E02A-154A-921E-55F33A67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96346-E193-4749-BAEC-AE9C6843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920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MUPIP –SET JOURNAL(Cont.)</a:t>
            </a:r>
            <a:endParaRPr lang="th-TH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1" name="Content Placeholder 2"/>
          <p:cNvSpPr>
            <a:spLocks noGrp="1"/>
          </p:cNvSpPr>
          <p:nvPr>
            <p:ph idx="14"/>
          </p:nvPr>
        </p:nvSpPr>
        <p:spPr>
          <a:xfrm>
            <a:off x="1766455" y="2200252"/>
            <a:ext cx="8415698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SET Object Identifying Qualifiers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-f[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-r[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endParaRPr lang="en-US" alt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SET Action Qualifiers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-j[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ournal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][=journal-option-list]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noj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ournal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th-TH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04CAA-3B3E-854A-92B9-63978714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2D87-5826-2E42-A443-09FBE98E37FC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D8D78-8977-6F47-98A2-F3A34016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9CC29-6FDE-2945-B260-AB445C9C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48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MUPIP –SET JOURNAL(Cont.)</a:t>
            </a:r>
            <a:endParaRPr lang="th-TH" altLang="en-US"/>
          </a:p>
        </p:txBody>
      </p:sp>
      <p:sp>
        <p:nvSpPr>
          <p:cNvPr id="38915" name="Content Placeholder 2"/>
          <p:cNvSpPr>
            <a:spLocks noGrp="1"/>
          </p:cNvSpPr>
          <p:nvPr>
            <p:ph idx="14"/>
          </p:nvPr>
        </p:nvSpPr>
        <p:spPr>
          <a:xfrm>
            <a:off x="1931154" y="1418015"/>
            <a:ext cx="8457752" cy="2871059"/>
          </a:xfrm>
        </p:spPr>
        <p:txBody>
          <a:bodyPr>
            <a:no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SET –JOURNAL Options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disable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Equivalent to the –</a:t>
            </a:r>
            <a:r>
              <a:rPr lang="en-US" altLang="en-US" sz="2400" b="1" dirty="0" err="1"/>
              <a:t>nojournal</a:t>
            </a:r>
            <a:r>
              <a:rPr lang="en-US" altLang="en-US" sz="2400" b="1" dirty="0"/>
              <a:t>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No other option are allowed.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enable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Turn journaling on by default.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If turn journaling on, must also specify </a:t>
            </a:r>
            <a:r>
              <a:rPr lang="en-US" altLang="en-US" sz="2400" b="1" dirty="0" err="1"/>
              <a:t>before_images</a:t>
            </a:r>
            <a:r>
              <a:rPr lang="en-US" altLang="en-US" sz="2400" b="1" dirty="0"/>
              <a:t> or </a:t>
            </a:r>
            <a:r>
              <a:rPr lang="en-US" altLang="en-US" sz="2400" b="1" dirty="0" err="1"/>
              <a:t>nobefore_images</a:t>
            </a:r>
            <a:r>
              <a:rPr lang="en-US" altLang="en-US" sz="2400" b="1" dirty="0"/>
              <a:t>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on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Only for object with journaling already enabled.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Must specify </a:t>
            </a:r>
            <a:r>
              <a:rPr lang="en-US" altLang="en-US" sz="2400" b="1" dirty="0" err="1"/>
              <a:t>before_images</a:t>
            </a:r>
            <a:r>
              <a:rPr lang="en-US" altLang="en-US" sz="2400" b="1" dirty="0"/>
              <a:t> or </a:t>
            </a:r>
            <a:r>
              <a:rPr lang="en-US" altLang="en-US" sz="2400" b="1" dirty="0" err="1"/>
              <a:t>nobefore_images</a:t>
            </a:r>
            <a:r>
              <a:rPr lang="en-US" altLang="en-US" sz="2400" b="1" dirty="0"/>
              <a:t>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off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journal characteristics ready to turn ON, but GT.M does not write journal updates to that file.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E5750-A2D0-3045-AE29-223A63F5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C84D-51E0-CB49-A406-3F138AD2D23D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79741-F0F3-0E4F-AD7B-616FBE09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71881-2FE2-CF4F-A835-EC0902D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313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MUPIP –SET JOURNAL(Cont.)</a:t>
            </a:r>
            <a:endParaRPr lang="th-TH" altLang="en-US"/>
          </a:p>
        </p:txBody>
      </p:sp>
      <p:sp>
        <p:nvSpPr>
          <p:cNvPr id="39939" name="Content Placeholder 2"/>
          <p:cNvSpPr>
            <a:spLocks noGrp="1"/>
          </p:cNvSpPr>
          <p:nvPr>
            <p:ph idx="14"/>
          </p:nvPr>
        </p:nvSpPr>
        <p:spPr>
          <a:xfrm>
            <a:off x="1718023" y="1294111"/>
            <a:ext cx="9124148" cy="2871059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SET –JOURNAL Options (Cont.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fore_images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The journal should capture before-images of information that an update is about to modify.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fore_images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The journal shouldn’t capture before-images.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ilename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]=“file-name”</a:t>
            </a:r>
            <a:endParaRPr lang="en-US" altLang="en-US" sz="2400" dirty="0"/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Incompatible with SET –REGION, if more than one region is specified.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Journal file name are limited to 255 characters.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“</a:t>
            </a:r>
            <a:r>
              <a:rPr lang="en-US" altLang="en-US" sz="2400" dirty="0" err="1"/>
              <a:t>mupip</a:t>
            </a:r>
            <a:r>
              <a:rPr lang="en-US" altLang="en-US" sz="2400" dirty="0"/>
              <a:t> create” establishes the journal file name from </a:t>
            </a:r>
            <a:r>
              <a:rPr lang="en-US" altLang="en-US" sz="2400" dirty="0" err="1"/>
              <a:t>gld</a:t>
            </a:r>
            <a:r>
              <a:rPr lang="en-US" altLang="en-US" sz="2400" dirty="0"/>
              <a:t> configuration.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If </a:t>
            </a:r>
            <a:r>
              <a:rPr lang="en-US" altLang="en-US" sz="2400" dirty="0" err="1"/>
              <a:t>gld</a:t>
            </a:r>
            <a:r>
              <a:rPr lang="en-US" altLang="en-US" sz="2400" dirty="0"/>
              <a:t> configuration doesn’t contain the journal file name, “set –journal derives the file name from DB file name “.</a:t>
            </a:r>
            <a:r>
              <a:rPr lang="en-US" altLang="en-US" sz="2400" dirty="0" err="1"/>
              <a:t>mjl</a:t>
            </a:r>
            <a:r>
              <a:rPr lang="en-US" altLang="en-US" sz="2400" dirty="0"/>
              <a:t>” 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Old file is renamed with "_YYYYJJJHHMMSS"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ED489-FD6F-1349-B0D8-9922310E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643B-81A6-F044-92FD-DE0711AD7511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B59DD-EA54-B54C-927C-0DF3F68D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1C54B-7B35-FD47-8B17-1C216F3B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560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MUPIP –SET JOURNAL(Cont.)</a:t>
            </a:r>
            <a:endParaRPr lang="th-TH" altLang="en-US"/>
          </a:p>
        </p:txBody>
      </p:sp>
      <p:sp>
        <p:nvSpPr>
          <p:cNvPr id="40963" name="Content Placeholder 2"/>
          <p:cNvSpPr>
            <a:spLocks noGrp="1"/>
          </p:cNvSpPr>
          <p:nvPr>
            <p:ph idx="14"/>
          </p:nvPr>
        </p:nvSpPr>
        <p:spPr>
          <a:xfrm>
            <a:off x="1776614" y="1485232"/>
            <a:ext cx="7905866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SET –JOURNAL Options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llocation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]=blocks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Specifies when GT.M should first review the disk space available for the journal file.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xtension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]=blocks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Specifies when GT.M should review </a:t>
            </a:r>
            <a:r>
              <a:rPr lang="en-US" altLang="en-US" sz="2000" dirty="0" err="1"/>
              <a:t>diskspace</a:t>
            </a:r>
            <a:r>
              <a:rPr lang="en-US" altLang="en-US" sz="2000" dirty="0"/>
              <a:t> available for the journal file after the ALLOCATION has been used up.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ffer_size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]=pages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Specifies the amount of memory used to buffer journal file output.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By default, MUPIP CREATE establishes the BUFFER_SIZE from the Global Directory, where the default is 128 pages.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AA2B0-D423-E240-A2F3-15F90E1B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AFFF-216B-FE4E-86B7-F280E0B8D2E5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A87FE-0E16-AA4E-8872-D7C6C1F7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25054-0DC8-3B47-95DF-2D7D951C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467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MUPIP –SET JOURNAL(Cont.)</a:t>
            </a:r>
            <a:endParaRPr lang="th-TH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011" name="Content Placeholder 2"/>
          <p:cNvSpPr>
            <a:spLocks noGrp="1"/>
          </p:cNvSpPr>
          <p:nvPr>
            <p:ph idx="14"/>
          </p:nvPr>
        </p:nvSpPr>
        <p:spPr>
          <a:xfrm>
            <a:off x="1786775" y="2234628"/>
            <a:ext cx="7905866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MUPIP SET &amp; Standalone Access to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database file transitions from JOURNAL=DISABLED (NOJOURNAL) to JOURNAL=ON or =OFF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database file transitions from JOURNAL=ON or =OFF to JOURNAL=DISABLED (NO JOURNAL)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journal-option-list specifies a BUFFER_SIZE that is different from the current BUFFER_SIZE setting.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alt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14CB7-8FB0-6C41-9500-83D38562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4FFE-4255-C241-A8F4-38F3B7515B8A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12C43-809E-AE46-A5BF-5ED97527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D0F4A-E7C2-C641-9E26-1B732A2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326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Lab 1.2</a:t>
            </a:r>
            <a:endParaRPr lang="th-TH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4"/>
          </p:nvPr>
        </p:nvSpPr>
        <p:spPr>
          <a:xfrm>
            <a:off x="1855526" y="1696598"/>
            <a:ext cx="8814765" cy="3258413"/>
          </a:xfrm>
        </p:spPr>
        <p:txBody>
          <a:bodyPr/>
          <a:lstStyle/>
          <a:p>
            <a:r>
              <a:rPr lang="en-US" altLang="en-US" b="1" dirty="0"/>
              <a:t>Run </a:t>
            </a:r>
            <a:r>
              <a:rPr lang="en-US" altLang="en-US" b="1" dirty="0" err="1"/>
              <a:t>mupip</a:t>
            </a:r>
            <a:r>
              <a:rPr lang="en-US" altLang="en-US" b="1" dirty="0"/>
              <a:t> set with various option and examine the result.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mupip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–file –journal=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nobe,buff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=128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mumps.data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mupip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–region –j=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enable,be,a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=50000,ext=5000 data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mupip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–region –journal=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enable,before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data,octo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mupip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–file –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nojournal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mumps.data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93874-5F5F-1247-95BF-84198A59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223-7D33-3E43-82F7-8DD7A563F1C5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C6992-37E7-BD4D-AEF9-8B195DFE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B2FC4-2F54-9F4B-9146-6BBBEB7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932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YottaDB</a:t>
            </a:r>
            <a:r>
              <a:rPr lang="en-US" altLang="en-US" dirty="0"/>
              <a:t> Journaling – </a:t>
            </a:r>
            <a:r>
              <a:rPr lang="en-US" altLang="en-US" dirty="0" err="1"/>
              <a:t>Mupip</a:t>
            </a:r>
            <a:r>
              <a:rPr lang="en-US" altLang="en-US" dirty="0"/>
              <a:t> Journal</a:t>
            </a:r>
            <a:endParaRPr lang="th-TH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519BD-61BB-AA4E-B195-7C3B309C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272E-4FD0-EF4D-9E19-D1416B57A3DD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69E33-E944-7A43-9F99-2F8F7369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48C5D-201D-EB4A-9D68-7DBD24DD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904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MUPIP JOURNAL</a:t>
            </a:r>
            <a:endParaRPr lang="th-TH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B240BA76-B34D-47EE-BA08-D4049AD75A8A}" type="slidenum">
              <a:rPr lang="en-US" altLang="en-US"/>
              <a:pPr eaLnBrk="1" hangingPunct="1"/>
              <a:t>38</a:t>
            </a:fld>
            <a:endParaRPr lang="th-TH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5" name="Content Placeholder 2"/>
          <p:cNvSpPr>
            <a:spLocks noGrp="1"/>
          </p:cNvSpPr>
          <p:nvPr>
            <p:ph idx="14"/>
          </p:nvPr>
        </p:nvSpPr>
        <p:spPr>
          <a:xfrm>
            <a:off x="1511768" y="2564637"/>
            <a:ext cx="9598536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After using the MUPIP SET command to enable journaling and set characteristics for the file, MUPIP JOURNAL analyzes, extracts from, reports on, and recovers journal files.</a:t>
            </a:r>
          </a:p>
          <a:p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	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MUPIP J[OURNAL] –qualifier[...] file-name</a:t>
            </a:r>
            <a:endParaRPr lang="th-TH" altLang="en-US" dirty="0">
              <a:latin typeface="Courier New" panose="020703090202050204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31D6C-A2EC-2A4D-B519-FB9B9ADD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C6E-4919-FF46-8076-DA5C455685E0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233EE-96B8-A143-92DE-7D797344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</p:spTree>
    <p:extLst>
      <p:ext uri="{BB962C8B-B14F-4D97-AF65-F5344CB8AC3E}">
        <p14:creationId xmlns:p14="http://schemas.microsoft.com/office/powerpoint/2010/main" val="4044282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MUPIP JOURNAL(Cont.)</a:t>
            </a:r>
            <a:endParaRPr lang="th-TH" alt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4"/>
          </p:nvPr>
        </p:nvSpPr>
        <p:spPr>
          <a:xfrm>
            <a:off x="1766454" y="1410948"/>
            <a:ext cx="7905866" cy="2871059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Action qualifiers (one or more)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-rec[over]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Instructs the JOURNAL command to replay database updates in the specified journal file into the appropriate database.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Performs a STANDALONE check on the database because it needs exclusive access to database files before recovery can occur.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Multiple files can be recovered in a single command.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-[no]v[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erify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Checks a journal file for proper form.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JOURNAL commands may specify –VERIFY alone or with other action qualifiers.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JOURNAL –RECOVER ignores –VERIFY for all qualifier combinations that do not include –FORWARD and –FENCES=NONE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B747D-00A8-8F48-934A-8B1D09EF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A82A-26AD-A74C-A220-C0D4D7356D0C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D805F-FE64-A94A-8D39-C7B4B79B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F3614-EA4D-1245-BEE0-219B5153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5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YottaDB</a:t>
            </a:r>
            <a:r>
              <a:rPr lang="en-US" altLang="en-US" dirty="0"/>
              <a:t> Refreshing Knowledge</a:t>
            </a:r>
            <a:endParaRPr lang="th-TH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9E992-3968-CF47-A1C7-A5F1C5AA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22FE-8CA9-C04B-8175-2C67EFB52A6D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8D92F-01F7-D249-A4B8-9E42F8A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6AFE6-B298-2A48-8ECD-3387A04C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73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MUPIP JOURNAL(Cont.)</a:t>
            </a:r>
            <a:endParaRPr lang="th-TH" altLang="en-US"/>
          </a:p>
        </p:txBody>
      </p:sp>
      <p:sp>
        <p:nvSpPr>
          <p:cNvPr id="46083" name="Content Placeholder 2"/>
          <p:cNvSpPr>
            <a:spLocks noGrp="1"/>
          </p:cNvSpPr>
          <p:nvPr>
            <p:ph idx="14"/>
          </p:nvPr>
        </p:nvSpPr>
        <p:spPr>
          <a:xfrm>
            <a:off x="1776614" y="1629610"/>
            <a:ext cx="9230562" cy="2871059"/>
          </a:xfrm>
        </p:spPr>
        <p:txBody>
          <a:bodyPr>
            <a:no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Action qualifiers (one or more)(Cont.)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–ex[tract][=file-specification]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JOURNAL should transfer the contents of one or more journal files to a single output file in a format intended for processing by an M program.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By default, MUPIP JOURNAL derives the output file specification using the name of the journal file and a file type of </a:t>
            </a:r>
            <a:r>
              <a:rPr lang="en-US" altLang="en-US" sz="2000" b="1" dirty="0"/>
              <a:t>.</a:t>
            </a:r>
            <a:r>
              <a:rPr lang="en-US" altLang="en-US" sz="2000" b="1" dirty="0" err="1"/>
              <a:t>mjf</a:t>
            </a:r>
            <a:r>
              <a:rPr lang="en-US" altLang="en-US" sz="2000" b="1" dirty="0"/>
              <a:t>.</a:t>
            </a:r>
            <a:endParaRPr lang="en-US" altLang="en-US" sz="2000" dirty="0"/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][=show-option-list]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The show-option-list includes:</a:t>
            </a:r>
          </a:p>
          <a:p>
            <a:pPr marL="16573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AL[L]</a:t>
            </a:r>
          </a:p>
          <a:p>
            <a:pPr marL="16573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H[EADER]</a:t>
            </a:r>
          </a:p>
          <a:p>
            <a:pPr marL="16573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P[ROCESSES]</a:t>
            </a:r>
          </a:p>
          <a:p>
            <a:pPr marL="16573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AC[TIVE_PROCESSES]</a:t>
            </a:r>
          </a:p>
          <a:p>
            <a:pPr marL="16573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B[ROKEN_TRANSACTIONS]</a:t>
            </a:r>
          </a:p>
          <a:p>
            <a:pPr marL="16573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S[TATISTICS]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0B3E2-0059-2346-AE8E-60DF0910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94AE-D489-F14B-9D34-7BE69C163253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B74C3-6C2E-AB43-97B8-C53229D1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7FFA2-74CE-0F4C-A096-6FC06176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478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MUPIP JOURNAL(Cont.)</a:t>
            </a:r>
            <a:endParaRPr lang="th-TH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4"/>
          </p:nvPr>
        </p:nvSpPr>
        <p:spPr>
          <a:xfrm>
            <a:off x="1656145" y="2097702"/>
            <a:ext cx="9302903" cy="28710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/>
              <a:t>Direction qualifiers (one and only one)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rward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Specifies that JOURNAL processing should proceed from the beginning of the given journal file.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ckward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Specifies that JOURNAL processing should proceed from the end of the journal file.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A0AFC-FDB1-5042-9E15-D4C904D7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8A29-194E-274A-811D-9DD401BDFD9C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8D654-EC57-C64D-B03B-94351980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D781C-94AB-074C-8A19-94A216DB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0864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MUPIP JOURNAL(Cont.)</a:t>
            </a:r>
            <a:endParaRPr lang="th-TH" altLang="en-US"/>
          </a:p>
        </p:txBody>
      </p:sp>
      <p:sp>
        <p:nvSpPr>
          <p:cNvPr id="48131" name="Content Placeholder 2"/>
          <p:cNvSpPr>
            <a:spLocks noGrp="1"/>
          </p:cNvSpPr>
          <p:nvPr>
            <p:ph idx="14"/>
          </p:nvPr>
        </p:nvSpPr>
        <p:spPr>
          <a:xfrm>
            <a:off x="1786774" y="1553984"/>
            <a:ext cx="9199775" cy="2871059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Time qualifiers (optional)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Absolute format is “</a:t>
            </a:r>
            <a:r>
              <a:rPr lang="en-US" altLang="en-US" sz="2400" b="1" dirty="0"/>
              <a:t>day-mm-</a:t>
            </a:r>
            <a:r>
              <a:rPr lang="en-US" altLang="en-US" sz="2400" b="1" dirty="0" err="1"/>
              <a:t>yyyy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hh:mm:ss:cc</a:t>
            </a:r>
            <a:r>
              <a:rPr lang="en-US" altLang="en-US" sz="2400" b="1" dirty="0"/>
              <a:t>”, indicate today with “- -” before “</a:t>
            </a:r>
            <a:r>
              <a:rPr lang="en-US" altLang="en-US" sz="2400" b="1" dirty="0" err="1"/>
              <a:t>hh</a:t>
            </a:r>
            <a:r>
              <a:rPr lang="en-US" altLang="en-US" sz="2400" b="1" dirty="0"/>
              <a:t>”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Delta format is “</a:t>
            </a:r>
            <a:r>
              <a:rPr lang="en-US" altLang="en-US" sz="2400" b="1" dirty="0"/>
              <a:t>day </a:t>
            </a:r>
            <a:r>
              <a:rPr lang="en-US" altLang="en-US" sz="2400" b="1" dirty="0" err="1"/>
              <a:t>hh:mm:ss:cc</a:t>
            </a:r>
            <a:r>
              <a:rPr lang="en-US" altLang="en-US" sz="2400" b="1" dirty="0"/>
              <a:t>” 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–a[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]=time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only applies to JOURNAL –EXTRACT –FORWARD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–be[fore]=time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]=time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specifies a starting time for any action –BACKWARD.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–[no]loo[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kback_limit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][=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lookback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-option-list]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specifies a “safety zone” for resolving open fenced transactions when processing any action –BACKWARD.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the –LOOKBACK_LIMIT= argument may be a list of limits: “TIME=time” and/or “OPERATIONS=integer.”</a:t>
            </a:r>
            <a:endParaRPr lang="th-TH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4FDDD-297E-2342-93B0-716DC16C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8E8A-DE65-1A49-BD27-CAE7095D79CA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FC573-EC62-654C-A618-6219E4CC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F3279-A091-6844-ACEE-B90B0C8D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908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MUPIP JOURNAL(Cont.)</a:t>
            </a:r>
            <a:endParaRPr lang="th-TH" alt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4"/>
          </p:nvPr>
        </p:nvSpPr>
        <p:spPr>
          <a:xfrm>
            <a:off x="1786775" y="1410948"/>
            <a:ext cx="7905866" cy="2871059"/>
          </a:xfrm>
        </p:spPr>
        <p:txBody>
          <a:bodyPr/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Control qualifiers (optional)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–red[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]=file-pair-list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Specifies that JOURNAL –RECOVER replay the journal file to a database different than the one for which it was created.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“(old-file-name=new-file-name,…)”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]=fence-option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Specifies how JOURNAL processes fenced transactions.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NONE, ALWAYS and PROCESS(default)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–[no]in[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teractive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Specifies whether, for each error over the –ERROR_LIMIT, JOURNAL processing prompts the invoking operator for a response to control continuation of processing.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FFB6C-16F4-0744-9FEB-75D66940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C559-5B17-364B-BE0E-2A0737B6002B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21E46-F5CF-E244-8E48-FB927B2E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26179-780D-9345-A062-29F32E23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68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MUPIP JOURNAL(Cont.)</a:t>
            </a:r>
            <a:endParaRPr lang="th-TH" altLang="en-US"/>
          </a:p>
        </p:txBody>
      </p:sp>
      <p:sp>
        <p:nvSpPr>
          <p:cNvPr id="50179" name="Content Placeholder 2"/>
          <p:cNvSpPr>
            <a:spLocks noGrp="1"/>
          </p:cNvSpPr>
          <p:nvPr>
            <p:ph idx="14"/>
          </p:nvPr>
        </p:nvSpPr>
        <p:spPr>
          <a:xfrm>
            <a:off x="1786774" y="1320228"/>
            <a:ext cx="7905866" cy="2871059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Control qualifiers (optional)(Cont.)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–[no]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ror_limit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][=integer]</a:t>
            </a:r>
          </a:p>
          <a:p>
            <a:pPr marL="12573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Specifies the number of errors that JOURNAL processing accepts.</a:t>
            </a:r>
          </a:p>
          <a:p>
            <a:pPr marL="12573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By default, MUPIP JOURNAL uses –ERROR_LIMIT=0.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–[no]c[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hecktn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573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specifies that JOURNAL –FORWARD must verify that the first database update in the journal file has the next transaction number after the current transaction in the database file.</a:t>
            </a:r>
          </a:p>
          <a:p>
            <a:pPr marL="12573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By default, JOURNAL –FORWARD uses –CHECKTN.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–[no]d[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etail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573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specifies that a JOURNAL –EXTRACT includes diagnostic details intended for use by or under the direction of Sanchez Computer Associates.</a:t>
            </a:r>
          </a:p>
          <a:p>
            <a:pPr marL="12573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By default, JOURNAL –EXTRACT uses NODETAIL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B366C-9C7C-0748-A5D9-B774D877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46E-7056-2649-A44C-D221378836F7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3CFD8-2020-B145-BFC4-EA72E8EA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4602B-1A88-BA45-8B6B-FE63ACB0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204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MUPIP JOURNAL(Cont.)</a:t>
            </a:r>
            <a:endParaRPr lang="th-TH" altLang="en-US"/>
          </a:p>
        </p:txBody>
      </p:sp>
      <p:sp>
        <p:nvSpPr>
          <p:cNvPr id="51203" name="Content Placeholder 2"/>
          <p:cNvSpPr>
            <a:spLocks noGrp="1"/>
          </p:cNvSpPr>
          <p:nvPr>
            <p:ph idx="14"/>
          </p:nvPr>
        </p:nvSpPr>
        <p:spPr>
          <a:xfrm>
            <a:off x="1766454" y="1291652"/>
            <a:ext cx="9330099" cy="2871059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Selection qualifiers (optional)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Journal Selection Qualifiers are only used with the –EXTRACT operation.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lobal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]=global-list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“([-]^</a:t>
            </a:r>
            <a:r>
              <a:rPr lang="en-US" altLang="en-US" sz="2000" dirty="0" err="1"/>
              <a:t>global_pattern</a:t>
            </a:r>
            <a:r>
              <a:rPr lang="en-US" altLang="en-US" sz="2000" dirty="0"/>
              <a:t>[*],…)”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–u[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]=user-list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“([-]</a:t>
            </a:r>
            <a:r>
              <a:rPr lang="en-US" altLang="en-US" sz="2000" dirty="0" err="1"/>
              <a:t>user_name</a:t>
            </a:r>
            <a:r>
              <a:rPr lang="en-US" altLang="en-US" sz="2000" dirty="0"/>
              <a:t>[*],…)”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By default, JOURNAL processes database updates regardless of the user who initiated them.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–id=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-list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“([-]</a:t>
            </a:r>
            <a:r>
              <a:rPr lang="en-US" altLang="en-US" sz="2000" dirty="0" err="1"/>
              <a:t>pid</a:t>
            </a:r>
            <a:r>
              <a:rPr lang="en-US" altLang="en-US" sz="2000" dirty="0"/>
              <a:t>,…)”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By default, JOURNAL processes database updates regardless of the process by which they were initiated.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ransaction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]=transaction-type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[-]SET or [-]KILL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03B6D-C10C-264F-996A-A32A817A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8E30-6677-E34D-BDFE-858530669C7C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91FF-80F5-A541-8B48-24E92E41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974E1-7A37-644C-985B-4B6E39CC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326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Lab 1.3</a:t>
            </a:r>
            <a:endParaRPr lang="th-TH" alt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4"/>
          </p:nvPr>
        </p:nvSpPr>
        <p:spPr>
          <a:xfrm>
            <a:off x="1766455" y="1506245"/>
            <a:ext cx="7905866" cy="2871059"/>
          </a:xfrm>
        </p:spPr>
        <p:txBody>
          <a:bodyPr>
            <a:noAutofit/>
          </a:bodyPr>
          <a:lstStyle/>
          <a:p>
            <a:r>
              <a:rPr lang="en-US" altLang="en-US" b="1" dirty="0"/>
              <a:t>Run </a:t>
            </a:r>
            <a:r>
              <a:rPr lang="en-US" altLang="en-US" b="1" dirty="0" err="1"/>
              <a:t>mupip</a:t>
            </a:r>
            <a:r>
              <a:rPr lang="en-US" altLang="en-US" b="1" dirty="0"/>
              <a:t> journal with various option and examine the result.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mupip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journal –recover –forward –fences=none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mumps_data.mjl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mupip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set –file –journal=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before,buff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=128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mumps.data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mupip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set –file –journal=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before,buff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=128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mumps.octo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th-TH" altLang="en-US" sz="1600" dirty="0">
                <a:latin typeface="Courier New" panose="02070309020205020404" pitchFamily="49" charset="0"/>
              </a:rPr>
              <a:t>...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mupip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journal –recover –verify –back –error=2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mumps_data.mjl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mupip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jour –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–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=”–– 10:30” –glob=”^TEST*” –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mumps_data.mjl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mupip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jour –rec –back –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=”–– 10:30” –since=”–– 9:30” \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–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lookback_limit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=”time=000:05”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mumps_data.mjl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EFF86-94ED-654F-9FA0-58959F1C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C64-2FAB-6142-ABDD-A78185909483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42FE1-DE04-5444-9BDF-78B3A19B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04430-6668-4648-8D61-C16C9AE4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328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YottaDB</a:t>
            </a:r>
            <a:r>
              <a:rPr lang="en-US" altLang="en-US" dirty="0"/>
              <a:t> Recovery from Journal Files</a:t>
            </a:r>
            <a:endParaRPr lang="th-TH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C3847-5B9E-4F4A-BE76-BC8E73A4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DF85-ED4D-E444-AA0E-879176EF6C1C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DBE83-F18F-174A-B669-C7274D66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DADE6-DC4F-C148-9FEC-A011917C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87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from a Journal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24DC-24A4-E14C-9478-E719F48A919C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1786774" y="1589704"/>
            <a:ext cx="8539757" cy="4189752"/>
          </a:xfrm>
        </p:spPr>
        <p:txBody>
          <a:bodyPr/>
          <a:lstStyle/>
          <a:p>
            <a:r>
              <a:rPr lang="en-US" sz="3200" dirty="0"/>
              <a:t>The following two procedures enable recovery of a database from a journal file: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Forward Recovery (roll forward by applying)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Backward Recovery (roll back to a checkpoint, optionally followed by a subsequent roll forward)</a:t>
            </a:r>
          </a:p>
        </p:txBody>
      </p:sp>
    </p:spTree>
    <p:extLst>
      <p:ext uri="{BB962C8B-B14F-4D97-AF65-F5344CB8AC3E}">
        <p14:creationId xmlns:p14="http://schemas.microsoft.com/office/powerpoint/2010/main" val="3314828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Recovery</a:t>
            </a:r>
            <a:endParaRPr lang="th-TH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23" name="Content Placeholder 2"/>
          <p:cNvSpPr>
            <a:spLocks noGrp="1"/>
          </p:cNvSpPr>
          <p:nvPr>
            <p:ph idx="14"/>
          </p:nvPr>
        </p:nvSpPr>
        <p:spPr>
          <a:xfrm>
            <a:off x="1786774" y="2200252"/>
            <a:ext cx="9034771" cy="28710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 Forward Recovery procedure restores a backup copy of the database, and applies the journal file to that database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The starting point for both the database and corresponding journal files must be identical.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Forward Recovery generally takes longer than Backward Recovery.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the current database is destroyed, you must use Forward Recovery.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a journal file was created using NOBEFORE_IMAGES, that journal permits only Forward Recovery.</a:t>
            </a:r>
            <a:endParaRPr lang="th-TH" alt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31520-2926-4D4E-83CE-24BCEA91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956-3EAD-2D4C-8D3B-DFB9FBCFE487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D051B-3E85-8A43-8EBD-2DCD273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8240B-7B9B-D745-B866-5349F6DE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124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YottaDB</a:t>
            </a:r>
            <a:r>
              <a:rPr lang="en-US" altLang="en-US" dirty="0"/>
              <a:t> is Daemon-less</a:t>
            </a:r>
            <a:endParaRPr lang="th-TH" altLang="en-US" dirty="0"/>
          </a:p>
        </p:txBody>
      </p:sp>
      <p:sp>
        <p:nvSpPr>
          <p:cNvPr id="139278" name="Rectangle 20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Process that access </a:t>
            </a:r>
            <a:r>
              <a:rPr lang="en-US" altLang="en-US" sz="2000" b="1" dirty="0" err="1">
                <a:latin typeface="Arial" panose="020B0604020202020204" pitchFamily="34" charset="0"/>
              </a:rPr>
              <a:t>YottaDB</a:t>
            </a:r>
            <a:r>
              <a:rPr lang="en-US" altLang="en-US" sz="2000" b="1" dirty="0">
                <a:latin typeface="Arial" panose="020B0604020202020204" pitchFamily="34" charset="0"/>
              </a:rPr>
              <a:t> has to perform database processing logic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4558297" y="4342063"/>
            <a:ext cx="2808288" cy="1728788"/>
          </a:xfrm>
          <a:prstGeom prst="can">
            <a:avLst>
              <a:gd name="adj" fmla="val 34134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43135" dir="306054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err="1"/>
              <a:t>YottaDB</a:t>
            </a:r>
            <a:r>
              <a:rPr lang="en-US" sz="2000" dirty="0"/>
              <a:t> Database File</a:t>
            </a:r>
          </a:p>
        </p:txBody>
      </p:sp>
      <p:sp>
        <p:nvSpPr>
          <p:cNvPr id="139268" name="Rectangle 5"/>
          <p:cNvSpPr>
            <a:spLocks noChangeArrowheads="1"/>
          </p:cNvSpPr>
          <p:nvPr/>
        </p:nvSpPr>
        <p:spPr bwMode="auto">
          <a:xfrm>
            <a:off x="2831097" y="2325939"/>
            <a:ext cx="1081088" cy="576263"/>
          </a:xfrm>
          <a:prstGeom prst="rect">
            <a:avLst/>
          </a:prstGeom>
          <a:solidFill>
            <a:srgbClr val="99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sz="1400"/>
              <a:t>Mumps</a:t>
            </a:r>
          </a:p>
          <a:p>
            <a:pPr algn="ctr" eaLnBrk="1" hangingPunct="1"/>
            <a:r>
              <a:rPr lang="en-US" altLang="en-US" sz="1400"/>
              <a:t>Process</a:t>
            </a:r>
            <a:endParaRPr lang="th-TH" altLang="en-US" sz="1400"/>
          </a:p>
        </p:txBody>
      </p:sp>
      <p:sp>
        <p:nvSpPr>
          <p:cNvPr id="139269" name="Rectangle 7"/>
          <p:cNvSpPr>
            <a:spLocks noChangeArrowheads="1"/>
          </p:cNvSpPr>
          <p:nvPr/>
        </p:nvSpPr>
        <p:spPr bwMode="auto">
          <a:xfrm>
            <a:off x="4126497" y="2325939"/>
            <a:ext cx="1081088" cy="576263"/>
          </a:xfrm>
          <a:prstGeom prst="rect">
            <a:avLst/>
          </a:prstGeom>
          <a:solidFill>
            <a:srgbClr val="99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sz="1400"/>
              <a:t>Mumps</a:t>
            </a:r>
          </a:p>
          <a:p>
            <a:pPr algn="ctr" eaLnBrk="1" hangingPunct="1"/>
            <a:r>
              <a:rPr lang="en-US" altLang="en-US" sz="1400"/>
              <a:t>Process</a:t>
            </a:r>
            <a:endParaRPr lang="th-TH" altLang="en-US" sz="1400"/>
          </a:p>
        </p:txBody>
      </p:sp>
      <p:sp>
        <p:nvSpPr>
          <p:cNvPr id="139270" name="Rectangle 8"/>
          <p:cNvSpPr>
            <a:spLocks noChangeArrowheads="1"/>
          </p:cNvSpPr>
          <p:nvPr/>
        </p:nvSpPr>
        <p:spPr bwMode="auto">
          <a:xfrm>
            <a:off x="5423486" y="2325939"/>
            <a:ext cx="1081087" cy="576263"/>
          </a:xfrm>
          <a:prstGeom prst="rect">
            <a:avLst/>
          </a:prstGeom>
          <a:solidFill>
            <a:srgbClr val="99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sz="1400"/>
              <a:t>Mumps</a:t>
            </a:r>
          </a:p>
          <a:p>
            <a:pPr algn="ctr" eaLnBrk="1" hangingPunct="1"/>
            <a:r>
              <a:rPr lang="en-US" altLang="en-US" sz="1400"/>
              <a:t>Process</a:t>
            </a:r>
            <a:endParaRPr lang="th-TH" altLang="en-US" sz="1400"/>
          </a:p>
        </p:txBody>
      </p:sp>
      <p:sp>
        <p:nvSpPr>
          <p:cNvPr id="139271" name="Rectangle 9"/>
          <p:cNvSpPr>
            <a:spLocks noChangeArrowheads="1"/>
          </p:cNvSpPr>
          <p:nvPr/>
        </p:nvSpPr>
        <p:spPr bwMode="auto">
          <a:xfrm>
            <a:off x="6720472" y="2325939"/>
            <a:ext cx="1081088" cy="576263"/>
          </a:xfrm>
          <a:prstGeom prst="rect">
            <a:avLst/>
          </a:prstGeom>
          <a:solidFill>
            <a:srgbClr val="99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sz="1400"/>
              <a:t>Mumps</a:t>
            </a:r>
          </a:p>
          <a:p>
            <a:pPr algn="ctr" eaLnBrk="1" hangingPunct="1"/>
            <a:r>
              <a:rPr lang="en-US" altLang="en-US" sz="1400"/>
              <a:t>Process</a:t>
            </a:r>
            <a:endParaRPr lang="th-TH" altLang="en-US" sz="1400"/>
          </a:p>
        </p:txBody>
      </p:sp>
      <p:sp>
        <p:nvSpPr>
          <p:cNvPr id="139272" name="Rectangle 10"/>
          <p:cNvSpPr>
            <a:spLocks noChangeArrowheads="1"/>
          </p:cNvSpPr>
          <p:nvPr/>
        </p:nvSpPr>
        <p:spPr bwMode="auto">
          <a:xfrm>
            <a:off x="8015872" y="2325939"/>
            <a:ext cx="1081088" cy="576263"/>
          </a:xfrm>
          <a:prstGeom prst="rect">
            <a:avLst/>
          </a:prstGeom>
          <a:solidFill>
            <a:srgbClr val="99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sz="1400"/>
              <a:t>Mumps</a:t>
            </a:r>
          </a:p>
          <a:p>
            <a:pPr algn="ctr" eaLnBrk="1" hangingPunct="1"/>
            <a:r>
              <a:rPr lang="en-US" altLang="en-US" sz="1400"/>
              <a:t>Process</a:t>
            </a:r>
            <a:endParaRPr lang="th-TH" altLang="en-US" sz="1400"/>
          </a:p>
        </p:txBody>
      </p:sp>
      <p:sp>
        <p:nvSpPr>
          <p:cNvPr id="139273" name="Line 13"/>
          <p:cNvSpPr>
            <a:spLocks noChangeShapeType="1"/>
          </p:cNvSpPr>
          <p:nvPr/>
        </p:nvSpPr>
        <p:spPr bwMode="auto">
          <a:xfrm>
            <a:off x="3334335" y="2902202"/>
            <a:ext cx="1873250" cy="172878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4" name="Line 15"/>
          <p:cNvSpPr>
            <a:spLocks noChangeShapeType="1"/>
          </p:cNvSpPr>
          <p:nvPr/>
        </p:nvSpPr>
        <p:spPr bwMode="auto">
          <a:xfrm>
            <a:off x="4631322" y="2902202"/>
            <a:ext cx="935038" cy="172878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5" name="Line 16"/>
          <p:cNvSpPr>
            <a:spLocks noChangeShapeType="1"/>
          </p:cNvSpPr>
          <p:nvPr/>
        </p:nvSpPr>
        <p:spPr bwMode="auto">
          <a:xfrm>
            <a:off x="5926722" y="2902202"/>
            <a:ext cx="0" cy="172878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6" name="Line 17"/>
          <p:cNvSpPr>
            <a:spLocks noChangeShapeType="1"/>
          </p:cNvSpPr>
          <p:nvPr/>
        </p:nvSpPr>
        <p:spPr bwMode="auto">
          <a:xfrm flipH="1">
            <a:off x="6287085" y="2902202"/>
            <a:ext cx="1008062" cy="172878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7" name="Line 18"/>
          <p:cNvSpPr>
            <a:spLocks noChangeShapeType="1"/>
          </p:cNvSpPr>
          <p:nvPr/>
        </p:nvSpPr>
        <p:spPr bwMode="auto">
          <a:xfrm flipH="1">
            <a:off x="6647448" y="2902202"/>
            <a:ext cx="1871663" cy="172878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9" name="Rectangle 11"/>
          <p:cNvSpPr>
            <a:spLocks noChangeArrowheads="1"/>
          </p:cNvSpPr>
          <p:nvPr/>
        </p:nvSpPr>
        <p:spPr bwMode="auto">
          <a:xfrm>
            <a:off x="2831098" y="3549902"/>
            <a:ext cx="6264275" cy="504825"/>
          </a:xfrm>
          <a:prstGeom prst="rect">
            <a:avLst/>
          </a:prstGeom>
          <a:solidFill>
            <a:srgbClr val="FF66FF">
              <a:alpha val="75000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altLang="en-US" sz="1600"/>
              <a:t>Database Buffer Cache</a:t>
            </a:r>
          </a:p>
          <a:p>
            <a:pPr algn="ctr" eaLnBrk="1" hangingPunct="1"/>
            <a:r>
              <a:rPr lang="en-US" altLang="en-US" sz="1200">
                <a:solidFill>
                  <a:srgbClr val="990033"/>
                </a:solidFill>
              </a:rPr>
              <a:t>(IPC -- shared memory, semaphore)</a:t>
            </a:r>
            <a:endParaRPr lang="th-TH" altLang="en-US" sz="1200">
              <a:solidFill>
                <a:srgbClr val="990033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980" y="6356349"/>
            <a:ext cx="709245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5CE2-4ACC-1948-B882-C468DC4ED06C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</p:spTree>
    <p:extLst>
      <p:ext uri="{BB962C8B-B14F-4D97-AF65-F5344CB8AC3E}">
        <p14:creationId xmlns:p14="http://schemas.microsoft.com/office/powerpoint/2010/main" val="2947254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Recovery(Cont.)</a:t>
            </a:r>
            <a:endParaRPr lang="th-TH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46B0DE62-8EBD-7448-B677-C1CB6323ED4F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33" y="2063135"/>
            <a:ext cx="6279022" cy="169050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950739-F603-EB43-841E-0AFBAED061DB}"/>
              </a:ext>
            </a:extLst>
          </p:cNvPr>
          <p:cNvSpPr/>
          <p:nvPr/>
        </p:nvSpPr>
        <p:spPr>
          <a:xfrm>
            <a:off x="2536632" y="4509957"/>
            <a:ext cx="7156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  <a:latin typeface="Raleway Medium"/>
              </a:rPr>
              <a:t>mupip</a:t>
            </a:r>
            <a:r>
              <a:rPr lang="en-US" dirty="0">
                <a:solidFill>
                  <a:srgbClr val="404040"/>
                </a:solidFill>
                <a:latin typeface="Raleway Medium"/>
              </a:rPr>
              <a:t> journal -recover -forward -before=“- - 8:50” </a:t>
            </a:r>
            <a:r>
              <a:rPr lang="en-US" dirty="0" err="1">
                <a:solidFill>
                  <a:srgbClr val="404040"/>
                </a:solidFill>
                <a:latin typeface="Raleway Medium"/>
              </a:rPr>
              <a:t>yottadb.mjl</a:t>
            </a:r>
            <a:endParaRPr lang="en-TH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88799-C8A2-D845-8DCE-7D2599D1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26BD-382C-AD4D-8D6A-3BA0D39BC29C}" type="datetime1">
              <a:rPr lang="en-US" smtClean="0"/>
              <a:t>3/4/20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1A918-B59A-6049-8629-84AF079A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EB7B2-7546-754E-A105-26A648B8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061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Recovery</a:t>
            </a:r>
            <a:endParaRPr lang="th-TH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idx="14"/>
          </p:nvPr>
        </p:nvSpPr>
        <p:spPr>
          <a:xfrm>
            <a:off x="1834900" y="2131500"/>
            <a:ext cx="9378531" cy="28710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Backward Recovery applies the journal file to the active database, moving backward from the end of the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Backward Recovery uses "before-image" journaling.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Backward Recovery works only if the production database is usable, and if the MUPIP SET command that created the journal file specified the BEFORE_IMAGES qualifier.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"Before-image" journaling requires more disk I/O and storage space than M-level (or NOBEFORE) journaling.</a:t>
            </a:r>
            <a:endParaRPr lang="th-TH" alt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F8954-6743-F247-8963-0E0209D1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C346-026F-F746-8A9A-1E127F23C5D6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1A713-1379-954C-80B2-67680D1D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D0C2F-1026-9341-8E16-E8F70239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76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Recovery(Cont.)</a:t>
            </a:r>
            <a:endParaRPr lang="th-TH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76C65E-86F0-EB4E-9F02-52444194B796}"/>
              </a:ext>
            </a:extLst>
          </p:cNvPr>
          <p:cNvSpPr/>
          <p:nvPr/>
        </p:nvSpPr>
        <p:spPr>
          <a:xfrm>
            <a:off x="914399" y="5447051"/>
            <a:ext cx="10781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04040"/>
                </a:solidFill>
                <a:latin typeface="Raleway Medium"/>
              </a:rPr>
              <a:t>mupip</a:t>
            </a:r>
            <a:r>
              <a:rPr lang="en-US" sz="1600" dirty="0">
                <a:solidFill>
                  <a:srgbClr val="404040"/>
                </a:solidFill>
                <a:latin typeface="Raleway Medium"/>
              </a:rPr>
              <a:t> journal -recover -backward -</a:t>
            </a:r>
            <a:r>
              <a:rPr lang="en-US" sz="1600" dirty="0" err="1">
                <a:solidFill>
                  <a:srgbClr val="404040"/>
                </a:solidFill>
                <a:latin typeface="Raleway Medium"/>
              </a:rPr>
              <a:t>lookback_limit</a:t>
            </a:r>
            <a:r>
              <a:rPr lang="en-US" sz="1600" dirty="0">
                <a:solidFill>
                  <a:srgbClr val="404040"/>
                </a:solidFill>
                <a:latin typeface="Raleway Medium"/>
              </a:rPr>
              <a:t>=“TIME=0 00:10” -since=“– – 10:20” -before=“– – 10:30” </a:t>
            </a:r>
            <a:endParaRPr lang="en-TH" sz="1600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DB3484B5-B0CD-DB4F-9B2D-B4ADF50A8327}"/>
              </a:ext>
            </a:extLst>
          </p:cNvPr>
          <p:cNvPicPr>
            <a:picLocks noGrp="1" noChangeAspect="1" noChangeArrowheads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15" y="1737308"/>
            <a:ext cx="7071728" cy="2889776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27FE5-1BAF-C647-AAFE-30B41A7D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59B2-A473-734D-9FE9-E396C4E6A723}" type="datetime1">
              <a:rPr lang="en-US" smtClean="0"/>
              <a:t>3/4/20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2151E-1145-2C43-A04C-D977CCF5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BD0246-2BD3-424E-9F15-2A6420C6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319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YottaDB</a:t>
            </a:r>
            <a:r>
              <a:rPr lang="en-US" altLang="en-US" dirty="0"/>
              <a:t> Journal Extract</a:t>
            </a:r>
            <a:endParaRPr lang="th-TH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D5F99-65B1-564D-82A7-89CE2D0E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CDB0-47B6-5A47-8725-FDBF539106D4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DE2AE-FA78-FF4C-9B77-676A091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13AD2-2F7E-A749-83C7-464D0E96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4294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Journal Extract Command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E1F8-074F-6649-BA69-749A48573621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1766455" y="1574611"/>
            <a:ext cx="8959154" cy="53075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err="1"/>
              <a:t>mupip</a:t>
            </a:r>
            <a:r>
              <a:rPr lang="en-US" dirty="0"/>
              <a:t> journal -extract -detail -forward </a:t>
            </a:r>
            <a:r>
              <a:rPr lang="en-US" dirty="0" err="1"/>
              <a:t>mumps_data.mjl</a:t>
            </a:r>
            <a:endParaRPr lang="en-US" dirty="0"/>
          </a:p>
          <a:p>
            <a:pPr>
              <a:spcAft>
                <a:spcPts val="0"/>
              </a:spcAft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2A554-7D8E-CE4D-9F1B-DD9012A9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17" y="2105360"/>
            <a:ext cx="7615406" cy="1874062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048548C-DF65-5A48-BB38-1CB8C67CD6A8}"/>
              </a:ext>
            </a:extLst>
          </p:cNvPr>
          <p:cNvSpPr txBox="1">
            <a:spLocks/>
          </p:cNvSpPr>
          <p:nvPr/>
        </p:nvSpPr>
        <p:spPr>
          <a:xfrm>
            <a:off x="1763311" y="4117671"/>
            <a:ext cx="8959154" cy="53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Tx/>
              <a:buNone/>
              <a:defRPr sz="2400" kern="1200">
                <a:solidFill>
                  <a:schemeClr val="tx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Tx/>
              <a:buNone/>
              <a:defRPr sz="2000" kern="1200">
                <a:solidFill>
                  <a:schemeClr val="tx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Tx/>
              <a:buNone/>
              <a:defRPr sz="2800" kern="1200">
                <a:solidFill>
                  <a:schemeClr val="tx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Tx/>
              <a:buNone/>
              <a:defRPr sz="2400" kern="1200">
                <a:solidFill>
                  <a:schemeClr val="tx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Tx/>
              <a:buNone/>
              <a:defRPr sz="1800" kern="1200">
                <a:solidFill>
                  <a:schemeClr val="tx1"/>
                </a:solidFill>
                <a:latin typeface="Cordia New" panose="020B0304020202020204" pitchFamily="34" charset="-34"/>
                <a:ea typeface="+mn-ea"/>
                <a:cs typeface="Cordia New" panose="020B0304020202020204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 err="1"/>
              <a:t>mupip</a:t>
            </a:r>
            <a:r>
              <a:rPr lang="en-US" dirty="0"/>
              <a:t> journal -extract -forward </a:t>
            </a:r>
            <a:r>
              <a:rPr lang="en-US" dirty="0" err="1"/>
              <a:t>mumps_data.mjl</a:t>
            </a:r>
            <a:endParaRPr lang="en-US" dirty="0"/>
          </a:p>
          <a:p>
            <a:pPr>
              <a:spcAft>
                <a:spcPts val="0"/>
              </a:spcAft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E7E0CE-7E1E-D146-8DE4-5E96FBE18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117" y="4648421"/>
            <a:ext cx="72644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161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Journal Extract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AB3A-C2F4-F740-BE32-CC8BD492695C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1766455" y="1574610"/>
            <a:ext cx="8959154" cy="287105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dirty="0"/>
              <a:t>NULL    	00\time\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clntpid</a:t>
            </a:r>
            <a:r>
              <a:rPr lang="en-US" sz="2000" dirty="0"/>
              <a:t>\</a:t>
            </a:r>
            <a:r>
              <a:rPr lang="en-US" sz="2000" dirty="0" err="1"/>
              <a:t>jsnum</a:t>
            </a:r>
            <a:r>
              <a:rPr lang="en-US" sz="2000" dirty="0"/>
              <a:t>\</a:t>
            </a:r>
            <a:r>
              <a:rPr lang="en-US" sz="2000" dirty="0" err="1"/>
              <a:t>strm_num</a:t>
            </a:r>
            <a:r>
              <a:rPr lang="en-US" sz="2000" dirty="0"/>
              <a:t>\</a:t>
            </a:r>
            <a:r>
              <a:rPr lang="en-US" sz="2000" dirty="0" err="1"/>
              <a:t>strm_seq</a:t>
            </a:r>
            <a:r>
              <a:rPr lang="en-US" sz="2000" dirty="0"/>
              <a:t>\salvaged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PINI    	01\time\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nnam</a:t>
            </a:r>
            <a:r>
              <a:rPr lang="en-US" sz="2000" dirty="0"/>
              <a:t>\</a:t>
            </a:r>
            <a:r>
              <a:rPr lang="en-US" sz="2000" dirty="0" err="1"/>
              <a:t>unam</a:t>
            </a:r>
            <a:r>
              <a:rPr lang="en-US" sz="2000" dirty="0"/>
              <a:t>\term\</a:t>
            </a:r>
            <a:r>
              <a:rPr lang="en-US" sz="2000" dirty="0" err="1"/>
              <a:t>clntpid</a:t>
            </a:r>
            <a:r>
              <a:rPr lang="en-US" sz="2000" dirty="0"/>
              <a:t>\</a:t>
            </a:r>
            <a:r>
              <a:rPr lang="en-US" sz="2000" dirty="0" err="1"/>
              <a:t>clntnnam</a:t>
            </a:r>
            <a:r>
              <a:rPr lang="en-US" sz="2000" dirty="0"/>
              <a:t>\</a:t>
            </a:r>
            <a:r>
              <a:rPr lang="en-US" sz="2000" dirty="0" err="1"/>
              <a:t>clntunam</a:t>
            </a:r>
            <a:r>
              <a:rPr lang="en-US" sz="2000" dirty="0"/>
              <a:t>\</a:t>
            </a:r>
            <a:r>
              <a:rPr lang="en-US" sz="2000" dirty="0" err="1"/>
              <a:t>clntterm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PFIN    	02\time\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clntpid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EOF     	03\time\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clntpid</a:t>
            </a:r>
            <a:r>
              <a:rPr lang="en-US" sz="2000" dirty="0"/>
              <a:t>\</a:t>
            </a:r>
            <a:r>
              <a:rPr lang="en-US" sz="2000" dirty="0" err="1"/>
              <a:t>jsnum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KILL    	04\time\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clntpid</a:t>
            </a:r>
            <a:r>
              <a:rPr lang="en-US" sz="2000" dirty="0"/>
              <a:t>\</a:t>
            </a:r>
            <a:r>
              <a:rPr lang="en-US" sz="2000" dirty="0" err="1"/>
              <a:t>token_seq</a:t>
            </a:r>
            <a:r>
              <a:rPr lang="en-US" sz="2000" dirty="0"/>
              <a:t>\</a:t>
            </a:r>
            <a:r>
              <a:rPr lang="en-US" sz="2000" dirty="0" err="1"/>
              <a:t>strm_num</a:t>
            </a:r>
            <a:r>
              <a:rPr lang="en-US" sz="2000" dirty="0"/>
              <a:t>\</a:t>
            </a:r>
            <a:r>
              <a:rPr lang="en-US" sz="2000" dirty="0" err="1"/>
              <a:t>strm_seq</a:t>
            </a:r>
            <a:r>
              <a:rPr lang="en-US" sz="2000" dirty="0"/>
              <a:t>\</a:t>
            </a:r>
            <a:r>
              <a:rPr lang="en-US" sz="2000" dirty="0" err="1"/>
              <a:t>updnum</a:t>
            </a:r>
            <a:r>
              <a:rPr lang="en-US" sz="2000" dirty="0"/>
              <a:t>\</a:t>
            </a:r>
            <a:r>
              <a:rPr lang="en-US" sz="2000" dirty="0" err="1"/>
              <a:t>nodeflags</a:t>
            </a:r>
            <a:r>
              <a:rPr lang="en-US" sz="2000" dirty="0"/>
              <a:t>\node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SET     	05\time\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clntpid</a:t>
            </a:r>
            <a:r>
              <a:rPr lang="en-US" sz="2000" dirty="0"/>
              <a:t>\</a:t>
            </a:r>
            <a:r>
              <a:rPr lang="en-US" sz="2000" dirty="0" err="1"/>
              <a:t>token_seq</a:t>
            </a:r>
            <a:r>
              <a:rPr lang="en-US" sz="2000" dirty="0"/>
              <a:t>\</a:t>
            </a:r>
            <a:r>
              <a:rPr lang="en-US" sz="2000" dirty="0" err="1"/>
              <a:t>strm_num</a:t>
            </a:r>
            <a:r>
              <a:rPr lang="en-US" sz="2000" dirty="0"/>
              <a:t>\</a:t>
            </a:r>
            <a:r>
              <a:rPr lang="en-US" sz="2000" dirty="0" err="1"/>
              <a:t>strm_seq</a:t>
            </a:r>
            <a:r>
              <a:rPr lang="en-US" sz="2000" dirty="0"/>
              <a:t>\</a:t>
            </a:r>
            <a:r>
              <a:rPr lang="en-US" sz="2000" dirty="0" err="1"/>
              <a:t>updnum</a:t>
            </a:r>
            <a:r>
              <a:rPr lang="en-US" sz="2000" dirty="0"/>
              <a:t>\</a:t>
            </a:r>
            <a:r>
              <a:rPr lang="en-US" sz="2000" dirty="0" err="1"/>
              <a:t>nodeflags</a:t>
            </a:r>
            <a:r>
              <a:rPr lang="en-US" sz="2000" dirty="0"/>
              <a:t>\node=</a:t>
            </a:r>
            <a:r>
              <a:rPr lang="en-US" sz="2000" dirty="0" err="1"/>
              <a:t>sarg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ZTSTART 	06\time\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clntpid</a:t>
            </a:r>
            <a:r>
              <a:rPr lang="en-US" sz="2000" dirty="0"/>
              <a:t>\token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ZTCOM   	07\time\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clntpid</a:t>
            </a:r>
            <a:r>
              <a:rPr lang="en-US" sz="2000" dirty="0"/>
              <a:t>\token\partners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TSTART  	08\time\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clntpid</a:t>
            </a:r>
            <a:r>
              <a:rPr lang="en-US" sz="2000" dirty="0"/>
              <a:t>\</a:t>
            </a:r>
            <a:r>
              <a:rPr lang="en-US" sz="2000" dirty="0" err="1"/>
              <a:t>token_seq</a:t>
            </a:r>
            <a:r>
              <a:rPr lang="en-US" sz="2000" dirty="0"/>
              <a:t>\</a:t>
            </a:r>
            <a:r>
              <a:rPr lang="en-US" sz="2000" dirty="0" err="1"/>
              <a:t>strm_num</a:t>
            </a:r>
            <a:r>
              <a:rPr lang="en-US" sz="2000" dirty="0"/>
              <a:t>\</a:t>
            </a:r>
            <a:r>
              <a:rPr lang="en-US" sz="2000" dirty="0" err="1"/>
              <a:t>strm_seq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TCOM    	09\time\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clntpid</a:t>
            </a:r>
            <a:r>
              <a:rPr lang="en-US" sz="2000" dirty="0"/>
              <a:t>\</a:t>
            </a:r>
            <a:r>
              <a:rPr lang="en-US" sz="2000" dirty="0" err="1"/>
              <a:t>token_seq</a:t>
            </a:r>
            <a:r>
              <a:rPr lang="en-US" sz="2000" dirty="0"/>
              <a:t>\</a:t>
            </a:r>
            <a:r>
              <a:rPr lang="en-US" sz="2000" dirty="0" err="1"/>
              <a:t>strm_num</a:t>
            </a:r>
            <a:r>
              <a:rPr lang="en-US" sz="2000" dirty="0"/>
              <a:t>\</a:t>
            </a:r>
            <a:r>
              <a:rPr lang="en-US" sz="2000" dirty="0" err="1"/>
              <a:t>strm_seq</a:t>
            </a:r>
            <a:r>
              <a:rPr lang="en-US" sz="2000" dirty="0"/>
              <a:t>\partners\</a:t>
            </a:r>
            <a:r>
              <a:rPr lang="en-US" sz="2000" dirty="0" err="1"/>
              <a:t>tid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ZKILL   	10\time\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clntpid</a:t>
            </a:r>
            <a:r>
              <a:rPr lang="en-US" sz="2000" dirty="0"/>
              <a:t>\</a:t>
            </a:r>
            <a:r>
              <a:rPr lang="en-US" sz="2000" dirty="0" err="1"/>
              <a:t>token_seq</a:t>
            </a:r>
            <a:r>
              <a:rPr lang="en-US" sz="2000" dirty="0"/>
              <a:t>\</a:t>
            </a:r>
            <a:r>
              <a:rPr lang="en-US" sz="2000" dirty="0" err="1"/>
              <a:t>strm_num</a:t>
            </a:r>
            <a:r>
              <a:rPr lang="en-US" sz="2000" dirty="0"/>
              <a:t>\</a:t>
            </a:r>
            <a:r>
              <a:rPr lang="en-US" sz="2000" dirty="0" err="1"/>
              <a:t>strm_seq</a:t>
            </a:r>
            <a:r>
              <a:rPr lang="en-US" sz="2000" dirty="0"/>
              <a:t>\</a:t>
            </a:r>
            <a:r>
              <a:rPr lang="en-US" sz="2000" dirty="0" err="1"/>
              <a:t>updnum</a:t>
            </a:r>
            <a:r>
              <a:rPr lang="en-US" sz="2000" dirty="0"/>
              <a:t>\</a:t>
            </a:r>
            <a:r>
              <a:rPr lang="en-US" sz="2000" dirty="0" err="1"/>
              <a:t>nodeflags</a:t>
            </a:r>
            <a:r>
              <a:rPr lang="en-US" sz="2000" dirty="0"/>
              <a:t>\node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ZTWORM  	11\time\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clntpid</a:t>
            </a:r>
            <a:r>
              <a:rPr lang="en-US" sz="2000" dirty="0"/>
              <a:t>\</a:t>
            </a:r>
            <a:r>
              <a:rPr lang="en-US" sz="2000" dirty="0" err="1"/>
              <a:t>token_seq</a:t>
            </a:r>
            <a:r>
              <a:rPr lang="en-US" sz="2000" dirty="0"/>
              <a:t>\</a:t>
            </a:r>
            <a:r>
              <a:rPr lang="en-US" sz="2000" dirty="0" err="1"/>
              <a:t>strm_num</a:t>
            </a:r>
            <a:r>
              <a:rPr lang="en-US" sz="2000" dirty="0"/>
              <a:t>\</a:t>
            </a:r>
            <a:r>
              <a:rPr lang="en-US" sz="2000" dirty="0" err="1"/>
              <a:t>strm_seq</a:t>
            </a:r>
            <a:r>
              <a:rPr lang="en-US" sz="2000" dirty="0"/>
              <a:t>\</a:t>
            </a:r>
            <a:r>
              <a:rPr lang="en-US" sz="2000" dirty="0" err="1"/>
              <a:t>updnum</a:t>
            </a:r>
            <a:r>
              <a:rPr lang="en-US" sz="2000" dirty="0"/>
              <a:t>\</a:t>
            </a:r>
            <a:r>
              <a:rPr lang="en-US" sz="2000" dirty="0" err="1"/>
              <a:t>ztwormhole</a:t>
            </a: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ZTRIG   	12\time\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clntpid</a:t>
            </a:r>
            <a:r>
              <a:rPr lang="en-US" sz="2000" dirty="0"/>
              <a:t>\</a:t>
            </a:r>
            <a:r>
              <a:rPr lang="en-US" sz="2000" dirty="0" err="1"/>
              <a:t>token_seq</a:t>
            </a:r>
            <a:r>
              <a:rPr lang="en-US" sz="2000" dirty="0"/>
              <a:t>\</a:t>
            </a:r>
            <a:r>
              <a:rPr lang="en-US" sz="2000" dirty="0" err="1"/>
              <a:t>strm_num</a:t>
            </a:r>
            <a:r>
              <a:rPr lang="en-US" sz="2000" dirty="0"/>
              <a:t>\</a:t>
            </a:r>
            <a:r>
              <a:rPr lang="en-US" sz="2000" dirty="0" err="1"/>
              <a:t>strm_seq</a:t>
            </a:r>
            <a:r>
              <a:rPr lang="en-US" sz="2000" dirty="0"/>
              <a:t>\</a:t>
            </a:r>
            <a:r>
              <a:rPr lang="en-US" sz="2000" dirty="0" err="1"/>
              <a:t>updnum</a:t>
            </a:r>
            <a:r>
              <a:rPr lang="en-US" sz="2000" dirty="0"/>
              <a:t>\</a:t>
            </a:r>
            <a:r>
              <a:rPr lang="en-US" sz="2000" dirty="0" err="1"/>
              <a:t>nodeflags</a:t>
            </a:r>
            <a:r>
              <a:rPr lang="en-US" sz="2000" dirty="0"/>
              <a:t>\node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LGTRIG  	13\time\</a:t>
            </a:r>
            <a:r>
              <a:rPr lang="en-US" sz="2000" dirty="0" err="1"/>
              <a:t>tnum</a:t>
            </a:r>
            <a:r>
              <a:rPr lang="en-US" sz="2000" dirty="0"/>
              <a:t>\</a:t>
            </a:r>
            <a:r>
              <a:rPr lang="en-US" sz="2000" dirty="0" err="1"/>
              <a:t>pid</a:t>
            </a:r>
            <a:r>
              <a:rPr lang="en-US" sz="2000" dirty="0"/>
              <a:t>\</a:t>
            </a:r>
            <a:r>
              <a:rPr lang="en-US" sz="2000" dirty="0" err="1"/>
              <a:t>clntpid</a:t>
            </a:r>
            <a:r>
              <a:rPr lang="en-US" sz="2000" dirty="0"/>
              <a:t>\</a:t>
            </a:r>
            <a:r>
              <a:rPr lang="en-US" sz="2000" dirty="0" err="1"/>
              <a:t>token_seq</a:t>
            </a:r>
            <a:r>
              <a:rPr lang="en-US" sz="2000" dirty="0"/>
              <a:t>\</a:t>
            </a:r>
            <a:r>
              <a:rPr lang="en-US" sz="2000" dirty="0" err="1"/>
              <a:t>strm_num</a:t>
            </a:r>
            <a:r>
              <a:rPr lang="en-US" sz="2000" dirty="0"/>
              <a:t>\</a:t>
            </a:r>
            <a:r>
              <a:rPr lang="en-US" sz="2000" dirty="0" err="1"/>
              <a:t>strm_seq</a:t>
            </a:r>
            <a:r>
              <a:rPr lang="en-US" sz="2000" dirty="0"/>
              <a:t>\</a:t>
            </a:r>
            <a:r>
              <a:rPr lang="en-US" sz="2000" dirty="0" err="1"/>
              <a:t>updnum</a:t>
            </a:r>
            <a:r>
              <a:rPr lang="en-US" sz="2000" dirty="0"/>
              <a:t>\</a:t>
            </a:r>
            <a:r>
              <a:rPr lang="en-US" sz="2000" dirty="0" err="1"/>
              <a:t>trigdefinition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6024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Journal Extract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43E0-2F06-BC46-972F-2AEBBCDB3FB9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1766455" y="1724980"/>
            <a:ext cx="9846043" cy="287105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dirty="0"/>
              <a:t>01 record indicates a process/image-initiated update (PINI) into the current journal file for the first time.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02 record indicates a process/image dropped interest (PFIN) in the current journal file.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03 record indicates all </a:t>
            </a:r>
            <a:r>
              <a:rPr lang="en-US" sz="2000" dirty="0" err="1"/>
              <a:t>YottaDB</a:t>
            </a:r>
            <a:r>
              <a:rPr lang="en-US" sz="2000" dirty="0"/>
              <a:t> images dropped interest in this journal file and the journal file was closed normally.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04 record indicates a database update caused by a KILL command.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05 record indicates a database update caused by a SET command.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06 record indicates a ZTSTART command.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07 record indicates a ZTCOMMIT command.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08 record indicates a TSTART command.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09 record indicates a TCOMMIT command.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10 record indicates a database update caused by a ZKILL command.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11 records indicates a value for/from $ZTWORMHOLE (when replication is turned on).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12 record indicates a ZTRIGGER command.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13 record indicates a trigger definition as a logical action from an originating/primary instance to a replicating/secondary instance</a:t>
            </a:r>
          </a:p>
        </p:txBody>
      </p:sp>
    </p:spTree>
    <p:extLst>
      <p:ext uri="{BB962C8B-B14F-4D97-AF65-F5344CB8AC3E}">
        <p14:creationId xmlns:p14="http://schemas.microsoft.com/office/powerpoint/2010/main" val="2315491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Journal Extract Format</a:t>
            </a:r>
            <a:endParaRPr lang="th-TH" alt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4"/>
          </p:nvPr>
        </p:nvSpPr>
        <p:spPr>
          <a:xfrm>
            <a:off x="1786774" y="1410948"/>
            <a:ext cx="8945394" cy="2871059"/>
          </a:xfrm>
        </p:spPr>
        <p:txBody>
          <a:bodyPr>
            <a:no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time : full time and date in $HOROLOG format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tnum</a:t>
            </a:r>
            <a:r>
              <a:rPr lang="en-US" altLang="en-US" dirty="0"/>
              <a:t> : database transaction number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pid</a:t>
            </a:r>
            <a:r>
              <a:rPr lang="en-US" altLang="en-US" dirty="0"/>
              <a:t> : process ID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nnam</a:t>
            </a:r>
            <a:r>
              <a:rPr lang="en-US" altLang="en-US" dirty="0"/>
              <a:t> : node name (</a:t>
            </a:r>
            <a:r>
              <a:rPr lang="en-US" altLang="en-US" dirty="0" err="1"/>
              <a:t>upto</a:t>
            </a:r>
            <a:r>
              <a:rPr lang="en-US" altLang="en-US" dirty="0"/>
              <a:t> first 20 characters are extracted)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unam</a:t>
            </a:r>
            <a:r>
              <a:rPr lang="en-US" altLang="en-US" dirty="0"/>
              <a:t> : user name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term : terminal name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clntpid</a:t>
            </a:r>
            <a:r>
              <a:rPr lang="en-US" altLang="en-US" dirty="0"/>
              <a:t> : </a:t>
            </a:r>
            <a:r>
              <a:rPr lang="en-US" altLang="en-US" dirty="0" err="1"/>
              <a:t>pid</a:t>
            </a:r>
            <a:r>
              <a:rPr lang="en-US" altLang="en-US" dirty="0"/>
              <a:t> of the client (in case of a GT.CM server update), zero (0) otherwise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clntnnam</a:t>
            </a:r>
            <a:r>
              <a:rPr lang="en-US" altLang="en-US" dirty="0"/>
              <a:t> : node name of the client process (in case of GT.CM)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clntunam</a:t>
            </a:r>
            <a:r>
              <a:rPr lang="en-US" altLang="en-US" dirty="0"/>
              <a:t> : user name of the client process (in case of GT.CM)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clntterm</a:t>
            </a:r>
            <a:r>
              <a:rPr lang="en-US" altLang="en-US" dirty="0"/>
              <a:t> : terminal name of the client process (in case of GT.CM) 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38CF2-6A7C-3949-8DA1-5F5C0D32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A78A-7F41-DD4A-BB84-A7CC7DE7C655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69228-889C-6C40-8B0C-108CD903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960F6-7DFF-2E42-A8F7-61C7929E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328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3200" dirty="0"/>
              <a:t>Question and Answer</a:t>
            </a:r>
            <a:br>
              <a:rPr lang="en-US" altLang="en-US" sz="3200" dirty="0"/>
            </a:br>
            <a:endParaRPr lang="th-TH" alt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9882-7D27-8F4B-8E21-035E251208A1}" type="datetime1">
              <a:rPr lang="en-US" smtClean="0"/>
              <a:t>3/4/20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54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Table / Global / Data File Mapping</a:t>
            </a:r>
            <a:endParaRPr lang="th-TH" altLang="en-US"/>
          </a:p>
        </p:txBody>
      </p:sp>
      <p:sp>
        <p:nvSpPr>
          <p:cNvPr id="140291" name="Rectangle 3"/>
          <p:cNvSpPr>
            <a:spLocks noGrp="1"/>
          </p:cNvSpPr>
          <p:nvPr>
            <p:ph idx="14"/>
          </p:nvPr>
        </p:nvSpPr>
        <p:spPr>
          <a:xfrm>
            <a:off x="1766455" y="1343182"/>
            <a:ext cx="7905866" cy="28710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YottaDB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allowing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distribute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logically</a:t>
            </a:r>
            <a:r>
              <a:rPr lang="th-TH" altLang="en-US" sz="1400" dirty="0">
                <a:latin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monolithic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arbitrary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th-TH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th-TH" altLang="en-US" sz="1400" dirty="0">
                <a:latin typeface="Arial" panose="020B0604020202020204" pitchFamily="34" charset="0"/>
                <a:cs typeface="Angsana New" panose="02020603050405020304" pitchFamily="18" charset="-34"/>
              </a:rPr>
              <a:t> </a:t>
            </a:r>
            <a:r>
              <a:rPr lang="th-TH" alt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th-TH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th-TH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altLang="en-US" sz="1400" dirty="0">
                <a:latin typeface="Arial" panose="020B0604020202020204" pitchFamily="34" charset="0"/>
                <a:cs typeface="Angsana New" panose="02020603050405020304" pitchFamily="18" charset="-34"/>
              </a:rPr>
              <a:t>.</a:t>
            </a:r>
            <a:endParaRPr lang="th-TH" altLang="en-US" sz="1400" dirty="0">
              <a:latin typeface="Arial" panose="020B0604020202020204" pitchFamily="34" charset="0"/>
              <a:cs typeface="Angsana New" panose="02020603050405020304" pitchFamily="18" charset="-34"/>
            </a:endParaRPr>
          </a:p>
          <a:p>
            <a:pPr eaLnBrk="1" hangingPunct="1">
              <a:lnSpc>
                <a:spcPct val="90000"/>
              </a:lnSpc>
            </a:pPr>
            <a:endParaRPr lang="th-TH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980" y="6356349"/>
            <a:ext cx="709245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EDC-9423-CD45-B1E8-C9AF15C9F263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90BFF-E1E0-B747-A3D6-2FFD1B09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2152649"/>
            <a:ext cx="68326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4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YottaDB</a:t>
            </a:r>
            <a:r>
              <a:rPr lang="en-US" dirty="0"/>
              <a:t> Utility Programs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6DC3-ABD2-2B44-ADCD-31E88318CEEF}" type="datetime1">
              <a:rPr lang="en-US" smtClean="0"/>
              <a:t>3/4/20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1786775" y="1410949"/>
            <a:ext cx="7905866" cy="4189752"/>
          </a:xfrm>
        </p:spPr>
        <p:txBody>
          <a:bodyPr/>
          <a:lstStyle/>
          <a:p>
            <a:r>
              <a:rPr lang="en-US" sz="2000" b="1" dirty="0"/>
              <a:t>1. MUPIP </a:t>
            </a:r>
            <a:r>
              <a:rPr lang="en-US" sz="2000" dirty="0"/>
              <a:t>(M Peripheral Interchange Program) is the </a:t>
            </a:r>
            <a:r>
              <a:rPr lang="en-US" sz="2000" dirty="0" err="1"/>
              <a:t>YottaDB</a:t>
            </a:r>
            <a:r>
              <a:rPr lang="en-US" sz="2000" dirty="0"/>
              <a:t> utility program for general database operations, </a:t>
            </a:r>
            <a:r>
              <a:rPr lang="en-US" sz="2000" dirty="0" err="1"/>
              <a:t>YottaDB</a:t>
            </a:r>
            <a:r>
              <a:rPr lang="en-US" sz="2000" dirty="0"/>
              <a:t> Journaling, Multi-site Database Replication, and some non-database operations.</a:t>
            </a:r>
          </a:p>
          <a:p>
            <a:endParaRPr lang="en-US" sz="2000" b="1" dirty="0"/>
          </a:p>
          <a:p>
            <a:r>
              <a:rPr lang="en-US" sz="2000" b="1" dirty="0"/>
              <a:t>2. DSE (</a:t>
            </a:r>
            <a:r>
              <a:rPr lang="en-US" sz="2000" dirty="0"/>
              <a:t>The Database Structure Editor) is the </a:t>
            </a:r>
            <a:r>
              <a:rPr lang="en-US" sz="2000" dirty="0" err="1"/>
              <a:t>YottaDB</a:t>
            </a:r>
            <a:r>
              <a:rPr lang="en-US" sz="2000" dirty="0"/>
              <a:t> utility program to examine and alter the internal database structures. DSE edits </a:t>
            </a:r>
            <a:r>
              <a:rPr lang="en-US" sz="2000" dirty="0" err="1"/>
              <a:t>YottaDB</a:t>
            </a:r>
            <a:r>
              <a:rPr lang="en-US" sz="2000" dirty="0"/>
              <a:t> Database Structure (GDS) files. It provides an extensive database “patch” facility (including block integrity checks), searches for block numbers and nodes, and provides symbolic examination and manipulation facilities.</a:t>
            </a:r>
          </a:p>
          <a:p>
            <a:endParaRPr lang="en-US" sz="2000" b="1" dirty="0"/>
          </a:p>
          <a:p>
            <a:r>
              <a:rPr lang="en-US" sz="2000" b="1" dirty="0"/>
              <a:t>3. GDE (</a:t>
            </a:r>
            <a:r>
              <a:rPr lang="en-US" sz="2000" dirty="0"/>
              <a:t>The Global Directory Editor) is a </a:t>
            </a:r>
            <a:r>
              <a:rPr lang="en-US" sz="2000" dirty="0" err="1"/>
              <a:t>YottaDB</a:t>
            </a:r>
            <a:r>
              <a:rPr lang="en-US" sz="2000" dirty="0"/>
              <a:t> utility program that creates and maintains global directories. GDE provides commands for operating on the global directory.</a:t>
            </a:r>
          </a:p>
          <a:p>
            <a:endParaRPr lang="en-US" sz="2000" b="1" dirty="0"/>
          </a:p>
          <a:p>
            <a:r>
              <a:rPr lang="en-US" sz="2000" b="1" dirty="0"/>
              <a:t>4. LKE (</a:t>
            </a:r>
            <a:r>
              <a:rPr lang="en-US" sz="2000" dirty="0"/>
              <a:t>The M Lock Utility) is the </a:t>
            </a:r>
            <a:r>
              <a:rPr lang="en-US" sz="2000" dirty="0" err="1"/>
              <a:t>YottaDB</a:t>
            </a:r>
            <a:r>
              <a:rPr lang="en-US" sz="2000" dirty="0"/>
              <a:t> utility program that examines and modifies the lock space where </a:t>
            </a:r>
            <a:r>
              <a:rPr lang="en-US" sz="2000" dirty="0" err="1"/>
              <a:t>YottaDB</a:t>
            </a:r>
            <a:r>
              <a:rPr lang="en-US" sz="2000" dirty="0"/>
              <a:t> maintains the current M LOCK state. LKE can monitor the locking mechanism and remove locks. 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5345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YottaDB</a:t>
            </a:r>
            <a:r>
              <a:rPr lang="en-US" altLang="en-US" dirty="0"/>
              <a:t> Journaling</a:t>
            </a:r>
            <a:endParaRPr lang="th-TH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066C7-5FB9-3F4E-BB61-4E28547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BCAD-DE9D-1649-929B-541B95D8A17C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19E54-D6E3-D045-83FC-AF241CEB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B73DF-DDAF-F348-B4AA-415F566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16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YottaDB</a:t>
            </a:r>
            <a:r>
              <a:rPr lang="en-US" altLang="en-US" dirty="0"/>
              <a:t> Journaling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4"/>
          </p:nvPr>
        </p:nvSpPr>
        <p:spPr>
          <a:xfrm>
            <a:off x="1924279" y="1498982"/>
            <a:ext cx="7905866" cy="2871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YottaDB</a:t>
            </a:r>
            <a:r>
              <a:rPr lang="en-US" sz="3200" dirty="0"/>
              <a:t> uses journaling to restore data integrity and provide continuity of business after an unplanned event such as a system crash.</a:t>
            </a:r>
            <a:endParaRPr lang="en-US" alt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200" dirty="0"/>
              <a:t>ACID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en-US" sz="2800" dirty="0"/>
              <a:t> Atomicity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en-US" sz="2800" dirty="0"/>
              <a:t> Consistency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en-US" sz="2800" dirty="0"/>
              <a:t> Isolation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en-US" sz="2800" dirty="0"/>
              <a:t> </a:t>
            </a:r>
            <a:r>
              <a:rPr lang="en-US" altLang="en-US" sz="2800" b="1" dirty="0"/>
              <a:t>Durability</a:t>
            </a:r>
            <a:endParaRPr lang="th-TH" altLang="en-US" sz="28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912C5-552C-934C-9242-1913CFA3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704-D0CE-F647-9B5A-8A283F3F3CF3}" type="datetime1">
              <a:rPr lang="en-US" smtClean="0"/>
              <a:t>3/4/20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8A3E9-49E3-CF42-B8FD-58DEF040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YottaDB Intermediate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F168E-5611-0A4C-B738-829D9A4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61B-9F90-499E-9525-91E51689BDC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22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N">
      <a:dk1>
        <a:srgbClr val="636363"/>
      </a:dk1>
      <a:lt1>
        <a:sysClr val="window" lastClr="FFFFFF"/>
      </a:lt1>
      <a:dk2>
        <a:srgbClr val="636363"/>
      </a:dk2>
      <a:lt2>
        <a:srgbClr val="E7E6E6"/>
      </a:lt2>
      <a:accent1>
        <a:srgbClr val="C1D528"/>
      </a:accent1>
      <a:accent2>
        <a:srgbClr val="3FB7C5"/>
      </a:accent2>
      <a:accent3>
        <a:srgbClr val="40AF78"/>
      </a:accent3>
      <a:accent4>
        <a:srgbClr val="AB3661"/>
      </a:accent4>
      <a:accent5>
        <a:srgbClr val="3C0B4E"/>
      </a:accent5>
      <a:accent6>
        <a:srgbClr val="005A8C"/>
      </a:accent6>
      <a:hlink>
        <a:srgbClr val="C1D528"/>
      </a:hlink>
      <a:folHlink>
        <a:srgbClr val="3FB7C5"/>
      </a:folHlink>
    </a:clrScheme>
    <a:fontScheme name="T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4024</Words>
  <Application>Microsoft Macintosh PowerPoint</Application>
  <PresentationFormat>Widescreen</PresentationFormat>
  <Paragraphs>557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Arial Narrow</vt:lpstr>
      <vt:lpstr>Calibri</vt:lpstr>
      <vt:lpstr>Cordia New</vt:lpstr>
      <vt:lpstr>Courier New</vt:lpstr>
      <vt:lpstr>Raleway Medium</vt:lpstr>
      <vt:lpstr>Symbol</vt:lpstr>
      <vt:lpstr>Wingdings</vt:lpstr>
      <vt:lpstr>Office Theme</vt:lpstr>
      <vt:lpstr>YottaDBTM  Intermediate  Comsan Chanma (Neo) T.N. Incorporation Ltd.</vt:lpstr>
      <vt:lpstr>About Me</vt:lpstr>
      <vt:lpstr>Agenda</vt:lpstr>
      <vt:lpstr>YottaDB Refreshing Knowledge</vt:lpstr>
      <vt:lpstr>YottaDB is Daemon-less</vt:lpstr>
      <vt:lpstr>Table / Global / Data File Mapping</vt:lpstr>
      <vt:lpstr>YottaDB Utility Programs</vt:lpstr>
      <vt:lpstr>YottaDB Journaling</vt:lpstr>
      <vt:lpstr>YottaDB Journaling</vt:lpstr>
      <vt:lpstr>YDB Journaling</vt:lpstr>
      <vt:lpstr>Journal Files</vt:lpstr>
      <vt:lpstr>Journaling Benefits</vt:lpstr>
      <vt:lpstr>Disadvantage of Journaling</vt:lpstr>
      <vt:lpstr>Additional Considerations</vt:lpstr>
      <vt:lpstr>Select Database Files for Journaling</vt:lpstr>
      <vt:lpstr>Fencing Transactions</vt:lpstr>
      <vt:lpstr>GT.M Fencing Transactions</vt:lpstr>
      <vt:lpstr>Fencing Advantages</vt:lpstr>
      <vt:lpstr>Fencing Disadvantages</vt:lpstr>
      <vt:lpstr>YottaDB Journaling Operation</vt:lpstr>
      <vt:lpstr>YDB Journaling Utility</vt:lpstr>
      <vt:lpstr>YDB Journaling Utility</vt:lpstr>
      <vt:lpstr>Turning On Journaling</vt:lpstr>
      <vt:lpstr>Examine Journaling Configuration</vt:lpstr>
      <vt:lpstr>Processing Journal Files</vt:lpstr>
      <vt:lpstr>Backup Journal Files</vt:lpstr>
      <vt:lpstr>Journal Files Housekeeping</vt:lpstr>
      <vt:lpstr>Lab 1.1</vt:lpstr>
      <vt:lpstr>YottaDB Journaling – Mupip set</vt:lpstr>
      <vt:lpstr>MUPIP –SET JOURNAL</vt:lpstr>
      <vt:lpstr>MUPIP –SET JOURNAL(Cont.)</vt:lpstr>
      <vt:lpstr>MUPIP –SET JOURNAL(Cont.)</vt:lpstr>
      <vt:lpstr>MUPIP –SET JOURNAL(Cont.)</vt:lpstr>
      <vt:lpstr>MUPIP –SET JOURNAL(Cont.)</vt:lpstr>
      <vt:lpstr>MUPIP –SET JOURNAL(Cont.)</vt:lpstr>
      <vt:lpstr>Lab 1.2</vt:lpstr>
      <vt:lpstr>YottaDB Journaling – Mupip Journal</vt:lpstr>
      <vt:lpstr>MUPIP JOURNAL</vt:lpstr>
      <vt:lpstr>MUPIP JOURNAL(Cont.)</vt:lpstr>
      <vt:lpstr>MUPIP JOURNAL(Cont.)</vt:lpstr>
      <vt:lpstr>MUPIP JOURNAL(Cont.)</vt:lpstr>
      <vt:lpstr>MUPIP JOURNAL(Cont.)</vt:lpstr>
      <vt:lpstr>MUPIP JOURNAL(Cont.)</vt:lpstr>
      <vt:lpstr>MUPIP JOURNAL(Cont.)</vt:lpstr>
      <vt:lpstr>MUPIP JOURNAL(Cont.)</vt:lpstr>
      <vt:lpstr>Lab 1.3</vt:lpstr>
      <vt:lpstr>YottaDB Recovery from Journal Files</vt:lpstr>
      <vt:lpstr>Recovery from a Journal File</vt:lpstr>
      <vt:lpstr>Forward Recovery</vt:lpstr>
      <vt:lpstr>Forward Recovery(Cont.)</vt:lpstr>
      <vt:lpstr>Backward Recovery</vt:lpstr>
      <vt:lpstr>Backward Recovery(Cont.)</vt:lpstr>
      <vt:lpstr>YottaDB Journal Extract</vt:lpstr>
      <vt:lpstr>Journal Extract Command</vt:lpstr>
      <vt:lpstr>Journal Extract Format</vt:lpstr>
      <vt:lpstr>Journal Extract Format</vt:lpstr>
      <vt:lpstr>Journal Extract Format</vt:lpstr>
      <vt:lpstr>Question and Answer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Carina Witt</dc:creator>
  <cp:lastModifiedBy>HnEawSukE -</cp:lastModifiedBy>
  <cp:revision>240</cp:revision>
  <cp:lastPrinted>2020-03-04T01:17:56Z</cp:lastPrinted>
  <dcterms:created xsi:type="dcterms:W3CDTF">2016-07-22T06:56:24Z</dcterms:created>
  <dcterms:modified xsi:type="dcterms:W3CDTF">2020-03-04T01:19:38Z</dcterms:modified>
</cp:coreProperties>
</file>