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9" r:id="rId2"/>
    <p:sldId id="280" r:id="rId3"/>
    <p:sldId id="466" r:id="rId4"/>
    <p:sldId id="449" r:id="rId5"/>
    <p:sldId id="450" r:id="rId6"/>
    <p:sldId id="451" r:id="rId7"/>
    <p:sldId id="452" r:id="rId8"/>
    <p:sldId id="453" r:id="rId9"/>
    <p:sldId id="705" r:id="rId10"/>
    <p:sldId id="711" r:id="rId11"/>
    <p:sldId id="435" r:id="rId12"/>
    <p:sldId id="436" r:id="rId13"/>
    <p:sldId id="437" r:id="rId14"/>
    <p:sldId id="438" r:id="rId15"/>
    <p:sldId id="439" r:id="rId16"/>
    <p:sldId id="710" r:id="rId17"/>
    <p:sldId id="706" r:id="rId18"/>
    <p:sldId id="431" r:id="rId19"/>
    <p:sldId id="432" r:id="rId20"/>
    <p:sldId id="433" r:id="rId21"/>
    <p:sldId id="434" r:id="rId22"/>
    <p:sldId id="707" r:id="rId23"/>
    <p:sldId id="444" r:id="rId24"/>
    <p:sldId id="445" r:id="rId25"/>
    <p:sldId id="446" r:id="rId26"/>
    <p:sldId id="708" r:id="rId27"/>
    <p:sldId id="716" r:id="rId28"/>
    <p:sldId id="712" r:id="rId29"/>
    <p:sldId id="713" r:id="rId30"/>
    <p:sldId id="714" r:id="rId31"/>
    <p:sldId id="717" r:id="rId32"/>
    <p:sldId id="715" r:id="rId33"/>
    <p:sldId id="718" r:id="rId34"/>
    <p:sldId id="719" r:id="rId35"/>
    <p:sldId id="720" r:id="rId36"/>
    <p:sldId id="721" r:id="rId37"/>
    <p:sldId id="722"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A0FD7C-34EE-7F4B-9E93-FE851FD6FE70}">
          <p14:sldIdLst>
            <p14:sldId id="259"/>
            <p14:sldId id="280"/>
            <p14:sldId id="466"/>
            <p14:sldId id="449"/>
            <p14:sldId id="450"/>
            <p14:sldId id="451"/>
            <p14:sldId id="452"/>
            <p14:sldId id="453"/>
            <p14:sldId id="705"/>
            <p14:sldId id="711"/>
            <p14:sldId id="435"/>
            <p14:sldId id="436"/>
            <p14:sldId id="437"/>
            <p14:sldId id="438"/>
            <p14:sldId id="439"/>
            <p14:sldId id="710"/>
            <p14:sldId id="706"/>
            <p14:sldId id="431"/>
            <p14:sldId id="432"/>
            <p14:sldId id="433"/>
            <p14:sldId id="434"/>
            <p14:sldId id="707"/>
            <p14:sldId id="444"/>
            <p14:sldId id="445"/>
            <p14:sldId id="446"/>
            <p14:sldId id="708"/>
            <p14:sldId id="716"/>
            <p14:sldId id="712"/>
            <p14:sldId id="713"/>
            <p14:sldId id="714"/>
            <p14:sldId id="717"/>
            <p14:sldId id="715"/>
            <p14:sldId id="718"/>
            <p14:sldId id="719"/>
            <p14:sldId id="720"/>
            <p14:sldId id="721"/>
            <p14:sldId id="7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4" autoAdjust="0"/>
    <p:restoredTop sz="94660"/>
  </p:normalViewPr>
  <p:slideViewPr>
    <p:cSldViewPr snapToGrid="0" snapToObjects="1" showGuides="1">
      <p:cViewPr varScale="1">
        <p:scale>
          <a:sx n="142" d="100"/>
          <a:sy n="142" d="100"/>
        </p:scale>
        <p:origin x="408" y="1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3062"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BF0DE-3044-418B-82CB-49A23D004F71}" type="datetimeFigureOut">
              <a:rPr lang="de-DE" smtClean="0"/>
              <a:t>19.12.19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67852-3227-4DD6-8B2F-F91E8765A280}" type="slidenum">
              <a:rPr lang="de-DE" smtClean="0"/>
              <a:t>‹#›</a:t>
            </a:fld>
            <a:endParaRPr lang="de-DE"/>
          </a:p>
        </p:txBody>
      </p:sp>
    </p:spTree>
    <p:extLst>
      <p:ext uri="{BB962C8B-B14F-4D97-AF65-F5344CB8AC3E}">
        <p14:creationId xmlns:p14="http://schemas.microsoft.com/office/powerpoint/2010/main" val="379881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167852-3227-4DD6-8B2F-F91E8765A280}" type="slidenum">
              <a:rPr lang="de-DE" smtClean="0"/>
              <a:t>1</a:t>
            </a:fld>
            <a:endParaRPr lang="de-DE"/>
          </a:p>
        </p:txBody>
      </p:sp>
    </p:spTree>
    <p:extLst>
      <p:ext uri="{BB962C8B-B14F-4D97-AF65-F5344CB8AC3E}">
        <p14:creationId xmlns:p14="http://schemas.microsoft.com/office/powerpoint/2010/main" val="1768723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1">
    <p:spTree>
      <p:nvGrpSpPr>
        <p:cNvPr id="1" name=""/>
        <p:cNvGrpSpPr/>
        <p:nvPr/>
      </p:nvGrpSpPr>
      <p:grpSpPr>
        <a:xfrm>
          <a:off x="0" y="0"/>
          <a:ext cx="0" cy="0"/>
          <a:chOff x="0" y="0"/>
          <a:chExt cx="0" cy="0"/>
        </a:xfrm>
      </p:grpSpPr>
      <p:sp>
        <p:nvSpPr>
          <p:cNvPr id="7" name="Rechteck 6"/>
          <p:cNvSpPr/>
          <p:nvPr userDrawn="1"/>
        </p:nvSpPr>
        <p:spPr>
          <a:xfrm>
            <a:off x="0" y="0"/>
            <a:ext cx="9697915" cy="553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3217985" y="1465265"/>
            <a:ext cx="5776546" cy="2387600"/>
          </a:xfrm>
        </p:spPr>
        <p:txBody>
          <a:bodyPr anchor="t">
            <a:noAutofit/>
          </a:bodyPr>
          <a:lstStyle>
            <a:lvl1pPr algn="l">
              <a:lnSpc>
                <a:spcPct val="100000"/>
              </a:lnSpc>
              <a:defRPr sz="5400">
                <a:solidFill>
                  <a:schemeClr val="bg1"/>
                </a:solidFill>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93496" y="4378569"/>
            <a:ext cx="698325" cy="790489"/>
          </a:xfrm>
          <a:prstGeom prst="rect">
            <a:avLst/>
          </a:prstGeom>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07843" y="3771900"/>
            <a:ext cx="380438" cy="430648"/>
          </a:xfrm>
          <a:prstGeom prst="rect">
            <a:avLst/>
          </a:prstGeom>
        </p:spPr>
      </p:pic>
      <p:sp>
        <p:nvSpPr>
          <p:cNvPr id="17" name="Datumsplatzhalter 3"/>
          <p:cNvSpPr>
            <a:spLocks noGrp="1"/>
          </p:cNvSpPr>
          <p:nvPr>
            <p:ph type="dt" sz="half" idx="2"/>
          </p:nvPr>
        </p:nvSpPr>
        <p:spPr>
          <a:xfrm>
            <a:off x="4852553" y="6185259"/>
            <a:ext cx="1204277"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a:t>18-Dec-19</a:t>
            </a:r>
            <a:endParaRPr lang="de-DE" dirty="0"/>
          </a:p>
        </p:txBody>
      </p:sp>
      <p:sp>
        <p:nvSpPr>
          <p:cNvPr id="18" name="Fußzeilenplatzhalter 4"/>
          <p:cNvSpPr>
            <a:spLocks noGrp="1"/>
          </p:cNvSpPr>
          <p:nvPr>
            <p:ph type="ftr" sz="quarter" idx="3"/>
          </p:nvPr>
        </p:nvSpPr>
        <p:spPr>
          <a:xfrm>
            <a:off x="714289" y="6185259"/>
            <a:ext cx="41148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de-DE"/>
              <a:t>YottaDB Foundation</a:t>
            </a:r>
            <a:endParaRPr lang="de-DE" dirty="0"/>
          </a:p>
        </p:txBody>
      </p:sp>
      <p:pic>
        <p:nvPicPr>
          <p:cNvPr id="11" name="Grafik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5326" y="5891802"/>
            <a:ext cx="1498857" cy="610363"/>
          </a:xfrm>
          <a:prstGeom prst="rect">
            <a:avLst/>
          </a:prstGeom>
        </p:spPr>
      </p:pic>
      <p:pic>
        <p:nvPicPr>
          <p:cNvPr id="3" name="Grafik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26160" y="1024926"/>
            <a:ext cx="1796244" cy="1954449"/>
          </a:xfrm>
          <a:prstGeom prst="rect">
            <a:avLst/>
          </a:prstGeom>
        </p:spPr>
      </p:pic>
    </p:spTree>
    <p:extLst>
      <p:ext uri="{BB962C8B-B14F-4D97-AF65-F5344CB8AC3E}">
        <p14:creationId xmlns:p14="http://schemas.microsoft.com/office/powerpoint/2010/main" val="393155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Content 2">
    <p:spTree>
      <p:nvGrpSpPr>
        <p:cNvPr id="1" name=""/>
        <p:cNvGrpSpPr/>
        <p:nvPr/>
      </p:nvGrpSpPr>
      <p:grpSpPr>
        <a:xfrm>
          <a:off x="0" y="0"/>
          <a:ext cx="0" cy="0"/>
          <a:chOff x="0" y="0"/>
          <a:chExt cx="0" cy="0"/>
        </a:xfrm>
      </p:grpSpPr>
      <p:sp>
        <p:nvSpPr>
          <p:cNvPr id="2"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4" name="Datumsplatzhalter 3"/>
          <p:cNvSpPr>
            <a:spLocks noGrp="1"/>
          </p:cNvSpPr>
          <p:nvPr>
            <p:ph type="dt" sz="half" idx="10"/>
          </p:nvPr>
        </p:nvSpPr>
        <p:spPr/>
        <p:txBody>
          <a:bodyPr/>
          <a:lstStyle>
            <a:lvl1pPr>
              <a:defRPr sz="1400"/>
            </a:lvl1pPr>
          </a:lstStyle>
          <a:p>
            <a:r>
              <a:rPr lang="en-US"/>
              <a:t>18-Dec-19</a:t>
            </a:r>
            <a:endParaRPr lang="de-DE"/>
          </a:p>
        </p:txBody>
      </p:sp>
      <p:sp>
        <p:nvSpPr>
          <p:cNvPr id="5" name="Fußzeilenplatzhalter 4"/>
          <p:cNvSpPr>
            <a:spLocks noGrp="1"/>
          </p:cNvSpPr>
          <p:nvPr>
            <p:ph type="ftr" sz="quarter" idx="11"/>
          </p:nvPr>
        </p:nvSpPr>
        <p:spPr/>
        <p:txBody>
          <a:bodyPr/>
          <a:lstStyle>
            <a:lvl1pPr>
              <a:defRPr sz="1400"/>
            </a:lvl1pPr>
          </a:lstStyle>
          <a:p>
            <a:r>
              <a:rPr lang="de-DE"/>
              <a:t>YottaDB Foundation</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platzhalter 2"/>
          <p:cNvSpPr>
            <a:spLocks noGrp="1"/>
          </p:cNvSpPr>
          <p:nvPr>
            <p:ph type="body" idx="13"/>
          </p:nvPr>
        </p:nvSpPr>
        <p:spPr>
          <a:xfrm>
            <a:off x="1766455" y="1410948"/>
            <a:ext cx="7926186" cy="613930"/>
          </a:xfrm>
        </p:spPr>
        <p:txBody>
          <a:bodyPr anchor="ctr">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pic>
        <p:nvPicPr>
          <p:cNvPr id="12" name="Grafik 1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
        <p:nvSpPr>
          <p:cNvPr id="14" name="Inhaltsplatzhalter 2"/>
          <p:cNvSpPr>
            <a:spLocks noGrp="1"/>
          </p:cNvSpPr>
          <p:nvPr>
            <p:ph idx="14"/>
          </p:nvPr>
        </p:nvSpPr>
        <p:spPr>
          <a:xfrm>
            <a:off x="1786775" y="2729641"/>
            <a:ext cx="7905866" cy="2871059"/>
          </a:xfrm>
        </p:spPr>
        <p:txBody>
          <a:bodyPr>
            <a:noAutofit/>
          </a:bodyPr>
          <a:lstStyle>
            <a:lvl1pPr marL="0" indent="0" algn="l">
              <a:lnSpc>
                <a:spcPct val="100000"/>
              </a:lnSpc>
              <a:spcBef>
                <a:spcPts val="0"/>
              </a:spcBef>
              <a:spcAft>
                <a:spcPts val="400"/>
              </a:spcAft>
              <a:buFontTx/>
              <a:buNone/>
              <a:defRPr sz="2400"/>
            </a:lvl1pPr>
            <a:lvl2pPr marL="457200" indent="0">
              <a:spcAft>
                <a:spcPts val="1200"/>
              </a:spcAft>
              <a:buFontTx/>
              <a:buNone/>
              <a:defRPr/>
            </a:lvl2pPr>
            <a:lvl3pPr marL="914400" indent="0">
              <a:spcAft>
                <a:spcPts val="1200"/>
              </a:spcAft>
              <a:buFontTx/>
              <a:buNone/>
              <a:defRPr/>
            </a:lvl3pPr>
            <a:lvl4pPr marL="1371600" indent="0">
              <a:spcAft>
                <a:spcPts val="1200"/>
              </a:spcAft>
              <a:buFontTx/>
              <a:buNone/>
              <a:defRPr/>
            </a:lvl4pPr>
            <a:lvl5pPr marL="1828800" indent="0">
              <a:spcAft>
                <a:spcPts val="1200"/>
              </a:spcAft>
              <a:buFontTx/>
              <a:buNone/>
              <a:defRPr/>
            </a:lvl5pPr>
          </a:lstStyle>
          <a:p>
            <a:pPr lvl="0"/>
            <a:r>
              <a:rPr lang="de-DE" dirty="0"/>
              <a:t>Textmasterformat bearbeiten</a:t>
            </a:r>
          </a:p>
        </p:txBody>
      </p:sp>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2400" y="759600"/>
            <a:ext cx="575629" cy="651600"/>
          </a:xfrm>
          <a:prstGeom prst="rect">
            <a:avLst/>
          </a:prstGeom>
        </p:spPr>
      </p:pic>
    </p:spTree>
    <p:extLst>
      <p:ext uri="{BB962C8B-B14F-4D97-AF65-F5344CB8AC3E}">
        <p14:creationId xmlns:p14="http://schemas.microsoft.com/office/powerpoint/2010/main" val="37072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sz="1400"/>
            </a:lvl1pPr>
          </a:lstStyle>
          <a:p>
            <a:r>
              <a:rPr lang="en-US"/>
              <a:t>18-Dec-19</a:t>
            </a:r>
            <a:endParaRPr lang="de-DE"/>
          </a:p>
        </p:txBody>
      </p:sp>
      <p:sp>
        <p:nvSpPr>
          <p:cNvPr id="5" name="Fußzeilenplatzhalter 4"/>
          <p:cNvSpPr>
            <a:spLocks noGrp="1"/>
          </p:cNvSpPr>
          <p:nvPr>
            <p:ph type="ftr" sz="quarter" idx="11"/>
          </p:nvPr>
        </p:nvSpPr>
        <p:spPr/>
        <p:txBody>
          <a:bodyPr/>
          <a:lstStyle>
            <a:lvl1pPr>
              <a:defRPr sz="1400"/>
            </a:lvl1pPr>
          </a:lstStyle>
          <a:p>
            <a:r>
              <a:rPr lang="de-DE"/>
              <a:t>YottaDB Foundation</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0537" y="758761"/>
            <a:ext cx="576147" cy="652186"/>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
        <p:nvSpPr>
          <p:cNvPr id="14" name="Inhaltsplatzhalter 2"/>
          <p:cNvSpPr>
            <a:spLocks noGrp="1"/>
          </p:cNvSpPr>
          <p:nvPr>
            <p:ph idx="1" hasCustomPrompt="1"/>
          </p:nvPr>
        </p:nvSpPr>
        <p:spPr>
          <a:xfrm>
            <a:off x="6106160" y="2729641"/>
            <a:ext cx="3586480" cy="2871059"/>
          </a:xfrm>
        </p:spPr>
        <p:txBody>
          <a:bodyPr>
            <a:noAutofit/>
          </a:bodyPr>
          <a:lstStyle>
            <a:lvl1pPr marL="363538" indent="-363538">
              <a:lnSpc>
                <a:spcPct val="100000"/>
              </a:lnSpc>
              <a:spcBef>
                <a:spcPts val="0"/>
              </a:spcBef>
              <a:spcAft>
                <a:spcPts val="400"/>
              </a:spcAft>
              <a:buFont typeface="Symbol" panose="05050102010706020507" pitchFamily="18" charset="2"/>
              <a:buChar char="-"/>
              <a:defRPr sz="2400"/>
            </a:lvl1pPr>
            <a:lvl2pPr marL="811213" indent="-354013">
              <a:lnSpc>
                <a:spcPct val="100000"/>
              </a:lnSpc>
              <a:spcBef>
                <a:spcPts val="0"/>
              </a:spcBef>
              <a:spcAft>
                <a:spcPts val="400"/>
              </a:spcAft>
              <a:buFont typeface="Symbol" panose="05050102010706020507" pitchFamily="18" charset="2"/>
              <a:buChar char="-"/>
              <a:defRPr sz="2000"/>
            </a:lvl2pPr>
            <a:lvl3pPr marL="1257300" indent="-342900">
              <a:lnSpc>
                <a:spcPct val="100000"/>
              </a:lnSpc>
              <a:spcAft>
                <a:spcPts val="1000"/>
              </a:spcAft>
              <a:buFont typeface="Symbol" panose="05050102010706020507" pitchFamily="18" charset="2"/>
              <a:buChar char="-"/>
              <a:defRPr sz="1400"/>
            </a:lvl3pPr>
            <a:lvl4pPr marL="1703388" indent="-331788">
              <a:lnSpc>
                <a:spcPct val="150000"/>
              </a:lnSpc>
              <a:spcAft>
                <a:spcPts val="1200"/>
              </a:spcAft>
              <a:buFont typeface="Symbol" panose="05050102010706020507" pitchFamily="18" charset="2"/>
              <a:buChar char="-"/>
              <a:defRPr/>
            </a:lvl4pPr>
            <a:lvl5pPr marL="2151063" indent="-322263">
              <a:lnSpc>
                <a:spcPct val="150000"/>
              </a:lnSpc>
              <a:spcAft>
                <a:spcPts val="1200"/>
              </a:spcAft>
              <a:buFont typeface="Symbol" panose="05050102010706020507" pitchFamily="18" charset="2"/>
              <a:buChar char="-"/>
              <a:defRPr/>
            </a:lvl5pPr>
          </a:lstStyle>
          <a:p>
            <a:pPr lvl="0"/>
            <a:r>
              <a:rPr lang="de-DE" dirty="0"/>
              <a:t>Textmasterformat bearbeiten</a:t>
            </a:r>
          </a:p>
          <a:p>
            <a:pPr lvl="1"/>
            <a:r>
              <a:rPr lang="de-DE" dirty="0"/>
              <a:t>Zweite Ebene</a:t>
            </a:r>
          </a:p>
        </p:txBody>
      </p:sp>
      <p:sp>
        <p:nvSpPr>
          <p:cNvPr id="16" name="Inhaltsplatzhalter 2"/>
          <p:cNvSpPr>
            <a:spLocks noGrp="1"/>
          </p:cNvSpPr>
          <p:nvPr>
            <p:ph idx="14"/>
          </p:nvPr>
        </p:nvSpPr>
        <p:spPr>
          <a:xfrm>
            <a:off x="1786775" y="2729641"/>
            <a:ext cx="3973945" cy="2871059"/>
          </a:xfrm>
        </p:spPr>
        <p:txBody>
          <a:bodyPr>
            <a:noAutofit/>
          </a:bodyPr>
          <a:lstStyle>
            <a:lvl1pPr marL="0" indent="0" algn="l">
              <a:lnSpc>
                <a:spcPct val="100000"/>
              </a:lnSpc>
              <a:spcBef>
                <a:spcPts val="0"/>
              </a:spcBef>
              <a:spcAft>
                <a:spcPts val="400"/>
              </a:spcAft>
              <a:buFontTx/>
              <a:buNone/>
              <a:defRPr sz="2400"/>
            </a:lvl1pPr>
            <a:lvl2pPr marL="457200" indent="0">
              <a:spcAft>
                <a:spcPts val="1200"/>
              </a:spcAft>
              <a:buFontTx/>
              <a:buNone/>
              <a:defRPr/>
            </a:lvl2pPr>
            <a:lvl3pPr marL="914400" indent="0">
              <a:spcAft>
                <a:spcPts val="1200"/>
              </a:spcAft>
              <a:buFontTx/>
              <a:buNone/>
              <a:defRPr/>
            </a:lvl3pPr>
            <a:lvl4pPr marL="1371600" indent="0">
              <a:spcAft>
                <a:spcPts val="1200"/>
              </a:spcAft>
              <a:buFontTx/>
              <a:buNone/>
              <a:defRPr/>
            </a:lvl4pPr>
            <a:lvl5pPr marL="1828800" indent="0">
              <a:spcAft>
                <a:spcPts val="1200"/>
              </a:spcAft>
              <a:buFontTx/>
              <a:buNone/>
              <a:defRPr/>
            </a:lvl5pPr>
          </a:lstStyle>
          <a:p>
            <a:pPr lvl="0"/>
            <a:r>
              <a:rPr lang="de-DE" dirty="0"/>
              <a:t>Textmasterformat bearbeiten</a:t>
            </a:r>
          </a:p>
        </p:txBody>
      </p:sp>
      <p:sp>
        <p:nvSpPr>
          <p:cNvPr id="12"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13" name="Textplatzhalter 2"/>
          <p:cNvSpPr>
            <a:spLocks noGrp="1"/>
          </p:cNvSpPr>
          <p:nvPr>
            <p:ph type="body" idx="13"/>
          </p:nvPr>
        </p:nvSpPr>
        <p:spPr>
          <a:xfrm>
            <a:off x="1766455" y="1410948"/>
            <a:ext cx="7926186" cy="613930"/>
          </a:xfrm>
        </p:spPr>
        <p:txBody>
          <a:bodyPr anchor="ctr">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Tree>
    <p:extLst>
      <p:ext uri="{BB962C8B-B14F-4D97-AF65-F5344CB8AC3E}">
        <p14:creationId xmlns:p14="http://schemas.microsoft.com/office/powerpoint/2010/main" val="55473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hart">
    <p:spTree>
      <p:nvGrpSpPr>
        <p:cNvPr id="1" name=""/>
        <p:cNvGrpSpPr/>
        <p:nvPr/>
      </p:nvGrpSpPr>
      <p:grpSpPr>
        <a:xfrm>
          <a:off x="0" y="0"/>
          <a:ext cx="0" cy="0"/>
          <a:chOff x="0" y="0"/>
          <a:chExt cx="0" cy="0"/>
        </a:xfrm>
      </p:grpSpPr>
      <p:sp>
        <p:nvSpPr>
          <p:cNvPr id="3" name="Rechteck 2"/>
          <p:cNvSpPr/>
          <p:nvPr userDrawn="1"/>
        </p:nvSpPr>
        <p:spPr>
          <a:xfrm>
            <a:off x="1" y="0"/>
            <a:ext cx="9702800" cy="5902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381988" y="562554"/>
            <a:ext cx="7599452" cy="1325563"/>
          </a:xfrm>
        </p:spPr>
        <p:txBody>
          <a:bodyPr anchor="t">
            <a:noAutofit/>
          </a:bodyPr>
          <a:lstStyle>
            <a:lvl1pPr>
              <a:defRPr sz="4200">
                <a:solidFill>
                  <a:schemeClr val="bg1"/>
                </a:solidFill>
              </a:defRPr>
            </a:lvl1pPr>
          </a:lstStyle>
          <a:p>
            <a:r>
              <a:rPr lang="de-DE" dirty="0"/>
              <a:t>Titelmasterformat durch Klicken bearbeiten</a:t>
            </a:r>
          </a:p>
        </p:txBody>
      </p:sp>
      <p:sp>
        <p:nvSpPr>
          <p:cNvPr id="4" name="Datumsplatzhalter 3"/>
          <p:cNvSpPr>
            <a:spLocks noGrp="1"/>
          </p:cNvSpPr>
          <p:nvPr>
            <p:ph type="dt" sz="half" idx="10"/>
          </p:nvPr>
        </p:nvSpPr>
        <p:spPr/>
        <p:txBody>
          <a:bodyPr/>
          <a:lstStyle>
            <a:lvl1pPr>
              <a:defRPr sz="1400"/>
            </a:lvl1pPr>
          </a:lstStyle>
          <a:p>
            <a:r>
              <a:rPr lang="en-US"/>
              <a:t>18-Dec-19</a:t>
            </a:r>
            <a:endParaRPr lang="de-DE"/>
          </a:p>
        </p:txBody>
      </p:sp>
      <p:sp>
        <p:nvSpPr>
          <p:cNvPr id="5" name="Fußzeilenplatzhalter 4"/>
          <p:cNvSpPr>
            <a:spLocks noGrp="1"/>
          </p:cNvSpPr>
          <p:nvPr>
            <p:ph type="ftr" sz="quarter" idx="11"/>
          </p:nvPr>
        </p:nvSpPr>
        <p:spPr/>
        <p:txBody>
          <a:bodyPr/>
          <a:lstStyle>
            <a:lvl1pPr>
              <a:defRPr sz="1400"/>
            </a:lvl1pPr>
          </a:lstStyle>
          <a:p>
            <a:r>
              <a:rPr lang="de-DE"/>
              <a:t>YottaDB Foundation</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6070" y="561332"/>
            <a:ext cx="576147" cy="652186"/>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Diagrammplatzhalter 10"/>
          <p:cNvSpPr>
            <a:spLocks noGrp="1"/>
          </p:cNvSpPr>
          <p:nvPr>
            <p:ph type="chart" sz="quarter" idx="13"/>
          </p:nvPr>
        </p:nvSpPr>
        <p:spPr>
          <a:xfrm>
            <a:off x="1382713" y="2327275"/>
            <a:ext cx="7598727" cy="3575050"/>
          </a:xfrm>
        </p:spPr>
        <p:txBody>
          <a:bodyPr>
            <a:noAutofit/>
          </a:bodyPr>
          <a:lstStyle>
            <a:lvl1pPr>
              <a:spcBef>
                <a:spcPts val="0"/>
              </a:spcBef>
              <a:spcAft>
                <a:spcPts val="400"/>
              </a:spcAft>
              <a:defRPr/>
            </a:lvl1pPr>
          </a:lstStyle>
          <a:p>
            <a:endParaRPr lang="de-DE"/>
          </a:p>
        </p:txBody>
      </p:sp>
      <p:sp>
        <p:nvSpPr>
          <p:cNvPr id="13" name="Textplatzhalter 12"/>
          <p:cNvSpPr>
            <a:spLocks noGrp="1"/>
          </p:cNvSpPr>
          <p:nvPr>
            <p:ph type="body" sz="quarter" idx="14"/>
          </p:nvPr>
        </p:nvSpPr>
        <p:spPr>
          <a:xfrm>
            <a:off x="10068560" y="1524580"/>
            <a:ext cx="1786890" cy="4377745"/>
          </a:xfrm>
        </p:spPr>
        <p:txBody>
          <a:bodyPr anchor="b">
            <a:noAutofit/>
          </a:bodyPr>
          <a:lstStyle>
            <a:lvl1pPr marL="0" indent="0" algn="l">
              <a:lnSpc>
                <a:spcPct val="150000"/>
              </a:lnSpc>
              <a:buFontTx/>
              <a:buNone/>
              <a:defRPr sz="1000" i="1"/>
            </a:lvl1pPr>
            <a:lvl2pPr marL="457200" indent="0" algn="l">
              <a:lnSpc>
                <a:spcPct val="150000"/>
              </a:lnSpc>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de-DE" dirty="0"/>
              <a:t>Textmasterformat bearbeiten</a:t>
            </a:r>
          </a:p>
        </p:txBody>
      </p:sp>
      <p:pic>
        <p:nvPicPr>
          <p:cNvPr id="12" name="Grafik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Tree>
    <p:extLst>
      <p:ext uri="{BB962C8B-B14F-4D97-AF65-F5344CB8AC3E}">
        <p14:creationId xmlns:p14="http://schemas.microsoft.com/office/powerpoint/2010/main" val="2711765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6245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51" y="1"/>
            <a:ext cx="9620249" cy="714375"/>
          </a:xfrm>
        </p:spPr>
        <p:txBody>
          <a:bodyPr/>
          <a:lstStyle/>
          <a:p>
            <a:r>
              <a:rPr lang="en-US"/>
              <a:t>Click to edit Master title style</a:t>
            </a:r>
          </a:p>
        </p:txBody>
      </p:sp>
    </p:spTree>
    <p:extLst>
      <p:ext uri="{BB962C8B-B14F-4D97-AF65-F5344CB8AC3E}">
        <p14:creationId xmlns:p14="http://schemas.microsoft.com/office/powerpoint/2010/main" val="900215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185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71751" y="0"/>
            <a:ext cx="9607549" cy="704850"/>
          </a:xfrm>
        </p:spPr>
        <p:txBody>
          <a:bodyPr/>
          <a:lstStyle/>
          <a:p>
            <a:r>
              <a:rPr lang="en-US"/>
              <a:t>Click to edit Master title style</a:t>
            </a:r>
          </a:p>
        </p:txBody>
      </p:sp>
      <p:sp>
        <p:nvSpPr>
          <p:cNvPr id="3" name="Table Placeholder 2"/>
          <p:cNvSpPr>
            <a:spLocks noGrp="1"/>
          </p:cNvSpPr>
          <p:nvPr>
            <p:ph type="tbl" idx="1"/>
          </p:nvPr>
        </p:nvSpPr>
        <p:spPr>
          <a:xfrm>
            <a:off x="609601" y="857250"/>
            <a:ext cx="10960100" cy="5259388"/>
          </a:xfrm>
        </p:spPr>
        <p:txBody>
          <a:bodyPr/>
          <a:lstStyle/>
          <a:p>
            <a:endParaRPr lang="en-US"/>
          </a:p>
        </p:txBody>
      </p:sp>
    </p:spTree>
    <p:extLst>
      <p:ext uri="{BB962C8B-B14F-4D97-AF65-F5344CB8AC3E}">
        <p14:creationId xmlns:p14="http://schemas.microsoft.com/office/powerpoint/2010/main" val="75078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2">
    <p:spTree>
      <p:nvGrpSpPr>
        <p:cNvPr id="1" name=""/>
        <p:cNvGrpSpPr/>
        <p:nvPr/>
      </p:nvGrpSpPr>
      <p:grpSpPr>
        <a:xfrm>
          <a:off x="0" y="0"/>
          <a:ext cx="0" cy="0"/>
          <a:chOff x="0" y="0"/>
          <a:chExt cx="0" cy="0"/>
        </a:xfrm>
      </p:grpSpPr>
      <p:sp>
        <p:nvSpPr>
          <p:cNvPr id="7" name="Rechteck 6"/>
          <p:cNvSpPr/>
          <p:nvPr userDrawn="1"/>
        </p:nvSpPr>
        <p:spPr>
          <a:xfrm>
            <a:off x="0" y="0"/>
            <a:ext cx="9697915" cy="5531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5326" y="5891802"/>
            <a:ext cx="1498857" cy="61036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9746" y="3793677"/>
            <a:ext cx="336021" cy="380369"/>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30494" y="4581143"/>
            <a:ext cx="349215" cy="395304"/>
          </a:xfrm>
          <a:prstGeom prst="rect">
            <a:avLst/>
          </a:prstGeom>
        </p:spPr>
      </p:pic>
      <p:pic>
        <p:nvPicPr>
          <p:cNvPr id="13" name="Grafik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79746" y="4266293"/>
            <a:ext cx="215695" cy="244162"/>
          </a:xfrm>
          <a:prstGeom prst="rect">
            <a:avLst/>
          </a:prstGeom>
        </p:spPr>
      </p:pic>
      <p:pic>
        <p:nvPicPr>
          <p:cNvPr id="14" name="Grafik 13"/>
          <p:cNvPicPr>
            <a:picLocks noChangeAspect="1"/>
          </p:cNvPicPr>
          <p:nvPr userDrawn="1"/>
        </p:nvPicPr>
        <p:blipFill>
          <a:blip r:embed="rId6" cstate="print">
            <a:lum bright="70000" contrast="-70000"/>
            <a:extLst>
              <a:ext uri="{28A0092B-C50C-407E-A947-70E740481C1C}">
                <a14:useLocalDpi xmlns:a14="http://schemas.microsoft.com/office/drawing/2010/main" val="0"/>
              </a:ext>
            </a:extLst>
          </a:blip>
          <a:stretch>
            <a:fillRect/>
          </a:stretch>
        </p:blipFill>
        <p:spPr>
          <a:xfrm>
            <a:off x="9879746" y="1939292"/>
            <a:ext cx="635854" cy="719774"/>
          </a:xfrm>
          <a:prstGeom prst="rect">
            <a:avLst/>
          </a:prstGeom>
        </p:spPr>
      </p:pic>
      <p:sp>
        <p:nvSpPr>
          <p:cNvPr id="15" name="Datumsplatzhalter 3"/>
          <p:cNvSpPr>
            <a:spLocks noGrp="1"/>
          </p:cNvSpPr>
          <p:nvPr>
            <p:ph type="dt" sz="half" idx="2"/>
          </p:nvPr>
        </p:nvSpPr>
        <p:spPr>
          <a:xfrm>
            <a:off x="4852553" y="6185259"/>
            <a:ext cx="1204277"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a:t>18-Dec-19</a:t>
            </a:r>
            <a:endParaRPr lang="de-DE" dirty="0"/>
          </a:p>
        </p:txBody>
      </p:sp>
      <p:sp>
        <p:nvSpPr>
          <p:cNvPr id="16" name="Fußzeilenplatzhalter 4"/>
          <p:cNvSpPr>
            <a:spLocks noGrp="1"/>
          </p:cNvSpPr>
          <p:nvPr>
            <p:ph type="ftr" sz="quarter" idx="3"/>
          </p:nvPr>
        </p:nvSpPr>
        <p:spPr>
          <a:xfrm>
            <a:off x="714289" y="6185259"/>
            <a:ext cx="41148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de-DE"/>
              <a:t>YottaDB Foundation</a:t>
            </a:r>
            <a:endParaRPr lang="de-DE" dirty="0"/>
          </a:p>
        </p:txBody>
      </p:sp>
      <p:sp>
        <p:nvSpPr>
          <p:cNvPr id="18" name="Titel 1"/>
          <p:cNvSpPr>
            <a:spLocks noGrp="1"/>
          </p:cNvSpPr>
          <p:nvPr>
            <p:ph type="ctrTitle"/>
          </p:nvPr>
        </p:nvSpPr>
        <p:spPr>
          <a:xfrm>
            <a:off x="3217985" y="1465265"/>
            <a:ext cx="5776546" cy="2387600"/>
          </a:xfrm>
        </p:spPr>
        <p:txBody>
          <a:bodyPr anchor="t">
            <a:noAutofit/>
          </a:bodyPr>
          <a:lstStyle>
            <a:lvl1pPr algn="l">
              <a:lnSpc>
                <a:spcPct val="100000"/>
              </a:lnSpc>
              <a:defRPr sz="5400">
                <a:solidFill>
                  <a:schemeClr val="bg1"/>
                </a:solidFill>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20" name="Grafik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26160" y="1024926"/>
            <a:ext cx="1796244" cy="1954449"/>
          </a:xfrm>
          <a:prstGeom prst="rect">
            <a:avLst/>
          </a:prstGeom>
        </p:spPr>
      </p:pic>
    </p:spTree>
    <p:extLst>
      <p:ext uri="{BB962C8B-B14F-4D97-AF65-F5344CB8AC3E}">
        <p14:creationId xmlns:p14="http://schemas.microsoft.com/office/powerpoint/2010/main" val="214913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ion Slide 1">
    <p:bg>
      <p:bgPr>
        <a:solidFill>
          <a:schemeClr val="accent2"/>
        </a:solidFill>
        <a:effectLst/>
      </p:bgPr>
    </p:bg>
    <p:spTree>
      <p:nvGrpSpPr>
        <p:cNvPr id="1" name=""/>
        <p:cNvGrpSpPr/>
        <p:nvPr/>
      </p:nvGrpSpPr>
      <p:grpSpPr>
        <a:xfrm>
          <a:off x="0" y="0"/>
          <a:ext cx="0" cy="0"/>
          <a:chOff x="0" y="0"/>
          <a:chExt cx="0" cy="0"/>
        </a:xfrm>
      </p:grpSpPr>
      <p:sp>
        <p:nvSpPr>
          <p:cNvPr id="5" name="Abgerundetes Rechteck 4"/>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2"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6894" y="3087357"/>
            <a:ext cx="588089" cy="665705"/>
          </a:xfrm>
          <a:prstGeom prst="rect">
            <a:avLst/>
          </a:prstGeom>
        </p:spPr>
      </p:pic>
    </p:spTree>
    <p:extLst>
      <p:ext uri="{BB962C8B-B14F-4D97-AF65-F5344CB8AC3E}">
        <p14:creationId xmlns:p14="http://schemas.microsoft.com/office/powerpoint/2010/main" val="236387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ion Slide 2">
    <p:bg>
      <p:bgPr>
        <a:solidFill>
          <a:schemeClr val="accent1"/>
        </a:solidFill>
        <a:effectLst/>
      </p:bgPr>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8" name="Abgerundetes Rechteck 7"/>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6800" y="3087209"/>
            <a:ext cx="588350" cy="666000"/>
          </a:xfrm>
          <a:prstGeom prst="rect">
            <a:avLst/>
          </a:prstGeom>
        </p:spPr>
      </p:pic>
    </p:spTree>
    <p:extLst>
      <p:ext uri="{BB962C8B-B14F-4D97-AF65-F5344CB8AC3E}">
        <p14:creationId xmlns:p14="http://schemas.microsoft.com/office/powerpoint/2010/main" val="245595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ion Slide 3">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200" y="0"/>
            <a:ext cx="12193200" cy="6875585"/>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11" name="Abgerundetes Rechteck 10"/>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13" name="Grafik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86894" y="3087357"/>
            <a:ext cx="588089" cy="665705"/>
          </a:xfrm>
          <a:prstGeom prst="rect">
            <a:avLst/>
          </a:prstGeom>
        </p:spPr>
      </p:pic>
    </p:spTree>
    <p:extLst>
      <p:ext uri="{BB962C8B-B14F-4D97-AF65-F5344CB8AC3E}">
        <p14:creationId xmlns:p14="http://schemas.microsoft.com/office/powerpoint/2010/main" val="291430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ion Slide 4">
    <p:spTree>
      <p:nvGrpSpPr>
        <p:cNvPr id="1" name=""/>
        <p:cNvGrpSpPr/>
        <p:nvPr/>
      </p:nvGrpSpPr>
      <p:grpSpPr>
        <a:xfrm>
          <a:off x="0" y="0"/>
          <a:ext cx="0" cy="0"/>
          <a:chOff x="0" y="0"/>
          <a:chExt cx="0" cy="0"/>
        </a:xfrm>
      </p:grpSpPr>
      <p:pic>
        <p:nvPicPr>
          <p:cNvPr id="8" name="Grafik 7"/>
          <p:cNvPicPr>
            <a:picLocks noChangeAspect="1"/>
          </p:cNvPicPr>
          <p:nvPr userDrawn="1"/>
        </p:nvPicPr>
        <p:blipFill rotWithShape="1">
          <a:blip r:embed="rId2" cstate="email">
            <a:extLst>
              <a:ext uri="{28A0092B-C50C-407E-A947-70E740481C1C}">
                <a14:useLocalDpi xmlns:a14="http://schemas.microsoft.com/office/drawing/2010/main"/>
              </a:ext>
            </a:extLst>
          </a:blip>
          <a:srcRect b="18965"/>
          <a:stretch/>
        </p:blipFill>
        <p:spPr>
          <a:xfrm>
            <a:off x="-10161" y="-553895"/>
            <a:ext cx="12204000" cy="7418461"/>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7937" y="251898"/>
            <a:ext cx="1027940" cy="419101"/>
          </a:xfrm>
          <a:prstGeom prst="rect">
            <a:avLst/>
          </a:prstGeom>
        </p:spPr>
      </p:pic>
      <p:sp>
        <p:nvSpPr>
          <p:cNvPr id="12" name="Abgerundetes Rechteck 10"/>
          <p:cNvSpPr/>
          <p:nvPr userDrawn="1"/>
        </p:nvSpPr>
        <p:spPr>
          <a:xfrm>
            <a:off x="1055075" y="2145328"/>
            <a:ext cx="8643325" cy="2549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1"/>
          <p:cNvSpPr>
            <a:spLocks noGrp="1"/>
          </p:cNvSpPr>
          <p:nvPr>
            <p:ph type="ctrTitle"/>
          </p:nvPr>
        </p:nvSpPr>
        <p:spPr>
          <a:xfrm>
            <a:off x="2280141" y="2318119"/>
            <a:ext cx="6691139" cy="2165965"/>
          </a:xfrm>
        </p:spPr>
        <p:txBody>
          <a:bodyPr anchor="ctr" anchorCtr="0">
            <a:noAutofit/>
          </a:bodyPr>
          <a:lstStyle>
            <a:lvl1pPr algn="l">
              <a:lnSpc>
                <a:spcPct val="100000"/>
              </a:lnSpc>
              <a:defRPr sz="54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11" name="Grafik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86800" y="3087209"/>
            <a:ext cx="588350" cy="666000"/>
          </a:xfrm>
          <a:prstGeom prst="rect">
            <a:avLst/>
          </a:prstGeom>
        </p:spPr>
      </p:pic>
    </p:spTree>
    <p:extLst>
      <p:ext uri="{BB962C8B-B14F-4D97-AF65-F5344CB8AC3E}">
        <p14:creationId xmlns:p14="http://schemas.microsoft.com/office/powerpoint/2010/main" val="366144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sz="1400"/>
            </a:lvl1pPr>
          </a:lstStyle>
          <a:p>
            <a:r>
              <a:rPr lang="en-US"/>
              <a:t>18-Dec-19</a:t>
            </a:r>
            <a:endParaRPr lang="de-DE"/>
          </a:p>
        </p:txBody>
      </p:sp>
      <p:sp>
        <p:nvSpPr>
          <p:cNvPr id="5" name="Fußzeilenplatzhalter 4"/>
          <p:cNvSpPr>
            <a:spLocks noGrp="1"/>
          </p:cNvSpPr>
          <p:nvPr>
            <p:ph type="ftr" sz="quarter" idx="11"/>
          </p:nvPr>
        </p:nvSpPr>
        <p:spPr/>
        <p:txBody>
          <a:bodyPr/>
          <a:lstStyle>
            <a:lvl1pPr>
              <a:defRPr sz="1400"/>
            </a:lvl1pPr>
          </a:lstStyle>
          <a:p>
            <a:r>
              <a:rPr lang="de-DE"/>
              <a:t>YottaDB Foundation</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pic>
        <p:nvPicPr>
          <p:cNvPr id="7" name="Grafik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el 1"/>
          <p:cNvSpPr>
            <a:spLocks noGrp="1"/>
          </p:cNvSpPr>
          <p:nvPr>
            <p:ph type="title"/>
          </p:nvPr>
        </p:nvSpPr>
        <p:spPr>
          <a:xfrm>
            <a:off x="2583712" y="2775105"/>
            <a:ext cx="7108928" cy="1187668"/>
          </a:xfrm>
        </p:spPr>
        <p:txBody>
          <a:bodyPr anchor="ctr">
            <a:noAutofit/>
          </a:bodyPr>
          <a:lstStyle>
            <a:lvl1pPr>
              <a:defRPr sz="4200">
                <a:latin typeface="Cordia New" panose="020B0304020202020204" pitchFamily="34" charset="-34"/>
                <a:cs typeface="Cordia New" panose="020B0304020202020204" pitchFamily="34" charset="-34"/>
              </a:defRPr>
            </a:lvl1pPr>
          </a:lstStyle>
          <a:p>
            <a:r>
              <a:rPr lang="de-DE" dirty="0"/>
              <a:t>Titelmasterformat durch Klicken bearbeiten</a:t>
            </a:r>
          </a:p>
        </p:txBody>
      </p:sp>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9824" y="2746702"/>
            <a:ext cx="1067390" cy="1212736"/>
          </a:xfrm>
          <a:prstGeom prst="rect">
            <a:avLst/>
          </a:prstGeom>
        </p:spPr>
      </p:pic>
    </p:spTree>
    <p:extLst>
      <p:ext uri="{BB962C8B-B14F-4D97-AF65-F5344CB8AC3E}">
        <p14:creationId xmlns:p14="http://schemas.microsoft.com/office/powerpoint/2010/main" val="8238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Bullet Points">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sz="1400">
                <a:latin typeface="Cordia New" panose="020B0304020202020204" pitchFamily="34" charset="-34"/>
                <a:cs typeface="Cordia New" panose="020B0304020202020204" pitchFamily="34" charset="-34"/>
              </a:defRPr>
            </a:lvl1pPr>
          </a:lstStyle>
          <a:p>
            <a:r>
              <a:rPr lang="en-US"/>
              <a:t>18-Dec-19</a:t>
            </a:r>
            <a:endParaRPr lang="de-DE"/>
          </a:p>
        </p:txBody>
      </p:sp>
      <p:sp>
        <p:nvSpPr>
          <p:cNvPr id="5" name="Fußzeilenplatzhalter 4"/>
          <p:cNvSpPr>
            <a:spLocks noGrp="1"/>
          </p:cNvSpPr>
          <p:nvPr>
            <p:ph type="ftr" sz="quarter" idx="11"/>
          </p:nvPr>
        </p:nvSpPr>
        <p:spPr/>
        <p:txBody>
          <a:bodyPr/>
          <a:lstStyle>
            <a:lvl1pPr>
              <a:defRPr sz="1400">
                <a:latin typeface="Cordia New" panose="020B0304020202020204" pitchFamily="34" charset="-34"/>
                <a:cs typeface="Cordia New" panose="020B0304020202020204" pitchFamily="34" charset="-34"/>
              </a:defRPr>
            </a:lvl1pPr>
          </a:lstStyle>
          <a:p>
            <a:r>
              <a:rPr lang="de-DE"/>
              <a:t>YottaDB Foundation</a:t>
            </a:r>
          </a:p>
        </p:txBody>
      </p:sp>
      <p:sp>
        <p:nvSpPr>
          <p:cNvPr id="6" name="Foliennummernplatzhalter 5"/>
          <p:cNvSpPr>
            <a:spLocks noGrp="1"/>
          </p:cNvSpPr>
          <p:nvPr>
            <p:ph type="sldNum" sz="quarter" idx="12"/>
          </p:nvPr>
        </p:nvSpPr>
        <p:spPr/>
        <p:txBody>
          <a:bodyPr/>
          <a:lstStyle>
            <a:lvl1pPr>
              <a:defRPr sz="1400">
                <a:latin typeface="Cordia New" panose="020B0304020202020204" pitchFamily="34" charset="-34"/>
                <a:cs typeface="Cordia New" panose="020B0304020202020204" pitchFamily="34" charset="-34"/>
              </a:defRPr>
            </a:lvl1pPr>
          </a:lstStyle>
          <a:p>
            <a:fld id="{5C3B061B-9F90-499E-9525-91E51689BDCC}" type="slidenum">
              <a:rPr lang="de-DE" smtClean="0"/>
              <a:pPr/>
              <a:t>‹#›</a:t>
            </a:fld>
            <a:endParaRPr lang="de-DE" dirty="0"/>
          </a:p>
        </p:txBody>
      </p:sp>
      <p:pic>
        <p:nvPicPr>
          <p:cNvPr id="7" name="Grafik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537" y="758761"/>
            <a:ext cx="576147" cy="652186"/>
          </a:xfrm>
          <a:prstGeom prst="rect">
            <a:avLst/>
          </a:prstGeom>
        </p:spPr>
      </p:pic>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12" name="Textplatzhalter 2"/>
          <p:cNvSpPr>
            <a:spLocks noGrp="1"/>
          </p:cNvSpPr>
          <p:nvPr>
            <p:ph type="body" idx="13"/>
          </p:nvPr>
        </p:nvSpPr>
        <p:spPr>
          <a:xfrm>
            <a:off x="1766455" y="1410948"/>
            <a:ext cx="7926186" cy="613930"/>
          </a:xfrm>
        </p:spPr>
        <p:txBody>
          <a:bodyPr anchor="ctr">
            <a:noAutofit/>
          </a:bodyPr>
          <a:lstStyle>
            <a:lvl1pPr marL="0" indent="0">
              <a:spcBef>
                <a:spcPts val="0"/>
              </a:spcBef>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13" name="Inhaltsplatzhalter 2"/>
          <p:cNvSpPr>
            <a:spLocks noGrp="1"/>
          </p:cNvSpPr>
          <p:nvPr>
            <p:ph idx="1" hasCustomPrompt="1"/>
          </p:nvPr>
        </p:nvSpPr>
        <p:spPr>
          <a:xfrm>
            <a:off x="1766454" y="2729641"/>
            <a:ext cx="7936346" cy="2871059"/>
          </a:xfrm>
        </p:spPr>
        <p:txBody>
          <a:bodyPr>
            <a:noAutofit/>
          </a:bodyPr>
          <a:lstStyle>
            <a:lvl1pPr marL="360000" indent="-360000">
              <a:spcBef>
                <a:spcPts val="0"/>
              </a:spcBef>
              <a:spcAft>
                <a:spcPts val="400"/>
              </a:spcAft>
              <a:buFont typeface="Symbol" panose="05050102010706020507" pitchFamily="18" charset="2"/>
              <a:buChar char="-"/>
              <a:defRPr sz="2400"/>
            </a:lvl1pPr>
            <a:lvl2pPr marL="811213" indent="-360000">
              <a:spcBef>
                <a:spcPts val="0"/>
              </a:spcBef>
              <a:spcAft>
                <a:spcPts val="400"/>
              </a:spcAft>
              <a:buFont typeface="Symbol" panose="05050102010706020507" pitchFamily="18" charset="2"/>
              <a:buChar char="-"/>
              <a:defRPr sz="2000"/>
            </a:lvl2pPr>
            <a:lvl3pPr marL="1257300" indent="-342900">
              <a:spcBef>
                <a:spcPts val="0"/>
              </a:spcBef>
              <a:spcAft>
                <a:spcPts val="1000"/>
              </a:spcAft>
              <a:buFont typeface="Symbol" panose="05050102010706020507" pitchFamily="18" charset="2"/>
              <a:buChar char="-"/>
              <a:defRPr sz="1400"/>
            </a:lvl3pPr>
            <a:lvl4pPr marL="1703388" indent="-331788">
              <a:spcAft>
                <a:spcPts val="1200"/>
              </a:spcAft>
              <a:buFont typeface="Symbol" panose="05050102010706020507" pitchFamily="18" charset="2"/>
              <a:buChar char="-"/>
              <a:defRPr/>
            </a:lvl4pPr>
            <a:lvl5pPr marL="2151063" indent="-322263">
              <a:spcAft>
                <a:spcPts val="1200"/>
              </a:spcAft>
              <a:buFont typeface="Symbol" panose="05050102010706020507" pitchFamily="18" charset="2"/>
              <a:buChar char="-"/>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392458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el 1"/>
          <p:cNvSpPr>
            <a:spLocks noGrp="1"/>
          </p:cNvSpPr>
          <p:nvPr>
            <p:ph type="title"/>
          </p:nvPr>
        </p:nvSpPr>
        <p:spPr>
          <a:xfrm>
            <a:off x="1766455" y="758761"/>
            <a:ext cx="7926185" cy="652187"/>
          </a:xfrm>
        </p:spPr>
        <p:txBody>
          <a:bodyPr anchor="ctr">
            <a:noAutofit/>
          </a:bodyPr>
          <a:lstStyle>
            <a:lvl1pPr>
              <a:defRPr sz="4200"/>
            </a:lvl1pPr>
          </a:lstStyle>
          <a:p>
            <a:r>
              <a:rPr lang="de-DE" dirty="0"/>
              <a:t>Titelmasterformat durch Klicken bearbeiten</a:t>
            </a:r>
          </a:p>
        </p:txBody>
      </p:sp>
      <p:sp>
        <p:nvSpPr>
          <p:cNvPr id="4" name="Datumsplatzhalter 3"/>
          <p:cNvSpPr>
            <a:spLocks noGrp="1"/>
          </p:cNvSpPr>
          <p:nvPr>
            <p:ph type="dt" sz="half" idx="10"/>
          </p:nvPr>
        </p:nvSpPr>
        <p:spPr/>
        <p:txBody>
          <a:bodyPr/>
          <a:lstStyle>
            <a:lvl1pPr>
              <a:defRPr sz="1400"/>
            </a:lvl1pPr>
          </a:lstStyle>
          <a:p>
            <a:r>
              <a:rPr lang="en-US"/>
              <a:t>18-Dec-19</a:t>
            </a:r>
            <a:endParaRPr lang="de-DE"/>
          </a:p>
        </p:txBody>
      </p:sp>
      <p:sp>
        <p:nvSpPr>
          <p:cNvPr id="5" name="Fußzeilenplatzhalter 4"/>
          <p:cNvSpPr>
            <a:spLocks noGrp="1"/>
          </p:cNvSpPr>
          <p:nvPr>
            <p:ph type="ftr" sz="quarter" idx="11"/>
          </p:nvPr>
        </p:nvSpPr>
        <p:spPr/>
        <p:txBody>
          <a:bodyPr/>
          <a:lstStyle>
            <a:lvl1pPr>
              <a:defRPr sz="1400"/>
            </a:lvl1pPr>
          </a:lstStyle>
          <a:p>
            <a:r>
              <a:rPr lang="de-DE"/>
              <a:t>YottaDB Foundation</a:t>
            </a:r>
          </a:p>
        </p:txBody>
      </p:sp>
      <p:sp>
        <p:nvSpPr>
          <p:cNvPr id="6" name="Foliennummernplatzhalter 5"/>
          <p:cNvSpPr>
            <a:spLocks noGrp="1"/>
          </p:cNvSpPr>
          <p:nvPr>
            <p:ph type="sldNum" sz="quarter" idx="12"/>
          </p:nvPr>
        </p:nvSpPr>
        <p:spPr/>
        <p:txBody>
          <a:bodyPr/>
          <a:lstStyle>
            <a:lvl1pPr>
              <a:defRPr sz="1400"/>
            </a:lvl1pPr>
          </a:lstStyle>
          <a:p>
            <a:fld id="{5C3B061B-9F90-499E-9525-91E51689BDCC}" type="slidenum">
              <a:rPr lang="de-DE" smtClean="0"/>
              <a:pPr/>
              <a:t>‹#›</a:t>
            </a:fld>
            <a:endParaRPr lang="de-DE" dirty="0"/>
          </a:p>
        </p:txBody>
      </p:sp>
      <p:cxnSp>
        <p:nvCxnSpPr>
          <p:cNvPr id="10" name="Gerader Verbinder 9"/>
          <p:cNvCxnSpPr/>
          <p:nvPr userDrawn="1"/>
        </p:nvCxnSpPr>
        <p:spPr>
          <a:xfrm>
            <a:off x="337040" y="6307285"/>
            <a:ext cx="11528053"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platzhalter 2"/>
          <p:cNvSpPr>
            <a:spLocks noGrp="1"/>
          </p:cNvSpPr>
          <p:nvPr>
            <p:ph type="body" idx="13"/>
          </p:nvPr>
        </p:nvSpPr>
        <p:spPr>
          <a:xfrm>
            <a:off x="1766455" y="1410948"/>
            <a:ext cx="7926186" cy="613930"/>
          </a:xfrm>
        </p:spPr>
        <p:txBody>
          <a:bodyPr anchor="ctr">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pic>
        <p:nvPicPr>
          <p:cNvPr id="9" name="Grafik 8"/>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932400" y="759600"/>
            <a:ext cx="575629" cy="651600"/>
          </a:xfrm>
          <a:prstGeom prst="rect">
            <a:avLst/>
          </a:prstGeom>
        </p:spPr>
      </p:pic>
      <p:pic>
        <p:nvPicPr>
          <p:cNvPr id="12" name="Grafik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918800" y="252000"/>
            <a:ext cx="1025493" cy="417600"/>
          </a:xfrm>
          <a:prstGeom prst="rect">
            <a:avLst/>
          </a:prstGeom>
        </p:spPr>
      </p:pic>
      <p:sp>
        <p:nvSpPr>
          <p:cNvPr id="14" name="Inhaltsplatzhalter 2"/>
          <p:cNvSpPr>
            <a:spLocks noGrp="1"/>
          </p:cNvSpPr>
          <p:nvPr>
            <p:ph idx="14"/>
          </p:nvPr>
        </p:nvSpPr>
        <p:spPr>
          <a:xfrm>
            <a:off x="1786775" y="2729641"/>
            <a:ext cx="3973945" cy="2871059"/>
          </a:xfrm>
        </p:spPr>
        <p:txBody>
          <a:bodyPr>
            <a:noAutofit/>
          </a:bodyPr>
          <a:lstStyle>
            <a:lvl1pPr marL="0" indent="0" algn="l">
              <a:lnSpc>
                <a:spcPct val="100000"/>
              </a:lnSpc>
              <a:spcBef>
                <a:spcPts val="0"/>
              </a:spcBef>
              <a:spcAft>
                <a:spcPts val="400"/>
              </a:spcAft>
              <a:buFontTx/>
              <a:buNone/>
              <a:defRPr sz="2400"/>
            </a:lvl1pPr>
            <a:lvl2pPr marL="457200" indent="0">
              <a:spcAft>
                <a:spcPts val="1200"/>
              </a:spcAft>
              <a:buFontTx/>
              <a:buNone/>
              <a:defRPr/>
            </a:lvl2pPr>
            <a:lvl3pPr marL="914400" indent="0">
              <a:spcAft>
                <a:spcPts val="1200"/>
              </a:spcAft>
              <a:buFontTx/>
              <a:buNone/>
              <a:defRPr/>
            </a:lvl3pPr>
            <a:lvl4pPr marL="1371600" indent="0">
              <a:spcAft>
                <a:spcPts val="1200"/>
              </a:spcAft>
              <a:buFontTx/>
              <a:buNone/>
              <a:defRPr/>
            </a:lvl4pPr>
            <a:lvl5pPr marL="1828800" indent="0">
              <a:spcAft>
                <a:spcPts val="1200"/>
              </a:spcAft>
              <a:buFontTx/>
              <a:buNone/>
              <a:defRPr/>
            </a:lvl5pPr>
          </a:lstStyle>
          <a:p>
            <a:pPr lvl="0"/>
            <a:r>
              <a:rPr lang="de-DE" dirty="0"/>
              <a:t>Textmasterformat bearbeiten</a:t>
            </a:r>
          </a:p>
        </p:txBody>
      </p:sp>
      <p:sp>
        <p:nvSpPr>
          <p:cNvPr id="15" name="Inhaltsplatzhalter 2"/>
          <p:cNvSpPr>
            <a:spLocks noGrp="1"/>
          </p:cNvSpPr>
          <p:nvPr>
            <p:ph idx="1" hasCustomPrompt="1"/>
          </p:nvPr>
        </p:nvSpPr>
        <p:spPr>
          <a:xfrm>
            <a:off x="6106160" y="2729641"/>
            <a:ext cx="3586480" cy="2871059"/>
          </a:xfrm>
        </p:spPr>
        <p:txBody>
          <a:bodyPr>
            <a:noAutofit/>
          </a:bodyPr>
          <a:lstStyle>
            <a:lvl1pPr marL="360000" indent="-360000">
              <a:lnSpc>
                <a:spcPct val="100000"/>
              </a:lnSpc>
              <a:spcBef>
                <a:spcPts val="0"/>
              </a:spcBef>
              <a:spcAft>
                <a:spcPts val="400"/>
              </a:spcAft>
              <a:buFont typeface="Symbol" panose="05050102010706020507" pitchFamily="18" charset="2"/>
              <a:buChar char="-"/>
              <a:defRPr sz="2400"/>
            </a:lvl1pPr>
            <a:lvl2pPr marL="811213" indent="-360000">
              <a:lnSpc>
                <a:spcPct val="100000"/>
              </a:lnSpc>
              <a:spcBef>
                <a:spcPts val="0"/>
              </a:spcBef>
              <a:spcAft>
                <a:spcPts val="400"/>
              </a:spcAft>
              <a:buFont typeface="Symbol" panose="05050102010706020507" pitchFamily="18" charset="2"/>
              <a:buChar char="-"/>
              <a:defRPr sz="2000"/>
            </a:lvl2pPr>
            <a:lvl3pPr marL="1257300" indent="-342900">
              <a:lnSpc>
                <a:spcPct val="100000"/>
              </a:lnSpc>
              <a:spcAft>
                <a:spcPts val="1000"/>
              </a:spcAft>
              <a:buFont typeface="Symbol" panose="05050102010706020507" pitchFamily="18" charset="2"/>
              <a:buChar char="-"/>
              <a:defRPr sz="1400"/>
            </a:lvl3pPr>
            <a:lvl4pPr marL="1703388" indent="-331788">
              <a:lnSpc>
                <a:spcPct val="150000"/>
              </a:lnSpc>
              <a:spcAft>
                <a:spcPts val="1200"/>
              </a:spcAft>
              <a:buFont typeface="Symbol" panose="05050102010706020507" pitchFamily="18" charset="2"/>
              <a:buChar char="-"/>
              <a:defRPr/>
            </a:lvl4pPr>
            <a:lvl5pPr marL="2151063" indent="-322263">
              <a:lnSpc>
                <a:spcPct val="150000"/>
              </a:lnSpc>
              <a:spcAft>
                <a:spcPts val="1200"/>
              </a:spcAft>
              <a:buFont typeface="Symbol" panose="05050102010706020507" pitchFamily="18" charset="2"/>
              <a:buChar char="-"/>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340022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p:txBody>
      </p:sp>
      <p:sp>
        <p:nvSpPr>
          <p:cNvPr id="4" name="Datumsplatzhalter 3"/>
          <p:cNvSpPr>
            <a:spLocks noGrp="1"/>
          </p:cNvSpPr>
          <p:nvPr>
            <p:ph type="dt" sz="half" idx="2"/>
          </p:nvPr>
        </p:nvSpPr>
        <p:spPr>
          <a:xfrm>
            <a:off x="10745929" y="6356350"/>
            <a:ext cx="1204277" cy="365125"/>
          </a:xfrm>
          <a:prstGeom prst="rect">
            <a:avLst/>
          </a:prstGeom>
        </p:spPr>
        <p:txBody>
          <a:bodyPr vert="horz" lIns="91440" tIns="45720" rIns="91440" bIns="45720" rtlCol="0" anchor="ctr"/>
          <a:lstStyle>
            <a:lvl1pPr algn="r">
              <a:defRPr sz="1400">
                <a:solidFill>
                  <a:schemeClr val="tx1">
                    <a:tint val="75000"/>
                  </a:schemeClr>
                </a:solidFill>
                <a:latin typeface="Cordia New" panose="020B0304020202020204" pitchFamily="34" charset="-34"/>
                <a:cs typeface="Cordia New" panose="020B0304020202020204" pitchFamily="34" charset="-34"/>
              </a:defRPr>
            </a:lvl1pPr>
          </a:lstStyle>
          <a:p>
            <a:r>
              <a:rPr lang="en-US"/>
              <a:t>18-Dec-19</a:t>
            </a:r>
            <a:endParaRPr lang="de-DE" dirty="0"/>
          </a:p>
        </p:txBody>
      </p:sp>
      <p:sp>
        <p:nvSpPr>
          <p:cNvPr id="5" name="Fußzeilenplatzhalter 4"/>
          <p:cNvSpPr>
            <a:spLocks noGrp="1"/>
          </p:cNvSpPr>
          <p:nvPr>
            <p:ph type="ftr" sz="quarter" idx="3"/>
          </p:nvPr>
        </p:nvSpPr>
        <p:spPr>
          <a:xfrm>
            <a:off x="6607665" y="6356350"/>
            <a:ext cx="4114800" cy="365125"/>
          </a:xfrm>
          <a:prstGeom prst="rect">
            <a:avLst/>
          </a:prstGeom>
        </p:spPr>
        <p:txBody>
          <a:bodyPr vert="horz" lIns="91440" tIns="45720" rIns="91440" bIns="45720" rtlCol="0" anchor="ctr"/>
          <a:lstStyle>
            <a:lvl1pPr algn="r">
              <a:defRPr sz="1400">
                <a:solidFill>
                  <a:schemeClr val="tx1">
                    <a:tint val="75000"/>
                  </a:schemeClr>
                </a:solidFill>
                <a:latin typeface="Cordia New" panose="020B0304020202020204" pitchFamily="34" charset="-34"/>
                <a:cs typeface="Cordia New" panose="020B0304020202020204" pitchFamily="34" charset="-34"/>
              </a:defRPr>
            </a:lvl1pPr>
          </a:lstStyle>
          <a:p>
            <a:r>
              <a:rPr lang="de-DE"/>
              <a:t>YottaDB Foundation</a:t>
            </a:r>
            <a:endParaRPr lang="de-DE" dirty="0"/>
          </a:p>
        </p:txBody>
      </p:sp>
      <p:sp>
        <p:nvSpPr>
          <p:cNvPr id="6" name="Foliennummernplatzhalter 5"/>
          <p:cNvSpPr>
            <a:spLocks noGrp="1"/>
          </p:cNvSpPr>
          <p:nvPr>
            <p:ph type="sldNum" sz="quarter" idx="4"/>
          </p:nvPr>
        </p:nvSpPr>
        <p:spPr>
          <a:xfrm>
            <a:off x="237980" y="6356349"/>
            <a:ext cx="709245" cy="365125"/>
          </a:xfrm>
          <a:prstGeom prst="rect">
            <a:avLst/>
          </a:prstGeom>
        </p:spPr>
        <p:txBody>
          <a:bodyPr vert="horz" lIns="91440" tIns="45720" rIns="91440" bIns="45720" rtlCol="0" anchor="ctr"/>
          <a:lstStyle>
            <a:lvl1pPr algn="l">
              <a:defRPr sz="1400">
                <a:solidFill>
                  <a:schemeClr val="tx1">
                    <a:tint val="75000"/>
                  </a:schemeClr>
                </a:solidFill>
                <a:latin typeface="Cordia New" panose="020B0304020202020204" pitchFamily="34" charset="-34"/>
                <a:cs typeface="Cordia New" panose="020B0304020202020204" pitchFamily="34" charset="-34"/>
              </a:defRPr>
            </a:lvl1pPr>
          </a:lstStyle>
          <a:p>
            <a:r>
              <a:rPr lang="de-DE"/>
              <a:t>Slide</a:t>
            </a:r>
            <a:endParaRPr lang="de-DE" dirty="0"/>
          </a:p>
        </p:txBody>
      </p:sp>
    </p:spTree>
    <p:extLst>
      <p:ext uri="{BB962C8B-B14F-4D97-AF65-F5344CB8AC3E}">
        <p14:creationId xmlns:p14="http://schemas.microsoft.com/office/powerpoint/2010/main" val="161315522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64" r:id="rId4"/>
    <p:sldLayoutId id="2147483663" r:id="rId5"/>
    <p:sldLayoutId id="2147483662" r:id="rId6"/>
    <p:sldLayoutId id="2147483671" r:id="rId7"/>
    <p:sldLayoutId id="2147483650" r:id="rId8"/>
    <p:sldLayoutId id="2147483666" r:id="rId9"/>
    <p:sldLayoutId id="2147483670" r:id="rId10"/>
    <p:sldLayoutId id="2147483667" r:id="rId11"/>
    <p:sldLayoutId id="2147483669" r:id="rId12"/>
    <p:sldLayoutId id="2147483672" r:id="rId13"/>
    <p:sldLayoutId id="2147483674" r:id="rId14"/>
    <p:sldLayoutId id="2147483675" r:id="rId15"/>
    <p:sldLayoutId id="2147483676" r:id="rId16"/>
  </p:sldLayoutIdLst>
  <p:hf hdr="0"/>
  <p:txStyles>
    <p:titleStyle>
      <a:lvl1pPr algn="l" defTabSz="914400" rtl="0" eaLnBrk="1" latinLnBrk="0" hangingPunct="1">
        <a:lnSpc>
          <a:spcPct val="90000"/>
        </a:lnSpc>
        <a:spcBef>
          <a:spcPct val="0"/>
        </a:spcBef>
        <a:buNone/>
        <a:defRPr sz="5400" kern="1200">
          <a:solidFill>
            <a:schemeClr val="tx1"/>
          </a:solidFill>
          <a:latin typeface="Cordia New" panose="020B0304020202020204" pitchFamily="34" charset="-34"/>
          <a:ea typeface="+mj-ea"/>
          <a:cs typeface="Cordia New" panose="020B0304020202020204" pitchFamily="34" charset="-34"/>
        </a:defRPr>
      </a:lvl1pPr>
    </p:titleStyle>
    <p:bodyStyle>
      <a:lvl1pPr marL="361950" indent="-361950" algn="l" defTabSz="914400" rtl="0" eaLnBrk="1" latinLnBrk="0" hangingPunct="1">
        <a:lnSpc>
          <a:spcPct val="100000"/>
        </a:lnSpc>
        <a:spcBef>
          <a:spcPts val="1000"/>
        </a:spcBef>
        <a:buFont typeface="Symbol" panose="05050102010706020507" pitchFamily="18" charset="2"/>
        <a:buChar char="-"/>
        <a:defRPr sz="2400" kern="1200">
          <a:solidFill>
            <a:schemeClr val="tx1"/>
          </a:solidFill>
          <a:latin typeface="Cordia New" panose="020B0304020202020204" pitchFamily="34" charset="-34"/>
          <a:ea typeface="+mn-ea"/>
          <a:cs typeface="Cordia New" panose="020B0304020202020204" pitchFamily="34" charset="-34"/>
        </a:defRPr>
      </a:lvl1pPr>
      <a:lvl2pPr marL="715963" indent="-354013" algn="l" defTabSz="914400" rtl="0" eaLnBrk="1" latinLnBrk="0" hangingPunct="1">
        <a:lnSpc>
          <a:spcPct val="100000"/>
        </a:lnSpc>
        <a:spcBef>
          <a:spcPts val="500"/>
        </a:spcBef>
        <a:buFont typeface="Symbol" panose="05050102010706020507" pitchFamily="18" charset="2"/>
        <a:buChar char="-"/>
        <a:defRPr sz="2000" kern="1200">
          <a:solidFill>
            <a:schemeClr val="tx1"/>
          </a:solidFill>
          <a:latin typeface="Cordia New" panose="020B0304020202020204" pitchFamily="34" charset="-34"/>
          <a:ea typeface="+mn-ea"/>
          <a:cs typeface="Cordia New" panose="020B0304020202020204" pitchFamily="34" charset="-34"/>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Cordia New" panose="020B0304020202020204" pitchFamily="34" charset="-34"/>
          <a:ea typeface="+mn-ea"/>
          <a:cs typeface="Cordia New" panose="020B0304020202020204" pitchFamily="34" charset="-34"/>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Cordia New" panose="020B0304020202020204" pitchFamily="34" charset="-34"/>
          <a:ea typeface="+mn-ea"/>
          <a:cs typeface="Cordia New" panose="020B0304020202020204" pitchFamily="34" charset="-34"/>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Cordia New" panose="020B0304020202020204" pitchFamily="34" charset="-34"/>
          <a:ea typeface="+mn-ea"/>
          <a:cs typeface="Cordia New" panose="020B0304020202020204" pitchFamily="34"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hyperlink" Target="https://docs.yottadb.com/MessageRecovery/index.html"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err="1"/>
              <a:t>YottaDB</a:t>
            </a:r>
            <a:r>
              <a:rPr lang="en-US" baseline="30000" dirty="0" err="1"/>
              <a:t>TM</a:t>
            </a:r>
            <a:r>
              <a:rPr lang="en-US" dirty="0"/>
              <a:t>  Foundation</a:t>
            </a:r>
            <a:br>
              <a:rPr lang="en-US" dirty="0"/>
            </a:br>
            <a:br>
              <a:rPr lang="en-US" dirty="0"/>
            </a:br>
            <a:r>
              <a:rPr lang="en-US" dirty="0" err="1"/>
              <a:t>Comsan</a:t>
            </a:r>
            <a:r>
              <a:rPr lang="en-US" dirty="0"/>
              <a:t> </a:t>
            </a:r>
            <a:r>
              <a:rPr lang="en-US" dirty="0" err="1"/>
              <a:t>Chanma</a:t>
            </a:r>
            <a:r>
              <a:rPr lang="en-US" dirty="0"/>
              <a:t> (Neo)</a:t>
            </a:r>
            <a:br>
              <a:rPr lang="th-TH" dirty="0"/>
            </a:br>
            <a:r>
              <a:rPr lang="en-US" dirty="0"/>
              <a:t>T.N. Incorporation Ltd.</a:t>
            </a:r>
          </a:p>
        </p:txBody>
      </p:sp>
      <p:sp>
        <p:nvSpPr>
          <p:cNvPr id="3" name="Date Placeholder 2"/>
          <p:cNvSpPr>
            <a:spLocks noGrp="1"/>
          </p:cNvSpPr>
          <p:nvPr>
            <p:ph type="dt" sz="half" idx="2"/>
          </p:nvPr>
        </p:nvSpPr>
        <p:spPr>
          <a:xfrm>
            <a:off x="4852553" y="6185259"/>
            <a:ext cx="1369343" cy="365125"/>
          </a:xfrm>
        </p:spPr>
        <p:txBody>
          <a:bodyPr/>
          <a:lstStyle/>
          <a:p>
            <a:r>
              <a:rPr lang="en-US"/>
              <a:t>18-Dec-19</a:t>
            </a:r>
            <a:endParaRPr lang="de-DE" dirty="0"/>
          </a:p>
        </p:txBody>
      </p:sp>
      <p:sp>
        <p:nvSpPr>
          <p:cNvPr id="4" name="Footer Placeholder 3"/>
          <p:cNvSpPr>
            <a:spLocks noGrp="1"/>
          </p:cNvSpPr>
          <p:nvPr>
            <p:ph type="ftr" sz="quarter" idx="3"/>
          </p:nvPr>
        </p:nvSpPr>
        <p:spPr/>
        <p:txBody>
          <a:bodyPr/>
          <a:lstStyle/>
          <a:p>
            <a:r>
              <a:rPr lang="de-DE" dirty="0" err="1"/>
              <a:t>YottaDB</a:t>
            </a:r>
            <a:r>
              <a:rPr lang="de-DE" dirty="0"/>
              <a:t> </a:t>
            </a:r>
            <a:r>
              <a:rPr lang="de-DE" dirty="0" err="1"/>
              <a:t>Foundation</a:t>
            </a:r>
            <a:endParaRPr lang="de-DE" dirty="0"/>
          </a:p>
        </p:txBody>
      </p:sp>
    </p:spTree>
    <p:extLst>
      <p:ext uri="{BB962C8B-B14F-4D97-AF65-F5344CB8AC3E}">
        <p14:creationId xmlns:p14="http://schemas.microsoft.com/office/powerpoint/2010/main" val="391589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DC715-4808-8546-80B4-7A47C334B0DB}"/>
              </a:ext>
            </a:extLst>
          </p:cNvPr>
          <p:cNvSpPr>
            <a:spLocks noGrp="1"/>
          </p:cNvSpPr>
          <p:nvPr>
            <p:ph type="title"/>
          </p:nvPr>
        </p:nvSpPr>
        <p:spPr/>
        <p:txBody>
          <a:bodyPr/>
          <a:lstStyle/>
          <a:p>
            <a:r>
              <a:rPr lang="en-US" dirty="0"/>
              <a:t>Backup Scenario</a:t>
            </a:r>
          </a:p>
        </p:txBody>
      </p:sp>
      <p:sp>
        <p:nvSpPr>
          <p:cNvPr id="2" name="Date Placeholder 1">
            <a:extLst>
              <a:ext uri="{FF2B5EF4-FFF2-40B4-BE49-F238E27FC236}">
                <a16:creationId xmlns:a16="http://schemas.microsoft.com/office/drawing/2014/main" id="{1DBE4083-866F-5842-B525-F55AD8B09976}"/>
              </a:ext>
            </a:extLst>
          </p:cNvPr>
          <p:cNvSpPr>
            <a:spLocks noGrp="1"/>
          </p:cNvSpPr>
          <p:nvPr>
            <p:ph type="dt" sz="half" idx="10"/>
          </p:nvPr>
        </p:nvSpPr>
        <p:spPr/>
        <p:txBody>
          <a:bodyPr/>
          <a:lstStyle/>
          <a:p>
            <a:r>
              <a:rPr lang="en-US"/>
              <a:t>18-Dec-19</a:t>
            </a:r>
            <a:endParaRPr lang="de-DE"/>
          </a:p>
        </p:txBody>
      </p:sp>
      <p:sp>
        <p:nvSpPr>
          <p:cNvPr id="3" name="Footer Placeholder 2">
            <a:extLst>
              <a:ext uri="{FF2B5EF4-FFF2-40B4-BE49-F238E27FC236}">
                <a16:creationId xmlns:a16="http://schemas.microsoft.com/office/drawing/2014/main" id="{19D7B4F6-2E78-4147-924C-CE3605134299}"/>
              </a:ext>
            </a:extLst>
          </p:cNvPr>
          <p:cNvSpPr>
            <a:spLocks noGrp="1"/>
          </p:cNvSpPr>
          <p:nvPr>
            <p:ph type="ftr" sz="quarter" idx="11"/>
          </p:nvPr>
        </p:nvSpPr>
        <p:spPr/>
        <p:txBody>
          <a:bodyPr/>
          <a:lstStyle/>
          <a:p>
            <a:r>
              <a:rPr lang="de-DE"/>
              <a:t>YottaDB Foundation</a:t>
            </a:r>
          </a:p>
        </p:txBody>
      </p:sp>
      <p:sp>
        <p:nvSpPr>
          <p:cNvPr id="4" name="Slide Number Placeholder 3">
            <a:extLst>
              <a:ext uri="{FF2B5EF4-FFF2-40B4-BE49-F238E27FC236}">
                <a16:creationId xmlns:a16="http://schemas.microsoft.com/office/drawing/2014/main" id="{5E000080-AC3D-1A42-AF47-673E8CD9E777}"/>
              </a:ext>
            </a:extLst>
          </p:cNvPr>
          <p:cNvSpPr>
            <a:spLocks noGrp="1"/>
          </p:cNvSpPr>
          <p:nvPr>
            <p:ph type="sldNum" sz="quarter" idx="12"/>
          </p:nvPr>
        </p:nvSpPr>
        <p:spPr/>
        <p:txBody>
          <a:bodyPr/>
          <a:lstStyle/>
          <a:p>
            <a:fld id="{5C3B061B-9F90-499E-9525-91E51689BDCC}" type="slidenum">
              <a:rPr lang="de-DE" smtClean="0"/>
              <a:pPr/>
              <a:t>10</a:t>
            </a:fld>
            <a:endParaRPr lang="de-DE" dirty="0"/>
          </a:p>
        </p:txBody>
      </p:sp>
      <p:sp>
        <p:nvSpPr>
          <p:cNvPr id="8" name="Content Placeholder 7">
            <a:extLst>
              <a:ext uri="{FF2B5EF4-FFF2-40B4-BE49-F238E27FC236}">
                <a16:creationId xmlns:a16="http://schemas.microsoft.com/office/drawing/2014/main" id="{CCFC31EF-19C7-3648-9ED2-A0697B16FB29}"/>
              </a:ext>
            </a:extLst>
          </p:cNvPr>
          <p:cNvSpPr>
            <a:spLocks noGrp="1"/>
          </p:cNvSpPr>
          <p:nvPr>
            <p:ph idx="14"/>
          </p:nvPr>
        </p:nvSpPr>
        <p:spPr>
          <a:xfrm>
            <a:off x="1786775" y="1595719"/>
            <a:ext cx="7905866" cy="4004982"/>
          </a:xfrm>
        </p:spPr>
        <p:txBody>
          <a:bodyPr/>
          <a:lstStyle/>
          <a:p>
            <a:pPr marL="342900" indent="-342900">
              <a:buFont typeface="Arial" panose="020B0604020202020204" pitchFamily="34" charset="0"/>
              <a:buChar char="•"/>
            </a:pPr>
            <a:r>
              <a:rPr lang="en-US" dirty="0"/>
              <a:t>What?</a:t>
            </a:r>
          </a:p>
          <a:p>
            <a:pPr marL="800100" lvl="1" indent="-342900">
              <a:buFont typeface="Arial" panose="020B0604020202020204" pitchFamily="34" charset="0"/>
              <a:buChar char="•"/>
            </a:pPr>
            <a:r>
              <a:rPr lang="en-US" dirty="0"/>
              <a:t>DB files. (with GLD file and other related files)</a:t>
            </a:r>
          </a:p>
          <a:p>
            <a:pPr marL="800100" lvl="1" indent="-342900">
              <a:buFont typeface="Arial" panose="020B0604020202020204" pitchFamily="34" charset="0"/>
              <a:buChar char="•"/>
            </a:pPr>
            <a:r>
              <a:rPr lang="en-US" dirty="0"/>
              <a:t>Working path.</a:t>
            </a:r>
          </a:p>
          <a:p>
            <a:pPr marL="800100" lvl="1" indent="-342900">
              <a:buFont typeface="Arial" panose="020B0604020202020204" pitchFamily="34" charset="0"/>
              <a:buChar char="•"/>
            </a:pPr>
            <a:r>
              <a:rPr lang="en-US" dirty="0"/>
              <a:t>Source code.</a:t>
            </a:r>
          </a:p>
          <a:p>
            <a:pPr marL="800100" lvl="1" indent="-342900">
              <a:buFont typeface="Arial" panose="020B0604020202020204" pitchFamily="34" charset="0"/>
              <a:buChar char="•"/>
            </a:pPr>
            <a:r>
              <a:rPr lang="en-US" dirty="0"/>
              <a:t>Binary.</a:t>
            </a:r>
          </a:p>
          <a:p>
            <a:pPr marL="342900" indent="-342900">
              <a:buFont typeface="Arial" panose="020B0604020202020204" pitchFamily="34" charset="0"/>
              <a:buChar char="•"/>
            </a:pPr>
            <a:r>
              <a:rPr lang="en-US" dirty="0"/>
              <a:t>When?</a:t>
            </a:r>
          </a:p>
          <a:p>
            <a:pPr marL="800100" lvl="1" indent="-342900">
              <a:buFont typeface="Arial" panose="020B0604020202020204" pitchFamily="34" charset="0"/>
              <a:buChar char="•"/>
            </a:pPr>
            <a:r>
              <a:rPr lang="en-US" dirty="0"/>
              <a:t>Daily, Monthly</a:t>
            </a:r>
          </a:p>
          <a:p>
            <a:pPr marL="342900" indent="-342900">
              <a:buFont typeface="Arial" panose="020B0604020202020204" pitchFamily="34" charset="0"/>
              <a:buChar char="•"/>
            </a:pPr>
            <a:r>
              <a:rPr lang="en-US" dirty="0"/>
              <a:t>How?</a:t>
            </a:r>
          </a:p>
          <a:p>
            <a:pPr marL="800100" lvl="1" indent="-342900">
              <a:buFont typeface="Arial" panose="020B0604020202020204" pitchFamily="34" charset="0"/>
              <a:buChar char="•"/>
            </a:pPr>
            <a:r>
              <a:rPr lang="en-US" dirty="0"/>
              <a:t>Copy files</a:t>
            </a:r>
          </a:p>
          <a:p>
            <a:pPr marL="800100" lvl="1" indent="-342900">
              <a:buFont typeface="Arial" panose="020B0604020202020204" pitchFamily="34" charset="0"/>
              <a:buChar char="•"/>
            </a:pPr>
            <a:r>
              <a:rPr lang="en-US" dirty="0"/>
              <a:t>Snapshot</a:t>
            </a:r>
          </a:p>
        </p:txBody>
      </p:sp>
    </p:spTree>
    <p:extLst>
      <p:ext uri="{BB962C8B-B14F-4D97-AF65-F5344CB8AC3E}">
        <p14:creationId xmlns:p14="http://schemas.microsoft.com/office/powerpoint/2010/main" val="176274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a:t>MUPIP BACKUP </a:t>
            </a:r>
            <a:endParaRPr lang="th-TH" altLang="en-US" dirty="0"/>
          </a:p>
        </p:txBody>
      </p:sp>
      <p:sp>
        <p:nvSpPr>
          <p:cNvPr id="2" name="Content Placeholder 1"/>
          <p:cNvSpPr>
            <a:spLocks noGrp="1"/>
          </p:cNvSpPr>
          <p:nvPr>
            <p:ph idx="14"/>
          </p:nvPr>
        </p:nvSpPr>
        <p:spPr>
          <a:xfrm>
            <a:off x="1786775" y="1711922"/>
            <a:ext cx="7905866" cy="3888779"/>
          </a:xfrm>
        </p:spPr>
        <p:txBody>
          <a:bodyPr/>
          <a:lstStyle/>
          <a:p>
            <a:pPr marL="342900" indent="-342900">
              <a:lnSpc>
                <a:spcPct val="90000"/>
              </a:lnSpc>
              <a:buFont typeface="Arial" panose="020B0604020202020204" pitchFamily="34" charset="0"/>
              <a:buChar char="•"/>
            </a:pPr>
            <a:r>
              <a:rPr lang="en-US" altLang="en-US" dirty="0"/>
              <a:t>The BACKUP command copies from one or more </a:t>
            </a:r>
            <a:r>
              <a:rPr lang="en-US" altLang="en-US" dirty="0" err="1"/>
              <a:t>Greystone</a:t>
            </a:r>
            <a:r>
              <a:rPr lang="en-US" altLang="en-US" dirty="0"/>
              <a:t> Technology Database Structure (GDS) files to a new file or files.  This command suspends updates to all regions specified by the BACKUP command from the time it starts the first region until it finishes the last region</a:t>
            </a:r>
          </a:p>
          <a:p>
            <a:pPr marL="342900" indent="-342900">
              <a:lnSpc>
                <a:spcPct val="90000"/>
              </a:lnSpc>
              <a:buFont typeface="Arial" panose="020B0604020202020204" pitchFamily="34" charset="0"/>
              <a:buChar char="•"/>
            </a:pPr>
            <a:r>
              <a:rPr lang="en-US" altLang="en-US" dirty="0"/>
              <a:t>This ensures that BACKUP captures a consistent application state.  The command does not suspend processes that only perform retrievals </a:t>
            </a:r>
            <a:endParaRPr lang="th-TH" altLang="en-US" dirty="0"/>
          </a:p>
          <a:p>
            <a:endParaRPr lang="en-US" dirty="0"/>
          </a:p>
        </p:txBody>
      </p:sp>
      <p:sp>
        <p:nvSpPr>
          <p:cNvPr id="3" name="Date Placeholder 2"/>
          <p:cNvSpPr>
            <a:spLocks noGrp="1"/>
          </p:cNvSpPr>
          <p:nvPr>
            <p:ph type="dt" sz="half" idx="10"/>
          </p:nvPr>
        </p:nvSpPr>
        <p:spPr/>
        <p:txBody>
          <a:bodyPr/>
          <a:lstStyle/>
          <a:p>
            <a:fld id="{3CD89CD9-2820-4080-BDFC-487A79CE8B6F}"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11</a:t>
            </a:fld>
            <a:endParaRPr lang="de-DE" dirty="0"/>
          </a:p>
        </p:txBody>
      </p:sp>
    </p:spTree>
    <p:extLst>
      <p:ext uri="{BB962C8B-B14F-4D97-AF65-F5344CB8AC3E}">
        <p14:creationId xmlns:p14="http://schemas.microsoft.com/office/powerpoint/2010/main" val="90384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MUPIP BACKUP (Cont.)</a:t>
            </a:r>
            <a:endParaRPr lang="en-US" dirty="0"/>
          </a:p>
        </p:txBody>
      </p:sp>
      <p:sp>
        <p:nvSpPr>
          <p:cNvPr id="3" name="Content Placeholder 2"/>
          <p:cNvSpPr>
            <a:spLocks noGrp="1"/>
          </p:cNvSpPr>
          <p:nvPr>
            <p:ph idx="14"/>
          </p:nvPr>
        </p:nvSpPr>
        <p:spPr>
          <a:xfrm>
            <a:off x="1786775" y="1410949"/>
            <a:ext cx="9316654" cy="4189752"/>
          </a:xfrm>
        </p:spPr>
        <p:txBody>
          <a:bodyPr/>
          <a:lstStyle/>
          <a:p>
            <a:pPr marL="342900" indent="-342900">
              <a:spcAft>
                <a:spcPts val="0"/>
              </a:spcAft>
              <a:buFont typeface="Arial" panose="020B0604020202020204" pitchFamily="34" charset="0"/>
              <a:buChar char="•"/>
            </a:pPr>
            <a:r>
              <a:rPr lang="en-US" altLang="en-US" sz="2000" dirty="0"/>
              <a:t>The format of the backup command is:</a:t>
            </a:r>
          </a:p>
          <a:p>
            <a:pPr marL="800100" lvl="1" indent="-342900">
              <a:spcBef>
                <a:spcPts val="0"/>
              </a:spcBef>
              <a:spcAft>
                <a:spcPts val="0"/>
              </a:spcAft>
              <a:buFont typeface="Arial" panose="020B0604020202020204" pitchFamily="34" charset="0"/>
              <a:buChar char="•"/>
            </a:pPr>
            <a:r>
              <a:rPr lang="en-US" altLang="en-US" dirty="0"/>
              <a:t>MUPIP&gt; BACKUP  [-qualifier]  region-list  file-name</a:t>
            </a:r>
          </a:p>
          <a:p>
            <a:pPr marL="800100" lvl="1" indent="-342900">
              <a:spcBef>
                <a:spcPts val="0"/>
              </a:spcBef>
              <a:spcAft>
                <a:spcPts val="0"/>
              </a:spcAft>
              <a:buFont typeface="Arial" panose="020B0604020202020204" pitchFamily="34" charset="0"/>
              <a:buChar char="•"/>
            </a:pPr>
            <a:r>
              <a:rPr lang="en-US" altLang="en-US" dirty="0"/>
              <a:t>Qualifiers to the backup command include:</a:t>
            </a:r>
            <a:endParaRPr lang="en-US" altLang="en-US" sz="2000" dirty="0"/>
          </a:p>
          <a:p>
            <a:pPr marL="1257300" lvl="2" indent="-342900">
              <a:spcBef>
                <a:spcPts val="0"/>
              </a:spcBef>
              <a:spcAft>
                <a:spcPts val="0"/>
              </a:spcAft>
              <a:buFont typeface="Arial" panose="020B0604020202020204" pitchFamily="34" charset="0"/>
              <a:buChar char="•"/>
            </a:pPr>
            <a:r>
              <a:rPr lang="en-US" altLang="en-US" sz="2000" dirty="0"/>
              <a:t>-DATABASE -- </a:t>
            </a:r>
            <a:r>
              <a:rPr lang="en-US" sz="2000" dirty="0"/>
              <a:t>Creates a disk-to-disk backup copy of the files of all selected regions.</a:t>
            </a:r>
          </a:p>
          <a:p>
            <a:pPr marL="1257300" lvl="2" indent="-342900">
              <a:spcBef>
                <a:spcPts val="0"/>
              </a:spcBef>
              <a:spcAft>
                <a:spcPts val="0"/>
              </a:spcAft>
              <a:buFont typeface="Arial" panose="020B0604020202020204" pitchFamily="34" charset="0"/>
              <a:buChar char="•"/>
            </a:pPr>
            <a:r>
              <a:rPr lang="en-US" altLang="en-US" sz="2000" dirty="0"/>
              <a:t>-</a:t>
            </a:r>
            <a:r>
              <a:rPr lang="en-US" altLang="en-US" sz="2000" dirty="0" err="1"/>
              <a:t>Bytestream</a:t>
            </a:r>
            <a:r>
              <a:rPr lang="en-US" altLang="en-US" sz="2000" dirty="0"/>
              <a:t> -- </a:t>
            </a:r>
            <a:r>
              <a:rPr lang="en-US" sz="2000" dirty="0"/>
              <a:t>Transfers MUPIP BACKUP output to a TCP connection, file, or a pipe.</a:t>
            </a:r>
          </a:p>
          <a:p>
            <a:pPr marL="1257300" lvl="2" indent="-342900">
              <a:spcBef>
                <a:spcPts val="0"/>
              </a:spcBef>
              <a:spcAft>
                <a:spcPts val="0"/>
              </a:spcAft>
              <a:buFont typeface="Arial" panose="020B0604020202020204" pitchFamily="34" charset="0"/>
              <a:buChar char="•"/>
            </a:pPr>
            <a:r>
              <a:rPr lang="en-US" altLang="en-US" sz="2000" dirty="0"/>
              <a:t>-INCREMENTAL – specifies that backup copy only changed blocks</a:t>
            </a:r>
          </a:p>
          <a:p>
            <a:pPr marL="1257300" lvl="2" indent="-342900">
              <a:spcBef>
                <a:spcPts val="0"/>
              </a:spcBef>
              <a:spcAft>
                <a:spcPts val="0"/>
              </a:spcAft>
              <a:buFont typeface="Arial" panose="020B0604020202020204" pitchFamily="34" charset="0"/>
              <a:buChar char="•"/>
            </a:pPr>
            <a:r>
              <a:rPr lang="en-US" altLang="en-US" sz="2000" dirty="0"/>
              <a:t>-[NO]ONLINE -- allows updates to the database while backing it up</a:t>
            </a:r>
          </a:p>
          <a:p>
            <a:pPr marL="1257300" lvl="2" indent="-342900">
              <a:spcBef>
                <a:spcPts val="0"/>
              </a:spcBef>
              <a:spcAft>
                <a:spcPts val="0"/>
              </a:spcAft>
              <a:buFont typeface="Arial" panose="020B0604020202020204" pitchFamily="34" charset="0"/>
              <a:buChar char="•"/>
            </a:pPr>
            <a:r>
              <a:rPr lang="en-US" altLang="en-US" sz="2000" dirty="0"/>
              <a:t>-[NO]NEW – creates a new set of journal files for the backup</a:t>
            </a:r>
          </a:p>
          <a:p>
            <a:pPr marL="342900" indent="-342900">
              <a:spcAft>
                <a:spcPts val="0"/>
              </a:spcAft>
              <a:buFont typeface="Arial" panose="020B0604020202020204" pitchFamily="34" charset="0"/>
              <a:buChar char="•"/>
            </a:pPr>
            <a:r>
              <a:rPr lang="en-US" altLang="en-US" sz="2000" dirty="0"/>
              <a:t>Important notes on backing up database files includes:</a:t>
            </a:r>
          </a:p>
          <a:p>
            <a:pPr marL="800100" lvl="1" indent="-342900">
              <a:spcBef>
                <a:spcPts val="0"/>
              </a:spcBef>
              <a:spcAft>
                <a:spcPts val="0"/>
              </a:spcAft>
              <a:buFont typeface="Arial" panose="020B0604020202020204" pitchFamily="34" charset="0"/>
              <a:buChar char="•"/>
            </a:pPr>
            <a:r>
              <a:rPr lang="en-US" altLang="en-US" dirty="0"/>
              <a:t>To BACKUP only one region, the file name must resolve to a Unix file or directory name</a:t>
            </a:r>
          </a:p>
          <a:p>
            <a:pPr marL="800100" lvl="1" indent="-342900">
              <a:spcBef>
                <a:spcPts val="0"/>
              </a:spcBef>
              <a:spcAft>
                <a:spcPts val="0"/>
              </a:spcAft>
              <a:buFont typeface="Arial" panose="020B0604020202020204" pitchFamily="34" charset="0"/>
              <a:buChar char="•"/>
            </a:pPr>
            <a:r>
              <a:rPr lang="en-US" altLang="en-US" dirty="0"/>
              <a:t>To backup several regions, the file-name must be a directory</a:t>
            </a:r>
          </a:p>
          <a:p>
            <a:pPr marL="1257300" lvl="2" indent="-342900">
              <a:spcBef>
                <a:spcPts val="0"/>
              </a:spcBef>
              <a:spcAft>
                <a:spcPts val="0"/>
              </a:spcAft>
              <a:buFont typeface="Arial" panose="020B0604020202020204" pitchFamily="34" charset="0"/>
              <a:buChar char="•"/>
            </a:pPr>
            <a:r>
              <a:rPr lang="en-US" altLang="en-US" sz="2000" dirty="0"/>
              <a:t>If the file-name is a directory, MUPIP assigns the backup files the same name as the file associated with the dynamic segment of each region.  The target directory, therefore, must not contain any of the regions included in the BACKUP</a:t>
            </a:r>
          </a:p>
          <a:p>
            <a:pPr marL="800100" lvl="1" indent="-342900">
              <a:spcBef>
                <a:spcPts val="0"/>
              </a:spcBef>
              <a:spcAft>
                <a:spcPts val="0"/>
              </a:spcAft>
              <a:buFont typeface="Arial" panose="020B0604020202020204" pitchFamily="34" charset="0"/>
              <a:buChar char="•"/>
            </a:pPr>
            <a:r>
              <a:rPr lang="en-US" altLang="en-US" dirty="0"/>
              <a:t>Incremental backups have to be restored to the database with the </a:t>
            </a:r>
            <a:r>
              <a:rPr lang="en-US" altLang="en-US" dirty="0" err="1"/>
              <a:t>mupip</a:t>
            </a:r>
            <a:r>
              <a:rPr lang="en-US" altLang="en-US" dirty="0"/>
              <a:t> restore command. Comprehensive backups can be done using the Unix </a:t>
            </a:r>
            <a:r>
              <a:rPr lang="en-US" altLang="en-US" dirty="0" err="1"/>
              <a:t>cp</a:t>
            </a:r>
            <a:r>
              <a:rPr lang="en-US" altLang="en-US" dirty="0"/>
              <a:t> command</a:t>
            </a:r>
          </a:p>
          <a:p>
            <a:pPr marL="800100" lvl="1" indent="-342900">
              <a:spcBef>
                <a:spcPts val="0"/>
              </a:spcBef>
              <a:spcAft>
                <a:spcPts val="0"/>
              </a:spcAft>
              <a:buFont typeface="Arial" panose="020B0604020202020204" pitchFamily="34" charset="0"/>
              <a:buChar char="•"/>
            </a:pPr>
            <a:r>
              <a:rPr lang="en-US" altLang="en-US" dirty="0"/>
              <a:t>Use of “*” to reference all </a:t>
            </a:r>
            <a:r>
              <a:rPr lang="en-US" altLang="en-US" dirty="0" err="1"/>
              <a:t>db</a:t>
            </a:r>
            <a:r>
              <a:rPr lang="en-US" altLang="en-US" dirty="0"/>
              <a:t> files</a:t>
            </a:r>
            <a:endParaRPr lang="th-TH" altLang="en-US" dirty="0"/>
          </a:p>
          <a:p>
            <a:pPr>
              <a:spcAft>
                <a:spcPts val="0"/>
              </a:spcAft>
            </a:pPr>
            <a:endParaRPr lang="en-US" sz="2000" dirty="0"/>
          </a:p>
        </p:txBody>
      </p:sp>
      <p:sp>
        <p:nvSpPr>
          <p:cNvPr id="4" name="Date Placeholder 3"/>
          <p:cNvSpPr>
            <a:spLocks noGrp="1"/>
          </p:cNvSpPr>
          <p:nvPr>
            <p:ph type="dt" sz="half" idx="10"/>
          </p:nvPr>
        </p:nvSpPr>
        <p:spPr/>
        <p:txBody>
          <a:bodyPr/>
          <a:lstStyle/>
          <a:p>
            <a:fld id="{FCA67335-35DD-488C-83A4-B8609348F4F4}" type="datetime4">
              <a:rPr lang="en-US" smtClean="0"/>
              <a:t>December 19, 2019</a:t>
            </a:fld>
            <a:endParaRPr lang="de-DE"/>
          </a:p>
        </p:txBody>
      </p:sp>
      <p:sp>
        <p:nvSpPr>
          <p:cNvPr id="5" name="Footer Placeholder 4"/>
          <p:cNvSpPr>
            <a:spLocks noGrp="1"/>
          </p:cNvSpPr>
          <p:nvPr>
            <p:ph type="ftr" sz="quarter" idx="11"/>
          </p:nvPr>
        </p:nvSpPr>
        <p:spPr/>
        <p:txBody>
          <a:bodyPr/>
          <a:lstStyle/>
          <a:p>
            <a:r>
              <a:rPr lang="de-DE"/>
              <a:t>YottaDB Administrator</a:t>
            </a:r>
          </a:p>
        </p:txBody>
      </p:sp>
      <p:sp>
        <p:nvSpPr>
          <p:cNvPr id="6" name="Slide Number Placeholder 5"/>
          <p:cNvSpPr>
            <a:spLocks noGrp="1"/>
          </p:cNvSpPr>
          <p:nvPr>
            <p:ph type="sldNum" sz="quarter" idx="12"/>
          </p:nvPr>
        </p:nvSpPr>
        <p:spPr/>
        <p:txBody>
          <a:bodyPr/>
          <a:lstStyle/>
          <a:p>
            <a:fld id="{5C3B061B-9F90-499E-9525-91E51689BDCC}" type="slidenum">
              <a:rPr lang="de-DE" smtClean="0"/>
              <a:pPr/>
              <a:t>12</a:t>
            </a:fld>
            <a:endParaRPr lang="de-DE" dirty="0"/>
          </a:p>
        </p:txBody>
      </p:sp>
    </p:spTree>
    <p:extLst>
      <p:ext uri="{BB962C8B-B14F-4D97-AF65-F5344CB8AC3E}">
        <p14:creationId xmlns:p14="http://schemas.microsoft.com/office/powerpoint/2010/main" val="39986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MUPIP BACKUP Example</a:t>
            </a:r>
            <a:endParaRPr lang="th-TH" altLang="en-US"/>
          </a:p>
        </p:txBody>
      </p:sp>
      <p:sp>
        <p:nvSpPr>
          <p:cNvPr id="2" name="Content Placeholder 1"/>
          <p:cNvSpPr>
            <a:spLocks noGrp="1"/>
          </p:cNvSpPr>
          <p:nvPr>
            <p:ph idx="14"/>
          </p:nvPr>
        </p:nvSpPr>
        <p:spPr>
          <a:xfrm>
            <a:off x="1786775" y="1410949"/>
            <a:ext cx="7905866" cy="4189752"/>
          </a:xfrm>
        </p:spPr>
        <p:txBody>
          <a:bodyPr/>
          <a:lstStyle/>
          <a:p>
            <a:pPr marL="609600" indent="-609600">
              <a:buFont typeface="Times New Roman" panose="02020603050405020304" pitchFamily="18" charset="0"/>
              <a:buChar char="•"/>
            </a:pPr>
            <a:r>
              <a:rPr lang="en-US" altLang="en-US" sz="2800" dirty="0"/>
              <a:t>To backup the file associated with the region UBG to the file </a:t>
            </a:r>
            <a:r>
              <a:rPr lang="en-US" altLang="en-US" sz="2800" dirty="0" err="1"/>
              <a:t>mumps.bak</a:t>
            </a:r>
            <a:r>
              <a:rPr lang="en-US" altLang="en-US" sz="2800" dirty="0"/>
              <a:t>:</a:t>
            </a:r>
          </a:p>
          <a:p>
            <a:pPr marL="1371600" lvl="2" indent="-457200"/>
            <a:r>
              <a:rPr lang="en-US" altLang="en-US" sz="2000" b="1" dirty="0"/>
              <a:t>MUPIP&gt; BACKUP UBG </a:t>
            </a:r>
            <a:r>
              <a:rPr lang="en-US" altLang="en-US" sz="2000" b="1" dirty="0" err="1"/>
              <a:t>mumps.bak</a:t>
            </a:r>
            <a:endParaRPr lang="en-US" altLang="en-US" sz="2000" b="1" dirty="0"/>
          </a:p>
          <a:p>
            <a:pPr marL="1371600" lvl="2" indent="-457200"/>
            <a:r>
              <a:rPr lang="en-US" altLang="en-US" sz="2000" dirty="0"/>
              <a:t>DB file /</a:t>
            </a:r>
            <a:r>
              <a:rPr lang="en-US" altLang="en-US" sz="2000" dirty="0" err="1"/>
              <a:t>ydbinst</a:t>
            </a:r>
            <a:r>
              <a:rPr lang="en-US" altLang="en-US" sz="2000" dirty="0"/>
              <a:t>/</a:t>
            </a:r>
            <a:r>
              <a:rPr lang="en-US" altLang="en-US" sz="2000" dirty="0" err="1"/>
              <a:t>mumps.ubg</a:t>
            </a:r>
            <a:r>
              <a:rPr lang="en-US" altLang="en-US" sz="2000" dirty="0"/>
              <a:t> backed up in file </a:t>
            </a:r>
            <a:r>
              <a:rPr lang="en-US" altLang="en-US" sz="2000" dirty="0" err="1"/>
              <a:t>mumps.bak</a:t>
            </a:r>
            <a:endParaRPr lang="en-US" altLang="en-US" sz="2000" dirty="0"/>
          </a:p>
          <a:p>
            <a:pPr marL="1371600" lvl="2" indent="-457200">
              <a:buFont typeface="Times New Roman" panose="02020603050405020304" pitchFamily="18" charset="0"/>
              <a:buChar char="•"/>
            </a:pPr>
            <a:r>
              <a:rPr lang="en-US" altLang="en-US" sz="2000" dirty="0"/>
              <a:t>DB file /</a:t>
            </a:r>
            <a:r>
              <a:rPr lang="en-US" altLang="en-US" sz="2000" dirty="0" err="1"/>
              <a:t>ydbinst</a:t>
            </a:r>
            <a:r>
              <a:rPr lang="en-US" altLang="en-US" sz="2000" dirty="0"/>
              <a:t>/</a:t>
            </a:r>
            <a:r>
              <a:rPr lang="en-US" altLang="en-US" sz="2000" dirty="0" err="1"/>
              <a:t>mumps.ubg</a:t>
            </a:r>
            <a:r>
              <a:rPr lang="en-US" altLang="en-US" sz="2000" dirty="0"/>
              <a:t> backed up in file </a:t>
            </a:r>
            <a:r>
              <a:rPr lang="en-US" altLang="en-US" sz="2000" dirty="0" err="1"/>
              <a:t>mumps.bak</a:t>
            </a:r>
            <a:r>
              <a:rPr lang="en-US" altLang="en-US" sz="2000" dirty="0"/>
              <a:t>. By default, the backup was comprehensive and no new journal files were created. This command requires stand-alone access and restricted updates to the </a:t>
            </a:r>
            <a:r>
              <a:rPr lang="en-US" altLang="en-US" sz="2000" dirty="0" err="1"/>
              <a:t>db</a:t>
            </a:r>
            <a:r>
              <a:rPr lang="en-US" altLang="en-US" sz="2000" dirty="0"/>
              <a:t> file.  </a:t>
            </a:r>
          </a:p>
          <a:p>
            <a:pPr marL="1371600" lvl="2" indent="-457200">
              <a:buFont typeface="Times New Roman" panose="02020603050405020304" pitchFamily="18" charset="0"/>
              <a:buChar char="•"/>
            </a:pPr>
            <a:r>
              <a:rPr lang="en-US" altLang="en-US" sz="2000" dirty="0"/>
              <a:t>To restore the backup file, use the Unix copy command to copy the file back to it’s original destination.</a:t>
            </a:r>
            <a:endParaRPr lang="en-US" altLang="en-US" sz="2000" b="1" dirty="0"/>
          </a:p>
          <a:p>
            <a:pPr marL="1371600" lvl="2" indent="-457200"/>
            <a:r>
              <a:rPr lang="en-US" altLang="en-US" sz="2000" b="1" dirty="0"/>
              <a:t>$ </a:t>
            </a:r>
            <a:r>
              <a:rPr lang="en-US" altLang="en-US" sz="2000" b="1" dirty="0" err="1"/>
              <a:t>cp</a:t>
            </a:r>
            <a:r>
              <a:rPr lang="en-US" altLang="en-US" sz="2000" b="1" dirty="0"/>
              <a:t> </a:t>
            </a:r>
            <a:r>
              <a:rPr lang="en-US" altLang="en-US" sz="2000" b="1" dirty="0" err="1"/>
              <a:t>mumps.bak</a:t>
            </a:r>
            <a:r>
              <a:rPr lang="en-US" altLang="en-US" sz="2000" b="1" dirty="0"/>
              <a:t> </a:t>
            </a:r>
            <a:r>
              <a:rPr lang="en-US" altLang="en-US" sz="2000" b="1" dirty="0" err="1"/>
              <a:t>mumps.ubg</a:t>
            </a:r>
            <a:endParaRPr lang="en-US" altLang="en-US" sz="2000" dirty="0"/>
          </a:p>
          <a:p>
            <a:endParaRPr lang="en-US" dirty="0"/>
          </a:p>
        </p:txBody>
      </p:sp>
      <p:sp>
        <p:nvSpPr>
          <p:cNvPr id="3" name="Date Placeholder 2"/>
          <p:cNvSpPr>
            <a:spLocks noGrp="1"/>
          </p:cNvSpPr>
          <p:nvPr>
            <p:ph type="dt" sz="half" idx="10"/>
          </p:nvPr>
        </p:nvSpPr>
        <p:spPr/>
        <p:txBody>
          <a:bodyPr/>
          <a:lstStyle/>
          <a:p>
            <a:fld id="{D1074BE5-EFFA-4076-ADD6-DBB14D5824BB}"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13</a:t>
            </a:fld>
            <a:endParaRPr lang="de-DE" dirty="0"/>
          </a:p>
        </p:txBody>
      </p:sp>
    </p:spTree>
    <p:extLst>
      <p:ext uri="{BB962C8B-B14F-4D97-AF65-F5344CB8AC3E}">
        <p14:creationId xmlns:p14="http://schemas.microsoft.com/office/powerpoint/2010/main" val="242806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dirty="0"/>
              <a:t>MUPIP BACKUP Example (Cont.)</a:t>
            </a:r>
            <a:endParaRPr lang="th-TH" altLang="en-US" dirty="0"/>
          </a:p>
        </p:txBody>
      </p:sp>
      <p:sp>
        <p:nvSpPr>
          <p:cNvPr id="2" name="Content Placeholder 1"/>
          <p:cNvSpPr>
            <a:spLocks noGrp="1"/>
          </p:cNvSpPr>
          <p:nvPr>
            <p:ph idx="14"/>
          </p:nvPr>
        </p:nvSpPr>
        <p:spPr>
          <a:xfrm>
            <a:off x="1786775" y="1670671"/>
            <a:ext cx="7905866" cy="3930029"/>
          </a:xfrm>
        </p:spPr>
        <p:txBody>
          <a:bodyPr/>
          <a:lstStyle/>
          <a:p>
            <a:pPr marL="609600" indent="-609600">
              <a:lnSpc>
                <a:spcPct val="90000"/>
              </a:lnSpc>
              <a:buFont typeface="Times New Roman" panose="02020603050405020304" pitchFamily="18" charset="0"/>
              <a:buChar char="•"/>
            </a:pPr>
            <a:r>
              <a:rPr lang="en-US" altLang="en-US" sz="2800" dirty="0"/>
              <a:t>To backup all files with new journal files in a directory named /BACKUPS_DIR without interrupting users access</a:t>
            </a:r>
          </a:p>
          <a:p>
            <a:pPr marL="1371600" lvl="2" indent="-457200">
              <a:lnSpc>
                <a:spcPct val="90000"/>
              </a:lnSpc>
            </a:pPr>
            <a:r>
              <a:rPr lang="en-US" altLang="en-US" sz="2000" b="1" dirty="0"/>
              <a:t>MUPIP&gt; BACKUP “*” -online -new /</a:t>
            </a:r>
            <a:r>
              <a:rPr lang="en-US" altLang="en-US" sz="2000" b="1" dirty="0" err="1"/>
              <a:t>ydbinst</a:t>
            </a:r>
            <a:r>
              <a:rPr lang="en-US" altLang="en-US" sz="2000" b="1" dirty="0"/>
              <a:t>/BACKUPS_DIR</a:t>
            </a:r>
          </a:p>
          <a:p>
            <a:pPr marL="1371600" lvl="2" indent="-457200">
              <a:lnSpc>
                <a:spcPct val="90000"/>
              </a:lnSpc>
              <a:buFont typeface="Times New Roman" panose="02020603050405020304" pitchFamily="18" charset="0"/>
              <a:buChar char="•"/>
            </a:pPr>
            <a:r>
              <a:rPr lang="en-US" altLang="en-US" sz="2000" dirty="0"/>
              <a:t>A comprehensive backup of all </a:t>
            </a:r>
            <a:r>
              <a:rPr lang="en-US" altLang="en-US" sz="2000" dirty="0" err="1"/>
              <a:t>db</a:t>
            </a:r>
            <a:r>
              <a:rPr lang="en-US" altLang="en-US" sz="2000" dirty="0"/>
              <a:t> files was created in the /</a:t>
            </a:r>
            <a:r>
              <a:rPr lang="en-US" altLang="en-US" sz="2000" dirty="0" err="1"/>
              <a:t>ydbinst</a:t>
            </a:r>
            <a:r>
              <a:rPr lang="en-US" altLang="en-US" sz="2000" dirty="0"/>
              <a:t>/BACKUPS_DIR with a corresponding set of journal files while allowing updates to the </a:t>
            </a:r>
            <a:r>
              <a:rPr lang="en-US" altLang="en-US" sz="2000" dirty="0" err="1"/>
              <a:t>db</a:t>
            </a:r>
            <a:r>
              <a:rPr lang="en-US" altLang="en-US" sz="2000" dirty="0"/>
              <a:t> files</a:t>
            </a:r>
            <a:endParaRPr lang="th-TH" altLang="en-US" sz="2000" dirty="0"/>
          </a:p>
          <a:p>
            <a:pPr marL="609600" indent="-609600">
              <a:lnSpc>
                <a:spcPct val="90000"/>
              </a:lnSpc>
              <a:buFont typeface="Times New Roman" panose="02020603050405020304" pitchFamily="18" charset="0"/>
              <a:buChar char="•"/>
            </a:pPr>
            <a:r>
              <a:rPr lang="en-US" altLang="en-US" sz="2800" dirty="0"/>
              <a:t>To backup all updates to all files in a directory named /BACKUPS_DIR.</a:t>
            </a:r>
            <a:endParaRPr lang="en-US" altLang="en-US" sz="2800" b="1" dirty="0"/>
          </a:p>
          <a:p>
            <a:pPr marL="1371600" lvl="2" indent="-457200">
              <a:lnSpc>
                <a:spcPct val="90000"/>
              </a:lnSpc>
            </a:pPr>
            <a:r>
              <a:rPr lang="en-US" altLang="en-US" sz="2000" b="1" dirty="0"/>
              <a:t>MUPIP&gt; BACKUP  -incremental “*” /</a:t>
            </a:r>
            <a:r>
              <a:rPr lang="en-US" altLang="en-US" sz="2000" b="1" dirty="0" err="1"/>
              <a:t>ydbinst</a:t>
            </a:r>
            <a:r>
              <a:rPr lang="en-US" altLang="en-US" sz="2000" b="1" dirty="0"/>
              <a:t>/BACKUPS_DIR</a:t>
            </a:r>
          </a:p>
          <a:p>
            <a:pPr marL="1371600" lvl="2" indent="-457200">
              <a:lnSpc>
                <a:spcPct val="90000"/>
              </a:lnSpc>
              <a:buFont typeface="Times New Roman" panose="02020603050405020304" pitchFamily="18" charset="0"/>
              <a:buChar char="•"/>
            </a:pPr>
            <a:r>
              <a:rPr lang="en-US" altLang="en-US" sz="2000" dirty="0"/>
              <a:t>A backup of the updates to all the database files since the last backup was created in /</a:t>
            </a:r>
            <a:r>
              <a:rPr lang="en-US" altLang="en-US" sz="2000" dirty="0" err="1"/>
              <a:t>ydbinst</a:t>
            </a:r>
            <a:r>
              <a:rPr lang="en-US" altLang="en-US" sz="2000" dirty="0"/>
              <a:t>/BACKUPS_DIR</a:t>
            </a:r>
          </a:p>
          <a:p>
            <a:pPr marL="1371600" lvl="2" indent="-457200">
              <a:lnSpc>
                <a:spcPct val="90000"/>
              </a:lnSpc>
              <a:buFont typeface="Times New Roman" panose="02020603050405020304" pitchFamily="18" charset="0"/>
              <a:buChar char="•"/>
            </a:pPr>
            <a:r>
              <a:rPr lang="en-US" altLang="en-US" sz="2000" dirty="0"/>
              <a:t>To restore the backup file, the </a:t>
            </a:r>
            <a:r>
              <a:rPr lang="en-US" altLang="en-US" sz="2000" dirty="0" err="1"/>
              <a:t>mupip</a:t>
            </a:r>
            <a:r>
              <a:rPr lang="en-US" altLang="en-US" sz="2000" dirty="0"/>
              <a:t> restore command must be used</a:t>
            </a:r>
            <a:endParaRPr lang="th-TH" altLang="en-US" sz="2000" dirty="0"/>
          </a:p>
          <a:p>
            <a:endParaRPr lang="en-US" dirty="0"/>
          </a:p>
        </p:txBody>
      </p:sp>
      <p:sp>
        <p:nvSpPr>
          <p:cNvPr id="3" name="Date Placeholder 2"/>
          <p:cNvSpPr>
            <a:spLocks noGrp="1"/>
          </p:cNvSpPr>
          <p:nvPr>
            <p:ph type="dt" sz="half" idx="10"/>
          </p:nvPr>
        </p:nvSpPr>
        <p:spPr/>
        <p:txBody>
          <a:bodyPr/>
          <a:lstStyle/>
          <a:p>
            <a:fld id="{91AE90D3-ECB2-40C9-A89B-4FBA89944AE6}"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14</a:t>
            </a:fld>
            <a:endParaRPr lang="de-DE" dirty="0"/>
          </a:p>
        </p:txBody>
      </p:sp>
    </p:spTree>
    <p:extLst>
      <p:ext uri="{BB962C8B-B14F-4D97-AF65-F5344CB8AC3E}">
        <p14:creationId xmlns:p14="http://schemas.microsoft.com/office/powerpoint/2010/main" val="338738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MUPIP BACKUP Example (Cont.)</a:t>
            </a:r>
            <a:endParaRPr lang="en-US" dirty="0"/>
          </a:p>
        </p:txBody>
      </p:sp>
      <p:sp>
        <p:nvSpPr>
          <p:cNvPr id="3" name="Content Placeholder 2"/>
          <p:cNvSpPr>
            <a:spLocks noGrp="1"/>
          </p:cNvSpPr>
          <p:nvPr>
            <p:ph idx="14"/>
          </p:nvPr>
        </p:nvSpPr>
        <p:spPr>
          <a:xfrm>
            <a:off x="1786775" y="1505667"/>
            <a:ext cx="7905866" cy="4095034"/>
          </a:xfrm>
        </p:spPr>
        <p:txBody>
          <a:bodyPr/>
          <a:lstStyle/>
          <a:p>
            <a:pPr marL="457200" indent="-457200">
              <a:buFont typeface="Arial" panose="020B0604020202020204" pitchFamily="34" charset="0"/>
              <a:buChar char="•"/>
            </a:pPr>
            <a:r>
              <a:rPr lang="en-US" altLang="en-US" sz="2800" dirty="0"/>
              <a:t>The MUPIP BACKUP command can also use system utilities:</a:t>
            </a:r>
          </a:p>
          <a:p>
            <a:pPr marL="457200" indent="-457200">
              <a:buFont typeface="Arial" panose="020B0604020202020204" pitchFamily="34" charset="0"/>
              <a:buChar char="•"/>
            </a:pPr>
            <a:r>
              <a:rPr lang="en-US" altLang="en-US" sz="2800" dirty="0"/>
              <a:t>MUPIP BACKUP can be of the form “| &lt;string&gt; where &lt;string&gt; is executed and the backup output is passed in as standard input. The backup qualifiers can be freely mixed with any/all of the following commands.</a:t>
            </a:r>
          </a:p>
          <a:p>
            <a:pPr marL="800100" lvl="1" indent="-342900">
              <a:buFont typeface="Arial" panose="020B0604020202020204" pitchFamily="34" charset="0"/>
              <a:buChar char="•"/>
            </a:pPr>
            <a:r>
              <a:rPr lang="en-US" altLang="en-US" sz="2400" dirty="0" err="1"/>
              <a:t>mupip</a:t>
            </a:r>
            <a:r>
              <a:rPr lang="en-US" altLang="en-US" sz="2400" dirty="0"/>
              <a:t> backup “*” “|</a:t>
            </a:r>
            <a:r>
              <a:rPr lang="en-US" altLang="en-US" sz="2400" dirty="0" err="1"/>
              <a:t>gzip</a:t>
            </a:r>
            <a:r>
              <a:rPr lang="en-US" altLang="en-US" sz="2400" dirty="0"/>
              <a:t> -c”</a:t>
            </a:r>
          </a:p>
          <a:p>
            <a:pPr marL="1257300" lvl="2" indent="-342900">
              <a:buFont typeface="Arial" panose="020B0604020202020204" pitchFamily="34" charset="0"/>
              <a:buChar char="•"/>
            </a:pPr>
            <a:r>
              <a:rPr lang="en-US" altLang="en-US" sz="2000" dirty="0"/>
              <a:t>creates a compressed backup of all databases</a:t>
            </a:r>
          </a:p>
          <a:p>
            <a:pPr marL="800100" lvl="1" indent="-342900">
              <a:buFont typeface="Arial" panose="020B0604020202020204" pitchFamily="34" charset="0"/>
              <a:buChar char="•"/>
            </a:pPr>
            <a:r>
              <a:rPr lang="en-US" altLang="en-US" sz="2400" dirty="0" err="1"/>
              <a:t>mupip</a:t>
            </a:r>
            <a:r>
              <a:rPr lang="en-US" altLang="en-US" sz="2400" dirty="0"/>
              <a:t> backup “*” tcp://pharaoh:5000</a:t>
            </a:r>
          </a:p>
          <a:p>
            <a:pPr marL="1257300" lvl="2" indent="-342900">
              <a:buFont typeface="Arial" panose="020B0604020202020204" pitchFamily="34" charset="0"/>
              <a:buChar char="•"/>
            </a:pPr>
            <a:r>
              <a:rPr lang="en-US" altLang="en-US" sz="2000" dirty="0"/>
              <a:t>sends the backup to the machine pharaoh at port 5000, assuming a listener is awaiting the output</a:t>
            </a:r>
            <a:endParaRPr lang="th-TH" altLang="en-US" sz="2000" dirty="0"/>
          </a:p>
          <a:p>
            <a:endParaRPr lang="en-US" dirty="0"/>
          </a:p>
        </p:txBody>
      </p:sp>
      <p:sp>
        <p:nvSpPr>
          <p:cNvPr id="4" name="Date Placeholder 3"/>
          <p:cNvSpPr>
            <a:spLocks noGrp="1"/>
          </p:cNvSpPr>
          <p:nvPr>
            <p:ph type="dt" sz="half" idx="10"/>
          </p:nvPr>
        </p:nvSpPr>
        <p:spPr/>
        <p:txBody>
          <a:bodyPr/>
          <a:lstStyle/>
          <a:p>
            <a:fld id="{4BAD76DA-744F-4524-A11D-6AFEC328F5D2}" type="datetime4">
              <a:rPr lang="en-US" smtClean="0"/>
              <a:t>December 19, 2019</a:t>
            </a:fld>
            <a:endParaRPr lang="de-DE"/>
          </a:p>
        </p:txBody>
      </p:sp>
      <p:sp>
        <p:nvSpPr>
          <p:cNvPr id="5" name="Footer Placeholder 4"/>
          <p:cNvSpPr>
            <a:spLocks noGrp="1"/>
          </p:cNvSpPr>
          <p:nvPr>
            <p:ph type="ftr" sz="quarter" idx="11"/>
          </p:nvPr>
        </p:nvSpPr>
        <p:spPr/>
        <p:txBody>
          <a:bodyPr/>
          <a:lstStyle/>
          <a:p>
            <a:r>
              <a:rPr lang="de-DE"/>
              <a:t>YottaDB Administrator</a:t>
            </a:r>
          </a:p>
        </p:txBody>
      </p:sp>
      <p:sp>
        <p:nvSpPr>
          <p:cNvPr id="6" name="Slide Number Placeholder 5"/>
          <p:cNvSpPr>
            <a:spLocks noGrp="1"/>
          </p:cNvSpPr>
          <p:nvPr>
            <p:ph type="sldNum" sz="quarter" idx="12"/>
          </p:nvPr>
        </p:nvSpPr>
        <p:spPr/>
        <p:txBody>
          <a:bodyPr/>
          <a:lstStyle/>
          <a:p>
            <a:fld id="{5C3B061B-9F90-499E-9525-91E51689BDCC}" type="slidenum">
              <a:rPr lang="de-DE" smtClean="0"/>
              <a:pPr/>
              <a:t>15</a:t>
            </a:fld>
            <a:endParaRPr lang="de-DE" dirty="0"/>
          </a:p>
        </p:txBody>
      </p:sp>
    </p:spTree>
    <p:extLst>
      <p:ext uri="{BB962C8B-B14F-4D97-AF65-F5344CB8AC3E}">
        <p14:creationId xmlns:p14="http://schemas.microsoft.com/office/powerpoint/2010/main" val="93840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a:t>MUPIP RESTORE </a:t>
            </a:r>
            <a:endParaRPr lang="th-TH" altLang="en-US" dirty="0"/>
          </a:p>
        </p:txBody>
      </p:sp>
      <p:sp>
        <p:nvSpPr>
          <p:cNvPr id="2" name="Content Placeholder 1"/>
          <p:cNvSpPr>
            <a:spLocks noGrp="1"/>
          </p:cNvSpPr>
          <p:nvPr>
            <p:ph idx="14"/>
          </p:nvPr>
        </p:nvSpPr>
        <p:spPr>
          <a:xfrm>
            <a:off x="1786775" y="1711922"/>
            <a:ext cx="7905866" cy="3888779"/>
          </a:xfrm>
        </p:spPr>
        <p:txBody>
          <a:bodyPr/>
          <a:lstStyle/>
          <a:p>
            <a:pPr marL="342900" indent="-342900">
              <a:lnSpc>
                <a:spcPct val="90000"/>
              </a:lnSpc>
              <a:buFont typeface="Arial" panose="020B0604020202020204" pitchFamily="34" charset="0"/>
              <a:buChar char="•"/>
            </a:pPr>
            <a:r>
              <a:rPr lang="en-US" dirty="0"/>
              <a:t>Integrates one or more BACKUP -INCREMENTAL files into a corresponding database. </a:t>
            </a:r>
          </a:p>
          <a:p>
            <a:pPr marL="342900" indent="-342900">
              <a:lnSpc>
                <a:spcPct val="90000"/>
              </a:lnSpc>
              <a:buFont typeface="Arial" panose="020B0604020202020204" pitchFamily="34" charset="0"/>
              <a:buChar char="•"/>
            </a:pPr>
            <a:r>
              <a:rPr lang="en-US" dirty="0"/>
              <a:t>The transaction number in the first incremental backup must be one more than the current transaction number of the database.</a:t>
            </a:r>
          </a:p>
          <a:p>
            <a:pPr marL="342900" indent="-342900">
              <a:lnSpc>
                <a:spcPct val="90000"/>
              </a:lnSpc>
              <a:buFont typeface="Arial" panose="020B0604020202020204" pitchFamily="34" charset="0"/>
              <a:buChar char="•"/>
            </a:pPr>
            <a:r>
              <a:rPr lang="en-US" dirty="0"/>
              <a:t>The format of the RESTORE command is:</a:t>
            </a:r>
          </a:p>
          <a:p>
            <a:r>
              <a:rPr lang="en-US" dirty="0"/>
              <a:t>	MUPIP&gt; RE[STORE] file-name </a:t>
            </a:r>
            <a:r>
              <a:rPr lang="en-US" dirty="0" err="1"/>
              <a:t>bytestrm</a:t>
            </a:r>
            <a:r>
              <a:rPr lang="en-US" dirty="0"/>
              <a:t>-</a:t>
            </a:r>
            <a:r>
              <a:rPr lang="en-US" dirty="0" err="1"/>
              <a:t>bkup</a:t>
            </a:r>
            <a:r>
              <a:rPr lang="en-US" dirty="0"/>
              <a:t>-list</a:t>
            </a:r>
          </a:p>
          <a:p>
            <a:endParaRPr lang="en-US" dirty="0"/>
          </a:p>
          <a:p>
            <a:pPr marL="342900" indent="-342900">
              <a:lnSpc>
                <a:spcPct val="90000"/>
              </a:lnSpc>
              <a:buFont typeface="Arial" panose="020B0604020202020204" pitchFamily="34" charset="0"/>
              <a:buChar char="•"/>
            </a:pPr>
            <a:r>
              <a:rPr lang="en-US" dirty="0"/>
              <a:t>Example</a:t>
            </a:r>
          </a:p>
          <a:p>
            <a:pPr>
              <a:lnSpc>
                <a:spcPct val="90000"/>
              </a:lnSpc>
            </a:pPr>
            <a:r>
              <a:rPr lang="en-US" dirty="0"/>
              <a:t>	$ </a:t>
            </a:r>
            <a:r>
              <a:rPr lang="en-US" dirty="0" err="1"/>
              <a:t>mupip</a:t>
            </a:r>
            <a:r>
              <a:rPr lang="en-US" dirty="0"/>
              <a:t> restore </a:t>
            </a:r>
            <a:r>
              <a:rPr lang="en-US" dirty="0" err="1"/>
              <a:t>backup.dat</a:t>
            </a:r>
            <a:r>
              <a:rPr lang="en-US" dirty="0"/>
              <a:t> backup.bk1,backup.bk2</a:t>
            </a:r>
          </a:p>
        </p:txBody>
      </p:sp>
      <p:sp>
        <p:nvSpPr>
          <p:cNvPr id="3" name="Date Placeholder 2"/>
          <p:cNvSpPr>
            <a:spLocks noGrp="1"/>
          </p:cNvSpPr>
          <p:nvPr>
            <p:ph type="dt" sz="half" idx="10"/>
          </p:nvPr>
        </p:nvSpPr>
        <p:spPr/>
        <p:txBody>
          <a:bodyPr/>
          <a:lstStyle/>
          <a:p>
            <a:fld id="{3CD89CD9-2820-4080-BDFC-487A79CE8B6F}"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16</a:t>
            </a:fld>
            <a:endParaRPr lang="de-DE" dirty="0"/>
          </a:p>
        </p:txBody>
      </p:sp>
    </p:spTree>
    <p:extLst>
      <p:ext uri="{BB962C8B-B14F-4D97-AF65-F5344CB8AC3E}">
        <p14:creationId xmlns:p14="http://schemas.microsoft.com/office/powerpoint/2010/main" val="319747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p:cNvSpPr>
          <p:nvPr>
            <p:ph type="title"/>
          </p:nvPr>
        </p:nvSpPr>
        <p:spPr/>
        <p:txBody>
          <a:bodyPr anchor="ctr"/>
          <a:lstStyle/>
          <a:p>
            <a:r>
              <a:rPr lang="en-US" altLang="en-US" dirty="0"/>
              <a:t>Database Integrity Check</a:t>
            </a:r>
            <a:endParaRPr lang="th-TH" altLang="en-US" dirty="0"/>
          </a:p>
        </p:txBody>
      </p:sp>
      <p:sp>
        <p:nvSpPr>
          <p:cNvPr id="2" name="Date Placeholder 1"/>
          <p:cNvSpPr>
            <a:spLocks noGrp="1"/>
          </p:cNvSpPr>
          <p:nvPr>
            <p:ph type="dt" sz="half" idx="10"/>
          </p:nvPr>
        </p:nvSpPr>
        <p:spPr/>
        <p:txBody>
          <a:bodyPr/>
          <a:lstStyle/>
          <a:p>
            <a:r>
              <a:rPr lang="en-US"/>
              <a:t>18-Dec-19</a:t>
            </a:r>
            <a:endParaRPr lang="de-DE"/>
          </a:p>
        </p:txBody>
      </p:sp>
      <p:sp>
        <p:nvSpPr>
          <p:cNvPr id="3" name="Footer Placeholder 2"/>
          <p:cNvSpPr>
            <a:spLocks noGrp="1"/>
          </p:cNvSpPr>
          <p:nvPr>
            <p:ph type="ftr" sz="quarter" idx="11"/>
          </p:nvPr>
        </p:nvSpPr>
        <p:spPr/>
        <p:txBody>
          <a:bodyPr/>
          <a:lstStyle/>
          <a:p>
            <a:r>
              <a:rPr lang="de-DE"/>
              <a:t>YottaDB Foundation</a:t>
            </a:r>
          </a:p>
        </p:txBody>
      </p:sp>
      <p:sp>
        <p:nvSpPr>
          <p:cNvPr id="4" name="Slide Number Placeholder 3"/>
          <p:cNvSpPr>
            <a:spLocks noGrp="1"/>
          </p:cNvSpPr>
          <p:nvPr>
            <p:ph type="sldNum" sz="quarter" idx="12"/>
          </p:nvPr>
        </p:nvSpPr>
        <p:spPr/>
        <p:txBody>
          <a:bodyPr/>
          <a:lstStyle/>
          <a:p>
            <a:fld id="{5C3B061B-9F90-499E-9525-91E51689BDCC}" type="slidenum">
              <a:rPr lang="de-DE" smtClean="0"/>
              <a:pPr/>
              <a:t>17</a:t>
            </a:fld>
            <a:endParaRPr lang="de-DE" dirty="0"/>
          </a:p>
        </p:txBody>
      </p:sp>
    </p:spTree>
    <p:extLst>
      <p:ext uri="{BB962C8B-B14F-4D97-AF65-F5344CB8AC3E}">
        <p14:creationId xmlns:p14="http://schemas.microsoft.com/office/powerpoint/2010/main" val="1879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dirty="0"/>
              <a:t>MUPIP INTEG </a:t>
            </a:r>
            <a:endParaRPr lang="th-TH" altLang="en-US" dirty="0"/>
          </a:p>
        </p:txBody>
      </p:sp>
      <p:sp>
        <p:nvSpPr>
          <p:cNvPr id="2" name="Content Placeholder 1"/>
          <p:cNvSpPr>
            <a:spLocks noGrp="1"/>
          </p:cNvSpPr>
          <p:nvPr>
            <p:ph idx="14"/>
          </p:nvPr>
        </p:nvSpPr>
        <p:spPr>
          <a:xfrm>
            <a:off x="1869277" y="1560859"/>
            <a:ext cx="7905866" cy="2871059"/>
          </a:xfrm>
        </p:spPr>
        <p:txBody>
          <a:bodyPr/>
          <a:lstStyle/>
          <a:p>
            <a:pPr marL="457200" indent="-457200">
              <a:lnSpc>
                <a:spcPct val="80000"/>
              </a:lnSpc>
              <a:buFont typeface="Arial" panose="020B0604020202020204" pitchFamily="34" charset="0"/>
              <a:buChar char="•"/>
            </a:pPr>
            <a:r>
              <a:rPr lang="en-US" altLang="en-US" sz="2800" dirty="0"/>
              <a:t>The INTEG command performs an integrity check on a GDS database file.  The command operates on one or more regions in the current global directory by suspending current updates to those regions </a:t>
            </a:r>
          </a:p>
          <a:p>
            <a:pPr marL="457200" indent="-457200">
              <a:lnSpc>
                <a:spcPct val="80000"/>
              </a:lnSpc>
              <a:buFont typeface="Arial" panose="020B0604020202020204" pitchFamily="34" charset="0"/>
              <a:buChar char="•"/>
            </a:pPr>
            <a:r>
              <a:rPr lang="en-US" altLang="en-US" sz="2800" dirty="0"/>
              <a:t>The INTEG command should be done at the following times:</a:t>
            </a:r>
          </a:p>
          <a:p>
            <a:pPr marL="800100" lvl="1" indent="-342900">
              <a:lnSpc>
                <a:spcPct val="80000"/>
              </a:lnSpc>
              <a:buFont typeface="Arial" panose="020B0604020202020204" pitchFamily="34" charset="0"/>
              <a:buChar char="•"/>
            </a:pPr>
            <a:r>
              <a:rPr lang="en-US" altLang="en-US" sz="2400" dirty="0"/>
              <a:t>Periodically -- to ensure ongoing integrity of the database(s)</a:t>
            </a:r>
          </a:p>
          <a:p>
            <a:pPr marL="1257300" lvl="2" indent="-342900">
              <a:lnSpc>
                <a:spcPct val="80000"/>
              </a:lnSpc>
              <a:buFont typeface="Arial" panose="020B0604020202020204" pitchFamily="34" charset="0"/>
              <a:buChar char="•"/>
            </a:pPr>
            <a:r>
              <a:rPr lang="en-US" altLang="en-US" sz="2000" dirty="0"/>
              <a:t>Frequent INTEGs help catch integrity problems before they spread throughout the database file.</a:t>
            </a:r>
          </a:p>
          <a:p>
            <a:pPr marL="800100" lvl="1" indent="-342900">
              <a:lnSpc>
                <a:spcPct val="80000"/>
              </a:lnSpc>
              <a:buFont typeface="Arial" panose="020B0604020202020204" pitchFamily="34" charset="0"/>
              <a:buChar char="•"/>
            </a:pPr>
            <a:r>
              <a:rPr lang="en-US" altLang="en-US" sz="2400" dirty="0"/>
              <a:t>After a Crash -- to ensure that the database was not corrupted</a:t>
            </a:r>
          </a:p>
          <a:p>
            <a:pPr marL="800100" lvl="1" indent="-342900">
              <a:lnSpc>
                <a:spcPct val="80000"/>
              </a:lnSpc>
              <a:buFont typeface="Arial" panose="020B0604020202020204" pitchFamily="34" charset="0"/>
              <a:buChar char="•"/>
            </a:pPr>
            <a:r>
              <a:rPr lang="en-US" altLang="en-US" sz="2400" dirty="0"/>
              <a:t>When Database Errors are Reported</a:t>
            </a:r>
            <a:r>
              <a:rPr lang="en-US" altLang="en-US" sz="2400" i="1" dirty="0"/>
              <a:t> </a:t>
            </a:r>
            <a:r>
              <a:rPr lang="en-US" altLang="en-US" sz="2400" dirty="0"/>
              <a:t>-- to troubleshoot the problem </a:t>
            </a:r>
            <a:endParaRPr lang="th-TH" altLang="en-US" sz="2400" dirty="0"/>
          </a:p>
          <a:p>
            <a:endParaRPr lang="en-US" dirty="0"/>
          </a:p>
        </p:txBody>
      </p:sp>
      <p:sp>
        <p:nvSpPr>
          <p:cNvPr id="3" name="Date Placeholder 2"/>
          <p:cNvSpPr>
            <a:spLocks noGrp="1"/>
          </p:cNvSpPr>
          <p:nvPr>
            <p:ph type="dt" sz="half" idx="10"/>
          </p:nvPr>
        </p:nvSpPr>
        <p:spPr/>
        <p:txBody>
          <a:bodyPr/>
          <a:lstStyle/>
          <a:p>
            <a:fld id="{039194E3-7CB0-4D1E-8BE4-70D182160433}"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18</a:t>
            </a:fld>
            <a:endParaRPr lang="de-DE" dirty="0"/>
          </a:p>
        </p:txBody>
      </p:sp>
    </p:spTree>
    <p:extLst>
      <p:ext uri="{BB962C8B-B14F-4D97-AF65-F5344CB8AC3E}">
        <p14:creationId xmlns:p14="http://schemas.microsoft.com/office/powerpoint/2010/main" val="182164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MUPIP INTEG (Cont.)</a:t>
            </a:r>
            <a:endParaRPr lang="en-US" dirty="0"/>
          </a:p>
        </p:txBody>
      </p:sp>
      <p:sp>
        <p:nvSpPr>
          <p:cNvPr id="3" name="Content Placeholder 2"/>
          <p:cNvSpPr>
            <a:spLocks noGrp="1"/>
          </p:cNvSpPr>
          <p:nvPr>
            <p:ph idx="14"/>
          </p:nvPr>
        </p:nvSpPr>
        <p:spPr>
          <a:xfrm>
            <a:off x="1786775" y="1410949"/>
            <a:ext cx="7905866" cy="4189752"/>
          </a:xfrm>
        </p:spPr>
        <p:txBody>
          <a:bodyPr/>
          <a:lstStyle/>
          <a:p>
            <a:pPr marL="457200" indent="-457200">
              <a:lnSpc>
                <a:spcPct val="90000"/>
              </a:lnSpc>
              <a:buFont typeface="Arial" panose="020B0604020202020204" pitchFamily="34" charset="0"/>
              <a:buChar char="•"/>
            </a:pPr>
            <a:r>
              <a:rPr lang="en-US" altLang="en-US" sz="2800" dirty="0"/>
              <a:t>The format of the INTEG command is:</a:t>
            </a:r>
          </a:p>
          <a:p>
            <a:pPr lvl="1">
              <a:lnSpc>
                <a:spcPct val="90000"/>
              </a:lnSpc>
            </a:pPr>
            <a:r>
              <a:rPr lang="en-US" altLang="en-US" sz="2400" dirty="0"/>
              <a:t>MUPIP&gt; INTEG [-qualifier] -FILE  file-name</a:t>
            </a:r>
          </a:p>
          <a:p>
            <a:pPr lvl="1">
              <a:lnSpc>
                <a:spcPct val="90000"/>
              </a:lnSpc>
            </a:pPr>
            <a:r>
              <a:rPr lang="en-US" altLang="en-US" sz="2400" dirty="0"/>
              <a:t>MUPIP&gt; INTEG [-qualifier] -REGION  region-list</a:t>
            </a:r>
          </a:p>
          <a:p>
            <a:pPr marL="800100" lvl="1" indent="-342900">
              <a:lnSpc>
                <a:spcPct val="90000"/>
              </a:lnSpc>
              <a:buFont typeface="Arial" panose="020B0604020202020204" pitchFamily="34" charset="0"/>
              <a:buChar char="•"/>
            </a:pPr>
            <a:r>
              <a:rPr lang="en-US" altLang="en-US" sz="2400" dirty="0"/>
              <a:t>The file-name or region-list identifies the target of the INTEG.</a:t>
            </a:r>
          </a:p>
          <a:p>
            <a:pPr marL="800100" lvl="1" indent="-342900">
              <a:lnSpc>
                <a:spcPct val="90000"/>
              </a:lnSpc>
              <a:buFont typeface="Arial" panose="020B0604020202020204" pitchFamily="34" charset="0"/>
              <a:buChar char="•"/>
            </a:pPr>
            <a:r>
              <a:rPr lang="en-US" altLang="en-US" sz="2400" dirty="0"/>
              <a:t>The INTEG command must include -FILE or -REGION qualifiers that determine whether the argument of the INTEG is a file-name or region-list.</a:t>
            </a:r>
          </a:p>
          <a:p>
            <a:pPr marL="800100" lvl="1" indent="-342900">
              <a:lnSpc>
                <a:spcPct val="90000"/>
              </a:lnSpc>
              <a:buFont typeface="Arial" panose="020B0604020202020204" pitchFamily="34" charset="0"/>
              <a:buChar char="•"/>
            </a:pPr>
            <a:r>
              <a:rPr lang="en-US" altLang="en-US" sz="2400" dirty="0"/>
              <a:t>The optional qualifiers which determine the action(s) for the SET are:</a:t>
            </a:r>
          </a:p>
          <a:p>
            <a:pPr marL="1257300" lvl="2" indent="-342900">
              <a:lnSpc>
                <a:spcPct val="90000"/>
              </a:lnSpc>
              <a:buFont typeface="Arial" panose="020B0604020202020204" pitchFamily="34" charset="0"/>
              <a:buChar char="•"/>
            </a:pPr>
            <a:r>
              <a:rPr lang="en-US" altLang="en-US" sz="2000" dirty="0"/>
              <a:t>-FAST	only looks at index blocks (dramatically faster than full)</a:t>
            </a:r>
          </a:p>
          <a:p>
            <a:pPr marL="1257300" lvl="2" indent="-342900">
              <a:lnSpc>
                <a:spcPct val="90000"/>
              </a:lnSpc>
              <a:buFont typeface="Arial" panose="020B0604020202020204" pitchFamily="34" charset="0"/>
              <a:buChar char="•"/>
            </a:pPr>
            <a:r>
              <a:rPr lang="en-US" altLang="en-US" sz="2000" dirty="0"/>
              <a:t>-FULL	looks at index and data blocks (default qualifier)</a:t>
            </a:r>
          </a:p>
          <a:p>
            <a:pPr marL="1257300" lvl="2" indent="-342900">
              <a:lnSpc>
                <a:spcPct val="90000"/>
              </a:lnSpc>
              <a:buFont typeface="Arial" panose="020B0604020202020204" pitchFamily="34" charset="0"/>
              <a:buChar char="•"/>
            </a:pPr>
            <a:r>
              <a:rPr lang="en-US" altLang="en-US" sz="2000" dirty="0"/>
              <a:t>-SUBSCRIPT	specifies which global to verify</a:t>
            </a:r>
            <a:endParaRPr lang="th-TH" altLang="en-US" sz="2000" dirty="0"/>
          </a:p>
          <a:p>
            <a:endParaRPr lang="en-US" dirty="0"/>
          </a:p>
        </p:txBody>
      </p:sp>
      <p:sp>
        <p:nvSpPr>
          <p:cNvPr id="4" name="Date Placeholder 3"/>
          <p:cNvSpPr>
            <a:spLocks noGrp="1"/>
          </p:cNvSpPr>
          <p:nvPr>
            <p:ph type="dt" sz="half" idx="10"/>
          </p:nvPr>
        </p:nvSpPr>
        <p:spPr/>
        <p:txBody>
          <a:bodyPr/>
          <a:lstStyle/>
          <a:p>
            <a:fld id="{BE22AF70-2DF4-4B1F-81B9-27616BFCF5FA}" type="datetime4">
              <a:rPr lang="en-US" smtClean="0"/>
              <a:t>December 19, 2019</a:t>
            </a:fld>
            <a:endParaRPr lang="de-DE"/>
          </a:p>
        </p:txBody>
      </p:sp>
      <p:sp>
        <p:nvSpPr>
          <p:cNvPr id="5" name="Footer Placeholder 4"/>
          <p:cNvSpPr>
            <a:spLocks noGrp="1"/>
          </p:cNvSpPr>
          <p:nvPr>
            <p:ph type="ftr" sz="quarter" idx="11"/>
          </p:nvPr>
        </p:nvSpPr>
        <p:spPr/>
        <p:txBody>
          <a:bodyPr/>
          <a:lstStyle/>
          <a:p>
            <a:r>
              <a:rPr lang="de-DE"/>
              <a:t>YottaDB Administrator</a:t>
            </a:r>
          </a:p>
        </p:txBody>
      </p:sp>
      <p:sp>
        <p:nvSpPr>
          <p:cNvPr id="6" name="Slide Number Placeholder 5"/>
          <p:cNvSpPr>
            <a:spLocks noGrp="1"/>
          </p:cNvSpPr>
          <p:nvPr>
            <p:ph type="sldNum" sz="quarter" idx="12"/>
          </p:nvPr>
        </p:nvSpPr>
        <p:spPr/>
        <p:txBody>
          <a:bodyPr/>
          <a:lstStyle/>
          <a:p>
            <a:fld id="{5C3B061B-9F90-499E-9525-91E51689BDCC}" type="slidenum">
              <a:rPr lang="de-DE" smtClean="0"/>
              <a:pPr/>
              <a:t>19</a:t>
            </a:fld>
            <a:endParaRPr lang="de-DE" dirty="0"/>
          </a:p>
        </p:txBody>
      </p:sp>
    </p:spTree>
    <p:extLst>
      <p:ext uri="{BB962C8B-B14F-4D97-AF65-F5344CB8AC3E}">
        <p14:creationId xmlns:p14="http://schemas.microsoft.com/office/powerpoint/2010/main" val="282417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7" name="Text Placeholder 6"/>
          <p:cNvSpPr>
            <a:spLocks noGrp="1"/>
          </p:cNvSpPr>
          <p:nvPr>
            <p:ph type="body" idx="13"/>
          </p:nvPr>
        </p:nvSpPr>
        <p:spPr/>
        <p:txBody>
          <a:bodyPr/>
          <a:lstStyle/>
          <a:p>
            <a:r>
              <a:rPr lang="en-US"/>
              <a:t>2</a:t>
            </a:r>
            <a:r>
              <a:rPr lang="en-US" baseline="30000"/>
              <a:t>nd</a:t>
            </a:r>
            <a:r>
              <a:rPr lang="en-US"/>
              <a:t> </a:t>
            </a:r>
            <a:r>
              <a:rPr lang="en-US" dirty="0"/>
              <a:t>Day.</a:t>
            </a:r>
          </a:p>
        </p:txBody>
      </p:sp>
      <p:sp>
        <p:nvSpPr>
          <p:cNvPr id="6" name="Content Placeholder 5"/>
          <p:cNvSpPr>
            <a:spLocks noGrp="1"/>
          </p:cNvSpPr>
          <p:nvPr>
            <p:ph idx="1"/>
          </p:nvPr>
        </p:nvSpPr>
        <p:spPr>
          <a:xfrm>
            <a:off x="1756294" y="2182597"/>
            <a:ext cx="7936346" cy="2871059"/>
          </a:xfrm>
        </p:spPr>
        <p:txBody>
          <a:bodyPr/>
          <a:lstStyle/>
          <a:p>
            <a:pPr lvl="0"/>
            <a:r>
              <a:rPr lang="en-US" dirty="0"/>
              <a:t>Database Extract and Load</a:t>
            </a:r>
          </a:p>
          <a:p>
            <a:pPr lvl="0"/>
            <a:r>
              <a:rPr lang="en-US" dirty="0"/>
              <a:t>Database Backup and Restore</a:t>
            </a:r>
          </a:p>
          <a:p>
            <a:pPr lvl="0"/>
            <a:r>
              <a:rPr lang="en-US" dirty="0"/>
              <a:t>Database Integrity Check</a:t>
            </a:r>
          </a:p>
          <a:p>
            <a:pPr lvl="0"/>
            <a:r>
              <a:rPr lang="en-US" dirty="0"/>
              <a:t>Database Fragmentation</a:t>
            </a:r>
          </a:p>
          <a:p>
            <a:pPr lvl="0"/>
            <a:r>
              <a:rPr lang="en-US" dirty="0"/>
              <a:t>Database Monitoring</a:t>
            </a:r>
          </a:p>
        </p:txBody>
      </p:sp>
      <p:sp>
        <p:nvSpPr>
          <p:cNvPr id="4" name="Date Placeholder 3"/>
          <p:cNvSpPr>
            <a:spLocks noGrp="1"/>
          </p:cNvSpPr>
          <p:nvPr>
            <p:ph type="dt" sz="half" idx="10"/>
          </p:nvPr>
        </p:nvSpPr>
        <p:spPr>
          <a:xfrm>
            <a:off x="10624931" y="6356350"/>
            <a:ext cx="1325276" cy="365125"/>
          </a:xfrm>
        </p:spPr>
        <p:txBody>
          <a:bodyPr/>
          <a:lstStyle/>
          <a:p>
            <a:r>
              <a:rPr lang="en-US"/>
              <a:t>18-Dec-19</a:t>
            </a:r>
            <a:endParaRPr lang="de-DE" dirty="0"/>
          </a:p>
        </p:txBody>
      </p:sp>
      <p:sp>
        <p:nvSpPr>
          <p:cNvPr id="8" name="Footer Placeholder 7"/>
          <p:cNvSpPr>
            <a:spLocks noGrp="1"/>
          </p:cNvSpPr>
          <p:nvPr>
            <p:ph type="ftr" sz="quarter" idx="11"/>
          </p:nvPr>
        </p:nvSpPr>
        <p:spPr/>
        <p:txBody>
          <a:bodyPr/>
          <a:lstStyle/>
          <a:p>
            <a:r>
              <a:rPr lang="de-DE" dirty="0" err="1"/>
              <a:t>YottaDB</a:t>
            </a:r>
            <a:r>
              <a:rPr lang="de-DE" dirty="0"/>
              <a:t> </a:t>
            </a:r>
            <a:r>
              <a:rPr lang="de-DE" dirty="0" err="1"/>
              <a:t>Foundation</a:t>
            </a:r>
            <a:endParaRPr lang="de-DE" dirty="0"/>
          </a:p>
        </p:txBody>
      </p:sp>
      <p:sp>
        <p:nvSpPr>
          <p:cNvPr id="9" name="Slide Number Placeholder 8"/>
          <p:cNvSpPr>
            <a:spLocks noGrp="1"/>
          </p:cNvSpPr>
          <p:nvPr>
            <p:ph type="sldNum" sz="quarter" idx="12"/>
          </p:nvPr>
        </p:nvSpPr>
        <p:spPr/>
        <p:txBody>
          <a:bodyPr/>
          <a:lstStyle/>
          <a:p>
            <a:fld id="{5C3B061B-9F90-499E-9525-91E51689BDCC}" type="slidenum">
              <a:rPr lang="de-DE" smtClean="0"/>
              <a:pPr/>
              <a:t>2</a:t>
            </a:fld>
            <a:endParaRPr lang="de-DE" dirty="0"/>
          </a:p>
        </p:txBody>
      </p:sp>
    </p:spTree>
    <p:extLst>
      <p:ext uri="{BB962C8B-B14F-4D97-AF65-F5344CB8AC3E}">
        <p14:creationId xmlns:p14="http://schemas.microsoft.com/office/powerpoint/2010/main" val="987224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MUPIP INTEG Example 1</a:t>
            </a:r>
            <a:endParaRPr lang="th-TH" altLang="en-US"/>
          </a:p>
        </p:txBody>
      </p:sp>
      <p:sp>
        <p:nvSpPr>
          <p:cNvPr id="4" name="Content Placeholder 3"/>
          <p:cNvSpPr>
            <a:spLocks noGrp="1"/>
          </p:cNvSpPr>
          <p:nvPr>
            <p:ph idx="14"/>
          </p:nvPr>
        </p:nvSpPr>
        <p:spPr>
          <a:xfrm>
            <a:off x="1786775" y="1732547"/>
            <a:ext cx="7905866" cy="3868153"/>
          </a:xfrm>
        </p:spPr>
        <p:txBody>
          <a:bodyPr/>
          <a:lstStyle/>
          <a:p>
            <a:r>
              <a:rPr lang="en-US" altLang="en-US" sz="2800" dirty="0"/>
              <a:t>A full integrity check for region UBG</a:t>
            </a:r>
            <a:r>
              <a:rPr lang="th-TH" altLang="en-US" sz="2800" dirty="0"/>
              <a:t>:</a:t>
            </a:r>
            <a:endParaRPr lang="en-US" altLang="en-US" sz="2800" dirty="0"/>
          </a:p>
          <a:p>
            <a:pPr lvl="1"/>
            <a:r>
              <a:rPr lang="en-US" altLang="en-US" sz="2800" dirty="0"/>
              <a:t>$ </a:t>
            </a:r>
            <a:r>
              <a:rPr lang="en-US" altLang="en-US" sz="2800" dirty="0" err="1"/>
              <a:t>mupip</a:t>
            </a:r>
            <a:r>
              <a:rPr lang="en-US" altLang="en-US" sz="2800" dirty="0"/>
              <a:t> </a:t>
            </a:r>
            <a:r>
              <a:rPr lang="en-US" altLang="en-US" sz="2800" dirty="0" err="1"/>
              <a:t>integ</a:t>
            </a:r>
            <a:r>
              <a:rPr lang="en-US" altLang="en-US" sz="2800" dirty="0"/>
              <a:t> –region UBG</a:t>
            </a:r>
          </a:p>
          <a:p>
            <a:pPr lvl="1"/>
            <a:endParaRPr lang="th-TH" altLang="en-US" sz="2800" dirty="0"/>
          </a:p>
          <a:p>
            <a:endParaRPr lang="en-US" sz="2800" dirty="0"/>
          </a:p>
        </p:txBody>
      </p:sp>
      <p:pic>
        <p:nvPicPr>
          <p:cNvPr id="6" name="Picture 5"/>
          <p:cNvPicPr>
            <a:picLocks noChangeAspect="1"/>
          </p:cNvPicPr>
          <p:nvPr/>
        </p:nvPicPr>
        <p:blipFill>
          <a:blip r:embed="rId2"/>
          <a:stretch>
            <a:fillRect/>
          </a:stretch>
        </p:blipFill>
        <p:spPr>
          <a:xfrm>
            <a:off x="2578194" y="2827089"/>
            <a:ext cx="5500867" cy="2725985"/>
          </a:xfrm>
          <a:prstGeom prst="rect">
            <a:avLst/>
          </a:prstGeom>
        </p:spPr>
      </p:pic>
      <p:sp>
        <p:nvSpPr>
          <p:cNvPr id="2" name="Date Placeholder 1"/>
          <p:cNvSpPr>
            <a:spLocks noGrp="1"/>
          </p:cNvSpPr>
          <p:nvPr>
            <p:ph type="dt" sz="half" idx="10"/>
          </p:nvPr>
        </p:nvSpPr>
        <p:spPr/>
        <p:txBody>
          <a:bodyPr/>
          <a:lstStyle/>
          <a:p>
            <a:fld id="{A621250B-0D84-4FB3-8881-C3CC895F8BD8}" type="datetime4">
              <a:rPr lang="en-US" smtClean="0"/>
              <a:t>December 19, 2019</a:t>
            </a:fld>
            <a:endParaRPr lang="de-DE"/>
          </a:p>
        </p:txBody>
      </p:sp>
      <p:sp>
        <p:nvSpPr>
          <p:cNvPr id="3" name="Footer Placeholder 2"/>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20</a:t>
            </a:fld>
            <a:endParaRPr lang="de-DE" dirty="0"/>
          </a:p>
        </p:txBody>
      </p:sp>
    </p:spTree>
    <p:extLst>
      <p:ext uri="{BB962C8B-B14F-4D97-AF65-F5344CB8AC3E}">
        <p14:creationId xmlns:p14="http://schemas.microsoft.com/office/powerpoint/2010/main" val="90623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t>MUPIP INTEG Example 2</a:t>
            </a:r>
            <a:endParaRPr lang="th-TH" altLang="en-US"/>
          </a:p>
        </p:txBody>
      </p:sp>
      <p:sp>
        <p:nvSpPr>
          <p:cNvPr id="2" name="Content Placeholder 1"/>
          <p:cNvSpPr>
            <a:spLocks noGrp="1"/>
          </p:cNvSpPr>
          <p:nvPr>
            <p:ph idx="14"/>
          </p:nvPr>
        </p:nvSpPr>
        <p:spPr>
          <a:xfrm>
            <a:off x="1786775" y="1485041"/>
            <a:ext cx="7905866" cy="4115659"/>
          </a:xfrm>
        </p:spPr>
        <p:txBody>
          <a:bodyPr/>
          <a:lstStyle/>
          <a:p>
            <a:r>
              <a:rPr lang="en-US" altLang="en-US" dirty="0"/>
              <a:t>A full integrity check on the global ^DBTBL with the -FULL qualifier to show how much space this particular global is taking up:</a:t>
            </a:r>
          </a:p>
          <a:p>
            <a:pPr lvl="1"/>
            <a:r>
              <a:rPr lang="en-US" sz="2400" dirty="0"/>
              <a:t>$ </a:t>
            </a:r>
            <a:r>
              <a:rPr lang="en-US" sz="2400" dirty="0" err="1"/>
              <a:t>mupip</a:t>
            </a:r>
            <a:r>
              <a:rPr lang="en-US" sz="2400" dirty="0"/>
              <a:t> </a:t>
            </a:r>
            <a:r>
              <a:rPr lang="en-US" sz="2400" dirty="0" err="1"/>
              <a:t>integ</a:t>
            </a:r>
            <a:r>
              <a:rPr lang="en-US" sz="2400" dirty="0"/>
              <a:t> </a:t>
            </a:r>
            <a:r>
              <a:rPr lang="en-US" altLang="en-US" sz="2400" dirty="0"/>
              <a:t>-full -subscript=“^DBTBL” -region TBLS</a:t>
            </a:r>
            <a:endParaRPr lang="en-US" sz="2400" dirty="0"/>
          </a:p>
        </p:txBody>
      </p:sp>
      <p:pic>
        <p:nvPicPr>
          <p:cNvPr id="4" name="Picture 3"/>
          <p:cNvPicPr>
            <a:picLocks noChangeAspect="1"/>
          </p:cNvPicPr>
          <p:nvPr/>
        </p:nvPicPr>
        <p:blipFill>
          <a:blip r:embed="rId2"/>
          <a:stretch>
            <a:fillRect/>
          </a:stretch>
        </p:blipFill>
        <p:spPr>
          <a:xfrm>
            <a:off x="3471970" y="2811950"/>
            <a:ext cx="4235116" cy="3465095"/>
          </a:xfrm>
          <a:prstGeom prst="rect">
            <a:avLst/>
          </a:prstGeom>
        </p:spPr>
      </p:pic>
      <p:sp>
        <p:nvSpPr>
          <p:cNvPr id="3" name="Date Placeholder 2"/>
          <p:cNvSpPr>
            <a:spLocks noGrp="1"/>
          </p:cNvSpPr>
          <p:nvPr>
            <p:ph type="dt" sz="half" idx="10"/>
          </p:nvPr>
        </p:nvSpPr>
        <p:spPr/>
        <p:txBody>
          <a:bodyPr/>
          <a:lstStyle/>
          <a:p>
            <a:fld id="{50F59610-5018-47FC-B898-84451E046551}" type="datetime4">
              <a:rPr lang="en-US" smtClean="0"/>
              <a:t>December 19, 2019</a:t>
            </a:fld>
            <a:endParaRPr lang="de-DE"/>
          </a:p>
        </p:txBody>
      </p:sp>
      <p:sp>
        <p:nvSpPr>
          <p:cNvPr id="5" name="Footer Placeholder 4"/>
          <p:cNvSpPr>
            <a:spLocks noGrp="1"/>
          </p:cNvSpPr>
          <p:nvPr>
            <p:ph type="ftr" sz="quarter" idx="11"/>
          </p:nvPr>
        </p:nvSpPr>
        <p:spPr/>
        <p:txBody>
          <a:bodyPr/>
          <a:lstStyle/>
          <a:p>
            <a:r>
              <a:rPr lang="de-DE"/>
              <a:t>YottaDB Administrator</a:t>
            </a:r>
          </a:p>
        </p:txBody>
      </p:sp>
      <p:sp>
        <p:nvSpPr>
          <p:cNvPr id="6" name="Slide Number Placeholder 5"/>
          <p:cNvSpPr>
            <a:spLocks noGrp="1"/>
          </p:cNvSpPr>
          <p:nvPr>
            <p:ph type="sldNum" sz="quarter" idx="12"/>
          </p:nvPr>
        </p:nvSpPr>
        <p:spPr/>
        <p:txBody>
          <a:bodyPr/>
          <a:lstStyle/>
          <a:p>
            <a:fld id="{5C3B061B-9F90-499E-9525-91E51689BDCC}" type="slidenum">
              <a:rPr lang="de-DE" smtClean="0"/>
              <a:pPr/>
              <a:t>21</a:t>
            </a:fld>
            <a:endParaRPr lang="de-DE" dirty="0"/>
          </a:p>
        </p:txBody>
      </p:sp>
    </p:spTree>
    <p:extLst>
      <p:ext uri="{BB962C8B-B14F-4D97-AF65-F5344CB8AC3E}">
        <p14:creationId xmlns:p14="http://schemas.microsoft.com/office/powerpoint/2010/main" val="1755613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p:cNvSpPr>
          <p:nvPr>
            <p:ph type="title"/>
          </p:nvPr>
        </p:nvSpPr>
        <p:spPr/>
        <p:txBody>
          <a:bodyPr anchor="ctr"/>
          <a:lstStyle/>
          <a:p>
            <a:r>
              <a:rPr lang="en-US" altLang="en-US" dirty="0"/>
              <a:t>Database Fragmentation</a:t>
            </a:r>
            <a:endParaRPr lang="th-TH" altLang="en-US" dirty="0"/>
          </a:p>
        </p:txBody>
      </p:sp>
      <p:sp>
        <p:nvSpPr>
          <p:cNvPr id="2" name="Date Placeholder 1"/>
          <p:cNvSpPr>
            <a:spLocks noGrp="1"/>
          </p:cNvSpPr>
          <p:nvPr>
            <p:ph type="dt" sz="half" idx="10"/>
          </p:nvPr>
        </p:nvSpPr>
        <p:spPr/>
        <p:txBody>
          <a:bodyPr/>
          <a:lstStyle/>
          <a:p>
            <a:r>
              <a:rPr lang="en-US"/>
              <a:t>18-Dec-19</a:t>
            </a:r>
            <a:endParaRPr lang="de-DE"/>
          </a:p>
        </p:txBody>
      </p:sp>
      <p:sp>
        <p:nvSpPr>
          <p:cNvPr id="3" name="Footer Placeholder 2"/>
          <p:cNvSpPr>
            <a:spLocks noGrp="1"/>
          </p:cNvSpPr>
          <p:nvPr>
            <p:ph type="ftr" sz="quarter" idx="11"/>
          </p:nvPr>
        </p:nvSpPr>
        <p:spPr/>
        <p:txBody>
          <a:bodyPr/>
          <a:lstStyle/>
          <a:p>
            <a:r>
              <a:rPr lang="de-DE"/>
              <a:t>YottaDB Foundation</a:t>
            </a:r>
          </a:p>
        </p:txBody>
      </p:sp>
      <p:sp>
        <p:nvSpPr>
          <p:cNvPr id="4" name="Slide Number Placeholder 3"/>
          <p:cNvSpPr>
            <a:spLocks noGrp="1"/>
          </p:cNvSpPr>
          <p:nvPr>
            <p:ph type="sldNum" sz="quarter" idx="12"/>
          </p:nvPr>
        </p:nvSpPr>
        <p:spPr/>
        <p:txBody>
          <a:bodyPr/>
          <a:lstStyle/>
          <a:p>
            <a:fld id="{5C3B061B-9F90-499E-9525-91E51689BDCC}" type="slidenum">
              <a:rPr lang="de-DE" smtClean="0"/>
              <a:pPr/>
              <a:t>22</a:t>
            </a:fld>
            <a:endParaRPr lang="de-DE" dirty="0"/>
          </a:p>
        </p:txBody>
      </p:sp>
    </p:spTree>
    <p:extLst>
      <p:ext uri="{BB962C8B-B14F-4D97-AF65-F5344CB8AC3E}">
        <p14:creationId xmlns:p14="http://schemas.microsoft.com/office/powerpoint/2010/main" val="415054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MUPIP REORG</a:t>
            </a:r>
            <a:endParaRPr lang="th-TH" altLang="en-US"/>
          </a:p>
        </p:txBody>
      </p:sp>
      <p:sp>
        <p:nvSpPr>
          <p:cNvPr id="2" name="Content Placeholder 1"/>
          <p:cNvSpPr>
            <a:spLocks noGrp="1"/>
          </p:cNvSpPr>
          <p:nvPr>
            <p:ph idx="14"/>
          </p:nvPr>
        </p:nvSpPr>
        <p:spPr>
          <a:xfrm>
            <a:off x="1786775" y="2179435"/>
            <a:ext cx="7905866" cy="3421265"/>
          </a:xfrm>
        </p:spPr>
        <p:txBody>
          <a:bodyPr/>
          <a:lstStyle/>
          <a:p>
            <a:pPr>
              <a:buFont typeface="Times New Roman" panose="02020603050405020304" pitchFamily="18" charset="0"/>
              <a:buChar char="•"/>
            </a:pPr>
            <a:r>
              <a:rPr lang="en-US" altLang="en-US" dirty="0"/>
              <a:t>The REORG command is used to defragment and compact database files.  The REORG runs concurrently with other database activity, including updates.  REORG optimizes the structure of database files but does not handle native file system fragmentation.  </a:t>
            </a:r>
          </a:p>
          <a:p>
            <a:pPr>
              <a:buFont typeface="Times New Roman" panose="02020603050405020304" pitchFamily="18" charset="0"/>
              <a:buChar char="•"/>
            </a:pPr>
            <a:r>
              <a:rPr lang="en-US" altLang="en-US" dirty="0"/>
              <a:t>The format of the REORG command is:</a:t>
            </a:r>
          </a:p>
          <a:p>
            <a:pPr lvl="1"/>
            <a:r>
              <a:rPr lang="en-US" altLang="en-US" dirty="0"/>
              <a:t>MUPIP&gt;REORG [–qualifier] </a:t>
            </a:r>
          </a:p>
          <a:p>
            <a:endParaRPr lang="en-US" dirty="0"/>
          </a:p>
        </p:txBody>
      </p:sp>
      <p:sp>
        <p:nvSpPr>
          <p:cNvPr id="3" name="Date Placeholder 2"/>
          <p:cNvSpPr>
            <a:spLocks noGrp="1"/>
          </p:cNvSpPr>
          <p:nvPr>
            <p:ph type="dt" sz="half" idx="10"/>
          </p:nvPr>
        </p:nvSpPr>
        <p:spPr/>
        <p:txBody>
          <a:bodyPr/>
          <a:lstStyle/>
          <a:p>
            <a:fld id="{FF1B0EC2-B0EA-404F-BD1E-67168C288F5A}"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23</a:t>
            </a:fld>
            <a:endParaRPr lang="de-DE" dirty="0"/>
          </a:p>
        </p:txBody>
      </p:sp>
    </p:spTree>
    <p:extLst>
      <p:ext uri="{BB962C8B-B14F-4D97-AF65-F5344CB8AC3E}">
        <p14:creationId xmlns:p14="http://schemas.microsoft.com/office/powerpoint/2010/main" val="260923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REORG Command Qualifiers</a:t>
            </a:r>
            <a:endParaRPr lang="th-TH" altLang="en-US"/>
          </a:p>
        </p:txBody>
      </p:sp>
      <p:sp>
        <p:nvSpPr>
          <p:cNvPr id="2" name="Content Placeholder 1"/>
          <p:cNvSpPr>
            <a:spLocks noGrp="1"/>
          </p:cNvSpPr>
          <p:nvPr>
            <p:ph idx="14"/>
          </p:nvPr>
        </p:nvSpPr>
        <p:spPr>
          <a:xfrm>
            <a:off x="742520" y="1410947"/>
            <a:ext cx="10986551" cy="4189753"/>
          </a:xfrm>
        </p:spPr>
        <p:txBody>
          <a:bodyPr/>
          <a:lstStyle/>
          <a:p>
            <a:pPr marL="342900" indent="-342900">
              <a:spcAft>
                <a:spcPts val="0"/>
              </a:spcAft>
              <a:buFont typeface="Arial" panose="020B0604020202020204" pitchFamily="34" charset="0"/>
              <a:buChar char="•"/>
            </a:pPr>
            <a:r>
              <a:rPr lang="en-US" altLang="en-US" sz="2000" b="1" dirty="0"/>
              <a:t>EXCLUDE</a:t>
            </a:r>
            <a:r>
              <a:rPr lang="en-US" altLang="en-US" sz="2000" dirty="0"/>
              <a:t>- Restricts swapping blocks used by the specified </a:t>
            </a:r>
            <a:r>
              <a:rPr lang="en-US" altLang="en-US" sz="2000" dirty="0" err="1"/>
              <a:t>globals</a:t>
            </a:r>
            <a:r>
              <a:rPr lang="en-US" altLang="en-US" sz="2000" dirty="0"/>
              <a:t>.  EXCLUDE will bypass the blocks containing the global/</a:t>
            </a:r>
            <a:r>
              <a:rPr lang="en-US" altLang="en-US" sz="2000" dirty="0" err="1"/>
              <a:t>globals</a:t>
            </a:r>
            <a:r>
              <a:rPr lang="en-US" altLang="en-US" sz="2000" dirty="0"/>
              <a:t> specified. Arguments for the EXCLUDE qualifier are:</a:t>
            </a:r>
          </a:p>
          <a:p>
            <a:pPr marL="1200150" lvl="2" indent="-285750">
              <a:spcBef>
                <a:spcPts val="0"/>
              </a:spcBef>
              <a:spcAft>
                <a:spcPts val="0"/>
              </a:spcAft>
              <a:buFont typeface="Arial" panose="020B0604020202020204" pitchFamily="34" charset="0"/>
              <a:buChar char="•"/>
            </a:pPr>
            <a:r>
              <a:rPr lang="en-US" altLang="en-US" sz="1800" dirty="0"/>
              <a:t>A Global name, such as ACN</a:t>
            </a:r>
          </a:p>
          <a:p>
            <a:pPr marL="1200150" lvl="2" indent="-285750">
              <a:spcBef>
                <a:spcPts val="0"/>
              </a:spcBef>
              <a:spcAft>
                <a:spcPts val="0"/>
              </a:spcAft>
              <a:buFont typeface="Arial" panose="020B0604020202020204" pitchFamily="34" charset="0"/>
              <a:buChar char="•"/>
            </a:pPr>
            <a:r>
              <a:rPr lang="en-US" altLang="en-US" sz="1800" dirty="0"/>
              <a:t>A range of global names, such as A7:B7</a:t>
            </a:r>
          </a:p>
          <a:p>
            <a:pPr marL="1200150" lvl="2" indent="-285750">
              <a:spcBef>
                <a:spcPts val="0"/>
              </a:spcBef>
              <a:spcAft>
                <a:spcPts val="0"/>
              </a:spcAft>
              <a:buFont typeface="Arial" panose="020B0604020202020204" pitchFamily="34" charset="0"/>
              <a:buChar char="•"/>
            </a:pPr>
            <a:r>
              <a:rPr lang="en-US" altLang="en-US" sz="1800" dirty="0"/>
              <a:t>A list, such as A,B,C</a:t>
            </a:r>
          </a:p>
          <a:p>
            <a:pPr marL="1200150" lvl="2" indent="-285750">
              <a:spcBef>
                <a:spcPts val="0"/>
              </a:spcBef>
              <a:spcAft>
                <a:spcPts val="0"/>
              </a:spcAft>
              <a:buFont typeface="Arial" panose="020B0604020202020204" pitchFamily="34" charset="0"/>
              <a:buChar char="•"/>
            </a:pPr>
            <a:r>
              <a:rPr lang="en-US" altLang="en-US" sz="1800" dirty="0"/>
              <a:t>Global names with the same prefix, such as TMP*</a:t>
            </a:r>
          </a:p>
          <a:p>
            <a:pPr marL="342900" indent="-342900">
              <a:spcAft>
                <a:spcPts val="0"/>
              </a:spcAft>
              <a:buFont typeface="Arial" panose="020B0604020202020204" pitchFamily="34" charset="0"/>
              <a:buChar char="•"/>
            </a:pPr>
            <a:r>
              <a:rPr lang="en-US" altLang="en-US" sz="2000" b="1" dirty="0"/>
              <a:t>FILL_FACTOR- </a:t>
            </a:r>
            <a:r>
              <a:rPr lang="en-US" altLang="en-US" sz="2000" dirty="0"/>
              <a:t>Specifies the percent to fill each database block.  Updates to the block fill the remaining available space.</a:t>
            </a:r>
          </a:p>
          <a:p>
            <a:pPr marL="342900" indent="-342900">
              <a:spcAft>
                <a:spcPts val="0"/>
              </a:spcAft>
              <a:buFont typeface="Arial" panose="020B0604020202020204" pitchFamily="34" charset="0"/>
              <a:buChar char="•"/>
            </a:pPr>
            <a:r>
              <a:rPr lang="en-US" altLang="en-US" sz="2000" b="1" dirty="0"/>
              <a:t>RESUME</a:t>
            </a:r>
            <a:r>
              <a:rPr lang="en-US" altLang="en-US" sz="2000" dirty="0"/>
              <a:t>-If the REORG is stopped, the resume qualifier allows you to restart the REORG operation from the point where the operation stopped  </a:t>
            </a:r>
          </a:p>
          <a:p>
            <a:pPr marL="342900" indent="-342900">
              <a:spcAft>
                <a:spcPts val="0"/>
              </a:spcAft>
              <a:buFont typeface="Arial" panose="020B0604020202020204" pitchFamily="34" charset="0"/>
              <a:buChar char="•"/>
            </a:pPr>
            <a:r>
              <a:rPr lang="en-US" altLang="en-US" sz="2000" b="1" dirty="0"/>
              <a:t>SELECT</a:t>
            </a:r>
            <a:r>
              <a:rPr lang="en-US" altLang="en-US" sz="2000" dirty="0"/>
              <a:t>- By default, REORG operates on all </a:t>
            </a:r>
            <a:r>
              <a:rPr lang="en-US" altLang="en-US" sz="2000" dirty="0" err="1"/>
              <a:t>globals</a:t>
            </a:r>
            <a:r>
              <a:rPr lang="en-US" altLang="en-US" sz="2000" dirty="0"/>
              <a:t> in all database files identified by the current global directory. SELECT specifies specific </a:t>
            </a:r>
            <a:r>
              <a:rPr lang="en-US" altLang="en-US" sz="2000" dirty="0" err="1"/>
              <a:t>globals</a:t>
            </a:r>
            <a:r>
              <a:rPr lang="en-US" altLang="en-US" sz="2000" dirty="0"/>
              <a:t> to run the REORG operation on.  Arguments for the SELECT qualifier are:</a:t>
            </a:r>
          </a:p>
          <a:p>
            <a:pPr marL="1200150" lvl="2" indent="-285750">
              <a:spcBef>
                <a:spcPts val="0"/>
              </a:spcBef>
              <a:spcAft>
                <a:spcPts val="0"/>
              </a:spcAft>
              <a:buFont typeface="Arial" panose="020B0604020202020204" pitchFamily="34" charset="0"/>
              <a:buChar char="•"/>
            </a:pPr>
            <a:r>
              <a:rPr lang="en-US" altLang="en-US" sz="1800" dirty="0"/>
              <a:t>A Global name, such as ACN</a:t>
            </a:r>
          </a:p>
          <a:p>
            <a:pPr marL="1200150" lvl="2" indent="-285750">
              <a:spcBef>
                <a:spcPts val="0"/>
              </a:spcBef>
              <a:spcAft>
                <a:spcPts val="0"/>
              </a:spcAft>
              <a:buFont typeface="Arial" panose="020B0604020202020204" pitchFamily="34" charset="0"/>
              <a:buChar char="•"/>
            </a:pPr>
            <a:r>
              <a:rPr lang="en-US" altLang="en-US" sz="1800" dirty="0"/>
              <a:t>A range of global names, such as A7:B7</a:t>
            </a:r>
          </a:p>
          <a:p>
            <a:pPr marL="1200150" lvl="2" indent="-285750">
              <a:spcBef>
                <a:spcPts val="0"/>
              </a:spcBef>
              <a:spcAft>
                <a:spcPts val="0"/>
              </a:spcAft>
              <a:buFont typeface="Arial" panose="020B0604020202020204" pitchFamily="34" charset="0"/>
              <a:buChar char="•"/>
            </a:pPr>
            <a:r>
              <a:rPr lang="en-US" altLang="en-US" sz="1800" dirty="0"/>
              <a:t>A list, such as A,B,C</a:t>
            </a:r>
          </a:p>
          <a:p>
            <a:pPr marL="1200150" lvl="2" indent="-285750">
              <a:spcBef>
                <a:spcPts val="0"/>
              </a:spcBef>
              <a:spcAft>
                <a:spcPts val="0"/>
              </a:spcAft>
              <a:buFont typeface="Arial" panose="020B0604020202020204" pitchFamily="34" charset="0"/>
              <a:buChar char="•"/>
            </a:pPr>
            <a:r>
              <a:rPr lang="en-US" altLang="en-US" sz="1800" dirty="0"/>
              <a:t>Global names with the same prefix, such as TMP*</a:t>
            </a:r>
          </a:p>
          <a:p>
            <a:pPr marL="342900" indent="-342900">
              <a:spcAft>
                <a:spcPts val="0"/>
              </a:spcAft>
              <a:buFont typeface="Arial" panose="020B0604020202020204" pitchFamily="34" charset="0"/>
              <a:buChar char="•"/>
            </a:pPr>
            <a:r>
              <a:rPr lang="en-US" altLang="en-US" sz="2000" b="1" dirty="0"/>
              <a:t>REGION - </a:t>
            </a:r>
            <a:r>
              <a:rPr lang="en-US" sz="2000" dirty="0"/>
              <a:t>Specifies that REORG operate in the regions in the associated list and restricts REORG to the </a:t>
            </a:r>
            <a:r>
              <a:rPr lang="en-US" sz="2000" dirty="0" err="1"/>
              <a:t>globals</a:t>
            </a:r>
            <a:r>
              <a:rPr lang="en-US" sz="2000" dirty="0"/>
              <a:t> in those regions that are mapped by the current global directory;</a:t>
            </a:r>
            <a:endParaRPr lang="en-US" altLang="en-US" sz="2000" b="1" dirty="0"/>
          </a:p>
          <a:p>
            <a:pPr>
              <a:spcAft>
                <a:spcPts val="0"/>
              </a:spcAft>
            </a:pPr>
            <a:endParaRPr lang="en-US" sz="2000" dirty="0"/>
          </a:p>
        </p:txBody>
      </p:sp>
      <p:sp>
        <p:nvSpPr>
          <p:cNvPr id="3" name="Date Placeholder 2"/>
          <p:cNvSpPr>
            <a:spLocks noGrp="1"/>
          </p:cNvSpPr>
          <p:nvPr>
            <p:ph type="dt" sz="half" idx="10"/>
          </p:nvPr>
        </p:nvSpPr>
        <p:spPr/>
        <p:txBody>
          <a:bodyPr/>
          <a:lstStyle/>
          <a:p>
            <a:fld id="{634E5C0C-F7A4-40F3-A3FF-C0B199E85719}"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24</a:t>
            </a:fld>
            <a:endParaRPr lang="de-DE" dirty="0"/>
          </a:p>
        </p:txBody>
      </p:sp>
    </p:spTree>
    <p:extLst>
      <p:ext uri="{BB962C8B-B14F-4D97-AF65-F5344CB8AC3E}">
        <p14:creationId xmlns:p14="http://schemas.microsoft.com/office/powerpoint/2010/main" val="258811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a:t>MUPIP REORG Example</a:t>
            </a:r>
            <a:endParaRPr lang="th-TH" altLang="en-US"/>
          </a:p>
        </p:txBody>
      </p:sp>
      <p:sp>
        <p:nvSpPr>
          <p:cNvPr id="2" name="Content Placeholder 1"/>
          <p:cNvSpPr>
            <a:spLocks noGrp="1"/>
          </p:cNvSpPr>
          <p:nvPr>
            <p:ph idx="14"/>
          </p:nvPr>
        </p:nvSpPr>
        <p:spPr>
          <a:xfrm>
            <a:off x="1786775" y="1505666"/>
            <a:ext cx="7905866" cy="3441891"/>
          </a:xfrm>
        </p:spPr>
        <p:txBody>
          <a:bodyPr/>
          <a:lstStyle/>
          <a:p>
            <a:pPr>
              <a:lnSpc>
                <a:spcPct val="80000"/>
              </a:lnSpc>
              <a:buFont typeface="Times New Roman" panose="02020603050405020304" pitchFamily="18" charset="0"/>
              <a:buChar char="•"/>
            </a:pPr>
            <a:r>
              <a:rPr lang="en-US" altLang="en-US" sz="2800" dirty="0"/>
              <a:t>To reorg </a:t>
            </a:r>
            <a:r>
              <a:rPr lang="en-US" altLang="en-US" sz="2800" dirty="0" err="1"/>
              <a:t>globals</a:t>
            </a:r>
            <a:r>
              <a:rPr lang="en-US" altLang="en-US" sz="2800" dirty="0"/>
              <a:t> ACN and CIF with a fill factor of 85%:</a:t>
            </a:r>
            <a:endParaRPr lang="en-US" altLang="en-US" sz="2800" b="1" dirty="0"/>
          </a:p>
          <a:p>
            <a:pPr lvl="1">
              <a:lnSpc>
                <a:spcPct val="80000"/>
              </a:lnSpc>
            </a:pPr>
            <a:r>
              <a:rPr lang="en-US" altLang="en-US" sz="2800" b="1" dirty="0"/>
              <a:t>$ </a:t>
            </a:r>
            <a:r>
              <a:rPr lang="en-US" altLang="en-US" sz="2800" b="1" dirty="0" err="1"/>
              <a:t>mupip</a:t>
            </a:r>
            <a:r>
              <a:rPr lang="en-US" altLang="en-US" sz="2800" b="1" dirty="0"/>
              <a:t> reorg -</a:t>
            </a:r>
            <a:r>
              <a:rPr lang="en-US" altLang="en-US" sz="2800" b="1" dirty="0" err="1"/>
              <a:t>fill_factor</a:t>
            </a:r>
            <a:r>
              <a:rPr lang="en-US" altLang="en-US" sz="2800" b="1" dirty="0"/>
              <a:t>=85 -select=ACN,CIF</a:t>
            </a:r>
          </a:p>
          <a:p>
            <a:endParaRPr lang="en-US" sz="2800" dirty="0"/>
          </a:p>
        </p:txBody>
      </p:sp>
      <p:pic>
        <p:nvPicPr>
          <p:cNvPr id="3" name="Picture 2"/>
          <p:cNvPicPr>
            <a:picLocks noChangeAspect="1"/>
          </p:cNvPicPr>
          <p:nvPr/>
        </p:nvPicPr>
        <p:blipFill>
          <a:blip r:embed="rId2"/>
          <a:stretch>
            <a:fillRect/>
          </a:stretch>
        </p:blipFill>
        <p:spPr>
          <a:xfrm>
            <a:off x="3492203" y="2484517"/>
            <a:ext cx="3596116" cy="3716902"/>
          </a:xfrm>
          <a:prstGeom prst="rect">
            <a:avLst/>
          </a:prstGeom>
        </p:spPr>
      </p:pic>
      <p:sp>
        <p:nvSpPr>
          <p:cNvPr id="4" name="Date Placeholder 3"/>
          <p:cNvSpPr>
            <a:spLocks noGrp="1"/>
          </p:cNvSpPr>
          <p:nvPr>
            <p:ph type="dt" sz="half" idx="10"/>
          </p:nvPr>
        </p:nvSpPr>
        <p:spPr/>
        <p:txBody>
          <a:bodyPr/>
          <a:lstStyle/>
          <a:p>
            <a:fld id="{70FB48D8-EC81-4306-AF75-BD8D4A24D3FE}" type="datetime4">
              <a:rPr lang="en-US" smtClean="0"/>
              <a:t>December 19, 2019</a:t>
            </a:fld>
            <a:endParaRPr lang="de-DE"/>
          </a:p>
        </p:txBody>
      </p:sp>
      <p:sp>
        <p:nvSpPr>
          <p:cNvPr id="5" name="Footer Placeholder 4"/>
          <p:cNvSpPr>
            <a:spLocks noGrp="1"/>
          </p:cNvSpPr>
          <p:nvPr>
            <p:ph type="ftr" sz="quarter" idx="11"/>
          </p:nvPr>
        </p:nvSpPr>
        <p:spPr/>
        <p:txBody>
          <a:bodyPr/>
          <a:lstStyle/>
          <a:p>
            <a:r>
              <a:rPr lang="de-DE"/>
              <a:t>YottaDB Administrator</a:t>
            </a:r>
          </a:p>
        </p:txBody>
      </p:sp>
      <p:sp>
        <p:nvSpPr>
          <p:cNvPr id="6" name="Slide Number Placeholder 5"/>
          <p:cNvSpPr>
            <a:spLocks noGrp="1"/>
          </p:cNvSpPr>
          <p:nvPr>
            <p:ph type="sldNum" sz="quarter" idx="12"/>
          </p:nvPr>
        </p:nvSpPr>
        <p:spPr/>
        <p:txBody>
          <a:bodyPr/>
          <a:lstStyle/>
          <a:p>
            <a:fld id="{5C3B061B-9F90-499E-9525-91E51689BDCC}" type="slidenum">
              <a:rPr lang="de-DE" smtClean="0"/>
              <a:pPr/>
              <a:t>25</a:t>
            </a:fld>
            <a:endParaRPr lang="de-DE" dirty="0"/>
          </a:p>
        </p:txBody>
      </p:sp>
    </p:spTree>
    <p:extLst>
      <p:ext uri="{BB962C8B-B14F-4D97-AF65-F5344CB8AC3E}">
        <p14:creationId xmlns:p14="http://schemas.microsoft.com/office/powerpoint/2010/main" val="92064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p:cNvSpPr>
          <p:nvPr>
            <p:ph type="title"/>
          </p:nvPr>
        </p:nvSpPr>
        <p:spPr/>
        <p:txBody>
          <a:bodyPr anchor="ctr"/>
          <a:lstStyle/>
          <a:p>
            <a:r>
              <a:rPr lang="en-US" altLang="en-US" dirty="0"/>
              <a:t>Database Monitoring</a:t>
            </a:r>
            <a:endParaRPr lang="th-TH" altLang="en-US" dirty="0"/>
          </a:p>
        </p:txBody>
      </p:sp>
      <p:sp>
        <p:nvSpPr>
          <p:cNvPr id="2" name="Date Placeholder 1"/>
          <p:cNvSpPr>
            <a:spLocks noGrp="1"/>
          </p:cNvSpPr>
          <p:nvPr>
            <p:ph type="dt" sz="half" idx="10"/>
          </p:nvPr>
        </p:nvSpPr>
        <p:spPr/>
        <p:txBody>
          <a:bodyPr/>
          <a:lstStyle/>
          <a:p>
            <a:r>
              <a:rPr lang="en-US"/>
              <a:t>18-Dec-19</a:t>
            </a:r>
            <a:endParaRPr lang="de-DE"/>
          </a:p>
        </p:txBody>
      </p:sp>
      <p:sp>
        <p:nvSpPr>
          <p:cNvPr id="3" name="Footer Placeholder 2"/>
          <p:cNvSpPr>
            <a:spLocks noGrp="1"/>
          </p:cNvSpPr>
          <p:nvPr>
            <p:ph type="ftr" sz="quarter" idx="11"/>
          </p:nvPr>
        </p:nvSpPr>
        <p:spPr/>
        <p:txBody>
          <a:bodyPr/>
          <a:lstStyle/>
          <a:p>
            <a:r>
              <a:rPr lang="de-DE"/>
              <a:t>YottaDB Foundation</a:t>
            </a:r>
          </a:p>
        </p:txBody>
      </p:sp>
      <p:sp>
        <p:nvSpPr>
          <p:cNvPr id="4" name="Slide Number Placeholder 3"/>
          <p:cNvSpPr>
            <a:spLocks noGrp="1"/>
          </p:cNvSpPr>
          <p:nvPr>
            <p:ph type="sldNum" sz="quarter" idx="12"/>
          </p:nvPr>
        </p:nvSpPr>
        <p:spPr/>
        <p:txBody>
          <a:bodyPr/>
          <a:lstStyle/>
          <a:p>
            <a:fld id="{5C3B061B-9F90-499E-9525-91E51689BDCC}" type="slidenum">
              <a:rPr lang="de-DE" smtClean="0"/>
              <a:pPr/>
              <a:t>26</a:t>
            </a:fld>
            <a:endParaRPr lang="de-DE" dirty="0"/>
          </a:p>
        </p:txBody>
      </p:sp>
    </p:spTree>
    <p:extLst>
      <p:ext uri="{BB962C8B-B14F-4D97-AF65-F5344CB8AC3E}">
        <p14:creationId xmlns:p14="http://schemas.microsoft.com/office/powerpoint/2010/main" val="316829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86C63F-B924-474C-99E7-65B9293AA8BD}"/>
              </a:ext>
            </a:extLst>
          </p:cNvPr>
          <p:cNvSpPr>
            <a:spLocks noGrp="1"/>
          </p:cNvSpPr>
          <p:nvPr>
            <p:ph type="title"/>
          </p:nvPr>
        </p:nvSpPr>
        <p:spPr/>
        <p:txBody>
          <a:bodyPr/>
          <a:lstStyle/>
          <a:p>
            <a:r>
              <a:rPr lang="en-US" dirty="0" err="1"/>
              <a:t>YottaDB</a:t>
            </a:r>
            <a:r>
              <a:rPr lang="en-US" dirty="0"/>
              <a:t> Log</a:t>
            </a:r>
          </a:p>
        </p:txBody>
      </p:sp>
      <p:sp>
        <p:nvSpPr>
          <p:cNvPr id="2" name="Date Placeholder 1">
            <a:extLst>
              <a:ext uri="{FF2B5EF4-FFF2-40B4-BE49-F238E27FC236}">
                <a16:creationId xmlns:a16="http://schemas.microsoft.com/office/drawing/2014/main" id="{F49764E9-0F30-D844-9A87-4B7CFC29D2A0}"/>
              </a:ext>
            </a:extLst>
          </p:cNvPr>
          <p:cNvSpPr>
            <a:spLocks noGrp="1"/>
          </p:cNvSpPr>
          <p:nvPr>
            <p:ph type="dt" sz="half" idx="10"/>
          </p:nvPr>
        </p:nvSpPr>
        <p:spPr/>
        <p:txBody>
          <a:bodyPr/>
          <a:lstStyle/>
          <a:p>
            <a:r>
              <a:rPr lang="en-US"/>
              <a:t>18-Dec-19</a:t>
            </a:r>
            <a:endParaRPr lang="de-DE"/>
          </a:p>
        </p:txBody>
      </p:sp>
      <p:sp>
        <p:nvSpPr>
          <p:cNvPr id="3" name="Footer Placeholder 2">
            <a:extLst>
              <a:ext uri="{FF2B5EF4-FFF2-40B4-BE49-F238E27FC236}">
                <a16:creationId xmlns:a16="http://schemas.microsoft.com/office/drawing/2014/main" id="{A76E7A85-4215-A84A-9140-41FEC75E5984}"/>
              </a:ext>
            </a:extLst>
          </p:cNvPr>
          <p:cNvSpPr>
            <a:spLocks noGrp="1"/>
          </p:cNvSpPr>
          <p:nvPr>
            <p:ph type="ftr" sz="quarter" idx="11"/>
          </p:nvPr>
        </p:nvSpPr>
        <p:spPr/>
        <p:txBody>
          <a:bodyPr/>
          <a:lstStyle/>
          <a:p>
            <a:r>
              <a:rPr lang="de-DE"/>
              <a:t>YottaDB Foundation</a:t>
            </a:r>
          </a:p>
        </p:txBody>
      </p:sp>
      <p:sp>
        <p:nvSpPr>
          <p:cNvPr id="4" name="Slide Number Placeholder 3">
            <a:extLst>
              <a:ext uri="{FF2B5EF4-FFF2-40B4-BE49-F238E27FC236}">
                <a16:creationId xmlns:a16="http://schemas.microsoft.com/office/drawing/2014/main" id="{8816E68D-A946-FE41-914A-DA115F84BDFE}"/>
              </a:ext>
            </a:extLst>
          </p:cNvPr>
          <p:cNvSpPr>
            <a:spLocks noGrp="1"/>
          </p:cNvSpPr>
          <p:nvPr>
            <p:ph type="sldNum" sz="quarter" idx="12"/>
          </p:nvPr>
        </p:nvSpPr>
        <p:spPr/>
        <p:txBody>
          <a:bodyPr/>
          <a:lstStyle/>
          <a:p>
            <a:fld id="{5C3B061B-9F90-499E-9525-91E51689BDCC}" type="slidenum">
              <a:rPr lang="de-DE" smtClean="0"/>
              <a:pPr/>
              <a:t>27</a:t>
            </a:fld>
            <a:endParaRPr lang="de-DE" dirty="0"/>
          </a:p>
        </p:txBody>
      </p:sp>
      <p:sp>
        <p:nvSpPr>
          <p:cNvPr id="9" name="Content Placeholder 8">
            <a:extLst>
              <a:ext uri="{FF2B5EF4-FFF2-40B4-BE49-F238E27FC236}">
                <a16:creationId xmlns:a16="http://schemas.microsoft.com/office/drawing/2014/main" id="{FB6AB3BE-7DAE-B249-9D62-1E672707F4AD}"/>
              </a:ext>
            </a:extLst>
          </p:cNvPr>
          <p:cNvSpPr>
            <a:spLocks noGrp="1"/>
          </p:cNvSpPr>
          <p:nvPr>
            <p:ph idx="14"/>
          </p:nvPr>
        </p:nvSpPr>
        <p:spPr>
          <a:xfrm>
            <a:off x="1786775" y="1613647"/>
            <a:ext cx="6254566" cy="3987053"/>
          </a:xfrm>
        </p:spPr>
        <p:txBody>
          <a:bodyPr/>
          <a:lstStyle/>
          <a:p>
            <a:pPr marL="342900" indent="-342900">
              <a:buFont typeface="Arial" panose="020B0604020202020204" pitchFamily="34" charset="0"/>
              <a:buChar char="•"/>
            </a:pPr>
            <a:r>
              <a:rPr lang="en-US" dirty="0" err="1"/>
              <a:t>YottaDB</a:t>
            </a:r>
            <a:r>
              <a:rPr lang="en-US" dirty="0"/>
              <a:t> runtime message</a:t>
            </a:r>
          </a:p>
          <a:p>
            <a:pPr marL="342900" indent="-342900">
              <a:buFont typeface="Arial" panose="020B0604020202020204" pitchFamily="34" charset="0"/>
              <a:buChar char="•"/>
            </a:pPr>
            <a:r>
              <a:rPr lang="en-US" dirty="0" err="1"/>
              <a:t>YottaDB</a:t>
            </a:r>
            <a:r>
              <a:rPr lang="en-US" dirty="0"/>
              <a:t> process’s log</a:t>
            </a:r>
          </a:p>
        </p:txBody>
      </p:sp>
    </p:spTree>
    <p:extLst>
      <p:ext uri="{BB962C8B-B14F-4D97-AF65-F5344CB8AC3E}">
        <p14:creationId xmlns:p14="http://schemas.microsoft.com/office/powerpoint/2010/main" val="412623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0CE1A7-E4BD-6347-8279-6737B90DF338}"/>
              </a:ext>
            </a:extLst>
          </p:cNvPr>
          <p:cNvSpPr>
            <a:spLocks noGrp="1"/>
          </p:cNvSpPr>
          <p:nvPr>
            <p:ph type="title"/>
          </p:nvPr>
        </p:nvSpPr>
        <p:spPr/>
        <p:txBody>
          <a:bodyPr vert="horz" lIns="91440" tIns="45720" rIns="91440" bIns="45720" rtlCol="0" anchor="ctr">
            <a:noAutofit/>
          </a:bodyPr>
          <a:lstStyle/>
          <a:p>
            <a:r>
              <a:rPr lang="en-US" dirty="0"/>
              <a:t>YottaDB Messages</a:t>
            </a:r>
          </a:p>
        </p:txBody>
      </p:sp>
      <p:sp>
        <p:nvSpPr>
          <p:cNvPr id="2" name="Date Placeholder 1">
            <a:extLst>
              <a:ext uri="{FF2B5EF4-FFF2-40B4-BE49-F238E27FC236}">
                <a16:creationId xmlns:a16="http://schemas.microsoft.com/office/drawing/2014/main" id="{CBAC5F21-8CF1-4E45-BCF8-A2E24B8B742D}"/>
              </a:ext>
            </a:extLst>
          </p:cNvPr>
          <p:cNvSpPr>
            <a:spLocks noGrp="1"/>
          </p:cNvSpPr>
          <p:nvPr>
            <p:ph type="dt" sz="half" idx="10"/>
          </p:nvPr>
        </p:nvSpPr>
        <p:spPr/>
        <p:txBody>
          <a:bodyPr/>
          <a:lstStyle/>
          <a:p>
            <a:r>
              <a:rPr lang="en-US"/>
              <a:t>18-Dec-19</a:t>
            </a:r>
            <a:endParaRPr lang="de-DE"/>
          </a:p>
        </p:txBody>
      </p:sp>
      <p:sp>
        <p:nvSpPr>
          <p:cNvPr id="3" name="Footer Placeholder 2">
            <a:extLst>
              <a:ext uri="{FF2B5EF4-FFF2-40B4-BE49-F238E27FC236}">
                <a16:creationId xmlns:a16="http://schemas.microsoft.com/office/drawing/2014/main" id="{D231ADE6-DDAA-6B41-A77C-B79D8ABBF29F}"/>
              </a:ext>
            </a:extLst>
          </p:cNvPr>
          <p:cNvSpPr>
            <a:spLocks noGrp="1"/>
          </p:cNvSpPr>
          <p:nvPr>
            <p:ph type="ftr" sz="quarter" idx="11"/>
          </p:nvPr>
        </p:nvSpPr>
        <p:spPr/>
        <p:txBody>
          <a:bodyPr/>
          <a:lstStyle/>
          <a:p>
            <a:r>
              <a:rPr lang="de-DE"/>
              <a:t>YottaDB Foundation</a:t>
            </a:r>
          </a:p>
        </p:txBody>
      </p:sp>
      <p:sp>
        <p:nvSpPr>
          <p:cNvPr id="4" name="Slide Number Placeholder 3">
            <a:extLst>
              <a:ext uri="{FF2B5EF4-FFF2-40B4-BE49-F238E27FC236}">
                <a16:creationId xmlns:a16="http://schemas.microsoft.com/office/drawing/2014/main" id="{ACA616A2-01A2-FE47-BE51-4F426E9C2C71}"/>
              </a:ext>
            </a:extLst>
          </p:cNvPr>
          <p:cNvSpPr>
            <a:spLocks noGrp="1"/>
          </p:cNvSpPr>
          <p:nvPr>
            <p:ph type="sldNum" sz="quarter" idx="12"/>
          </p:nvPr>
        </p:nvSpPr>
        <p:spPr/>
        <p:txBody>
          <a:bodyPr/>
          <a:lstStyle/>
          <a:p>
            <a:fld id="{5C3B061B-9F90-499E-9525-91E51689BDCC}" type="slidenum">
              <a:rPr lang="de-DE" smtClean="0"/>
              <a:pPr/>
              <a:t>28</a:t>
            </a:fld>
            <a:endParaRPr lang="de-DE" dirty="0"/>
          </a:p>
        </p:txBody>
      </p:sp>
      <p:sp>
        <p:nvSpPr>
          <p:cNvPr id="8" name="Content Placeholder 7">
            <a:extLst>
              <a:ext uri="{FF2B5EF4-FFF2-40B4-BE49-F238E27FC236}">
                <a16:creationId xmlns:a16="http://schemas.microsoft.com/office/drawing/2014/main" id="{3DA79D82-EB70-E14C-A1B7-5643B63D5875}"/>
              </a:ext>
            </a:extLst>
          </p:cNvPr>
          <p:cNvSpPr>
            <a:spLocks noGrp="1"/>
          </p:cNvSpPr>
          <p:nvPr>
            <p:ph idx="14"/>
          </p:nvPr>
        </p:nvSpPr>
        <p:spPr>
          <a:xfrm>
            <a:off x="1786775" y="1685365"/>
            <a:ext cx="7905866" cy="3915335"/>
          </a:xfrm>
        </p:spPr>
        <p:txBody>
          <a:bodyPr/>
          <a:lstStyle/>
          <a:p>
            <a:pPr marL="342900" indent="-342900">
              <a:buFont typeface="Arial" panose="020B0604020202020204" pitchFamily="34" charset="0"/>
              <a:buChar char="•"/>
            </a:pPr>
            <a:r>
              <a:rPr lang="en-US" dirty="0"/>
              <a:t>The </a:t>
            </a:r>
            <a:r>
              <a:rPr lang="en-US" dirty="0" err="1"/>
              <a:t>YottaDB</a:t>
            </a:r>
            <a:r>
              <a:rPr lang="en-US" dirty="0"/>
              <a:t> run-time system sends messages to the system log. These are not trapped by the application error trap.</a:t>
            </a:r>
          </a:p>
          <a:p>
            <a:pPr marL="342900" indent="-342900">
              <a:buFont typeface="Arial" panose="020B0604020202020204" pitchFamily="34" charset="0"/>
              <a:buChar char="•"/>
            </a:pPr>
            <a:r>
              <a:rPr lang="en-US" dirty="0"/>
              <a:t>Compilation errors generated by </a:t>
            </a:r>
            <a:r>
              <a:rPr lang="en-US" dirty="0" err="1"/>
              <a:t>YottaDB</a:t>
            </a:r>
            <a:r>
              <a:rPr lang="en-US" dirty="0"/>
              <a:t> are directed to STDERR. These are not trapped by the application error trap. You can avoid them by compiling application code before deploying it in production or log them by running mumps processes with STDERR directed to a file.</a:t>
            </a:r>
          </a:p>
          <a:p>
            <a:pPr marL="342900" indent="-342900">
              <a:buFont typeface="Arial" panose="020B0604020202020204" pitchFamily="34" charset="0"/>
              <a:buChar char="•"/>
            </a:pPr>
            <a:r>
              <a:rPr lang="en-US" dirty="0"/>
              <a:t>Application error are handled by application.</a:t>
            </a:r>
          </a:p>
          <a:p>
            <a:pPr marL="342900" indent="-342900">
              <a:buFont typeface="Arial" panose="020B0604020202020204" pitchFamily="34" charset="0"/>
              <a:buChar char="•"/>
            </a:pPr>
            <a:r>
              <a:rPr lang="en-US" dirty="0" err="1"/>
              <a:t>YottaDB</a:t>
            </a:r>
            <a:r>
              <a:rPr lang="en-US" dirty="0"/>
              <a:t> sends messages to the system log at the LOG_INFO level of the LOG_USER facility</a:t>
            </a:r>
          </a:p>
          <a:p>
            <a:pPr marL="342900" indent="-342900">
              <a:buFont typeface="Arial" panose="020B0604020202020204" pitchFamily="34" charset="0"/>
              <a:buChar char="•"/>
            </a:pPr>
            <a:r>
              <a:rPr lang="en-US" dirty="0" err="1"/>
              <a:t>rsyslogd</a:t>
            </a:r>
            <a:r>
              <a:rPr lang="en-US" dirty="0"/>
              <a:t> configuration</a:t>
            </a:r>
          </a:p>
          <a:p>
            <a:r>
              <a:rPr lang="en-US" dirty="0"/>
              <a:t>	</a:t>
            </a:r>
            <a:r>
              <a:rPr lang="en-US" dirty="0" err="1"/>
              <a:t>user.info</a:t>
            </a:r>
            <a:r>
              <a:rPr lang="en-US" dirty="0"/>
              <a:t>	/var/log/</a:t>
            </a:r>
            <a:r>
              <a:rPr lang="en-US" dirty="0" err="1"/>
              <a:t>user.log</a:t>
            </a:r>
            <a:endParaRPr lang="en-US" dirty="0"/>
          </a:p>
          <a:p>
            <a:endParaRPr lang="en-US" dirty="0"/>
          </a:p>
        </p:txBody>
      </p:sp>
    </p:spTree>
    <p:extLst>
      <p:ext uri="{BB962C8B-B14F-4D97-AF65-F5344CB8AC3E}">
        <p14:creationId xmlns:p14="http://schemas.microsoft.com/office/powerpoint/2010/main" val="3336231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88A0-554E-764B-A04B-2C928FBAFED7}"/>
              </a:ext>
            </a:extLst>
          </p:cNvPr>
          <p:cNvSpPr>
            <a:spLocks noGrp="1"/>
          </p:cNvSpPr>
          <p:nvPr>
            <p:ph type="title"/>
          </p:nvPr>
        </p:nvSpPr>
        <p:spPr/>
        <p:txBody>
          <a:bodyPr/>
          <a:lstStyle/>
          <a:p>
            <a:r>
              <a:rPr lang="en-US" dirty="0" err="1"/>
              <a:t>YottaDB</a:t>
            </a:r>
            <a:r>
              <a:rPr lang="en-US" dirty="0"/>
              <a:t> Message Severity</a:t>
            </a:r>
          </a:p>
        </p:txBody>
      </p:sp>
      <p:sp>
        <p:nvSpPr>
          <p:cNvPr id="3" name="Date Placeholder 2">
            <a:extLst>
              <a:ext uri="{FF2B5EF4-FFF2-40B4-BE49-F238E27FC236}">
                <a16:creationId xmlns:a16="http://schemas.microsoft.com/office/drawing/2014/main" id="{E8B7C9C2-076A-DF41-B36B-507C83AC6D38}"/>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7CA71AE9-588F-BD4F-A78B-B42699C864F1}"/>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FE74EFD5-1969-4849-AEA3-26CF1A28660B}"/>
              </a:ext>
            </a:extLst>
          </p:cNvPr>
          <p:cNvSpPr>
            <a:spLocks noGrp="1"/>
          </p:cNvSpPr>
          <p:nvPr>
            <p:ph type="sldNum" sz="quarter" idx="12"/>
          </p:nvPr>
        </p:nvSpPr>
        <p:spPr/>
        <p:txBody>
          <a:bodyPr/>
          <a:lstStyle/>
          <a:p>
            <a:fld id="{5C3B061B-9F90-499E-9525-91E51689BDCC}" type="slidenum">
              <a:rPr lang="de-DE" smtClean="0"/>
              <a:pPr/>
              <a:t>29</a:t>
            </a:fld>
            <a:endParaRPr lang="de-DE" dirty="0"/>
          </a:p>
        </p:txBody>
      </p:sp>
      <p:sp>
        <p:nvSpPr>
          <p:cNvPr id="7" name="Content Placeholder 6">
            <a:extLst>
              <a:ext uri="{FF2B5EF4-FFF2-40B4-BE49-F238E27FC236}">
                <a16:creationId xmlns:a16="http://schemas.microsoft.com/office/drawing/2014/main" id="{B5FFA8A6-E286-BB44-864A-C7B3D2E9E5E8}"/>
              </a:ext>
            </a:extLst>
          </p:cNvPr>
          <p:cNvSpPr>
            <a:spLocks noGrp="1"/>
          </p:cNvSpPr>
          <p:nvPr>
            <p:ph idx="14"/>
          </p:nvPr>
        </p:nvSpPr>
        <p:spPr>
          <a:xfrm>
            <a:off x="1786775" y="1550895"/>
            <a:ext cx="7905866" cy="4049806"/>
          </a:xfrm>
        </p:spPr>
        <p:txBody>
          <a:bodyPr/>
          <a:lstStyle/>
          <a:p>
            <a:pPr marL="342900" indent="-342900">
              <a:buFont typeface="Arial" panose="020B0604020202020204" pitchFamily="34" charset="0"/>
              <a:buChar char="•"/>
            </a:pPr>
            <a:r>
              <a:rPr lang="en-US" b="1" dirty="0"/>
              <a:t>-I- </a:t>
            </a:r>
            <a:r>
              <a:rPr lang="en-US" dirty="0"/>
              <a:t>for informational messages </a:t>
            </a:r>
          </a:p>
          <a:p>
            <a:pPr marL="342900" indent="-342900">
              <a:buFont typeface="Arial" panose="020B0604020202020204" pitchFamily="34" charset="0"/>
              <a:buChar char="•"/>
            </a:pPr>
            <a:r>
              <a:rPr lang="en-US" b="1" dirty="0"/>
              <a:t>-W- </a:t>
            </a:r>
            <a:r>
              <a:rPr lang="en-US" dirty="0"/>
              <a:t>for warnings </a:t>
            </a:r>
          </a:p>
          <a:p>
            <a:pPr marL="342900" indent="-342900">
              <a:buFont typeface="Arial" panose="020B0604020202020204" pitchFamily="34" charset="0"/>
              <a:buChar char="•"/>
            </a:pPr>
            <a:r>
              <a:rPr lang="en-US" b="1" dirty="0"/>
              <a:t>-E- </a:t>
            </a:r>
            <a:r>
              <a:rPr lang="en-US" dirty="0"/>
              <a:t>for errors </a:t>
            </a:r>
          </a:p>
          <a:p>
            <a:pPr marL="342900" indent="-342900">
              <a:buFont typeface="Arial" panose="020B0604020202020204" pitchFamily="34" charset="0"/>
              <a:buChar char="•"/>
            </a:pPr>
            <a:r>
              <a:rPr lang="en-US" b="1" dirty="0"/>
              <a:t>-F- </a:t>
            </a:r>
            <a:r>
              <a:rPr lang="en-US" dirty="0"/>
              <a:t>for events that cause a </a:t>
            </a:r>
            <a:r>
              <a:rPr lang="en-US" dirty="0" err="1"/>
              <a:t>YottaDB</a:t>
            </a:r>
            <a:r>
              <a:rPr lang="en-US" dirty="0"/>
              <a:t> process to terminate abnormally.</a:t>
            </a:r>
          </a:p>
          <a:p>
            <a:pPr marL="342900" indent="-342900">
              <a:buFont typeface="Arial" panose="020B0604020202020204" pitchFamily="34" charset="0"/>
              <a:buChar char="•"/>
            </a:pPr>
            <a:r>
              <a:rPr lang="en-US" dirty="0"/>
              <a:t>Messages and Recovery Procedures Reference : </a:t>
            </a:r>
            <a:r>
              <a:rPr lang="en-US" dirty="0">
                <a:hlinkClick r:id="rId2"/>
              </a:rPr>
              <a:t>https://docs.yottadb.com/MessageRecovery/index.html</a:t>
            </a:r>
            <a:endParaRPr lang="en-US" b="1" dirty="0"/>
          </a:p>
        </p:txBody>
      </p:sp>
    </p:spTree>
    <p:extLst>
      <p:ext uri="{BB962C8B-B14F-4D97-AF65-F5344CB8AC3E}">
        <p14:creationId xmlns:p14="http://schemas.microsoft.com/office/powerpoint/2010/main" val="83838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p:cNvSpPr>
          <p:nvPr>
            <p:ph type="title"/>
          </p:nvPr>
        </p:nvSpPr>
        <p:spPr/>
        <p:txBody>
          <a:bodyPr anchor="ctr"/>
          <a:lstStyle/>
          <a:p>
            <a:r>
              <a:rPr lang="en-US" altLang="en-US" dirty="0"/>
              <a:t>Database Extract and Load</a:t>
            </a:r>
            <a:endParaRPr lang="th-TH" altLang="en-US" dirty="0"/>
          </a:p>
        </p:txBody>
      </p:sp>
      <p:sp>
        <p:nvSpPr>
          <p:cNvPr id="2" name="Date Placeholder 1"/>
          <p:cNvSpPr>
            <a:spLocks noGrp="1"/>
          </p:cNvSpPr>
          <p:nvPr>
            <p:ph type="dt" sz="half" idx="10"/>
          </p:nvPr>
        </p:nvSpPr>
        <p:spPr/>
        <p:txBody>
          <a:bodyPr/>
          <a:lstStyle/>
          <a:p>
            <a:r>
              <a:rPr lang="en-US"/>
              <a:t>18-Dec-19</a:t>
            </a:r>
            <a:endParaRPr lang="de-DE"/>
          </a:p>
        </p:txBody>
      </p:sp>
      <p:sp>
        <p:nvSpPr>
          <p:cNvPr id="3" name="Footer Placeholder 2"/>
          <p:cNvSpPr>
            <a:spLocks noGrp="1"/>
          </p:cNvSpPr>
          <p:nvPr>
            <p:ph type="ftr" sz="quarter" idx="11"/>
          </p:nvPr>
        </p:nvSpPr>
        <p:spPr/>
        <p:txBody>
          <a:bodyPr/>
          <a:lstStyle/>
          <a:p>
            <a:r>
              <a:rPr lang="de-DE"/>
              <a:t>YottaDB Foundation</a:t>
            </a:r>
          </a:p>
        </p:txBody>
      </p:sp>
      <p:sp>
        <p:nvSpPr>
          <p:cNvPr id="4" name="Slide Number Placeholder 3"/>
          <p:cNvSpPr>
            <a:spLocks noGrp="1"/>
          </p:cNvSpPr>
          <p:nvPr>
            <p:ph type="sldNum" sz="quarter" idx="12"/>
          </p:nvPr>
        </p:nvSpPr>
        <p:spPr/>
        <p:txBody>
          <a:bodyPr/>
          <a:lstStyle/>
          <a:p>
            <a:fld id="{5C3B061B-9F90-499E-9525-91E51689BDCC}" type="slidenum">
              <a:rPr lang="de-DE" smtClean="0"/>
              <a:pPr/>
              <a:t>3</a:t>
            </a:fld>
            <a:endParaRPr lang="de-DE" dirty="0"/>
          </a:p>
        </p:txBody>
      </p:sp>
    </p:spTree>
    <p:extLst>
      <p:ext uri="{BB962C8B-B14F-4D97-AF65-F5344CB8AC3E}">
        <p14:creationId xmlns:p14="http://schemas.microsoft.com/office/powerpoint/2010/main" val="105893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47F2-4C8B-E24B-90A0-EB78AF298A6F}"/>
              </a:ext>
            </a:extLst>
          </p:cNvPr>
          <p:cNvSpPr>
            <a:spLocks noGrp="1"/>
          </p:cNvSpPr>
          <p:nvPr>
            <p:ph type="title"/>
          </p:nvPr>
        </p:nvSpPr>
        <p:spPr>
          <a:xfrm>
            <a:off x="1766455" y="758761"/>
            <a:ext cx="7926185" cy="652188"/>
          </a:xfrm>
        </p:spPr>
        <p:txBody>
          <a:bodyPr/>
          <a:lstStyle/>
          <a:p>
            <a:r>
              <a:rPr lang="en-US" dirty="0" err="1"/>
              <a:t>YottaDB</a:t>
            </a:r>
            <a:r>
              <a:rPr lang="en-US" dirty="0"/>
              <a:t> Process Log File</a:t>
            </a:r>
          </a:p>
        </p:txBody>
      </p:sp>
      <p:sp>
        <p:nvSpPr>
          <p:cNvPr id="3" name="Date Placeholder 2">
            <a:extLst>
              <a:ext uri="{FF2B5EF4-FFF2-40B4-BE49-F238E27FC236}">
                <a16:creationId xmlns:a16="http://schemas.microsoft.com/office/drawing/2014/main" id="{04CD776E-692E-7B42-978D-49DEE8DE417C}"/>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BD99747B-E927-CE4F-A0F8-F4800549DEC2}"/>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29FFA8FB-F45E-EE43-B458-0B75FD8F133C}"/>
              </a:ext>
            </a:extLst>
          </p:cNvPr>
          <p:cNvSpPr>
            <a:spLocks noGrp="1"/>
          </p:cNvSpPr>
          <p:nvPr>
            <p:ph type="sldNum" sz="quarter" idx="12"/>
          </p:nvPr>
        </p:nvSpPr>
        <p:spPr/>
        <p:txBody>
          <a:bodyPr/>
          <a:lstStyle/>
          <a:p>
            <a:fld id="{5C3B061B-9F90-499E-9525-91E51689BDCC}" type="slidenum">
              <a:rPr lang="de-DE" smtClean="0"/>
              <a:pPr/>
              <a:t>30</a:t>
            </a:fld>
            <a:endParaRPr lang="de-DE" dirty="0"/>
          </a:p>
        </p:txBody>
      </p:sp>
      <p:sp>
        <p:nvSpPr>
          <p:cNvPr id="7" name="Content Placeholder 6">
            <a:extLst>
              <a:ext uri="{FF2B5EF4-FFF2-40B4-BE49-F238E27FC236}">
                <a16:creationId xmlns:a16="http://schemas.microsoft.com/office/drawing/2014/main" id="{2E78FEE3-63F7-1C4A-94BE-5AF08075B9A4}"/>
              </a:ext>
            </a:extLst>
          </p:cNvPr>
          <p:cNvSpPr>
            <a:spLocks noGrp="1"/>
          </p:cNvSpPr>
          <p:nvPr>
            <p:ph idx="14"/>
          </p:nvPr>
        </p:nvSpPr>
        <p:spPr>
          <a:xfrm>
            <a:off x="1786775" y="1631575"/>
            <a:ext cx="7905866" cy="3969125"/>
          </a:xfrm>
        </p:spPr>
        <p:txBody>
          <a:bodyPr/>
          <a:lstStyle/>
          <a:p>
            <a:pPr marL="342900" indent="-342900">
              <a:buFont typeface="Arial" panose="020B0604020202020204" pitchFamily="34" charset="0"/>
              <a:buChar char="•"/>
            </a:pPr>
            <a:r>
              <a:rPr lang="en-US" dirty="0"/>
              <a:t>.</a:t>
            </a:r>
            <a:r>
              <a:rPr lang="en-US" dirty="0" err="1"/>
              <a:t>mje</a:t>
            </a:r>
            <a:r>
              <a:rPr lang="en-US" dirty="0"/>
              <a:t> and .</a:t>
            </a:r>
            <a:r>
              <a:rPr lang="en-US" dirty="0" err="1"/>
              <a:t>mjo</a:t>
            </a:r>
            <a:r>
              <a:rPr lang="en-US" dirty="0"/>
              <a:t> files : STDERR and STDOUT of </a:t>
            </a:r>
            <a:r>
              <a:rPr lang="en-US" dirty="0" err="1"/>
              <a:t>YottaDB</a:t>
            </a:r>
            <a:r>
              <a:rPr lang="en-US" dirty="0"/>
              <a:t> JOB command</a:t>
            </a:r>
          </a:p>
          <a:p>
            <a:pPr marL="342900" indent="-342900">
              <a:buFont typeface="Arial" panose="020B0604020202020204" pitchFamily="34" charset="0"/>
              <a:buChar char="•"/>
            </a:pPr>
            <a:r>
              <a:rPr lang="en-US" dirty="0"/>
              <a:t>YDB_FATAL_ERROR.ZSHOW_DMP_*.txt : </a:t>
            </a:r>
            <a:r>
              <a:rPr lang="en-US" dirty="0" err="1"/>
              <a:t>YottaDB</a:t>
            </a:r>
            <a:r>
              <a:rPr lang="en-US" dirty="0"/>
              <a:t> process terminates abnormally</a:t>
            </a:r>
          </a:p>
        </p:txBody>
      </p:sp>
    </p:spTree>
    <p:extLst>
      <p:ext uri="{BB962C8B-B14F-4D97-AF65-F5344CB8AC3E}">
        <p14:creationId xmlns:p14="http://schemas.microsoft.com/office/powerpoint/2010/main" val="248024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FE95EA5-D3A8-AB4A-9C4B-4C3794E7BAE9}"/>
              </a:ext>
            </a:extLst>
          </p:cNvPr>
          <p:cNvSpPr>
            <a:spLocks noGrp="1"/>
          </p:cNvSpPr>
          <p:nvPr>
            <p:ph type="title"/>
          </p:nvPr>
        </p:nvSpPr>
        <p:spPr/>
        <p:txBody>
          <a:bodyPr/>
          <a:lstStyle/>
          <a:p>
            <a:r>
              <a:rPr lang="en-US" dirty="0" err="1"/>
              <a:t>YottaDB</a:t>
            </a:r>
            <a:r>
              <a:rPr lang="en-US" dirty="0"/>
              <a:t> Database Size</a:t>
            </a:r>
          </a:p>
        </p:txBody>
      </p:sp>
      <p:sp>
        <p:nvSpPr>
          <p:cNvPr id="3" name="Date Placeholder 2">
            <a:extLst>
              <a:ext uri="{FF2B5EF4-FFF2-40B4-BE49-F238E27FC236}">
                <a16:creationId xmlns:a16="http://schemas.microsoft.com/office/drawing/2014/main" id="{CBFB296C-C6C4-C84B-90E0-06FBC0C03DFF}"/>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1430410F-51EE-C14F-A955-D577F05FEEB8}"/>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D7DF774B-A9DF-D54D-8D6A-9F98EA269D63}"/>
              </a:ext>
            </a:extLst>
          </p:cNvPr>
          <p:cNvSpPr>
            <a:spLocks noGrp="1"/>
          </p:cNvSpPr>
          <p:nvPr>
            <p:ph type="sldNum" sz="quarter" idx="12"/>
          </p:nvPr>
        </p:nvSpPr>
        <p:spPr/>
        <p:txBody>
          <a:bodyPr/>
          <a:lstStyle/>
          <a:p>
            <a:fld id="{5C3B061B-9F90-499E-9525-91E51689BDCC}" type="slidenum">
              <a:rPr lang="de-DE" smtClean="0"/>
              <a:pPr/>
              <a:t>31</a:t>
            </a:fld>
            <a:endParaRPr lang="de-DE" dirty="0"/>
          </a:p>
        </p:txBody>
      </p:sp>
      <p:sp>
        <p:nvSpPr>
          <p:cNvPr id="11" name="Content Placeholder 10">
            <a:extLst>
              <a:ext uri="{FF2B5EF4-FFF2-40B4-BE49-F238E27FC236}">
                <a16:creationId xmlns:a16="http://schemas.microsoft.com/office/drawing/2014/main" id="{A79951D2-89A2-1949-8229-C127B95BCFB0}"/>
              </a:ext>
            </a:extLst>
          </p:cNvPr>
          <p:cNvSpPr>
            <a:spLocks noGrp="1"/>
          </p:cNvSpPr>
          <p:nvPr>
            <p:ph idx="14"/>
          </p:nvPr>
        </p:nvSpPr>
        <p:spPr>
          <a:xfrm>
            <a:off x="1786775" y="1524001"/>
            <a:ext cx="7905865" cy="4076700"/>
          </a:xfrm>
        </p:spPr>
        <p:txBody>
          <a:bodyPr/>
          <a:lstStyle/>
          <a:p>
            <a:pPr marL="342900" indent="-342900">
              <a:buFont typeface="Arial" panose="020B0604020202020204" pitchFamily="34" charset="0"/>
              <a:buChar char="•"/>
            </a:pPr>
            <a:r>
              <a:rPr lang="en-US" dirty="0"/>
              <a:t>Database file size</a:t>
            </a:r>
          </a:p>
          <a:p>
            <a:pPr marL="342900" indent="-342900">
              <a:buFont typeface="Arial" panose="020B0604020202020204" pitchFamily="34" charset="0"/>
              <a:buChar char="•"/>
            </a:pPr>
            <a:r>
              <a:rPr lang="en-US" dirty="0"/>
              <a:t>Data size</a:t>
            </a:r>
          </a:p>
          <a:p>
            <a:pPr marL="342900" indent="-342900">
              <a:buFont typeface="Arial" panose="020B0604020202020204" pitchFamily="34" charset="0"/>
              <a:buChar char="•"/>
            </a:pPr>
            <a:r>
              <a:rPr lang="en-US" dirty="0"/>
              <a:t>Global size </a:t>
            </a:r>
          </a:p>
        </p:txBody>
      </p:sp>
    </p:spTree>
    <p:extLst>
      <p:ext uri="{BB962C8B-B14F-4D97-AF65-F5344CB8AC3E}">
        <p14:creationId xmlns:p14="http://schemas.microsoft.com/office/powerpoint/2010/main" val="1194212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7275-A518-1443-A55A-ED4515932920}"/>
              </a:ext>
            </a:extLst>
          </p:cNvPr>
          <p:cNvSpPr>
            <a:spLocks noGrp="1"/>
          </p:cNvSpPr>
          <p:nvPr>
            <p:ph type="title"/>
          </p:nvPr>
        </p:nvSpPr>
        <p:spPr/>
        <p:txBody>
          <a:bodyPr/>
          <a:lstStyle/>
          <a:p>
            <a:r>
              <a:rPr lang="en-US" dirty="0"/>
              <a:t>Database File Size</a:t>
            </a:r>
          </a:p>
        </p:txBody>
      </p:sp>
      <p:sp>
        <p:nvSpPr>
          <p:cNvPr id="3" name="Date Placeholder 2">
            <a:extLst>
              <a:ext uri="{FF2B5EF4-FFF2-40B4-BE49-F238E27FC236}">
                <a16:creationId xmlns:a16="http://schemas.microsoft.com/office/drawing/2014/main" id="{EB2F8723-F235-3F48-9E86-6C533BCA2AE1}"/>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B85CEC19-9D51-FD43-A73C-7E19B7F4C0BD}"/>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A877DE6A-FB14-B24F-BBC4-67D438A3D474}"/>
              </a:ext>
            </a:extLst>
          </p:cNvPr>
          <p:cNvSpPr>
            <a:spLocks noGrp="1"/>
          </p:cNvSpPr>
          <p:nvPr>
            <p:ph type="sldNum" sz="quarter" idx="12"/>
          </p:nvPr>
        </p:nvSpPr>
        <p:spPr/>
        <p:txBody>
          <a:bodyPr/>
          <a:lstStyle/>
          <a:p>
            <a:fld id="{5C3B061B-9F90-499E-9525-91E51689BDCC}" type="slidenum">
              <a:rPr lang="de-DE" smtClean="0"/>
              <a:pPr/>
              <a:t>32</a:t>
            </a:fld>
            <a:endParaRPr lang="de-DE" dirty="0"/>
          </a:p>
        </p:txBody>
      </p:sp>
      <p:sp>
        <p:nvSpPr>
          <p:cNvPr id="7" name="Content Placeholder 6">
            <a:extLst>
              <a:ext uri="{FF2B5EF4-FFF2-40B4-BE49-F238E27FC236}">
                <a16:creationId xmlns:a16="http://schemas.microsoft.com/office/drawing/2014/main" id="{A5A226AE-124C-FA45-8232-D2AB22BD21D3}"/>
              </a:ext>
            </a:extLst>
          </p:cNvPr>
          <p:cNvSpPr>
            <a:spLocks noGrp="1"/>
          </p:cNvSpPr>
          <p:nvPr>
            <p:ph idx="14"/>
          </p:nvPr>
        </p:nvSpPr>
        <p:spPr>
          <a:xfrm>
            <a:off x="1786775" y="1631577"/>
            <a:ext cx="7905866" cy="3969124"/>
          </a:xfrm>
        </p:spPr>
        <p:txBody>
          <a:bodyPr/>
          <a:lstStyle/>
          <a:p>
            <a:pPr marL="342900" indent="-342900">
              <a:buFont typeface="Arial" panose="020B0604020202020204" pitchFamily="34" charset="0"/>
              <a:buChar char="•"/>
            </a:pPr>
            <a:r>
              <a:rPr lang="en-US" dirty="0"/>
              <a:t>OS file size</a:t>
            </a:r>
          </a:p>
          <a:p>
            <a:pPr marL="342900" indent="-342900">
              <a:buFont typeface="Arial" panose="020B0604020202020204" pitchFamily="34" charset="0"/>
              <a:buChar char="•"/>
            </a:pPr>
            <a:r>
              <a:rPr lang="en-US" dirty="0"/>
              <a:t>ls -l [database file]</a:t>
            </a:r>
          </a:p>
          <a:p>
            <a:pPr marL="342900" indent="-342900">
              <a:buFont typeface="Arial" panose="020B0604020202020204" pitchFamily="34" charset="0"/>
              <a:buChar char="•"/>
            </a:pPr>
            <a:r>
              <a:rPr lang="en-US" dirty="0"/>
              <a:t>How different of “ls” VS “du” command?</a:t>
            </a:r>
          </a:p>
        </p:txBody>
      </p:sp>
    </p:spTree>
    <p:extLst>
      <p:ext uri="{BB962C8B-B14F-4D97-AF65-F5344CB8AC3E}">
        <p14:creationId xmlns:p14="http://schemas.microsoft.com/office/powerpoint/2010/main" val="2317101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C359-9937-B34E-839B-31CC6619CAE8}"/>
              </a:ext>
            </a:extLst>
          </p:cNvPr>
          <p:cNvSpPr>
            <a:spLocks noGrp="1"/>
          </p:cNvSpPr>
          <p:nvPr>
            <p:ph type="title"/>
          </p:nvPr>
        </p:nvSpPr>
        <p:spPr/>
        <p:txBody>
          <a:bodyPr/>
          <a:lstStyle/>
          <a:p>
            <a:r>
              <a:rPr lang="en-US" dirty="0"/>
              <a:t>Data Size</a:t>
            </a:r>
          </a:p>
        </p:txBody>
      </p:sp>
      <p:sp>
        <p:nvSpPr>
          <p:cNvPr id="3" name="Date Placeholder 2">
            <a:extLst>
              <a:ext uri="{FF2B5EF4-FFF2-40B4-BE49-F238E27FC236}">
                <a16:creationId xmlns:a16="http://schemas.microsoft.com/office/drawing/2014/main" id="{C8E0028F-68C3-0B4C-8D01-D51F74FA2835}"/>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7F0020AD-44E1-A942-81BC-6389EB7FC523}"/>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0DA3AEC3-BC86-1A42-8089-FD1ABE1B558E}"/>
              </a:ext>
            </a:extLst>
          </p:cNvPr>
          <p:cNvSpPr>
            <a:spLocks noGrp="1"/>
          </p:cNvSpPr>
          <p:nvPr>
            <p:ph type="sldNum" sz="quarter" idx="12"/>
          </p:nvPr>
        </p:nvSpPr>
        <p:spPr/>
        <p:txBody>
          <a:bodyPr/>
          <a:lstStyle/>
          <a:p>
            <a:fld id="{5C3B061B-9F90-499E-9525-91E51689BDCC}" type="slidenum">
              <a:rPr lang="de-DE" smtClean="0"/>
              <a:pPr/>
              <a:t>33</a:t>
            </a:fld>
            <a:endParaRPr lang="de-DE" dirty="0"/>
          </a:p>
        </p:txBody>
      </p:sp>
      <p:sp>
        <p:nvSpPr>
          <p:cNvPr id="7" name="Content Placeholder 6">
            <a:extLst>
              <a:ext uri="{FF2B5EF4-FFF2-40B4-BE49-F238E27FC236}">
                <a16:creationId xmlns:a16="http://schemas.microsoft.com/office/drawing/2014/main" id="{2C9F29D3-3F9C-8F43-B283-20D20535F98C}"/>
              </a:ext>
            </a:extLst>
          </p:cNvPr>
          <p:cNvSpPr>
            <a:spLocks noGrp="1"/>
          </p:cNvSpPr>
          <p:nvPr>
            <p:ph idx="14"/>
          </p:nvPr>
        </p:nvSpPr>
        <p:spPr>
          <a:xfrm>
            <a:off x="1786775" y="1515035"/>
            <a:ext cx="7905866" cy="4085665"/>
          </a:xfrm>
        </p:spPr>
        <p:txBody>
          <a:bodyPr/>
          <a:lstStyle/>
          <a:p>
            <a:pPr marL="342900" indent="-342900">
              <a:buFont typeface="Arial" panose="020B0604020202020204" pitchFamily="34" charset="0"/>
              <a:buChar char="•"/>
            </a:pPr>
            <a:r>
              <a:rPr lang="en-US" dirty="0"/>
              <a:t>YDB&gt;D ^%FREECNT</a:t>
            </a:r>
          </a:p>
        </p:txBody>
      </p:sp>
      <p:sp>
        <p:nvSpPr>
          <p:cNvPr id="8" name="Rectangle 4">
            <a:extLst>
              <a:ext uri="{FF2B5EF4-FFF2-40B4-BE49-F238E27FC236}">
                <a16:creationId xmlns:a16="http://schemas.microsoft.com/office/drawing/2014/main" id="{CE157779-5A98-6A4D-BD22-218C75F88681}"/>
              </a:ext>
            </a:extLst>
          </p:cNvPr>
          <p:cNvSpPr>
            <a:spLocks noChangeArrowheads="1"/>
          </p:cNvSpPr>
          <p:nvPr/>
        </p:nvSpPr>
        <p:spPr bwMode="auto">
          <a:xfrm>
            <a:off x="2491740" y="2399461"/>
            <a:ext cx="7200900" cy="1277273"/>
          </a:xfrm>
          <a:prstGeom prst="rect">
            <a:avLst/>
          </a:prstGeom>
          <a:solidFill>
            <a:srgbClr val="DDDDDD"/>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100" dirty="0">
                <a:solidFill>
                  <a:srgbClr val="000066"/>
                </a:solidFill>
                <a:latin typeface="Courier New" panose="02070309020205020404" pitchFamily="49" charset="0"/>
                <a:cs typeface="Tahoma" panose="020B0604030504040204" pitchFamily="34" charset="0"/>
              </a:rPr>
              <a:t>YDB&gt; d ^%FREECNT</a:t>
            </a:r>
          </a:p>
          <a:p>
            <a:r>
              <a:rPr lang="en-US" altLang="en-US" sz="1100" dirty="0">
                <a:solidFill>
                  <a:srgbClr val="000066"/>
                </a:solidFill>
                <a:latin typeface="Courier New" panose="02070309020205020404" pitchFamily="49" charset="0"/>
                <a:cs typeface="Tahoma" panose="020B0604030504040204" pitchFamily="34" charset="0"/>
              </a:rPr>
              <a:t>Region          Free     Total          Database file</a:t>
            </a:r>
          </a:p>
          <a:p>
            <a:r>
              <a:rPr lang="en-US" altLang="en-US" sz="1100" dirty="0">
                <a:solidFill>
                  <a:srgbClr val="000066"/>
                </a:solidFill>
                <a:latin typeface="Courier New" panose="02070309020205020404" pitchFamily="49" charset="0"/>
                <a:cs typeface="Tahoma" panose="020B0604030504040204" pitchFamily="34" charset="0"/>
              </a:rPr>
              <a:t>------          ----     -----          -------------</a:t>
            </a:r>
          </a:p>
          <a:p>
            <a:r>
              <a:rPr lang="en-US" altLang="en-US" sz="1100" dirty="0">
                <a:solidFill>
                  <a:srgbClr val="000066"/>
                </a:solidFill>
                <a:latin typeface="Courier New" panose="02070309020205020404" pitchFamily="49" charset="0"/>
                <a:cs typeface="Tahoma" panose="020B0604030504040204" pitchFamily="34" charset="0"/>
              </a:rPr>
              <a:t>DATA              94       100 ( 94.0%) /</a:t>
            </a:r>
            <a:r>
              <a:rPr lang="en-US" altLang="en-US" sz="1100" dirty="0" err="1">
                <a:solidFill>
                  <a:srgbClr val="000066"/>
                </a:solidFill>
                <a:latin typeface="Courier New" panose="02070309020205020404" pitchFamily="49" charset="0"/>
                <a:cs typeface="Tahoma" panose="020B0604030504040204" pitchFamily="34" charset="0"/>
              </a:rPr>
              <a:t>ydbdir</a:t>
            </a:r>
            <a:r>
              <a:rPr lang="en-US" altLang="en-US" sz="1100" dirty="0">
                <a:solidFill>
                  <a:srgbClr val="000066"/>
                </a:solidFill>
                <a:latin typeface="Courier New" panose="02070309020205020404" pitchFamily="49" charset="0"/>
                <a:cs typeface="Tahoma" panose="020B0604030504040204" pitchFamily="34" charset="0"/>
              </a:rPr>
              <a:t>/</a:t>
            </a:r>
            <a:r>
              <a:rPr lang="en-US" altLang="en-US" sz="1100" dirty="0" err="1">
                <a:solidFill>
                  <a:srgbClr val="000066"/>
                </a:solidFill>
                <a:latin typeface="Courier New" panose="02070309020205020404" pitchFamily="49" charset="0"/>
                <a:cs typeface="Tahoma" panose="020B0604030504040204" pitchFamily="34" charset="0"/>
              </a:rPr>
              <a:t>gbls</a:t>
            </a:r>
            <a:r>
              <a:rPr lang="en-US" altLang="en-US" sz="1100" dirty="0">
                <a:solidFill>
                  <a:srgbClr val="000066"/>
                </a:solidFill>
                <a:latin typeface="Courier New" panose="02070309020205020404" pitchFamily="49" charset="0"/>
                <a:cs typeface="Tahoma" panose="020B0604030504040204" pitchFamily="34" charset="0"/>
              </a:rPr>
              <a:t>/</a:t>
            </a:r>
            <a:r>
              <a:rPr lang="en-US" altLang="en-US" sz="1100" dirty="0" err="1">
                <a:solidFill>
                  <a:srgbClr val="000066"/>
                </a:solidFill>
                <a:latin typeface="Courier New" panose="02070309020205020404" pitchFamily="49" charset="0"/>
                <a:cs typeface="Tahoma" panose="020B0604030504040204" pitchFamily="34" charset="0"/>
              </a:rPr>
              <a:t>mumps.data</a:t>
            </a:r>
            <a:endParaRPr lang="en-US" altLang="en-US" sz="1100" dirty="0">
              <a:solidFill>
                <a:srgbClr val="000066"/>
              </a:solidFill>
              <a:latin typeface="Courier New" panose="02070309020205020404" pitchFamily="49" charset="0"/>
              <a:cs typeface="Tahoma" panose="020B0604030504040204" pitchFamily="34" charset="0"/>
            </a:endParaRPr>
          </a:p>
          <a:p>
            <a:r>
              <a:rPr lang="en-US" altLang="en-US" sz="1100" dirty="0">
                <a:solidFill>
                  <a:srgbClr val="000066"/>
                </a:solidFill>
                <a:latin typeface="Courier New" panose="02070309020205020404" pitchFamily="49" charset="0"/>
                <a:cs typeface="Tahoma" panose="020B0604030504040204" pitchFamily="34" charset="0"/>
              </a:rPr>
              <a:t>OCTO              56       100 ( 56.0%) /</a:t>
            </a:r>
            <a:r>
              <a:rPr lang="en-US" altLang="en-US" sz="1100" dirty="0" err="1">
                <a:solidFill>
                  <a:srgbClr val="000066"/>
                </a:solidFill>
                <a:latin typeface="Courier New" panose="02070309020205020404" pitchFamily="49" charset="0"/>
                <a:cs typeface="Tahoma" panose="020B0604030504040204" pitchFamily="34" charset="0"/>
              </a:rPr>
              <a:t>ydbdir</a:t>
            </a:r>
            <a:r>
              <a:rPr lang="en-US" altLang="en-US" sz="1100" dirty="0">
                <a:solidFill>
                  <a:srgbClr val="000066"/>
                </a:solidFill>
                <a:latin typeface="Courier New" panose="02070309020205020404" pitchFamily="49" charset="0"/>
                <a:cs typeface="Tahoma" panose="020B0604030504040204" pitchFamily="34" charset="0"/>
              </a:rPr>
              <a:t>/</a:t>
            </a:r>
            <a:r>
              <a:rPr lang="en-US" altLang="en-US" sz="1100" dirty="0" err="1">
                <a:solidFill>
                  <a:srgbClr val="000066"/>
                </a:solidFill>
                <a:latin typeface="Courier New" panose="02070309020205020404" pitchFamily="49" charset="0"/>
                <a:cs typeface="Tahoma" panose="020B0604030504040204" pitchFamily="34" charset="0"/>
              </a:rPr>
              <a:t>gbls</a:t>
            </a:r>
            <a:r>
              <a:rPr lang="en-US" altLang="en-US" sz="1100" dirty="0">
                <a:solidFill>
                  <a:srgbClr val="000066"/>
                </a:solidFill>
                <a:latin typeface="Courier New" panose="02070309020205020404" pitchFamily="49" charset="0"/>
                <a:cs typeface="Tahoma" panose="020B0604030504040204" pitchFamily="34" charset="0"/>
              </a:rPr>
              <a:t>/</a:t>
            </a:r>
            <a:r>
              <a:rPr lang="en-US" altLang="en-US" sz="1100" dirty="0" err="1">
                <a:solidFill>
                  <a:srgbClr val="000066"/>
                </a:solidFill>
                <a:latin typeface="Courier New" panose="02070309020205020404" pitchFamily="49" charset="0"/>
                <a:cs typeface="Tahoma" panose="020B0604030504040204" pitchFamily="34" charset="0"/>
              </a:rPr>
              <a:t>mumps.octo</a:t>
            </a:r>
            <a:endParaRPr lang="en-US" altLang="en-US" sz="1100" dirty="0">
              <a:solidFill>
                <a:srgbClr val="000066"/>
              </a:solidFill>
              <a:latin typeface="Courier New" panose="02070309020205020404" pitchFamily="49" charset="0"/>
              <a:cs typeface="Tahoma" panose="020B0604030504040204" pitchFamily="34" charset="0"/>
            </a:endParaRPr>
          </a:p>
          <a:p>
            <a:endParaRPr lang="en-US" altLang="en-US" sz="1100" dirty="0">
              <a:solidFill>
                <a:srgbClr val="000066"/>
              </a:solidFill>
              <a:latin typeface="Courier New" panose="02070309020205020404" pitchFamily="49" charset="0"/>
              <a:cs typeface="Tahoma" panose="020B0604030504040204" pitchFamily="34" charset="0"/>
            </a:endParaRPr>
          </a:p>
          <a:p>
            <a:r>
              <a:rPr lang="en-US" altLang="en-US" sz="1100" dirty="0">
                <a:solidFill>
                  <a:srgbClr val="000066"/>
                </a:solidFill>
                <a:latin typeface="Courier New" panose="02070309020205020404" pitchFamily="49" charset="0"/>
                <a:cs typeface="Tahoma" panose="020B0604030504040204" pitchFamily="34" charset="0"/>
              </a:rPr>
              <a:t>YDB&gt;</a:t>
            </a:r>
          </a:p>
        </p:txBody>
      </p:sp>
    </p:spTree>
    <p:extLst>
      <p:ext uri="{BB962C8B-B14F-4D97-AF65-F5344CB8AC3E}">
        <p14:creationId xmlns:p14="http://schemas.microsoft.com/office/powerpoint/2010/main" val="518527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B4DE-2363-DE4B-BAF6-A6EF9878BC2B}"/>
              </a:ext>
            </a:extLst>
          </p:cNvPr>
          <p:cNvSpPr>
            <a:spLocks noGrp="1"/>
          </p:cNvSpPr>
          <p:nvPr>
            <p:ph type="title"/>
          </p:nvPr>
        </p:nvSpPr>
        <p:spPr/>
        <p:txBody>
          <a:bodyPr/>
          <a:lstStyle/>
          <a:p>
            <a:r>
              <a:rPr lang="en-US" dirty="0"/>
              <a:t>Global Size</a:t>
            </a:r>
          </a:p>
        </p:txBody>
      </p:sp>
      <p:sp>
        <p:nvSpPr>
          <p:cNvPr id="3" name="Date Placeholder 2">
            <a:extLst>
              <a:ext uri="{FF2B5EF4-FFF2-40B4-BE49-F238E27FC236}">
                <a16:creationId xmlns:a16="http://schemas.microsoft.com/office/drawing/2014/main" id="{6ABD231C-4984-4B41-BDF4-D3ECC305326D}"/>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782CED62-3EE8-634F-B0B2-ECE6DAB5EBFB}"/>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8E9A4216-5502-8448-B631-2AF6F643AA7A}"/>
              </a:ext>
            </a:extLst>
          </p:cNvPr>
          <p:cNvSpPr>
            <a:spLocks noGrp="1"/>
          </p:cNvSpPr>
          <p:nvPr>
            <p:ph type="sldNum" sz="quarter" idx="12"/>
          </p:nvPr>
        </p:nvSpPr>
        <p:spPr/>
        <p:txBody>
          <a:bodyPr/>
          <a:lstStyle/>
          <a:p>
            <a:fld id="{5C3B061B-9F90-499E-9525-91E51689BDCC}" type="slidenum">
              <a:rPr lang="de-DE" smtClean="0"/>
              <a:pPr/>
              <a:t>34</a:t>
            </a:fld>
            <a:endParaRPr lang="de-DE" dirty="0"/>
          </a:p>
        </p:txBody>
      </p:sp>
      <p:sp>
        <p:nvSpPr>
          <p:cNvPr id="7" name="Content Placeholder 6">
            <a:extLst>
              <a:ext uri="{FF2B5EF4-FFF2-40B4-BE49-F238E27FC236}">
                <a16:creationId xmlns:a16="http://schemas.microsoft.com/office/drawing/2014/main" id="{82A6AE51-BEA1-1C4A-9B34-C06B1A822767}"/>
              </a:ext>
            </a:extLst>
          </p:cNvPr>
          <p:cNvSpPr>
            <a:spLocks noGrp="1"/>
          </p:cNvSpPr>
          <p:nvPr>
            <p:ph idx="14"/>
          </p:nvPr>
        </p:nvSpPr>
        <p:spPr>
          <a:xfrm>
            <a:off x="1786775" y="1410949"/>
            <a:ext cx="7905866" cy="4189752"/>
          </a:xfrm>
        </p:spPr>
        <p:txBody>
          <a:bodyPr/>
          <a:lstStyle/>
          <a:p>
            <a:pPr marL="342900" indent="-342900">
              <a:buFont typeface="Arial" panose="020B0604020202020204" pitchFamily="34" charset="0"/>
              <a:buChar char="•"/>
            </a:pPr>
            <a:r>
              <a:rPr lang="en-US" dirty="0"/>
              <a:t>“</a:t>
            </a:r>
            <a:r>
              <a:rPr lang="en-US" dirty="0" err="1"/>
              <a:t>Mupip</a:t>
            </a:r>
            <a:r>
              <a:rPr lang="en-US" dirty="0"/>
              <a:t> size” command</a:t>
            </a:r>
          </a:p>
          <a:p>
            <a:pPr marL="342900" indent="-342900">
              <a:buFont typeface="Arial" panose="020B0604020202020204" pitchFamily="34" charset="0"/>
              <a:buChar char="•"/>
            </a:pPr>
            <a:r>
              <a:rPr lang="en-US" dirty="0" err="1"/>
              <a:t>Mupip</a:t>
            </a:r>
            <a:r>
              <a:rPr lang="en-US" dirty="0"/>
              <a:t> size : Estimates and reports the size of global variables using a format that is similar to the one that appears at the end of the MUPIP INTEG -FULL report.</a:t>
            </a:r>
          </a:p>
          <a:p>
            <a:pPr marL="342900" indent="-342900">
              <a:buFont typeface="Arial" panose="020B0604020202020204" pitchFamily="34" charset="0"/>
              <a:buChar char="•"/>
            </a:pPr>
            <a:r>
              <a:rPr lang="en-US" dirty="0"/>
              <a:t>The format of the MUPIP SIZE command is:</a:t>
            </a:r>
          </a:p>
          <a:p>
            <a:r>
              <a:rPr lang="en-US" dirty="0"/>
              <a:t>       MUPIP&gt; SI[ZE] [-h[</a:t>
            </a:r>
            <a:r>
              <a:rPr lang="en-US" dirty="0" err="1"/>
              <a:t>euristic</a:t>
            </a:r>
            <a:r>
              <a:rPr lang="en-US" dirty="0"/>
              <a:t>]=</a:t>
            </a:r>
            <a:r>
              <a:rPr lang="en-US" dirty="0" err="1"/>
              <a:t>estimation_technique</a:t>
            </a:r>
            <a:r>
              <a:rPr lang="en-US" dirty="0"/>
              <a:t>] [-s[elect]=</a:t>
            </a:r>
            <a:r>
              <a:rPr lang="en-US" b="1" dirty="0"/>
              <a:t>global</a:t>
            </a:r>
            <a:r>
              <a:rPr lang="en-US" dirty="0"/>
              <a:t>-name-list] [-r[</a:t>
            </a:r>
            <a:r>
              <a:rPr lang="en-US" dirty="0" err="1"/>
              <a:t>egion</a:t>
            </a:r>
            <a:r>
              <a:rPr lang="en-US" dirty="0"/>
              <a:t>]=region-list] [-a[</a:t>
            </a:r>
            <a:r>
              <a:rPr lang="en-US" dirty="0" err="1"/>
              <a:t>djacency</a:t>
            </a:r>
            <a:r>
              <a:rPr lang="en-US" dirty="0"/>
              <a:t>]=integer]</a:t>
            </a:r>
          </a:p>
          <a:p>
            <a:endParaRPr lang="en-US" dirty="0"/>
          </a:p>
          <a:p>
            <a:pPr marL="342900" indent="-342900">
              <a:buFont typeface="Arial" panose="020B0604020202020204" pitchFamily="34" charset="0"/>
              <a:buChar char="•"/>
            </a:pPr>
            <a:r>
              <a:rPr lang="en-US" dirty="0"/>
              <a:t>Example</a:t>
            </a:r>
          </a:p>
          <a:p>
            <a:r>
              <a:rPr lang="en-US" dirty="0"/>
              <a:t>     $ </a:t>
            </a:r>
            <a:r>
              <a:rPr lang="en-US" dirty="0" err="1"/>
              <a:t>mupip</a:t>
            </a:r>
            <a:r>
              <a:rPr lang="en-US" dirty="0"/>
              <a:t> size -heuristic="</a:t>
            </a:r>
            <a:r>
              <a:rPr lang="en-US" dirty="0" err="1"/>
              <a:t>impsample,samples</a:t>
            </a:r>
            <a:r>
              <a:rPr lang="en-US" dirty="0"/>
              <a:t>=2000" -select="y*" -region=”DATA"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9765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1810807-6E69-2C43-B8BB-6CE57405996A}"/>
              </a:ext>
            </a:extLst>
          </p:cNvPr>
          <p:cNvSpPr>
            <a:spLocks noGrp="1"/>
          </p:cNvSpPr>
          <p:nvPr>
            <p:ph type="title"/>
          </p:nvPr>
        </p:nvSpPr>
        <p:spPr/>
        <p:txBody>
          <a:bodyPr/>
          <a:lstStyle/>
          <a:p>
            <a:r>
              <a:rPr lang="en-US" dirty="0"/>
              <a:t>Database File Header</a:t>
            </a:r>
          </a:p>
        </p:txBody>
      </p:sp>
      <p:sp>
        <p:nvSpPr>
          <p:cNvPr id="3" name="Date Placeholder 2">
            <a:extLst>
              <a:ext uri="{FF2B5EF4-FFF2-40B4-BE49-F238E27FC236}">
                <a16:creationId xmlns:a16="http://schemas.microsoft.com/office/drawing/2014/main" id="{3FF0BB32-31D3-F14C-99E1-00189101D64F}"/>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B8D3DC7F-AA66-7647-B8AB-CD91976FB542}"/>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15E7B763-D12B-7849-BFD7-993C1444D696}"/>
              </a:ext>
            </a:extLst>
          </p:cNvPr>
          <p:cNvSpPr>
            <a:spLocks noGrp="1"/>
          </p:cNvSpPr>
          <p:nvPr>
            <p:ph type="sldNum" sz="quarter" idx="12"/>
          </p:nvPr>
        </p:nvSpPr>
        <p:spPr/>
        <p:txBody>
          <a:bodyPr/>
          <a:lstStyle/>
          <a:p>
            <a:fld id="{5C3B061B-9F90-499E-9525-91E51689BDCC}" type="slidenum">
              <a:rPr lang="de-DE" smtClean="0"/>
              <a:pPr/>
              <a:t>35</a:t>
            </a:fld>
            <a:endParaRPr lang="de-DE" dirty="0"/>
          </a:p>
        </p:txBody>
      </p:sp>
      <p:sp>
        <p:nvSpPr>
          <p:cNvPr id="11" name="Content Placeholder 10">
            <a:extLst>
              <a:ext uri="{FF2B5EF4-FFF2-40B4-BE49-F238E27FC236}">
                <a16:creationId xmlns:a16="http://schemas.microsoft.com/office/drawing/2014/main" id="{CE4FEB16-15A8-D342-847D-0F9C16E02F8D}"/>
              </a:ext>
            </a:extLst>
          </p:cNvPr>
          <p:cNvSpPr>
            <a:spLocks noGrp="1"/>
          </p:cNvSpPr>
          <p:nvPr>
            <p:ph idx="14"/>
          </p:nvPr>
        </p:nvSpPr>
        <p:spPr>
          <a:xfrm>
            <a:off x="1786775" y="1595719"/>
            <a:ext cx="7926185" cy="4004982"/>
          </a:xfrm>
        </p:spPr>
        <p:txBody>
          <a:bodyPr/>
          <a:lstStyle/>
          <a:p>
            <a:r>
              <a:rPr lang="en-US" dirty="0"/>
              <a:t>DSE&gt; dump -</a:t>
            </a:r>
            <a:r>
              <a:rPr lang="en-US" dirty="0" err="1"/>
              <a:t>fileheader</a:t>
            </a:r>
            <a:endParaRPr lang="en-US" dirty="0"/>
          </a:p>
          <a:p>
            <a:r>
              <a:rPr lang="en-US" dirty="0"/>
              <a:t>DSE&gt; dump -</a:t>
            </a:r>
            <a:r>
              <a:rPr lang="en-US" dirty="0" err="1"/>
              <a:t>fileheader</a:t>
            </a:r>
            <a:r>
              <a:rPr lang="en-US" dirty="0"/>
              <a:t> -all</a:t>
            </a:r>
          </a:p>
          <a:p>
            <a:endParaRPr lang="en-US" dirty="0"/>
          </a:p>
        </p:txBody>
      </p:sp>
      <p:pic>
        <p:nvPicPr>
          <p:cNvPr id="12" name="Content Placeholder 4">
            <a:extLst>
              <a:ext uri="{FF2B5EF4-FFF2-40B4-BE49-F238E27FC236}">
                <a16:creationId xmlns:a16="http://schemas.microsoft.com/office/drawing/2014/main" id="{DEDBE347-81B6-EC4C-8E87-E576D3FAA9D8}"/>
              </a:ext>
            </a:extLst>
          </p:cNvPr>
          <p:cNvPicPr>
            <a:picLocks noChangeAspect="1"/>
          </p:cNvPicPr>
          <p:nvPr/>
        </p:nvPicPr>
        <p:blipFill>
          <a:blip r:embed="rId2"/>
          <a:stretch>
            <a:fillRect/>
          </a:stretch>
        </p:blipFill>
        <p:spPr>
          <a:xfrm>
            <a:off x="6867691" y="1335741"/>
            <a:ext cx="4480376" cy="4763498"/>
          </a:xfrm>
          <a:prstGeom prst="rect">
            <a:avLst/>
          </a:prstGeom>
        </p:spPr>
      </p:pic>
    </p:spTree>
    <p:extLst>
      <p:ext uri="{BB962C8B-B14F-4D97-AF65-F5344CB8AC3E}">
        <p14:creationId xmlns:p14="http://schemas.microsoft.com/office/powerpoint/2010/main" val="896403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E4C65F9-BF84-B249-96AD-28E3742D4AD6}"/>
              </a:ext>
            </a:extLst>
          </p:cNvPr>
          <p:cNvSpPr>
            <a:spLocks noGrp="1"/>
          </p:cNvSpPr>
          <p:nvPr>
            <p:ph type="title"/>
          </p:nvPr>
        </p:nvSpPr>
        <p:spPr/>
        <p:txBody>
          <a:bodyPr/>
          <a:lstStyle/>
          <a:p>
            <a:r>
              <a:rPr lang="en-US" dirty="0"/>
              <a:t>Database File Header Element</a:t>
            </a:r>
          </a:p>
        </p:txBody>
      </p:sp>
      <p:sp>
        <p:nvSpPr>
          <p:cNvPr id="3" name="Date Placeholder 2">
            <a:extLst>
              <a:ext uri="{FF2B5EF4-FFF2-40B4-BE49-F238E27FC236}">
                <a16:creationId xmlns:a16="http://schemas.microsoft.com/office/drawing/2014/main" id="{053B66EE-510F-E849-A09D-667E59BB1890}"/>
              </a:ext>
            </a:extLst>
          </p:cNvPr>
          <p:cNvSpPr>
            <a:spLocks noGrp="1"/>
          </p:cNvSpPr>
          <p:nvPr>
            <p:ph type="dt" sz="half" idx="10"/>
          </p:nvPr>
        </p:nvSpPr>
        <p:spPr/>
        <p:txBody>
          <a:bodyPr/>
          <a:lstStyle/>
          <a:p>
            <a:r>
              <a:rPr lang="en-US"/>
              <a:t>18-Dec-19</a:t>
            </a:r>
            <a:endParaRPr lang="de-DE"/>
          </a:p>
        </p:txBody>
      </p:sp>
      <p:sp>
        <p:nvSpPr>
          <p:cNvPr id="4" name="Footer Placeholder 3">
            <a:extLst>
              <a:ext uri="{FF2B5EF4-FFF2-40B4-BE49-F238E27FC236}">
                <a16:creationId xmlns:a16="http://schemas.microsoft.com/office/drawing/2014/main" id="{134521FB-B5CA-404B-B366-1BBE04CB2942}"/>
              </a:ext>
            </a:extLst>
          </p:cNvPr>
          <p:cNvSpPr>
            <a:spLocks noGrp="1"/>
          </p:cNvSpPr>
          <p:nvPr>
            <p:ph type="ftr" sz="quarter" idx="11"/>
          </p:nvPr>
        </p:nvSpPr>
        <p:spPr/>
        <p:txBody>
          <a:bodyPr/>
          <a:lstStyle/>
          <a:p>
            <a:r>
              <a:rPr lang="de-DE"/>
              <a:t>YottaDB Foundation</a:t>
            </a:r>
          </a:p>
        </p:txBody>
      </p:sp>
      <p:sp>
        <p:nvSpPr>
          <p:cNvPr id="5" name="Slide Number Placeholder 4">
            <a:extLst>
              <a:ext uri="{FF2B5EF4-FFF2-40B4-BE49-F238E27FC236}">
                <a16:creationId xmlns:a16="http://schemas.microsoft.com/office/drawing/2014/main" id="{3DA01421-9709-2542-94EA-DC582469B626}"/>
              </a:ext>
            </a:extLst>
          </p:cNvPr>
          <p:cNvSpPr>
            <a:spLocks noGrp="1"/>
          </p:cNvSpPr>
          <p:nvPr>
            <p:ph type="sldNum" sz="quarter" idx="12"/>
          </p:nvPr>
        </p:nvSpPr>
        <p:spPr/>
        <p:txBody>
          <a:bodyPr/>
          <a:lstStyle/>
          <a:p>
            <a:fld id="{5C3B061B-9F90-499E-9525-91E51689BDCC}" type="slidenum">
              <a:rPr lang="de-DE" smtClean="0"/>
              <a:pPr/>
              <a:t>36</a:t>
            </a:fld>
            <a:endParaRPr lang="de-DE" dirty="0"/>
          </a:p>
        </p:txBody>
      </p:sp>
      <p:sp>
        <p:nvSpPr>
          <p:cNvPr id="11" name="Content Placeholder 10">
            <a:extLst>
              <a:ext uri="{FF2B5EF4-FFF2-40B4-BE49-F238E27FC236}">
                <a16:creationId xmlns:a16="http://schemas.microsoft.com/office/drawing/2014/main" id="{372DC758-CBEB-F747-BAA9-A88FC882FDA2}"/>
              </a:ext>
            </a:extLst>
          </p:cNvPr>
          <p:cNvSpPr>
            <a:spLocks noGrp="1"/>
          </p:cNvSpPr>
          <p:nvPr>
            <p:ph idx="14"/>
          </p:nvPr>
        </p:nvSpPr>
        <p:spPr>
          <a:xfrm>
            <a:off x="1786775" y="1410949"/>
            <a:ext cx="7905866" cy="4189752"/>
          </a:xfrm>
        </p:spPr>
        <p:txBody>
          <a:bodyPr/>
          <a:lstStyle/>
          <a:p>
            <a:pPr marL="342900" indent="-342900">
              <a:buFont typeface="Arial" panose="020B0604020202020204" pitchFamily="34" charset="0"/>
              <a:buChar char="•"/>
            </a:pPr>
            <a:r>
              <a:rPr lang="en-US" dirty="0"/>
              <a:t>Block size (in bytes) : The size (in bytes) of a GDS block.</a:t>
            </a:r>
          </a:p>
          <a:p>
            <a:pPr marL="342900" indent="-342900">
              <a:buFont typeface="Arial" panose="020B0604020202020204" pitchFamily="34" charset="0"/>
              <a:buChar char="•"/>
            </a:pPr>
            <a:r>
              <a:rPr lang="en-US" dirty="0"/>
              <a:t>Extension Count: The number of GDS blocks by which the database file extends when it becomes full.</a:t>
            </a:r>
          </a:p>
          <a:p>
            <a:pPr marL="342900" indent="-342900">
              <a:buFont typeface="Arial" panose="020B0604020202020204" pitchFamily="34" charset="0"/>
              <a:buChar char="•"/>
            </a:pPr>
            <a:r>
              <a:rPr lang="en-US" dirty="0"/>
              <a:t>Global Buffers: The number of BG buffers for the region. </a:t>
            </a:r>
          </a:p>
          <a:p>
            <a:pPr marL="342900" indent="-342900">
              <a:buFont typeface="Arial" panose="020B0604020202020204" pitchFamily="34" charset="0"/>
              <a:buChar char="•"/>
            </a:pPr>
            <a:r>
              <a:rPr lang="en-US" dirty="0"/>
              <a:t>Maximum key size: The minimum key size is 3 bytes and the maximum key size is 1019 bytes. </a:t>
            </a:r>
          </a:p>
          <a:p>
            <a:pPr marL="342900" indent="-342900">
              <a:buFont typeface="Arial" panose="020B0604020202020204" pitchFamily="34" charset="0"/>
              <a:buChar char="•"/>
            </a:pPr>
            <a:r>
              <a:rPr lang="en-US" dirty="0"/>
              <a:t>Maximum record size: The minimum record size is zero. The maximum is 1,048,576 bytes (1MiB).</a:t>
            </a:r>
          </a:p>
          <a:p>
            <a:pPr marL="342900" indent="-342900">
              <a:buFont typeface="Arial" panose="020B0604020202020204" pitchFamily="34" charset="0"/>
              <a:buChar char="•"/>
            </a:pPr>
            <a:r>
              <a:rPr lang="en-US" dirty="0"/>
              <a:t>Freeze match: 0x00000000 mean DB is not suspend, others mean DB is suspended</a:t>
            </a:r>
          </a:p>
        </p:txBody>
      </p:sp>
    </p:spTree>
    <p:extLst>
      <p:ext uri="{BB962C8B-B14F-4D97-AF65-F5344CB8AC3E}">
        <p14:creationId xmlns:p14="http://schemas.microsoft.com/office/powerpoint/2010/main" val="1298265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altLang="en-US" sz="3200" dirty="0"/>
              <a:t>Question and Answer</a:t>
            </a:r>
            <a:br>
              <a:rPr lang="en-US" altLang="en-US" sz="3200" dirty="0"/>
            </a:br>
            <a:endParaRPr lang="th-TH" altLang="en-US" sz="3200" dirty="0"/>
          </a:p>
        </p:txBody>
      </p:sp>
      <p:sp>
        <p:nvSpPr>
          <p:cNvPr id="5" name="Date Placeholder 4"/>
          <p:cNvSpPr>
            <a:spLocks noGrp="1"/>
          </p:cNvSpPr>
          <p:nvPr>
            <p:ph type="dt" sz="half" idx="10"/>
          </p:nvPr>
        </p:nvSpPr>
        <p:spPr/>
        <p:txBody>
          <a:bodyPr/>
          <a:lstStyle/>
          <a:p>
            <a:r>
              <a:rPr lang="en-US"/>
              <a:t>18-Dec-19</a:t>
            </a:r>
            <a:endParaRPr lang="de-DE"/>
          </a:p>
        </p:txBody>
      </p:sp>
      <p:sp>
        <p:nvSpPr>
          <p:cNvPr id="6" name="Footer Placeholder 5"/>
          <p:cNvSpPr>
            <a:spLocks noGrp="1"/>
          </p:cNvSpPr>
          <p:nvPr>
            <p:ph type="ftr" sz="quarter" idx="11"/>
          </p:nvPr>
        </p:nvSpPr>
        <p:spPr/>
        <p:txBody>
          <a:bodyPr/>
          <a:lstStyle/>
          <a:p>
            <a:r>
              <a:rPr lang="de-DE"/>
              <a:t>YottaDB Foundation</a:t>
            </a:r>
          </a:p>
        </p:txBody>
      </p:sp>
      <p:sp>
        <p:nvSpPr>
          <p:cNvPr id="7" name="Slide Number Placeholder 6"/>
          <p:cNvSpPr>
            <a:spLocks noGrp="1"/>
          </p:cNvSpPr>
          <p:nvPr>
            <p:ph type="sldNum" sz="quarter" idx="12"/>
          </p:nvPr>
        </p:nvSpPr>
        <p:spPr/>
        <p:txBody>
          <a:bodyPr/>
          <a:lstStyle/>
          <a:p>
            <a:fld id="{5C3B061B-9F90-499E-9525-91E51689BDCC}" type="slidenum">
              <a:rPr lang="de-DE" smtClean="0"/>
              <a:pPr/>
              <a:t>37</a:t>
            </a:fld>
            <a:endParaRPr lang="de-DE" dirty="0"/>
          </a:p>
        </p:txBody>
      </p:sp>
    </p:spTree>
    <p:extLst>
      <p:ext uri="{BB962C8B-B14F-4D97-AF65-F5344CB8AC3E}">
        <p14:creationId xmlns:p14="http://schemas.microsoft.com/office/powerpoint/2010/main" val="314168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MUPIP EXTRACT </a:t>
            </a:r>
            <a:endParaRPr lang="th-TH" altLang="en-US"/>
          </a:p>
        </p:txBody>
      </p:sp>
      <p:sp>
        <p:nvSpPr>
          <p:cNvPr id="2" name="Content Placeholder 1"/>
          <p:cNvSpPr>
            <a:spLocks noGrp="1"/>
          </p:cNvSpPr>
          <p:nvPr>
            <p:ph idx="14"/>
          </p:nvPr>
        </p:nvSpPr>
        <p:spPr>
          <a:xfrm>
            <a:off x="1786775" y="1491917"/>
            <a:ext cx="7905866" cy="4108784"/>
          </a:xfrm>
        </p:spPr>
        <p:txBody>
          <a:bodyPr/>
          <a:lstStyle/>
          <a:p>
            <a:pPr marL="609600" indent="-609600">
              <a:spcAft>
                <a:spcPts val="0"/>
              </a:spcAft>
              <a:buFont typeface="Times New Roman" panose="02020603050405020304" pitchFamily="18" charset="0"/>
              <a:buChar char="•"/>
            </a:pPr>
            <a:r>
              <a:rPr lang="en-US" altLang="en-US" sz="2800" dirty="0"/>
              <a:t>The EXTRACT command copies specified </a:t>
            </a:r>
            <a:r>
              <a:rPr lang="en-US" altLang="en-US" sz="2800" dirty="0" err="1"/>
              <a:t>globals</a:t>
            </a:r>
            <a:r>
              <a:rPr lang="en-US" altLang="en-US" sz="2800" dirty="0"/>
              <a:t> from the current database to a sequential output file</a:t>
            </a:r>
          </a:p>
          <a:p>
            <a:pPr marL="609600" indent="-609600">
              <a:spcAft>
                <a:spcPts val="0"/>
              </a:spcAft>
              <a:buFont typeface="Times New Roman" panose="02020603050405020304" pitchFamily="18" charset="0"/>
              <a:buChar char="•"/>
            </a:pPr>
            <a:r>
              <a:rPr lang="en-US" altLang="en-US" sz="2800" dirty="0"/>
              <a:t>The format of the EXTRACT command is:</a:t>
            </a:r>
          </a:p>
          <a:p>
            <a:pPr marL="990600" lvl="1" indent="-533400">
              <a:spcBef>
                <a:spcPts val="0"/>
              </a:spcBef>
              <a:spcAft>
                <a:spcPts val="0"/>
              </a:spcAft>
            </a:pPr>
            <a:r>
              <a:rPr lang="en-US" altLang="en-US" sz="2400" dirty="0"/>
              <a:t>MUPIP&gt; EXTRACT -qualifier file-name</a:t>
            </a:r>
          </a:p>
          <a:p>
            <a:pPr marL="800100" lvl="1" indent="-342900">
              <a:spcBef>
                <a:spcPts val="0"/>
              </a:spcBef>
              <a:spcAft>
                <a:spcPts val="0"/>
              </a:spcAft>
              <a:buFont typeface="Arial" panose="020B0604020202020204" pitchFamily="34" charset="0"/>
              <a:buChar char="•"/>
            </a:pPr>
            <a:r>
              <a:rPr lang="en-US" altLang="en-US" sz="2400" dirty="0"/>
              <a:t>The optional qualifiers are:</a:t>
            </a:r>
          </a:p>
          <a:p>
            <a:pPr marL="1371600" lvl="2" indent="-457200">
              <a:spcBef>
                <a:spcPts val="0"/>
              </a:spcBef>
              <a:spcAft>
                <a:spcPts val="0"/>
              </a:spcAft>
              <a:buFont typeface="Times New Roman" panose="02020603050405020304" pitchFamily="18" charset="0"/>
              <a:buChar char="•"/>
            </a:pPr>
            <a:r>
              <a:rPr lang="en-US" altLang="en-US" sz="2000" dirty="0"/>
              <a:t>-FO[RMAT]=GO | B[INARY] | Z[WR]</a:t>
            </a:r>
          </a:p>
          <a:p>
            <a:pPr marL="1371600" lvl="2" indent="-457200">
              <a:spcBef>
                <a:spcPts val="0"/>
              </a:spcBef>
              <a:spcAft>
                <a:spcPts val="0"/>
              </a:spcAft>
              <a:buFont typeface="Times New Roman" panose="02020603050405020304" pitchFamily="18" charset="0"/>
              <a:buChar char="•"/>
            </a:pPr>
            <a:r>
              <a:rPr lang="en-US" altLang="en-US" sz="2000" dirty="0"/>
              <a:t>-FR[EEZE]</a:t>
            </a:r>
          </a:p>
          <a:p>
            <a:pPr marL="1371600" lvl="2" indent="-457200">
              <a:spcBef>
                <a:spcPts val="0"/>
              </a:spcBef>
              <a:spcAft>
                <a:spcPts val="0"/>
              </a:spcAft>
              <a:buFont typeface="Times New Roman" panose="02020603050405020304" pitchFamily="18" charset="0"/>
              <a:buChar char="•"/>
            </a:pPr>
            <a:r>
              <a:rPr lang="en-US" altLang="en-US" sz="2000" dirty="0"/>
              <a:t>-LA[BEL]=text</a:t>
            </a:r>
          </a:p>
          <a:p>
            <a:pPr marL="1371600" lvl="2" indent="-457200">
              <a:spcBef>
                <a:spcPts val="0"/>
              </a:spcBef>
              <a:spcAft>
                <a:spcPts val="0"/>
              </a:spcAft>
              <a:buFont typeface="Times New Roman" panose="02020603050405020304" pitchFamily="18" charset="0"/>
              <a:buChar char="•"/>
            </a:pPr>
            <a:r>
              <a:rPr lang="en-US" altLang="en-US" sz="2000" dirty="0"/>
              <a:t>-[NO]LO[G]</a:t>
            </a:r>
          </a:p>
          <a:p>
            <a:pPr marL="1371600" lvl="2" indent="-457200">
              <a:spcBef>
                <a:spcPts val="0"/>
              </a:spcBef>
              <a:spcAft>
                <a:spcPts val="0"/>
              </a:spcAft>
              <a:buFont typeface="Times New Roman" panose="02020603050405020304" pitchFamily="18" charset="0"/>
              <a:buChar char="•"/>
            </a:pPr>
            <a:r>
              <a:rPr lang="en-US" altLang="en-US" sz="2000" dirty="0"/>
              <a:t>-S[ELECT]=global-name-list</a:t>
            </a:r>
          </a:p>
          <a:p>
            <a:pPr marL="1371600" lvl="2" indent="-457200">
              <a:spcBef>
                <a:spcPts val="0"/>
              </a:spcBef>
              <a:spcAft>
                <a:spcPts val="0"/>
              </a:spcAft>
              <a:buFont typeface="Times New Roman" panose="02020603050405020304" pitchFamily="18" charset="0"/>
              <a:buChar char="•"/>
            </a:pPr>
            <a:r>
              <a:rPr lang="en-US" altLang="en-US" sz="2000" dirty="0"/>
              <a:t>-R[EGION]=region-list</a:t>
            </a:r>
          </a:p>
          <a:p>
            <a:pPr>
              <a:spcAft>
                <a:spcPts val="0"/>
              </a:spcAft>
            </a:pPr>
            <a:endParaRPr lang="en-US" dirty="0"/>
          </a:p>
        </p:txBody>
      </p:sp>
      <p:sp>
        <p:nvSpPr>
          <p:cNvPr id="3" name="Date Placeholder 2"/>
          <p:cNvSpPr>
            <a:spLocks noGrp="1"/>
          </p:cNvSpPr>
          <p:nvPr>
            <p:ph type="dt" sz="half" idx="10"/>
          </p:nvPr>
        </p:nvSpPr>
        <p:spPr/>
        <p:txBody>
          <a:bodyPr/>
          <a:lstStyle/>
          <a:p>
            <a:fld id="{617A310D-0FD9-4426-94C3-6DD5DBD3A5EF}"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4</a:t>
            </a:fld>
            <a:endParaRPr lang="de-DE" dirty="0"/>
          </a:p>
        </p:txBody>
      </p:sp>
    </p:spTree>
    <p:extLst>
      <p:ext uri="{BB962C8B-B14F-4D97-AF65-F5344CB8AC3E}">
        <p14:creationId xmlns:p14="http://schemas.microsoft.com/office/powerpoint/2010/main" val="326367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MUPIP EXTRACT Example</a:t>
            </a:r>
            <a:endParaRPr lang="th-TH" altLang="en-US"/>
          </a:p>
        </p:txBody>
      </p:sp>
      <p:sp>
        <p:nvSpPr>
          <p:cNvPr id="2" name="Content Placeholder 1"/>
          <p:cNvSpPr>
            <a:spLocks noGrp="1"/>
          </p:cNvSpPr>
          <p:nvPr>
            <p:ph idx="14"/>
          </p:nvPr>
        </p:nvSpPr>
        <p:spPr>
          <a:xfrm>
            <a:off x="1786775" y="1410949"/>
            <a:ext cx="7905866" cy="4189752"/>
          </a:xfrm>
        </p:spPr>
        <p:txBody>
          <a:bodyPr/>
          <a:lstStyle/>
          <a:p>
            <a:pPr marL="285750" indent="-285750">
              <a:spcAft>
                <a:spcPts val="0"/>
              </a:spcAft>
              <a:buFont typeface="Arial" panose="020B0604020202020204" pitchFamily="34" charset="0"/>
              <a:buChar char="•"/>
            </a:pPr>
            <a:r>
              <a:rPr lang="en-US" altLang="en-US" sz="1800" dirty="0"/>
              <a:t>Extract the ^ACN global and place it into a binary file named </a:t>
            </a:r>
            <a:r>
              <a:rPr lang="en-US" altLang="en-US" sz="1800" dirty="0" err="1"/>
              <a:t>acn.bin</a:t>
            </a:r>
            <a:r>
              <a:rPr lang="en-US" altLang="en-US" sz="1800" dirty="0"/>
              <a:t>:</a:t>
            </a:r>
            <a:endParaRPr lang="en-US" altLang="en-US" sz="1800" b="1" dirty="0"/>
          </a:p>
          <a:p>
            <a:pPr marL="990600" lvl="1" indent="-533400">
              <a:spcBef>
                <a:spcPts val="0"/>
              </a:spcBef>
              <a:spcAft>
                <a:spcPts val="0"/>
              </a:spcAft>
            </a:pPr>
            <a:r>
              <a:rPr lang="en-US" altLang="en-US" sz="1800" b="1" dirty="0"/>
              <a:t>MUPIP&gt; EXTRACT -FORMAT=BINARY -SELECT=”^ACN” </a:t>
            </a:r>
            <a:r>
              <a:rPr lang="en-US" altLang="en-US" sz="1800" b="1" dirty="0" err="1"/>
              <a:t>acn.bin</a:t>
            </a:r>
            <a:endParaRPr lang="en-US" altLang="en-US" sz="1800" dirty="0"/>
          </a:p>
          <a:p>
            <a:pPr marL="1371600" lvl="2" indent="-457200">
              <a:spcBef>
                <a:spcPts val="0"/>
              </a:spcBef>
              <a:spcAft>
                <a:spcPts val="0"/>
              </a:spcAft>
            </a:pPr>
            <a:r>
              <a:rPr lang="en-US" altLang="en-US" sz="1800" dirty="0"/>
              <a:t>ACN      Key </a:t>
            </a:r>
            <a:r>
              <a:rPr lang="en-US" altLang="en-US" sz="1800" dirty="0" err="1"/>
              <a:t>Cnt</a:t>
            </a:r>
            <a:r>
              <a:rPr lang="en-US" altLang="en-US" sz="1800" dirty="0"/>
              <a:t>: 1659  max rec size: 188</a:t>
            </a:r>
          </a:p>
          <a:p>
            <a:pPr marL="1371600" lvl="2" indent="-457200">
              <a:spcBef>
                <a:spcPts val="0"/>
              </a:spcBef>
              <a:spcAft>
                <a:spcPts val="0"/>
              </a:spcAft>
            </a:pPr>
            <a:r>
              <a:rPr lang="en-US" altLang="en-US" sz="1800" dirty="0"/>
              <a:t>EXTRACT TOTAL    Key </a:t>
            </a:r>
            <a:r>
              <a:rPr lang="en-US" altLang="en-US" sz="1800" dirty="0" err="1"/>
              <a:t>Cnt</a:t>
            </a:r>
            <a:r>
              <a:rPr lang="en-US" altLang="en-US" sz="1800" dirty="0"/>
              <a:t>: 1659  max rec size: 188</a:t>
            </a:r>
          </a:p>
          <a:p>
            <a:pPr marL="990600" lvl="1" indent="-533400">
              <a:spcBef>
                <a:spcPts val="0"/>
              </a:spcBef>
              <a:spcAft>
                <a:spcPts val="0"/>
              </a:spcAft>
            </a:pPr>
            <a:r>
              <a:rPr lang="en-US" altLang="en-US" sz="1800" dirty="0"/>
              <a:t>The data remains in the database file after the extract has taken place </a:t>
            </a:r>
            <a:endParaRPr lang="en-US" altLang="en-US" sz="1800" b="1" dirty="0"/>
          </a:p>
          <a:p>
            <a:pPr marL="285750" indent="-285750">
              <a:spcAft>
                <a:spcPts val="0"/>
              </a:spcAft>
              <a:buFont typeface="Arial" panose="020B0604020202020204" pitchFamily="34" charset="0"/>
              <a:buChar char="•"/>
            </a:pPr>
            <a:r>
              <a:rPr lang="en-US" altLang="en-US" sz="1800" dirty="0"/>
              <a:t>Extract the ^ACN global and placed it into a global file </a:t>
            </a:r>
            <a:r>
              <a:rPr lang="en-US" altLang="en-US" sz="1800" dirty="0" err="1"/>
              <a:t>acn.go</a:t>
            </a:r>
            <a:r>
              <a:rPr lang="en-US" altLang="en-US" sz="1800" dirty="0"/>
              <a:t>:</a:t>
            </a:r>
            <a:endParaRPr lang="en-US" altLang="en-US" sz="1800" b="1" dirty="0"/>
          </a:p>
          <a:p>
            <a:pPr marL="990600" lvl="1" indent="-533400">
              <a:spcBef>
                <a:spcPts val="0"/>
              </a:spcBef>
              <a:spcAft>
                <a:spcPts val="0"/>
              </a:spcAft>
            </a:pPr>
            <a:r>
              <a:rPr lang="en-US" altLang="en-US" sz="1800" b="1" dirty="0"/>
              <a:t>MUPIP&gt; EXTRACT -FORMAT=GO -SELECT="^ACN" </a:t>
            </a:r>
            <a:r>
              <a:rPr lang="en-US" altLang="en-US" sz="1800" b="1" dirty="0" err="1"/>
              <a:t>acn.go</a:t>
            </a:r>
            <a:endParaRPr lang="en-US" altLang="en-US" sz="1800" dirty="0"/>
          </a:p>
          <a:p>
            <a:pPr marL="1371600" lvl="2" indent="-457200">
              <a:spcBef>
                <a:spcPts val="0"/>
              </a:spcBef>
              <a:spcAft>
                <a:spcPts val="0"/>
              </a:spcAft>
            </a:pPr>
            <a:r>
              <a:rPr lang="en-US" altLang="en-US" sz="1800" dirty="0"/>
              <a:t>ACN      Key </a:t>
            </a:r>
            <a:r>
              <a:rPr lang="en-US" altLang="en-US" sz="1800" dirty="0" err="1"/>
              <a:t>Cnt</a:t>
            </a:r>
            <a:r>
              <a:rPr lang="en-US" altLang="en-US" sz="1800" dirty="0"/>
              <a:t>: 1659  max </a:t>
            </a:r>
            <a:r>
              <a:rPr lang="en-US" altLang="en-US" sz="1800" dirty="0" err="1"/>
              <a:t>subsc</a:t>
            </a:r>
            <a:r>
              <a:rPr lang="en-US" altLang="en-US" sz="1800" dirty="0"/>
              <a:t> </a:t>
            </a:r>
            <a:r>
              <a:rPr lang="en-US" altLang="en-US" sz="1800" dirty="0" err="1"/>
              <a:t>len</a:t>
            </a:r>
            <a:r>
              <a:rPr lang="en-US" altLang="en-US" sz="1800" dirty="0"/>
              <a:t>: 18  max data </a:t>
            </a:r>
            <a:r>
              <a:rPr lang="en-US" altLang="en-US" sz="1800" dirty="0" err="1"/>
              <a:t>len</a:t>
            </a:r>
            <a:r>
              <a:rPr lang="en-US" altLang="en-US" sz="1800" dirty="0"/>
              <a:t>: 181  max rec </a:t>
            </a:r>
            <a:r>
              <a:rPr lang="en-US" altLang="en-US" sz="1800" dirty="0" err="1"/>
              <a:t>len</a:t>
            </a:r>
            <a:r>
              <a:rPr lang="en-US" altLang="en-US" sz="1800" dirty="0"/>
              <a:t>: 188 </a:t>
            </a:r>
          </a:p>
          <a:p>
            <a:pPr marL="1371600" lvl="2" indent="-457200">
              <a:spcBef>
                <a:spcPts val="0"/>
              </a:spcBef>
              <a:spcAft>
                <a:spcPts val="0"/>
              </a:spcAft>
            </a:pPr>
            <a:r>
              <a:rPr lang="en-US" altLang="en-US" sz="1800" dirty="0"/>
              <a:t>EXTRACT TOTAL Key </a:t>
            </a:r>
            <a:r>
              <a:rPr lang="en-US" altLang="en-US" sz="1800" dirty="0" err="1"/>
              <a:t>Cnt</a:t>
            </a:r>
            <a:r>
              <a:rPr lang="en-US" altLang="en-US" sz="1800" dirty="0"/>
              <a:t>: 1659  max </a:t>
            </a:r>
            <a:r>
              <a:rPr lang="en-US" altLang="en-US" sz="1800" dirty="0" err="1"/>
              <a:t>subsc</a:t>
            </a:r>
            <a:r>
              <a:rPr lang="en-US" altLang="en-US" sz="1800" dirty="0"/>
              <a:t> </a:t>
            </a:r>
            <a:r>
              <a:rPr lang="en-US" altLang="en-US" sz="1800" dirty="0" err="1"/>
              <a:t>len</a:t>
            </a:r>
            <a:r>
              <a:rPr lang="en-US" altLang="en-US" sz="1800" dirty="0"/>
              <a:t>: 18  max data </a:t>
            </a:r>
            <a:r>
              <a:rPr lang="en-US" altLang="en-US" sz="1800" dirty="0" err="1"/>
              <a:t>len</a:t>
            </a:r>
            <a:r>
              <a:rPr lang="en-US" altLang="en-US" sz="1800" dirty="0"/>
              <a:t>: 181  max rec </a:t>
            </a:r>
            <a:r>
              <a:rPr lang="en-US" altLang="en-US" sz="1800" dirty="0" err="1"/>
              <a:t>len</a:t>
            </a:r>
            <a:r>
              <a:rPr lang="en-US" altLang="en-US" sz="1800" dirty="0"/>
              <a:t>: 188</a:t>
            </a:r>
          </a:p>
          <a:p>
            <a:pPr marL="990600" lvl="1" indent="-533400">
              <a:spcBef>
                <a:spcPts val="0"/>
              </a:spcBef>
              <a:spcAft>
                <a:spcPts val="0"/>
              </a:spcAft>
            </a:pPr>
            <a:r>
              <a:rPr lang="en-US" altLang="en-US" sz="1800" dirty="0"/>
              <a:t>Here is an example of what the data in the file looks like:</a:t>
            </a:r>
            <a:endParaRPr lang="en-US" altLang="en-US" sz="1800" b="1" dirty="0"/>
          </a:p>
          <a:p>
            <a:pPr marL="1371600" lvl="2" indent="-457200">
              <a:spcBef>
                <a:spcPts val="0"/>
              </a:spcBef>
              <a:spcAft>
                <a:spcPts val="0"/>
              </a:spcAft>
            </a:pPr>
            <a:r>
              <a:rPr lang="en-US" altLang="en-US" sz="1800" dirty="0"/>
              <a:t>GT.M MUPIP EXTRACT</a:t>
            </a:r>
          </a:p>
          <a:p>
            <a:pPr marL="1371600" lvl="2" indent="-457200">
              <a:spcBef>
                <a:spcPts val="0"/>
              </a:spcBef>
              <a:spcAft>
                <a:spcPts val="0"/>
              </a:spcAft>
            </a:pPr>
            <a:r>
              <a:rPr lang="en-US" altLang="en-US" sz="1800" dirty="0"/>
              <a:t>15-APR-1998  23:34:56</a:t>
            </a:r>
          </a:p>
          <a:p>
            <a:pPr marL="1371600" lvl="2" indent="-457200">
              <a:spcBef>
                <a:spcPts val="0"/>
              </a:spcBef>
              <a:spcAft>
                <a:spcPts val="0"/>
              </a:spcAft>
            </a:pPr>
            <a:r>
              <a:rPr lang="en-US" altLang="en-US" sz="1800" dirty="0"/>
              <a:t>^ACN(50068,1)</a:t>
            </a:r>
          </a:p>
          <a:p>
            <a:pPr marL="1371600" lvl="2" indent="-457200">
              <a:spcBef>
                <a:spcPts val="0"/>
              </a:spcBef>
              <a:spcAft>
                <a:spcPts val="0"/>
              </a:spcAft>
            </a:pPr>
            <a:r>
              <a:rPr lang="en-US" altLang="en-US" sz="1800" dirty="0"/>
              <a:t>FIRST LAST|||</a:t>
            </a:r>
          </a:p>
          <a:p>
            <a:pPr marL="1371600" lvl="2" indent="-457200">
              <a:spcBef>
                <a:spcPts val="0"/>
              </a:spcBef>
              <a:spcAft>
                <a:spcPts val="0"/>
              </a:spcAft>
            </a:pPr>
            <a:r>
              <a:rPr lang="en-US" altLang="en-US" sz="1800" dirty="0"/>
              <a:t>^ACN(50068,49)</a:t>
            </a:r>
          </a:p>
          <a:p>
            <a:pPr marL="1371600" lvl="2" indent="-457200">
              <a:spcBef>
                <a:spcPts val="0"/>
              </a:spcBef>
              <a:spcAft>
                <a:spcPts val="0"/>
              </a:spcAft>
            </a:pPr>
            <a:r>
              <a:rPr lang="en-US" altLang="en-US" sz="1800" dirty="0"/>
              <a:t>|2|0||11|1||0||0|1|1|2|7D|||||1|||||1||1|1|15|0|0||0</a:t>
            </a:r>
          </a:p>
          <a:p>
            <a:pPr marL="1371600" lvl="2" indent="-457200">
              <a:spcBef>
                <a:spcPts val="0"/>
              </a:spcBef>
              <a:spcAft>
                <a:spcPts val="0"/>
              </a:spcAft>
            </a:pPr>
            <a:r>
              <a:rPr lang="en-US" altLang="en-US" sz="1800" dirty="0"/>
              <a:t>^ACN(50068,50)</a:t>
            </a:r>
          </a:p>
          <a:p>
            <a:pPr marL="1371600" lvl="2" indent="-457200">
              <a:spcBef>
                <a:spcPts val="0"/>
              </a:spcBef>
              <a:spcAft>
                <a:spcPts val="0"/>
              </a:spcAft>
            </a:pPr>
            <a:r>
              <a:rPr lang="en-US" altLang="en-US" sz="1800" dirty="0"/>
              <a:t>502|L|LN||1|FIRST LAST,FIRST |0|0||||RM|||||||||500A</a:t>
            </a:r>
            <a:endParaRPr lang="th-TH" altLang="en-US" sz="1800" dirty="0"/>
          </a:p>
          <a:p>
            <a:pPr>
              <a:spcAft>
                <a:spcPts val="0"/>
              </a:spcAft>
            </a:pPr>
            <a:endParaRPr lang="en-US" sz="1800" dirty="0"/>
          </a:p>
        </p:txBody>
      </p:sp>
      <p:sp>
        <p:nvSpPr>
          <p:cNvPr id="3" name="Date Placeholder 2"/>
          <p:cNvSpPr>
            <a:spLocks noGrp="1"/>
          </p:cNvSpPr>
          <p:nvPr>
            <p:ph type="dt" sz="half" idx="10"/>
          </p:nvPr>
        </p:nvSpPr>
        <p:spPr/>
        <p:txBody>
          <a:bodyPr/>
          <a:lstStyle/>
          <a:p>
            <a:fld id="{5E2B063A-6802-41D9-A624-A0AF9A3E0B0D}"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5</a:t>
            </a:fld>
            <a:endParaRPr lang="de-DE" dirty="0"/>
          </a:p>
        </p:txBody>
      </p:sp>
    </p:spTree>
    <p:extLst>
      <p:ext uri="{BB962C8B-B14F-4D97-AF65-F5344CB8AC3E}">
        <p14:creationId xmlns:p14="http://schemas.microsoft.com/office/powerpoint/2010/main" val="70184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a:t>MUPIP LOAD </a:t>
            </a:r>
            <a:endParaRPr lang="th-TH" altLang="en-US" dirty="0"/>
          </a:p>
        </p:txBody>
      </p:sp>
      <p:sp>
        <p:nvSpPr>
          <p:cNvPr id="2" name="Content Placeholder 1"/>
          <p:cNvSpPr>
            <a:spLocks noGrp="1"/>
          </p:cNvSpPr>
          <p:nvPr>
            <p:ph idx="14"/>
          </p:nvPr>
        </p:nvSpPr>
        <p:spPr>
          <a:xfrm>
            <a:off x="1786775" y="1410949"/>
            <a:ext cx="7905866" cy="4189752"/>
          </a:xfrm>
        </p:spPr>
        <p:txBody>
          <a:bodyPr/>
          <a:lstStyle/>
          <a:p>
            <a:pPr marL="609600" indent="-609600">
              <a:lnSpc>
                <a:spcPct val="90000"/>
              </a:lnSpc>
              <a:buFont typeface="Times New Roman" panose="02020603050405020304" pitchFamily="18" charset="0"/>
              <a:buChar char="•"/>
            </a:pPr>
            <a:r>
              <a:rPr lang="en-US" altLang="en-US" sz="2800" dirty="0"/>
              <a:t>The LOAD command enters global variable names and their corresponding data values into a YDB database from a sequential file in one of three formats:</a:t>
            </a:r>
          </a:p>
          <a:p>
            <a:pPr marL="990600" lvl="1" indent="-533400">
              <a:lnSpc>
                <a:spcPct val="90000"/>
              </a:lnSpc>
              <a:buFont typeface="Times New Roman" panose="02020603050405020304" pitchFamily="18" charset="0"/>
              <a:buChar char="–"/>
            </a:pPr>
            <a:r>
              <a:rPr lang="en-US" altLang="en-US" sz="2400" dirty="0"/>
              <a:t>GO (global output)</a:t>
            </a:r>
          </a:p>
          <a:p>
            <a:pPr marL="990600" lvl="1" indent="-533400">
              <a:lnSpc>
                <a:spcPct val="90000"/>
              </a:lnSpc>
              <a:buFont typeface="Times New Roman" panose="02020603050405020304" pitchFamily="18" charset="0"/>
              <a:buChar char="–"/>
            </a:pPr>
            <a:r>
              <a:rPr lang="en-US" altLang="en-US" sz="2400" dirty="0"/>
              <a:t>BINARY (binary format)</a:t>
            </a:r>
          </a:p>
          <a:p>
            <a:pPr marL="990600" lvl="1" indent="-533400">
              <a:lnSpc>
                <a:spcPct val="90000"/>
              </a:lnSpc>
              <a:buFont typeface="Times New Roman" panose="02020603050405020304" pitchFamily="18" charset="0"/>
              <a:buChar char="–"/>
            </a:pPr>
            <a:r>
              <a:rPr lang="en-US" altLang="en-US" sz="2400" dirty="0"/>
              <a:t>ZWR (</a:t>
            </a:r>
            <a:r>
              <a:rPr lang="en-US" altLang="en-US" sz="2400" dirty="0" err="1"/>
              <a:t>ZWrite</a:t>
            </a:r>
            <a:r>
              <a:rPr lang="en-US" altLang="en-US" sz="2400" dirty="0"/>
              <a:t>)</a:t>
            </a:r>
          </a:p>
          <a:p>
            <a:pPr marL="990600" lvl="1" indent="-533400">
              <a:lnSpc>
                <a:spcPct val="90000"/>
              </a:lnSpc>
            </a:pPr>
            <a:r>
              <a:rPr lang="en-US" altLang="en-US" sz="2400" dirty="0"/>
              <a:t>By default, LOAD uses FORMAT</a:t>
            </a:r>
            <a:r>
              <a:rPr lang="th-TH" altLang="en-US" sz="2400" dirty="0"/>
              <a:t>=</a:t>
            </a:r>
            <a:r>
              <a:rPr lang="en-US" altLang="en-US" sz="2400" dirty="0"/>
              <a:t>ZWR</a:t>
            </a:r>
          </a:p>
          <a:p>
            <a:pPr marL="609600" indent="-609600">
              <a:lnSpc>
                <a:spcPct val="90000"/>
              </a:lnSpc>
              <a:buFont typeface="Times New Roman" panose="02020603050405020304" pitchFamily="18" charset="0"/>
              <a:buChar char="•"/>
            </a:pPr>
            <a:r>
              <a:rPr lang="en-US" altLang="en-US" sz="2800" dirty="0"/>
              <a:t>This command uses the Global Directory to determine which database file to use.  The LOAD command may operate concurrently with normal YDB database access</a:t>
            </a:r>
            <a:endParaRPr lang="th-TH" altLang="en-US" sz="2800" dirty="0"/>
          </a:p>
          <a:p>
            <a:endParaRPr lang="en-US" dirty="0"/>
          </a:p>
        </p:txBody>
      </p:sp>
      <p:sp>
        <p:nvSpPr>
          <p:cNvPr id="3" name="Date Placeholder 2"/>
          <p:cNvSpPr>
            <a:spLocks noGrp="1"/>
          </p:cNvSpPr>
          <p:nvPr>
            <p:ph type="dt" sz="half" idx="10"/>
          </p:nvPr>
        </p:nvSpPr>
        <p:spPr/>
        <p:txBody>
          <a:bodyPr/>
          <a:lstStyle/>
          <a:p>
            <a:fld id="{8056D0F6-8BAF-46D8-98C5-EC8E24A9CAB4}"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6</a:t>
            </a:fld>
            <a:endParaRPr lang="de-DE" dirty="0"/>
          </a:p>
        </p:txBody>
      </p:sp>
    </p:spTree>
    <p:extLst>
      <p:ext uri="{BB962C8B-B14F-4D97-AF65-F5344CB8AC3E}">
        <p14:creationId xmlns:p14="http://schemas.microsoft.com/office/powerpoint/2010/main" val="162085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MUPIP LOAD (Cont.)</a:t>
            </a:r>
            <a:endParaRPr lang="en-US" dirty="0"/>
          </a:p>
        </p:txBody>
      </p:sp>
      <p:sp>
        <p:nvSpPr>
          <p:cNvPr id="3" name="Content Placeholder 2"/>
          <p:cNvSpPr>
            <a:spLocks noGrp="1"/>
          </p:cNvSpPr>
          <p:nvPr>
            <p:ph idx="14"/>
          </p:nvPr>
        </p:nvSpPr>
        <p:spPr>
          <a:xfrm>
            <a:off x="1786775" y="2024879"/>
            <a:ext cx="7905866" cy="3575822"/>
          </a:xfrm>
        </p:spPr>
        <p:txBody>
          <a:bodyPr/>
          <a:lstStyle/>
          <a:p>
            <a:pPr>
              <a:buFont typeface="Times New Roman" panose="02020603050405020304" pitchFamily="18" charset="0"/>
              <a:buChar char="•"/>
            </a:pPr>
            <a:r>
              <a:rPr lang="en-US" altLang="en-US" dirty="0"/>
              <a:t>The format of the LOAD command is:</a:t>
            </a:r>
          </a:p>
          <a:p>
            <a:pPr lvl="1"/>
            <a:r>
              <a:rPr lang="en-US" altLang="en-US" dirty="0"/>
              <a:t>MUPIP&gt; LOAD -qualifier file-name</a:t>
            </a:r>
          </a:p>
          <a:p>
            <a:pPr>
              <a:buFont typeface="Times New Roman" panose="02020603050405020304" pitchFamily="18" charset="0"/>
              <a:buChar char="•"/>
            </a:pPr>
            <a:r>
              <a:rPr lang="en-US" altLang="en-US" dirty="0"/>
              <a:t>The optional qualifiers are</a:t>
            </a:r>
            <a:r>
              <a:rPr lang="th-TH" altLang="en-US" dirty="0"/>
              <a:t>:</a:t>
            </a:r>
          </a:p>
          <a:p>
            <a:pPr marL="800100" lvl="1" indent="-342900">
              <a:buFont typeface="Arial" panose="020B0604020202020204" pitchFamily="34" charset="0"/>
              <a:buChar char="•"/>
            </a:pPr>
            <a:r>
              <a:rPr lang="th-TH" altLang="en-US" dirty="0"/>
              <a:t>-</a:t>
            </a:r>
            <a:r>
              <a:rPr lang="th-TH" altLang="en-US" dirty="0" err="1"/>
              <a:t>FO</a:t>
            </a:r>
            <a:r>
              <a:rPr lang="th-TH" altLang="en-US" dirty="0"/>
              <a:t>[</a:t>
            </a:r>
            <a:r>
              <a:rPr lang="th-TH" altLang="en-US" dirty="0" err="1"/>
              <a:t>RMAT</a:t>
            </a:r>
            <a:r>
              <a:rPr lang="th-TH" altLang="en-US" dirty="0"/>
              <a:t>]=GO | B[</a:t>
            </a:r>
            <a:r>
              <a:rPr lang="th-TH" altLang="en-US" dirty="0" err="1"/>
              <a:t>INARY</a:t>
            </a:r>
            <a:r>
              <a:rPr lang="th-TH" altLang="en-US" dirty="0"/>
              <a:t>] | </a:t>
            </a:r>
            <a:r>
              <a:rPr lang="th-TH" altLang="en-US" dirty="0" err="1"/>
              <a:t>ZWR</a:t>
            </a:r>
            <a:r>
              <a:rPr lang="th-TH" altLang="en-US" dirty="0"/>
              <a:t> </a:t>
            </a:r>
            <a:endParaRPr lang="en-US" altLang="en-US" dirty="0"/>
          </a:p>
          <a:p>
            <a:pPr marL="800100" lvl="1" indent="-342900">
              <a:buFont typeface="Arial" panose="020B0604020202020204" pitchFamily="34" charset="0"/>
              <a:buChar char="•"/>
            </a:pPr>
            <a:r>
              <a:rPr lang="th-TH" altLang="en-US" dirty="0"/>
              <a:t>-</a:t>
            </a:r>
            <a:r>
              <a:rPr lang="en-US" altLang="en-US" dirty="0"/>
              <a:t>BE</a:t>
            </a:r>
            <a:r>
              <a:rPr lang="th-TH" altLang="en-US" dirty="0"/>
              <a:t>[</a:t>
            </a:r>
            <a:r>
              <a:rPr lang="en-US" altLang="en-US" dirty="0"/>
              <a:t>GIN</a:t>
            </a:r>
            <a:r>
              <a:rPr lang="th-TH" altLang="en-US" dirty="0"/>
              <a:t>]=</a:t>
            </a:r>
            <a:r>
              <a:rPr lang="en-US" altLang="en-US" dirty="0"/>
              <a:t>integer</a:t>
            </a:r>
            <a:endParaRPr lang="th-TH" altLang="en-US" dirty="0"/>
          </a:p>
          <a:p>
            <a:pPr marL="800100" lvl="1" indent="-342900">
              <a:buFont typeface="Arial" panose="020B0604020202020204" pitchFamily="34" charset="0"/>
              <a:buChar char="•"/>
            </a:pPr>
            <a:r>
              <a:rPr lang="th-TH" altLang="en-US" dirty="0"/>
              <a:t>-E[</a:t>
            </a:r>
            <a:r>
              <a:rPr lang="th-TH" altLang="en-US" dirty="0" err="1"/>
              <a:t>ND</a:t>
            </a:r>
            <a:r>
              <a:rPr lang="th-TH" altLang="en-US" dirty="0"/>
              <a:t>]=integer</a:t>
            </a:r>
            <a:endParaRPr lang="en-US" altLang="en-US" dirty="0"/>
          </a:p>
          <a:p>
            <a:pPr marL="800100" lvl="1" indent="-342900">
              <a:buFont typeface="Arial" panose="020B0604020202020204" pitchFamily="34" charset="0"/>
              <a:buChar char="•"/>
            </a:pPr>
            <a:r>
              <a:rPr lang="th-TH" altLang="en-US" dirty="0"/>
              <a:t>-</a:t>
            </a:r>
            <a:r>
              <a:rPr lang="en-US" altLang="en-US" dirty="0"/>
              <a:t>FI</a:t>
            </a:r>
            <a:r>
              <a:rPr lang="th-TH" altLang="en-US" dirty="0"/>
              <a:t>[</a:t>
            </a:r>
            <a:r>
              <a:rPr lang="en-US" altLang="en-US" dirty="0"/>
              <a:t>LLFACTOR</a:t>
            </a:r>
            <a:r>
              <a:rPr lang="th-TH" altLang="en-US" dirty="0"/>
              <a:t>]=</a:t>
            </a:r>
            <a:r>
              <a:rPr lang="en-US" altLang="en-US" dirty="0"/>
              <a:t>integer</a:t>
            </a:r>
            <a:endParaRPr lang="th-TH" altLang="en-US" dirty="0"/>
          </a:p>
          <a:p>
            <a:endParaRPr lang="en-US" dirty="0"/>
          </a:p>
        </p:txBody>
      </p:sp>
      <p:sp>
        <p:nvSpPr>
          <p:cNvPr id="4" name="Date Placeholder 3"/>
          <p:cNvSpPr>
            <a:spLocks noGrp="1"/>
          </p:cNvSpPr>
          <p:nvPr>
            <p:ph type="dt" sz="half" idx="10"/>
          </p:nvPr>
        </p:nvSpPr>
        <p:spPr/>
        <p:txBody>
          <a:bodyPr/>
          <a:lstStyle/>
          <a:p>
            <a:fld id="{01C506AC-8B45-4EF5-AD66-BD35749EAFAD}" type="datetime4">
              <a:rPr lang="en-US" smtClean="0"/>
              <a:t>December 19, 2019</a:t>
            </a:fld>
            <a:endParaRPr lang="de-DE"/>
          </a:p>
        </p:txBody>
      </p:sp>
      <p:sp>
        <p:nvSpPr>
          <p:cNvPr id="5" name="Footer Placeholder 4"/>
          <p:cNvSpPr>
            <a:spLocks noGrp="1"/>
          </p:cNvSpPr>
          <p:nvPr>
            <p:ph type="ftr" sz="quarter" idx="11"/>
          </p:nvPr>
        </p:nvSpPr>
        <p:spPr/>
        <p:txBody>
          <a:bodyPr/>
          <a:lstStyle/>
          <a:p>
            <a:r>
              <a:rPr lang="de-DE"/>
              <a:t>YottaDB Administrator</a:t>
            </a:r>
          </a:p>
        </p:txBody>
      </p:sp>
      <p:sp>
        <p:nvSpPr>
          <p:cNvPr id="6" name="Slide Number Placeholder 5"/>
          <p:cNvSpPr>
            <a:spLocks noGrp="1"/>
          </p:cNvSpPr>
          <p:nvPr>
            <p:ph type="sldNum" sz="quarter" idx="12"/>
          </p:nvPr>
        </p:nvSpPr>
        <p:spPr/>
        <p:txBody>
          <a:bodyPr/>
          <a:lstStyle/>
          <a:p>
            <a:fld id="{5C3B061B-9F90-499E-9525-91E51689BDCC}" type="slidenum">
              <a:rPr lang="de-DE" smtClean="0"/>
              <a:pPr/>
              <a:t>7</a:t>
            </a:fld>
            <a:endParaRPr lang="de-DE" dirty="0"/>
          </a:p>
        </p:txBody>
      </p:sp>
    </p:spTree>
    <p:extLst>
      <p:ext uri="{BB962C8B-B14F-4D97-AF65-F5344CB8AC3E}">
        <p14:creationId xmlns:p14="http://schemas.microsoft.com/office/powerpoint/2010/main" val="214143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a:t>MUPIP LOAD Example</a:t>
            </a:r>
            <a:endParaRPr lang="th-TH" altLang="en-US"/>
          </a:p>
        </p:txBody>
      </p:sp>
      <p:sp>
        <p:nvSpPr>
          <p:cNvPr id="2" name="Content Placeholder 1"/>
          <p:cNvSpPr>
            <a:spLocks noGrp="1"/>
          </p:cNvSpPr>
          <p:nvPr>
            <p:ph idx="14"/>
          </p:nvPr>
        </p:nvSpPr>
        <p:spPr>
          <a:xfrm>
            <a:off x="1786775" y="1540043"/>
            <a:ext cx="7905866" cy="4060658"/>
          </a:xfrm>
        </p:spPr>
        <p:txBody>
          <a:bodyPr/>
          <a:lstStyle/>
          <a:p>
            <a:pPr marL="342900" indent="-342900">
              <a:buFont typeface="Arial" panose="020B0604020202020204" pitchFamily="34" charset="0"/>
              <a:buChar char="•"/>
            </a:pPr>
            <a:r>
              <a:rPr lang="en-US" altLang="en-US" dirty="0"/>
              <a:t>Load in a binary file named </a:t>
            </a:r>
            <a:r>
              <a:rPr lang="en-US" altLang="en-US" dirty="0" err="1"/>
              <a:t>acn.bin</a:t>
            </a:r>
            <a:r>
              <a:rPr lang="en-US" altLang="en-US" dirty="0"/>
              <a:t>.  (Only fill 85% of each data block within the database file.)</a:t>
            </a:r>
            <a:endParaRPr lang="en-US" altLang="en-US" b="1" dirty="0"/>
          </a:p>
          <a:p>
            <a:pPr lvl="1"/>
            <a:r>
              <a:rPr lang="en-US" altLang="en-US" b="1" dirty="0"/>
              <a:t>MUPIP&gt; LOAD -FORMAT=BINARY -FILL=90 </a:t>
            </a:r>
            <a:r>
              <a:rPr lang="en-US" altLang="en-US" b="1" dirty="0" err="1"/>
              <a:t>acn.bin</a:t>
            </a:r>
            <a:endParaRPr lang="en-US" altLang="en-US" dirty="0"/>
          </a:p>
          <a:p>
            <a:pPr lvl="2"/>
            <a:r>
              <a:rPr lang="en-US" altLang="en-US" sz="2000" dirty="0"/>
              <a:t>Label = GDS BINARY EXTRACT LEVEL </a:t>
            </a:r>
          </a:p>
          <a:p>
            <a:pPr lvl="2"/>
            <a:r>
              <a:rPr lang="en-US" altLang="en-US" sz="2000" dirty="0"/>
              <a:t>219980415234130020480051000510GT.M MUPIP EXTRACT</a:t>
            </a:r>
          </a:p>
          <a:p>
            <a:pPr lvl="2"/>
            <a:r>
              <a:rPr lang="en-US" altLang="en-US" sz="2000" dirty="0"/>
              <a:t>LOAD TOTAL              Key </a:t>
            </a:r>
            <a:r>
              <a:rPr lang="en-US" altLang="en-US" sz="2000" dirty="0" err="1"/>
              <a:t>Cnt</a:t>
            </a:r>
            <a:r>
              <a:rPr lang="en-US" altLang="en-US" sz="2000" dirty="0"/>
              <a:t>: 1659  Max </a:t>
            </a:r>
            <a:r>
              <a:rPr lang="en-US" altLang="en-US" sz="2000" dirty="0" err="1"/>
              <a:t>Subsc</a:t>
            </a:r>
            <a:r>
              <a:rPr lang="en-US" altLang="en-US" sz="2000" dirty="0"/>
              <a:t> Len: 18  Max </a:t>
            </a:r>
          </a:p>
          <a:p>
            <a:pPr lvl="2"/>
            <a:r>
              <a:rPr lang="en-US" altLang="en-US" sz="2000" dirty="0"/>
              <a:t>Data Len: 181</a:t>
            </a:r>
          </a:p>
          <a:p>
            <a:pPr lvl="2"/>
            <a:r>
              <a:rPr lang="en-US" altLang="en-US" sz="2000" dirty="0"/>
              <a:t>Last LOAD record number: 64</a:t>
            </a:r>
            <a:endParaRPr lang="th-TH" altLang="en-US" sz="2000" dirty="0"/>
          </a:p>
          <a:p>
            <a:endParaRPr lang="en-US" dirty="0"/>
          </a:p>
        </p:txBody>
      </p:sp>
      <p:sp>
        <p:nvSpPr>
          <p:cNvPr id="3" name="Date Placeholder 2"/>
          <p:cNvSpPr>
            <a:spLocks noGrp="1"/>
          </p:cNvSpPr>
          <p:nvPr>
            <p:ph type="dt" sz="half" idx="10"/>
          </p:nvPr>
        </p:nvSpPr>
        <p:spPr/>
        <p:txBody>
          <a:bodyPr/>
          <a:lstStyle/>
          <a:p>
            <a:fld id="{EBDF1A84-291C-4058-8216-804EDC40F470}" type="datetime4">
              <a:rPr lang="en-US" smtClean="0"/>
              <a:t>December 19, 2019</a:t>
            </a:fld>
            <a:endParaRPr lang="de-DE"/>
          </a:p>
        </p:txBody>
      </p:sp>
      <p:sp>
        <p:nvSpPr>
          <p:cNvPr id="4" name="Footer Placeholder 3"/>
          <p:cNvSpPr>
            <a:spLocks noGrp="1"/>
          </p:cNvSpPr>
          <p:nvPr>
            <p:ph type="ftr" sz="quarter" idx="11"/>
          </p:nvPr>
        </p:nvSpPr>
        <p:spPr/>
        <p:txBody>
          <a:bodyPr/>
          <a:lstStyle/>
          <a:p>
            <a:r>
              <a:rPr lang="de-DE"/>
              <a:t>YottaDB Administrator</a:t>
            </a:r>
          </a:p>
        </p:txBody>
      </p:sp>
      <p:sp>
        <p:nvSpPr>
          <p:cNvPr id="5" name="Slide Number Placeholder 4"/>
          <p:cNvSpPr>
            <a:spLocks noGrp="1"/>
          </p:cNvSpPr>
          <p:nvPr>
            <p:ph type="sldNum" sz="quarter" idx="12"/>
          </p:nvPr>
        </p:nvSpPr>
        <p:spPr/>
        <p:txBody>
          <a:bodyPr/>
          <a:lstStyle/>
          <a:p>
            <a:fld id="{5C3B061B-9F90-499E-9525-91E51689BDCC}" type="slidenum">
              <a:rPr lang="de-DE" smtClean="0"/>
              <a:pPr/>
              <a:t>8</a:t>
            </a:fld>
            <a:endParaRPr lang="de-DE" dirty="0"/>
          </a:p>
        </p:txBody>
      </p:sp>
    </p:spTree>
    <p:extLst>
      <p:ext uri="{BB962C8B-B14F-4D97-AF65-F5344CB8AC3E}">
        <p14:creationId xmlns:p14="http://schemas.microsoft.com/office/powerpoint/2010/main" val="152573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p:cNvSpPr>
          <p:nvPr>
            <p:ph type="title"/>
          </p:nvPr>
        </p:nvSpPr>
        <p:spPr/>
        <p:txBody>
          <a:bodyPr anchor="ctr"/>
          <a:lstStyle/>
          <a:p>
            <a:r>
              <a:rPr lang="en-US" altLang="en-US" dirty="0"/>
              <a:t>Database Backup and Restore</a:t>
            </a:r>
            <a:endParaRPr lang="th-TH" altLang="en-US" dirty="0"/>
          </a:p>
        </p:txBody>
      </p:sp>
      <p:sp>
        <p:nvSpPr>
          <p:cNvPr id="2" name="Date Placeholder 1"/>
          <p:cNvSpPr>
            <a:spLocks noGrp="1"/>
          </p:cNvSpPr>
          <p:nvPr>
            <p:ph type="dt" sz="half" idx="10"/>
          </p:nvPr>
        </p:nvSpPr>
        <p:spPr/>
        <p:txBody>
          <a:bodyPr/>
          <a:lstStyle/>
          <a:p>
            <a:r>
              <a:rPr lang="en-US"/>
              <a:t>18-Dec-19</a:t>
            </a:r>
            <a:endParaRPr lang="de-DE"/>
          </a:p>
        </p:txBody>
      </p:sp>
      <p:sp>
        <p:nvSpPr>
          <p:cNvPr id="3" name="Footer Placeholder 2"/>
          <p:cNvSpPr>
            <a:spLocks noGrp="1"/>
          </p:cNvSpPr>
          <p:nvPr>
            <p:ph type="ftr" sz="quarter" idx="11"/>
          </p:nvPr>
        </p:nvSpPr>
        <p:spPr/>
        <p:txBody>
          <a:bodyPr/>
          <a:lstStyle/>
          <a:p>
            <a:r>
              <a:rPr lang="de-DE"/>
              <a:t>YottaDB Foundation</a:t>
            </a:r>
          </a:p>
        </p:txBody>
      </p:sp>
      <p:sp>
        <p:nvSpPr>
          <p:cNvPr id="4" name="Slide Number Placeholder 3"/>
          <p:cNvSpPr>
            <a:spLocks noGrp="1"/>
          </p:cNvSpPr>
          <p:nvPr>
            <p:ph type="sldNum" sz="quarter" idx="12"/>
          </p:nvPr>
        </p:nvSpPr>
        <p:spPr/>
        <p:txBody>
          <a:bodyPr/>
          <a:lstStyle/>
          <a:p>
            <a:fld id="{5C3B061B-9F90-499E-9525-91E51689BDCC}" type="slidenum">
              <a:rPr lang="de-DE" smtClean="0"/>
              <a:pPr/>
              <a:t>9</a:t>
            </a:fld>
            <a:endParaRPr lang="de-DE" dirty="0"/>
          </a:p>
        </p:txBody>
      </p:sp>
    </p:spTree>
    <p:extLst>
      <p:ext uri="{BB962C8B-B14F-4D97-AF65-F5344CB8AC3E}">
        <p14:creationId xmlns:p14="http://schemas.microsoft.com/office/powerpoint/2010/main" val="2419537989"/>
      </p:ext>
    </p:extLst>
  </p:cSld>
  <p:clrMapOvr>
    <a:masterClrMapping/>
  </p:clrMapOvr>
</p:sld>
</file>

<file path=ppt/theme/theme1.xml><?xml version="1.0" encoding="utf-8"?>
<a:theme xmlns:a="http://schemas.openxmlformats.org/drawingml/2006/main" name="Office Theme">
  <a:themeElements>
    <a:clrScheme name="TN">
      <a:dk1>
        <a:srgbClr val="636363"/>
      </a:dk1>
      <a:lt1>
        <a:sysClr val="window" lastClr="FFFFFF"/>
      </a:lt1>
      <a:dk2>
        <a:srgbClr val="636363"/>
      </a:dk2>
      <a:lt2>
        <a:srgbClr val="E7E6E6"/>
      </a:lt2>
      <a:accent1>
        <a:srgbClr val="C1D528"/>
      </a:accent1>
      <a:accent2>
        <a:srgbClr val="3FB7C5"/>
      </a:accent2>
      <a:accent3>
        <a:srgbClr val="40AF78"/>
      </a:accent3>
      <a:accent4>
        <a:srgbClr val="AB3661"/>
      </a:accent4>
      <a:accent5>
        <a:srgbClr val="3C0B4E"/>
      </a:accent5>
      <a:accent6>
        <a:srgbClr val="005A8C"/>
      </a:accent6>
      <a:hlink>
        <a:srgbClr val="C1D528"/>
      </a:hlink>
      <a:folHlink>
        <a:srgbClr val="3FB7C5"/>
      </a:folHlink>
    </a:clrScheme>
    <a:fontScheme name="T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3390</TotalTime>
  <Words>2544</Words>
  <Application>Microsoft Macintosh PowerPoint</Application>
  <PresentationFormat>Widescreen</PresentationFormat>
  <Paragraphs>335</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Narrow</vt:lpstr>
      <vt:lpstr>Calibri</vt:lpstr>
      <vt:lpstr>Cordia New</vt:lpstr>
      <vt:lpstr>Courier New</vt:lpstr>
      <vt:lpstr>Symbol</vt:lpstr>
      <vt:lpstr>Times New Roman</vt:lpstr>
      <vt:lpstr>Office Theme</vt:lpstr>
      <vt:lpstr>YottaDBTM  Foundation  Comsan Chanma (Neo) T.N. Incorporation Ltd.</vt:lpstr>
      <vt:lpstr>Agenda</vt:lpstr>
      <vt:lpstr>Database Extract and Load</vt:lpstr>
      <vt:lpstr>MUPIP EXTRACT </vt:lpstr>
      <vt:lpstr>MUPIP EXTRACT Example</vt:lpstr>
      <vt:lpstr>MUPIP LOAD </vt:lpstr>
      <vt:lpstr>MUPIP LOAD (Cont.)</vt:lpstr>
      <vt:lpstr>MUPIP LOAD Example</vt:lpstr>
      <vt:lpstr>Database Backup and Restore</vt:lpstr>
      <vt:lpstr>Backup Scenario</vt:lpstr>
      <vt:lpstr>MUPIP BACKUP </vt:lpstr>
      <vt:lpstr>MUPIP BACKUP (Cont.)</vt:lpstr>
      <vt:lpstr>MUPIP BACKUP Example</vt:lpstr>
      <vt:lpstr>MUPIP BACKUP Example (Cont.)</vt:lpstr>
      <vt:lpstr>MUPIP BACKUP Example (Cont.)</vt:lpstr>
      <vt:lpstr>MUPIP RESTORE </vt:lpstr>
      <vt:lpstr>Database Integrity Check</vt:lpstr>
      <vt:lpstr>MUPIP INTEG </vt:lpstr>
      <vt:lpstr>MUPIP INTEG (Cont.)</vt:lpstr>
      <vt:lpstr>MUPIP INTEG Example 1</vt:lpstr>
      <vt:lpstr>MUPIP INTEG Example 2</vt:lpstr>
      <vt:lpstr>Database Fragmentation</vt:lpstr>
      <vt:lpstr>MUPIP REORG</vt:lpstr>
      <vt:lpstr>REORG Command Qualifiers</vt:lpstr>
      <vt:lpstr>MUPIP REORG Example</vt:lpstr>
      <vt:lpstr>Database Monitoring</vt:lpstr>
      <vt:lpstr>YottaDB Log</vt:lpstr>
      <vt:lpstr>YottaDB Messages</vt:lpstr>
      <vt:lpstr>YottaDB Message Severity</vt:lpstr>
      <vt:lpstr>YottaDB Process Log File</vt:lpstr>
      <vt:lpstr>YottaDB Database Size</vt:lpstr>
      <vt:lpstr>Database File Size</vt:lpstr>
      <vt:lpstr>Data Size</vt:lpstr>
      <vt:lpstr>Global Size</vt:lpstr>
      <vt:lpstr>Database File Header</vt:lpstr>
      <vt:lpstr>Database File Header Element</vt:lpstr>
      <vt:lpstr>Question and Answer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Carina Witt</dc:creator>
  <cp:lastModifiedBy>HnEawSukE -</cp:lastModifiedBy>
  <cp:revision>239</cp:revision>
  <cp:lastPrinted>2019-12-18T02:42:38Z</cp:lastPrinted>
  <dcterms:created xsi:type="dcterms:W3CDTF">2016-07-22T06:56:24Z</dcterms:created>
  <dcterms:modified xsi:type="dcterms:W3CDTF">2019-12-19T00:40:09Z</dcterms:modified>
</cp:coreProperties>
</file>