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9" r:id="rId2"/>
    <p:sldId id="700" r:id="rId3"/>
    <p:sldId id="701" r:id="rId4"/>
    <p:sldId id="308" r:id="rId5"/>
    <p:sldId id="309" r:id="rId6"/>
    <p:sldId id="310" r:id="rId7"/>
    <p:sldId id="313" r:id="rId8"/>
    <p:sldId id="311" r:id="rId9"/>
    <p:sldId id="312" r:id="rId10"/>
    <p:sldId id="378" r:id="rId11"/>
    <p:sldId id="702"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703" r:id="rId32"/>
    <p:sldId id="360" r:id="rId33"/>
    <p:sldId id="361" r:id="rId34"/>
    <p:sldId id="377" r:id="rId35"/>
    <p:sldId id="362" r:id="rId36"/>
    <p:sldId id="363" r:id="rId37"/>
    <p:sldId id="364" r:id="rId38"/>
    <p:sldId id="365" r:id="rId39"/>
    <p:sldId id="366" r:id="rId40"/>
    <p:sldId id="367" r:id="rId41"/>
    <p:sldId id="368" r:id="rId42"/>
    <p:sldId id="705" r:id="rId43"/>
    <p:sldId id="335" r:id="rId44"/>
    <p:sldId id="336" r:id="rId45"/>
    <p:sldId id="337" r:id="rId46"/>
    <p:sldId id="338" r:id="rId47"/>
    <p:sldId id="339" r:id="rId48"/>
    <p:sldId id="340" r:id="rId49"/>
    <p:sldId id="343" r:id="rId50"/>
    <p:sldId id="342" r:id="rId51"/>
    <p:sldId id="704" r:id="rId52"/>
    <p:sldId id="344" r:id="rId53"/>
    <p:sldId id="345" r:id="rId54"/>
    <p:sldId id="346" r:id="rId55"/>
    <p:sldId id="706" r:id="rId56"/>
    <p:sldId id="707" r:id="rId57"/>
    <p:sldId id="347" r:id="rId58"/>
    <p:sldId id="348" r:id="rId59"/>
    <p:sldId id="349" r:id="rId60"/>
    <p:sldId id="350" r:id="rId61"/>
    <p:sldId id="351" r:id="rId62"/>
    <p:sldId id="352" r:id="rId63"/>
    <p:sldId id="353" r:id="rId64"/>
    <p:sldId id="354" r:id="rId65"/>
    <p:sldId id="355" r:id="rId66"/>
    <p:sldId id="356" r:id="rId67"/>
    <p:sldId id="357" r:id="rId68"/>
    <p:sldId id="358" r:id="rId69"/>
    <p:sldId id="359" r:id="rId70"/>
    <p:sldId id="504" r:id="rId7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565102-B461-B045-9591-09F846388D79}">
          <p14:sldIdLst>
            <p14:sldId id="259"/>
            <p14:sldId id="700"/>
            <p14:sldId id="701"/>
            <p14:sldId id="308"/>
            <p14:sldId id="309"/>
            <p14:sldId id="310"/>
            <p14:sldId id="313"/>
            <p14:sldId id="311"/>
            <p14:sldId id="312"/>
            <p14:sldId id="378"/>
            <p14:sldId id="702"/>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703"/>
            <p14:sldId id="360"/>
            <p14:sldId id="361"/>
            <p14:sldId id="377"/>
            <p14:sldId id="362"/>
            <p14:sldId id="363"/>
            <p14:sldId id="364"/>
            <p14:sldId id="365"/>
            <p14:sldId id="366"/>
            <p14:sldId id="367"/>
            <p14:sldId id="368"/>
            <p14:sldId id="705"/>
            <p14:sldId id="335"/>
            <p14:sldId id="336"/>
            <p14:sldId id="337"/>
            <p14:sldId id="338"/>
            <p14:sldId id="339"/>
            <p14:sldId id="340"/>
            <p14:sldId id="343"/>
            <p14:sldId id="342"/>
            <p14:sldId id="704"/>
            <p14:sldId id="344"/>
            <p14:sldId id="345"/>
            <p14:sldId id="346"/>
            <p14:sldId id="706"/>
            <p14:sldId id="707"/>
            <p14:sldId id="347"/>
            <p14:sldId id="348"/>
            <p14:sldId id="349"/>
            <p14:sldId id="350"/>
            <p14:sldId id="351"/>
            <p14:sldId id="352"/>
            <p14:sldId id="353"/>
            <p14:sldId id="354"/>
            <p14:sldId id="355"/>
            <p14:sldId id="356"/>
            <p14:sldId id="357"/>
            <p14:sldId id="358"/>
            <p14:sldId id="359"/>
            <p14:sldId id="5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4" autoAdjust="0"/>
    <p:restoredTop sz="94660"/>
  </p:normalViewPr>
  <p:slideViewPr>
    <p:cSldViewPr snapToGrid="0" snapToObjects="1" showGuides="1">
      <p:cViewPr varScale="1">
        <p:scale>
          <a:sx n="91" d="100"/>
          <a:sy n="91" d="100"/>
        </p:scale>
        <p:origin x="224" y="68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3062" y="5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BF0DE-3044-418B-82CB-49A23D004F71}" type="datetimeFigureOut">
              <a:rPr lang="de-DE" smtClean="0"/>
              <a:t>03.03.20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67852-3227-4DD6-8B2F-F91E8765A280}" type="slidenum">
              <a:rPr lang="de-DE" smtClean="0"/>
              <a:t>‹#›</a:t>
            </a:fld>
            <a:endParaRPr lang="de-DE"/>
          </a:p>
        </p:txBody>
      </p:sp>
    </p:spTree>
    <p:extLst>
      <p:ext uri="{BB962C8B-B14F-4D97-AF65-F5344CB8AC3E}">
        <p14:creationId xmlns:p14="http://schemas.microsoft.com/office/powerpoint/2010/main" val="3798812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167852-3227-4DD6-8B2F-F91E8765A280}" type="slidenum">
              <a:rPr lang="de-DE" smtClean="0"/>
              <a:t>1</a:t>
            </a:fld>
            <a:endParaRPr lang="de-DE"/>
          </a:p>
        </p:txBody>
      </p:sp>
    </p:spTree>
    <p:extLst>
      <p:ext uri="{BB962C8B-B14F-4D97-AF65-F5344CB8AC3E}">
        <p14:creationId xmlns:p14="http://schemas.microsoft.com/office/powerpoint/2010/main" val="1768723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1">
    <p:spTree>
      <p:nvGrpSpPr>
        <p:cNvPr id="1" name=""/>
        <p:cNvGrpSpPr/>
        <p:nvPr/>
      </p:nvGrpSpPr>
      <p:grpSpPr>
        <a:xfrm>
          <a:off x="0" y="0"/>
          <a:ext cx="0" cy="0"/>
          <a:chOff x="0" y="0"/>
          <a:chExt cx="0" cy="0"/>
        </a:xfrm>
      </p:grpSpPr>
      <p:sp>
        <p:nvSpPr>
          <p:cNvPr id="7" name="Rechteck 6"/>
          <p:cNvSpPr/>
          <p:nvPr userDrawn="1"/>
        </p:nvSpPr>
        <p:spPr>
          <a:xfrm>
            <a:off x="0" y="0"/>
            <a:ext cx="9697915" cy="553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3217985" y="1465265"/>
            <a:ext cx="5776546" cy="2387600"/>
          </a:xfrm>
        </p:spPr>
        <p:txBody>
          <a:bodyPr anchor="t">
            <a:noAutofit/>
          </a:bodyPr>
          <a:lstStyle>
            <a:lvl1pPr algn="l">
              <a:lnSpc>
                <a:spcPct val="100000"/>
              </a:lnSpc>
              <a:defRPr sz="5400">
                <a:solidFill>
                  <a:schemeClr val="bg1"/>
                </a:solidFill>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93496" y="4378569"/>
            <a:ext cx="698325" cy="790489"/>
          </a:xfrm>
          <a:prstGeom prst="rect">
            <a:avLst/>
          </a:prstGeom>
        </p:spPr>
      </p:pic>
      <p:pic>
        <p:nvPicPr>
          <p:cNvPr id="14" name="Grafik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7843" y="3771900"/>
            <a:ext cx="380438" cy="430648"/>
          </a:xfrm>
          <a:prstGeom prst="rect">
            <a:avLst/>
          </a:prstGeom>
        </p:spPr>
      </p:pic>
      <p:sp>
        <p:nvSpPr>
          <p:cNvPr id="17" name="Datumsplatzhalter 3"/>
          <p:cNvSpPr>
            <a:spLocks noGrp="1"/>
          </p:cNvSpPr>
          <p:nvPr>
            <p:ph type="dt" sz="half" idx="2"/>
          </p:nvPr>
        </p:nvSpPr>
        <p:spPr>
          <a:xfrm>
            <a:off x="4852553" y="6185259"/>
            <a:ext cx="1204277" cy="365125"/>
          </a:xfrm>
          <a:prstGeom prst="rect">
            <a:avLst/>
          </a:prstGeom>
        </p:spPr>
        <p:txBody>
          <a:bodyPr vert="horz" lIns="91440" tIns="45720" rIns="91440" bIns="45720" rtlCol="0" anchor="ctr"/>
          <a:lstStyle>
            <a:lvl1pPr algn="r">
              <a:defRPr sz="1400">
                <a:solidFill>
                  <a:schemeClr val="tx1">
                    <a:tint val="75000"/>
                  </a:schemeClr>
                </a:solidFill>
              </a:defRPr>
            </a:lvl1pPr>
          </a:lstStyle>
          <a:p>
            <a:fld id="{F30D08F2-D511-6448-8651-062F461F4A61}" type="datetime1">
              <a:rPr lang="en-US" smtClean="0"/>
              <a:t>3/5/20</a:t>
            </a:fld>
            <a:endParaRPr lang="de-DE" dirty="0"/>
          </a:p>
        </p:txBody>
      </p:sp>
      <p:sp>
        <p:nvSpPr>
          <p:cNvPr id="18" name="Fußzeilenplatzhalter 4"/>
          <p:cNvSpPr>
            <a:spLocks noGrp="1"/>
          </p:cNvSpPr>
          <p:nvPr>
            <p:ph type="ftr" sz="quarter" idx="3"/>
          </p:nvPr>
        </p:nvSpPr>
        <p:spPr>
          <a:xfrm>
            <a:off x="714289" y="6185259"/>
            <a:ext cx="41148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r>
              <a:rPr lang="de-DE"/>
              <a:t>YottaDB Intermediate #2</a:t>
            </a:r>
            <a:endParaRPr lang="de-DE" dirty="0"/>
          </a:p>
        </p:txBody>
      </p:sp>
      <p:pic>
        <p:nvPicPr>
          <p:cNvPr id="11" name="Grafik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35326" y="5891802"/>
            <a:ext cx="1498857" cy="610363"/>
          </a:xfrm>
          <a:prstGeom prst="rect">
            <a:avLst/>
          </a:prstGeom>
        </p:spPr>
      </p:pic>
      <p:pic>
        <p:nvPicPr>
          <p:cNvPr id="3" name="Grafik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26160" y="1024926"/>
            <a:ext cx="1796244" cy="1954449"/>
          </a:xfrm>
          <a:prstGeom prst="rect">
            <a:avLst/>
          </a:prstGeom>
        </p:spPr>
      </p:pic>
    </p:spTree>
    <p:extLst>
      <p:ext uri="{BB962C8B-B14F-4D97-AF65-F5344CB8AC3E}">
        <p14:creationId xmlns:p14="http://schemas.microsoft.com/office/powerpoint/2010/main" val="393155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Content 2">
    <p:spTree>
      <p:nvGrpSpPr>
        <p:cNvPr id="1" name=""/>
        <p:cNvGrpSpPr/>
        <p:nvPr/>
      </p:nvGrpSpPr>
      <p:grpSpPr>
        <a:xfrm>
          <a:off x="0" y="0"/>
          <a:ext cx="0" cy="0"/>
          <a:chOff x="0" y="0"/>
          <a:chExt cx="0" cy="0"/>
        </a:xfrm>
      </p:grpSpPr>
      <p:sp>
        <p:nvSpPr>
          <p:cNvPr id="2" name="Titel 1"/>
          <p:cNvSpPr>
            <a:spLocks noGrp="1"/>
          </p:cNvSpPr>
          <p:nvPr>
            <p:ph type="title"/>
          </p:nvPr>
        </p:nvSpPr>
        <p:spPr>
          <a:xfrm>
            <a:off x="1766455" y="758761"/>
            <a:ext cx="7926185" cy="652187"/>
          </a:xfrm>
        </p:spPr>
        <p:txBody>
          <a:bodyPr anchor="ctr">
            <a:noAutofit/>
          </a:bodyPr>
          <a:lstStyle>
            <a:lvl1pPr>
              <a:defRPr sz="4200"/>
            </a:lvl1pPr>
          </a:lstStyle>
          <a:p>
            <a:r>
              <a:rPr lang="de-DE" dirty="0"/>
              <a:t>Titelmasterformat durch Klicken bearbeiten</a:t>
            </a:r>
          </a:p>
        </p:txBody>
      </p:sp>
      <p:sp>
        <p:nvSpPr>
          <p:cNvPr id="4" name="Datumsplatzhalter 3"/>
          <p:cNvSpPr>
            <a:spLocks noGrp="1"/>
          </p:cNvSpPr>
          <p:nvPr>
            <p:ph type="dt" sz="half" idx="10"/>
          </p:nvPr>
        </p:nvSpPr>
        <p:spPr/>
        <p:txBody>
          <a:bodyPr/>
          <a:lstStyle>
            <a:lvl1pPr>
              <a:defRPr sz="1400"/>
            </a:lvl1pPr>
          </a:lstStyle>
          <a:p>
            <a:fld id="{81042E3D-4403-D04E-9E50-38EDDEAE4C5D}" type="datetime1">
              <a:rPr lang="en-US" smtClean="0"/>
              <a:t>3/5/20</a:t>
            </a:fld>
            <a:endParaRPr lang="de-DE"/>
          </a:p>
        </p:txBody>
      </p:sp>
      <p:sp>
        <p:nvSpPr>
          <p:cNvPr id="5" name="Fußzeilenplatzhalter 4"/>
          <p:cNvSpPr>
            <a:spLocks noGrp="1"/>
          </p:cNvSpPr>
          <p:nvPr>
            <p:ph type="ftr" sz="quarter" idx="11"/>
          </p:nvPr>
        </p:nvSpPr>
        <p:spPr/>
        <p:txBody>
          <a:bodyPr/>
          <a:lstStyle>
            <a:lvl1pPr>
              <a:defRPr sz="1400"/>
            </a:lvl1pPr>
          </a:lstStyle>
          <a:p>
            <a:r>
              <a:rPr lang="de-DE"/>
              <a:t>YottaDB Intermediate #2</a:t>
            </a:r>
          </a:p>
        </p:txBody>
      </p:sp>
      <p:sp>
        <p:nvSpPr>
          <p:cNvPr id="6" name="Foliennummernplatzhalter 5"/>
          <p:cNvSpPr>
            <a:spLocks noGrp="1"/>
          </p:cNvSpPr>
          <p:nvPr>
            <p:ph type="sldNum" sz="quarter" idx="12"/>
          </p:nvPr>
        </p:nvSpPr>
        <p:spPr/>
        <p:txBody>
          <a:bodyPr/>
          <a:lstStyle>
            <a:lvl1pPr>
              <a:defRPr sz="1400"/>
            </a:lvl1pPr>
          </a:lstStyle>
          <a:p>
            <a:fld id="{5C3B061B-9F90-499E-9525-91E51689BDCC}" type="slidenum">
              <a:rPr lang="de-DE" smtClean="0"/>
              <a:pPr/>
              <a:t>‹#›</a:t>
            </a:fld>
            <a:endParaRPr lang="de-DE" dirty="0"/>
          </a:p>
        </p:txBody>
      </p:sp>
      <p:cxnSp>
        <p:nvCxnSpPr>
          <p:cNvPr id="10" name="Gerader Verbinder 9"/>
          <p:cNvCxnSpPr/>
          <p:nvPr userDrawn="1"/>
        </p:nvCxnSpPr>
        <p:spPr>
          <a:xfrm>
            <a:off x="337040" y="6307285"/>
            <a:ext cx="11528053"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platzhalter 2"/>
          <p:cNvSpPr>
            <a:spLocks noGrp="1"/>
          </p:cNvSpPr>
          <p:nvPr>
            <p:ph type="body" idx="13"/>
          </p:nvPr>
        </p:nvSpPr>
        <p:spPr>
          <a:xfrm>
            <a:off x="1766455" y="1410948"/>
            <a:ext cx="7926186" cy="613930"/>
          </a:xfrm>
        </p:spPr>
        <p:txBody>
          <a:bodyPr anchor="ctr">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pic>
        <p:nvPicPr>
          <p:cNvPr id="12" name="Grafik 11"/>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918800" y="252000"/>
            <a:ext cx="1025493" cy="417600"/>
          </a:xfrm>
          <a:prstGeom prst="rect">
            <a:avLst/>
          </a:prstGeom>
        </p:spPr>
      </p:pic>
      <p:sp>
        <p:nvSpPr>
          <p:cNvPr id="14" name="Inhaltsplatzhalter 2"/>
          <p:cNvSpPr>
            <a:spLocks noGrp="1"/>
          </p:cNvSpPr>
          <p:nvPr>
            <p:ph idx="14"/>
          </p:nvPr>
        </p:nvSpPr>
        <p:spPr>
          <a:xfrm>
            <a:off x="1786775" y="2729641"/>
            <a:ext cx="7905866" cy="2871059"/>
          </a:xfrm>
        </p:spPr>
        <p:txBody>
          <a:bodyPr>
            <a:noAutofit/>
          </a:bodyPr>
          <a:lstStyle>
            <a:lvl1pPr marL="0" indent="0" algn="l">
              <a:lnSpc>
                <a:spcPct val="100000"/>
              </a:lnSpc>
              <a:spcBef>
                <a:spcPts val="0"/>
              </a:spcBef>
              <a:spcAft>
                <a:spcPts val="400"/>
              </a:spcAft>
              <a:buFontTx/>
              <a:buNone/>
              <a:defRPr sz="2400"/>
            </a:lvl1pPr>
            <a:lvl2pPr marL="457200" indent="0">
              <a:spcAft>
                <a:spcPts val="1200"/>
              </a:spcAft>
              <a:buFontTx/>
              <a:buNone/>
              <a:defRPr/>
            </a:lvl2pPr>
            <a:lvl3pPr marL="914400" indent="0">
              <a:spcAft>
                <a:spcPts val="1200"/>
              </a:spcAft>
              <a:buFontTx/>
              <a:buNone/>
              <a:defRPr/>
            </a:lvl3pPr>
            <a:lvl4pPr marL="1371600" indent="0">
              <a:spcAft>
                <a:spcPts val="1200"/>
              </a:spcAft>
              <a:buFontTx/>
              <a:buNone/>
              <a:defRPr/>
            </a:lvl4pPr>
            <a:lvl5pPr marL="1828800" indent="0">
              <a:spcAft>
                <a:spcPts val="1200"/>
              </a:spcAft>
              <a:buFontTx/>
              <a:buNone/>
              <a:defRPr/>
            </a:lvl5pPr>
          </a:lstStyle>
          <a:p>
            <a:pPr lvl="0"/>
            <a:r>
              <a:rPr lang="de-DE" dirty="0"/>
              <a:t>Textmasterformat bearbeiten</a:t>
            </a:r>
          </a:p>
        </p:txBody>
      </p:sp>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2400" y="759600"/>
            <a:ext cx="575629" cy="651600"/>
          </a:xfrm>
          <a:prstGeom prst="rect">
            <a:avLst/>
          </a:prstGeom>
        </p:spPr>
      </p:pic>
    </p:spTree>
    <p:extLst>
      <p:ext uri="{BB962C8B-B14F-4D97-AF65-F5344CB8AC3E}">
        <p14:creationId xmlns:p14="http://schemas.microsoft.com/office/powerpoint/2010/main" val="37072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sz="1400"/>
            </a:lvl1pPr>
          </a:lstStyle>
          <a:p>
            <a:fld id="{A10D19B3-A712-2F4A-96F1-F231430D084E}" type="datetime1">
              <a:rPr lang="en-US" smtClean="0"/>
              <a:t>3/5/20</a:t>
            </a:fld>
            <a:endParaRPr lang="de-DE"/>
          </a:p>
        </p:txBody>
      </p:sp>
      <p:sp>
        <p:nvSpPr>
          <p:cNvPr id="5" name="Fußzeilenplatzhalter 4"/>
          <p:cNvSpPr>
            <a:spLocks noGrp="1"/>
          </p:cNvSpPr>
          <p:nvPr>
            <p:ph type="ftr" sz="quarter" idx="11"/>
          </p:nvPr>
        </p:nvSpPr>
        <p:spPr/>
        <p:txBody>
          <a:bodyPr/>
          <a:lstStyle>
            <a:lvl1pPr>
              <a:defRPr sz="1400"/>
            </a:lvl1pPr>
          </a:lstStyle>
          <a:p>
            <a:r>
              <a:rPr lang="de-DE"/>
              <a:t>YottaDB Intermediate #2</a:t>
            </a:r>
          </a:p>
        </p:txBody>
      </p:sp>
      <p:sp>
        <p:nvSpPr>
          <p:cNvPr id="6" name="Foliennummernplatzhalter 5"/>
          <p:cNvSpPr>
            <a:spLocks noGrp="1"/>
          </p:cNvSpPr>
          <p:nvPr>
            <p:ph type="sldNum" sz="quarter" idx="12"/>
          </p:nvPr>
        </p:nvSpPr>
        <p:spPr/>
        <p:txBody>
          <a:bodyPr/>
          <a:lstStyle>
            <a:lvl1pPr>
              <a:defRPr sz="1400"/>
            </a:lvl1pPr>
          </a:lstStyle>
          <a:p>
            <a:fld id="{5C3B061B-9F90-499E-9525-91E51689BDCC}" type="slidenum">
              <a:rPr lang="de-DE" smtClean="0"/>
              <a:pPr/>
              <a:t>‹#›</a:t>
            </a:fld>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0537" y="758761"/>
            <a:ext cx="576147" cy="652186"/>
          </a:xfrm>
          <a:prstGeom prst="rect">
            <a:avLst/>
          </a:prstGeom>
        </p:spPr>
      </p:pic>
      <p:cxnSp>
        <p:nvCxnSpPr>
          <p:cNvPr id="10" name="Gerader Verbinder 9"/>
          <p:cNvCxnSpPr/>
          <p:nvPr userDrawn="1"/>
        </p:nvCxnSpPr>
        <p:spPr>
          <a:xfrm>
            <a:off x="337040" y="6307285"/>
            <a:ext cx="11528053"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918800" y="252000"/>
            <a:ext cx="1025493" cy="417600"/>
          </a:xfrm>
          <a:prstGeom prst="rect">
            <a:avLst/>
          </a:prstGeom>
        </p:spPr>
      </p:pic>
      <p:sp>
        <p:nvSpPr>
          <p:cNvPr id="14" name="Inhaltsplatzhalter 2"/>
          <p:cNvSpPr>
            <a:spLocks noGrp="1"/>
          </p:cNvSpPr>
          <p:nvPr>
            <p:ph idx="1" hasCustomPrompt="1"/>
          </p:nvPr>
        </p:nvSpPr>
        <p:spPr>
          <a:xfrm>
            <a:off x="6106160" y="2729641"/>
            <a:ext cx="3586480" cy="2871059"/>
          </a:xfrm>
        </p:spPr>
        <p:txBody>
          <a:bodyPr>
            <a:noAutofit/>
          </a:bodyPr>
          <a:lstStyle>
            <a:lvl1pPr marL="363538" indent="-363538">
              <a:lnSpc>
                <a:spcPct val="100000"/>
              </a:lnSpc>
              <a:spcBef>
                <a:spcPts val="0"/>
              </a:spcBef>
              <a:spcAft>
                <a:spcPts val="400"/>
              </a:spcAft>
              <a:buFont typeface="Symbol" panose="05050102010706020507" pitchFamily="18" charset="2"/>
              <a:buChar char="-"/>
              <a:defRPr sz="2400"/>
            </a:lvl1pPr>
            <a:lvl2pPr marL="811213" indent="-354013">
              <a:lnSpc>
                <a:spcPct val="100000"/>
              </a:lnSpc>
              <a:spcBef>
                <a:spcPts val="0"/>
              </a:spcBef>
              <a:spcAft>
                <a:spcPts val="400"/>
              </a:spcAft>
              <a:buFont typeface="Symbol" panose="05050102010706020507" pitchFamily="18" charset="2"/>
              <a:buChar char="-"/>
              <a:defRPr sz="2000"/>
            </a:lvl2pPr>
            <a:lvl3pPr marL="1257300" indent="-342900">
              <a:lnSpc>
                <a:spcPct val="100000"/>
              </a:lnSpc>
              <a:spcAft>
                <a:spcPts val="1000"/>
              </a:spcAft>
              <a:buFont typeface="Symbol" panose="05050102010706020507" pitchFamily="18" charset="2"/>
              <a:buChar char="-"/>
              <a:defRPr sz="1400"/>
            </a:lvl3pPr>
            <a:lvl4pPr marL="1703388" indent="-331788">
              <a:lnSpc>
                <a:spcPct val="150000"/>
              </a:lnSpc>
              <a:spcAft>
                <a:spcPts val="1200"/>
              </a:spcAft>
              <a:buFont typeface="Symbol" panose="05050102010706020507" pitchFamily="18" charset="2"/>
              <a:buChar char="-"/>
              <a:defRPr/>
            </a:lvl4pPr>
            <a:lvl5pPr marL="2151063" indent="-322263">
              <a:lnSpc>
                <a:spcPct val="150000"/>
              </a:lnSpc>
              <a:spcAft>
                <a:spcPts val="1200"/>
              </a:spcAft>
              <a:buFont typeface="Symbol" panose="05050102010706020507" pitchFamily="18" charset="2"/>
              <a:buChar char="-"/>
              <a:defRPr/>
            </a:lvl5pPr>
          </a:lstStyle>
          <a:p>
            <a:pPr lvl="0"/>
            <a:r>
              <a:rPr lang="de-DE" dirty="0"/>
              <a:t>Textmasterformat bearbeiten</a:t>
            </a:r>
          </a:p>
          <a:p>
            <a:pPr lvl="1"/>
            <a:r>
              <a:rPr lang="de-DE" dirty="0"/>
              <a:t>Zweite Ebene</a:t>
            </a:r>
          </a:p>
        </p:txBody>
      </p:sp>
      <p:sp>
        <p:nvSpPr>
          <p:cNvPr id="16" name="Inhaltsplatzhalter 2"/>
          <p:cNvSpPr>
            <a:spLocks noGrp="1"/>
          </p:cNvSpPr>
          <p:nvPr>
            <p:ph idx="14"/>
          </p:nvPr>
        </p:nvSpPr>
        <p:spPr>
          <a:xfrm>
            <a:off x="1786775" y="2729641"/>
            <a:ext cx="3973945" cy="2871059"/>
          </a:xfrm>
        </p:spPr>
        <p:txBody>
          <a:bodyPr>
            <a:noAutofit/>
          </a:bodyPr>
          <a:lstStyle>
            <a:lvl1pPr marL="0" indent="0" algn="l">
              <a:lnSpc>
                <a:spcPct val="100000"/>
              </a:lnSpc>
              <a:spcBef>
                <a:spcPts val="0"/>
              </a:spcBef>
              <a:spcAft>
                <a:spcPts val="400"/>
              </a:spcAft>
              <a:buFontTx/>
              <a:buNone/>
              <a:defRPr sz="2400"/>
            </a:lvl1pPr>
            <a:lvl2pPr marL="457200" indent="0">
              <a:spcAft>
                <a:spcPts val="1200"/>
              </a:spcAft>
              <a:buFontTx/>
              <a:buNone/>
              <a:defRPr/>
            </a:lvl2pPr>
            <a:lvl3pPr marL="914400" indent="0">
              <a:spcAft>
                <a:spcPts val="1200"/>
              </a:spcAft>
              <a:buFontTx/>
              <a:buNone/>
              <a:defRPr/>
            </a:lvl3pPr>
            <a:lvl4pPr marL="1371600" indent="0">
              <a:spcAft>
                <a:spcPts val="1200"/>
              </a:spcAft>
              <a:buFontTx/>
              <a:buNone/>
              <a:defRPr/>
            </a:lvl4pPr>
            <a:lvl5pPr marL="1828800" indent="0">
              <a:spcAft>
                <a:spcPts val="1200"/>
              </a:spcAft>
              <a:buFontTx/>
              <a:buNone/>
              <a:defRPr/>
            </a:lvl5pPr>
          </a:lstStyle>
          <a:p>
            <a:pPr lvl="0"/>
            <a:r>
              <a:rPr lang="de-DE" dirty="0"/>
              <a:t>Textmasterformat bearbeiten</a:t>
            </a:r>
          </a:p>
        </p:txBody>
      </p:sp>
      <p:sp>
        <p:nvSpPr>
          <p:cNvPr id="12" name="Titel 1"/>
          <p:cNvSpPr>
            <a:spLocks noGrp="1"/>
          </p:cNvSpPr>
          <p:nvPr>
            <p:ph type="title"/>
          </p:nvPr>
        </p:nvSpPr>
        <p:spPr>
          <a:xfrm>
            <a:off x="1766455" y="758761"/>
            <a:ext cx="7926185" cy="652187"/>
          </a:xfrm>
        </p:spPr>
        <p:txBody>
          <a:bodyPr anchor="ctr">
            <a:noAutofit/>
          </a:bodyPr>
          <a:lstStyle>
            <a:lvl1pPr>
              <a:defRPr sz="4200"/>
            </a:lvl1pPr>
          </a:lstStyle>
          <a:p>
            <a:r>
              <a:rPr lang="de-DE" dirty="0"/>
              <a:t>Titelmasterformat durch Klicken bearbeiten</a:t>
            </a:r>
          </a:p>
        </p:txBody>
      </p:sp>
      <p:sp>
        <p:nvSpPr>
          <p:cNvPr id="13" name="Textplatzhalter 2"/>
          <p:cNvSpPr>
            <a:spLocks noGrp="1"/>
          </p:cNvSpPr>
          <p:nvPr>
            <p:ph type="body" idx="13"/>
          </p:nvPr>
        </p:nvSpPr>
        <p:spPr>
          <a:xfrm>
            <a:off x="1766455" y="1410948"/>
            <a:ext cx="7926186" cy="613930"/>
          </a:xfrm>
        </p:spPr>
        <p:txBody>
          <a:bodyPr anchor="ctr">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Tree>
    <p:extLst>
      <p:ext uri="{BB962C8B-B14F-4D97-AF65-F5344CB8AC3E}">
        <p14:creationId xmlns:p14="http://schemas.microsoft.com/office/powerpoint/2010/main" val="55473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hart">
    <p:spTree>
      <p:nvGrpSpPr>
        <p:cNvPr id="1" name=""/>
        <p:cNvGrpSpPr/>
        <p:nvPr/>
      </p:nvGrpSpPr>
      <p:grpSpPr>
        <a:xfrm>
          <a:off x="0" y="0"/>
          <a:ext cx="0" cy="0"/>
          <a:chOff x="0" y="0"/>
          <a:chExt cx="0" cy="0"/>
        </a:xfrm>
      </p:grpSpPr>
      <p:sp>
        <p:nvSpPr>
          <p:cNvPr id="3" name="Rechteck 2"/>
          <p:cNvSpPr/>
          <p:nvPr userDrawn="1"/>
        </p:nvSpPr>
        <p:spPr>
          <a:xfrm>
            <a:off x="1" y="0"/>
            <a:ext cx="9702800" cy="5902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1381988" y="562554"/>
            <a:ext cx="7599452" cy="1325563"/>
          </a:xfrm>
        </p:spPr>
        <p:txBody>
          <a:bodyPr anchor="t">
            <a:noAutofit/>
          </a:bodyPr>
          <a:lstStyle>
            <a:lvl1pPr>
              <a:defRPr sz="4200">
                <a:solidFill>
                  <a:schemeClr val="bg1"/>
                </a:solidFill>
              </a:defRPr>
            </a:lvl1pPr>
          </a:lstStyle>
          <a:p>
            <a:r>
              <a:rPr lang="de-DE" dirty="0"/>
              <a:t>Titelmasterformat durch Klicken bearbeiten</a:t>
            </a:r>
          </a:p>
        </p:txBody>
      </p:sp>
      <p:sp>
        <p:nvSpPr>
          <p:cNvPr id="4" name="Datumsplatzhalter 3"/>
          <p:cNvSpPr>
            <a:spLocks noGrp="1"/>
          </p:cNvSpPr>
          <p:nvPr>
            <p:ph type="dt" sz="half" idx="10"/>
          </p:nvPr>
        </p:nvSpPr>
        <p:spPr/>
        <p:txBody>
          <a:bodyPr/>
          <a:lstStyle>
            <a:lvl1pPr>
              <a:defRPr sz="1400"/>
            </a:lvl1pPr>
          </a:lstStyle>
          <a:p>
            <a:fld id="{BD3A9672-CF91-1147-B833-002307493305}" type="datetime1">
              <a:rPr lang="en-US" smtClean="0"/>
              <a:t>3/5/20</a:t>
            </a:fld>
            <a:endParaRPr lang="de-DE"/>
          </a:p>
        </p:txBody>
      </p:sp>
      <p:sp>
        <p:nvSpPr>
          <p:cNvPr id="5" name="Fußzeilenplatzhalter 4"/>
          <p:cNvSpPr>
            <a:spLocks noGrp="1"/>
          </p:cNvSpPr>
          <p:nvPr>
            <p:ph type="ftr" sz="quarter" idx="11"/>
          </p:nvPr>
        </p:nvSpPr>
        <p:spPr/>
        <p:txBody>
          <a:bodyPr/>
          <a:lstStyle>
            <a:lvl1pPr>
              <a:defRPr sz="1400"/>
            </a:lvl1pPr>
          </a:lstStyle>
          <a:p>
            <a:r>
              <a:rPr lang="de-DE"/>
              <a:t>YottaDB Intermediate #2</a:t>
            </a:r>
          </a:p>
        </p:txBody>
      </p:sp>
      <p:sp>
        <p:nvSpPr>
          <p:cNvPr id="6" name="Foliennummernplatzhalter 5"/>
          <p:cNvSpPr>
            <a:spLocks noGrp="1"/>
          </p:cNvSpPr>
          <p:nvPr>
            <p:ph type="sldNum" sz="quarter" idx="12"/>
          </p:nvPr>
        </p:nvSpPr>
        <p:spPr/>
        <p:txBody>
          <a:bodyPr/>
          <a:lstStyle>
            <a:lvl1pPr>
              <a:defRPr sz="1400"/>
            </a:lvl1pPr>
          </a:lstStyle>
          <a:p>
            <a:fld id="{5C3B061B-9F90-499E-9525-91E51689BDCC}" type="slidenum">
              <a:rPr lang="de-DE" smtClean="0"/>
              <a:pPr/>
              <a:t>‹#›</a:t>
            </a:fld>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6070" y="561332"/>
            <a:ext cx="576147" cy="652186"/>
          </a:xfrm>
          <a:prstGeom prst="rect">
            <a:avLst/>
          </a:prstGeom>
        </p:spPr>
      </p:pic>
      <p:cxnSp>
        <p:nvCxnSpPr>
          <p:cNvPr id="10" name="Gerader Verbinder 9"/>
          <p:cNvCxnSpPr/>
          <p:nvPr userDrawn="1"/>
        </p:nvCxnSpPr>
        <p:spPr>
          <a:xfrm>
            <a:off x="337040" y="6307285"/>
            <a:ext cx="11528053"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Diagrammplatzhalter 10"/>
          <p:cNvSpPr>
            <a:spLocks noGrp="1"/>
          </p:cNvSpPr>
          <p:nvPr>
            <p:ph type="chart" sz="quarter" idx="13"/>
          </p:nvPr>
        </p:nvSpPr>
        <p:spPr>
          <a:xfrm>
            <a:off x="1382713" y="2327275"/>
            <a:ext cx="7598727" cy="3575050"/>
          </a:xfrm>
        </p:spPr>
        <p:txBody>
          <a:bodyPr>
            <a:noAutofit/>
          </a:bodyPr>
          <a:lstStyle>
            <a:lvl1pPr>
              <a:spcBef>
                <a:spcPts val="0"/>
              </a:spcBef>
              <a:spcAft>
                <a:spcPts val="400"/>
              </a:spcAft>
              <a:defRPr/>
            </a:lvl1pPr>
          </a:lstStyle>
          <a:p>
            <a:endParaRPr lang="de-DE"/>
          </a:p>
        </p:txBody>
      </p:sp>
      <p:sp>
        <p:nvSpPr>
          <p:cNvPr id="13" name="Textplatzhalter 12"/>
          <p:cNvSpPr>
            <a:spLocks noGrp="1"/>
          </p:cNvSpPr>
          <p:nvPr>
            <p:ph type="body" sz="quarter" idx="14"/>
          </p:nvPr>
        </p:nvSpPr>
        <p:spPr>
          <a:xfrm>
            <a:off x="10068560" y="1524580"/>
            <a:ext cx="1786890" cy="4377745"/>
          </a:xfrm>
        </p:spPr>
        <p:txBody>
          <a:bodyPr anchor="b">
            <a:noAutofit/>
          </a:bodyPr>
          <a:lstStyle>
            <a:lvl1pPr marL="0" indent="0" algn="l">
              <a:lnSpc>
                <a:spcPct val="150000"/>
              </a:lnSpc>
              <a:buFontTx/>
              <a:buNone/>
              <a:defRPr sz="1000" i="1"/>
            </a:lvl1pPr>
            <a:lvl2pPr marL="457200" indent="0" algn="l">
              <a:lnSpc>
                <a:spcPct val="150000"/>
              </a:lnSpc>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de-DE" dirty="0"/>
              <a:t>Textmasterformat bearbeiten</a:t>
            </a:r>
          </a:p>
        </p:txBody>
      </p:sp>
      <p:pic>
        <p:nvPicPr>
          <p:cNvPr id="12" name="Grafik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918800" y="252000"/>
            <a:ext cx="1025493" cy="417600"/>
          </a:xfrm>
          <a:prstGeom prst="rect">
            <a:avLst/>
          </a:prstGeom>
        </p:spPr>
      </p:pic>
    </p:spTree>
    <p:extLst>
      <p:ext uri="{BB962C8B-B14F-4D97-AF65-F5344CB8AC3E}">
        <p14:creationId xmlns:p14="http://schemas.microsoft.com/office/powerpoint/2010/main" val="2711765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62456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71751" y="1"/>
            <a:ext cx="9620249" cy="714375"/>
          </a:xfrm>
        </p:spPr>
        <p:txBody>
          <a:bodyPr/>
          <a:lstStyle/>
          <a:p>
            <a:r>
              <a:rPr lang="en-US"/>
              <a:t>Click to edit Master title style</a:t>
            </a:r>
          </a:p>
        </p:txBody>
      </p:sp>
    </p:spTree>
    <p:extLst>
      <p:ext uri="{BB962C8B-B14F-4D97-AF65-F5344CB8AC3E}">
        <p14:creationId xmlns:p14="http://schemas.microsoft.com/office/powerpoint/2010/main" val="900215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1852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71751" y="0"/>
            <a:ext cx="9607549" cy="704850"/>
          </a:xfrm>
        </p:spPr>
        <p:txBody>
          <a:bodyPr/>
          <a:lstStyle/>
          <a:p>
            <a:r>
              <a:rPr lang="en-US"/>
              <a:t>Click to edit Master title style</a:t>
            </a:r>
          </a:p>
        </p:txBody>
      </p:sp>
      <p:sp>
        <p:nvSpPr>
          <p:cNvPr id="3" name="Table Placeholder 2"/>
          <p:cNvSpPr>
            <a:spLocks noGrp="1"/>
          </p:cNvSpPr>
          <p:nvPr>
            <p:ph type="tbl" idx="1"/>
          </p:nvPr>
        </p:nvSpPr>
        <p:spPr>
          <a:xfrm>
            <a:off x="609601" y="857250"/>
            <a:ext cx="10960100" cy="5259388"/>
          </a:xfrm>
        </p:spPr>
        <p:txBody>
          <a:bodyPr/>
          <a:lstStyle/>
          <a:p>
            <a:endParaRPr lang="en-US"/>
          </a:p>
        </p:txBody>
      </p:sp>
    </p:spTree>
    <p:extLst>
      <p:ext uri="{BB962C8B-B14F-4D97-AF65-F5344CB8AC3E}">
        <p14:creationId xmlns:p14="http://schemas.microsoft.com/office/powerpoint/2010/main" val="75078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2">
    <p:spTree>
      <p:nvGrpSpPr>
        <p:cNvPr id="1" name=""/>
        <p:cNvGrpSpPr/>
        <p:nvPr/>
      </p:nvGrpSpPr>
      <p:grpSpPr>
        <a:xfrm>
          <a:off x="0" y="0"/>
          <a:ext cx="0" cy="0"/>
          <a:chOff x="0" y="0"/>
          <a:chExt cx="0" cy="0"/>
        </a:xfrm>
      </p:grpSpPr>
      <p:sp>
        <p:nvSpPr>
          <p:cNvPr id="7" name="Rechteck 6"/>
          <p:cNvSpPr/>
          <p:nvPr userDrawn="1"/>
        </p:nvSpPr>
        <p:spPr>
          <a:xfrm>
            <a:off x="0" y="0"/>
            <a:ext cx="9697915" cy="55313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35326" y="5891802"/>
            <a:ext cx="1498857" cy="61036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79746" y="3793677"/>
            <a:ext cx="336021" cy="380369"/>
          </a:xfrm>
          <a:prstGeom prst="rect">
            <a:avLst/>
          </a:prstGeom>
        </p:spPr>
      </p:pic>
      <p:pic>
        <p:nvPicPr>
          <p:cNvPr id="12" name="Grafik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30494" y="4581143"/>
            <a:ext cx="349215" cy="395304"/>
          </a:xfrm>
          <a:prstGeom prst="rect">
            <a:avLst/>
          </a:prstGeom>
        </p:spPr>
      </p:pic>
      <p:pic>
        <p:nvPicPr>
          <p:cNvPr id="13" name="Grafik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879746" y="4266293"/>
            <a:ext cx="215695" cy="244162"/>
          </a:xfrm>
          <a:prstGeom prst="rect">
            <a:avLst/>
          </a:prstGeom>
        </p:spPr>
      </p:pic>
      <p:pic>
        <p:nvPicPr>
          <p:cNvPr id="14" name="Grafik 13"/>
          <p:cNvPicPr>
            <a:picLocks noChangeAspect="1"/>
          </p:cNvPicPr>
          <p:nvPr userDrawn="1"/>
        </p:nvPicPr>
        <p:blipFill>
          <a:blip r:embed="rId6" cstate="print">
            <a:lum bright="70000" contrast="-70000"/>
            <a:extLst>
              <a:ext uri="{28A0092B-C50C-407E-A947-70E740481C1C}">
                <a14:useLocalDpi xmlns:a14="http://schemas.microsoft.com/office/drawing/2010/main" val="0"/>
              </a:ext>
            </a:extLst>
          </a:blip>
          <a:stretch>
            <a:fillRect/>
          </a:stretch>
        </p:blipFill>
        <p:spPr>
          <a:xfrm>
            <a:off x="9879746" y="1939292"/>
            <a:ext cx="635854" cy="719774"/>
          </a:xfrm>
          <a:prstGeom prst="rect">
            <a:avLst/>
          </a:prstGeom>
        </p:spPr>
      </p:pic>
      <p:sp>
        <p:nvSpPr>
          <p:cNvPr id="15" name="Datumsplatzhalter 3"/>
          <p:cNvSpPr>
            <a:spLocks noGrp="1"/>
          </p:cNvSpPr>
          <p:nvPr>
            <p:ph type="dt" sz="half" idx="2"/>
          </p:nvPr>
        </p:nvSpPr>
        <p:spPr>
          <a:xfrm>
            <a:off x="4852553" y="6185259"/>
            <a:ext cx="1204277" cy="365125"/>
          </a:xfrm>
          <a:prstGeom prst="rect">
            <a:avLst/>
          </a:prstGeom>
        </p:spPr>
        <p:txBody>
          <a:bodyPr vert="horz" lIns="91440" tIns="45720" rIns="91440" bIns="45720" rtlCol="0" anchor="ctr"/>
          <a:lstStyle>
            <a:lvl1pPr algn="r">
              <a:defRPr sz="1400">
                <a:solidFill>
                  <a:schemeClr val="tx1">
                    <a:tint val="75000"/>
                  </a:schemeClr>
                </a:solidFill>
              </a:defRPr>
            </a:lvl1pPr>
          </a:lstStyle>
          <a:p>
            <a:fld id="{7C8BB231-B042-FF45-8D26-EF749ED04D52}" type="datetime1">
              <a:rPr lang="en-US" smtClean="0"/>
              <a:t>3/5/20</a:t>
            </a:fld>
            <a:endParaRPr lang="de-DE" dirty="0"/>
          </a:p>
        </p:txBody>
      </p:sp>
      <p:sp>
        <p:nvSpPr>
          <p:cNvPr id="16" name="Fußzeilenplatzhalter 4"/>
          <p:cNvSpPr>
            <a:spLocks noGrp="1"/>
          </p:cNvSpPr>
          <p:nvPr>
            <p:ph type="ftr" sz="quarter" idx="3"/>
          </p:nvPr>
        </p:nvSpPr>
        <p:spPr>
          <a:xfrm>
            <a:off x="714289" y="6185259"/>
            <a:ext cx="41148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r>
              <a:rPr lang="de-DE"/>
              <a:t>YottaDB Intermediate #2</a:t>
            </a:r>
            <a:endParaRPr lang="de-DE" dirty="0"/>
          </a:p>
        </p:txBody>
      </p:sp>
      <p:sp>
        <p:nvSpPr>
          <p:cNvPr id="18" name="Titel 1"/>
          <p:cNvSpPr>
            <a:spLocks noGrp="1"/>
          </p:cNvSpPr>
          <p:nvPr>
            <p:ph type="ctrTitle"/>
          </p:nvPr>
        </p:nvSpPr>
        <p:spPr>
          <a:xfrm>
            <a:off x="3217985" y="1465265"/>
            <a:ext cx="5776546" cy="2387600"/>
          </a:xfrm>
        </p:spPr>
        <p:txBody>
          <a:bodyPr anchor="t">
            <a:noAutofit/>
          </a:bodyPr>
          <a:lstStyle>
            <a:lvl1pPr algn="l">
              <a:lnSpc>
                <a:spcPct val="100000"/>
              </a:lnSpc>
              <a:defRPr sz="5400">
                <a:solidFill>
                  <a:schemeClr val="bg1"/>
                </a:solidFill>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20" name="Grafik 1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26160" y="1024926"/>
            <a:ext cx="1796244" cy="1954449"/>
          </a:xfrm>
          <a:prstGeom prst="rect">
            <a:avLst/>
          </a:prstGeom>
        </p:spPr>
      </p:pic>
    </p:spTree>
    <p:extLst>
      <p:ext uri="{BB962C8B-B14F-4D97-AF65-F5344CB8AC3E}">
        <p14:creationId xmlns:p14="http://schemas.microsoft.com/office/powerpoint/2010/main" val="214913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ion Slide 1">
    <p:bg>
      <p:bgPr>
        <a:solidFill>
          <a:schemeClr val="accent2"/>
        </a:solidFill>
        <a:effectLst/>
      </p:bgPr>
    </p:bg>
    <p:spTree>
      <p:nvGrpSpPr>
        <p:cNvPr id="1" name=""/>
        <p:cNvGrpSpPr/>
        <p:nvPr/>
      </p:nvGrpSpPr>
      <p:grpSpPr>
        <a:xfrm>
          <a:off x="0" y="0"/>
          <a:ext cx="0" cy="0"/>
          <a:chOff x="0" y="0"/>
          <a:chExt cx="0" cy="0"/>
        </a:xfrm>
      </p:grpSpPr>
      <p:sp>
        <p:nvSpPr>
          <p:cNvPr id="5" name="Abgerundetes Rechteck 4"/>
          <p:cNvSpPr/>
          <p:nvPr userDrawn="1"/>
        </p:nvSpPr>
        <p:spPr>
          <a:xfrm>
            <a:off x="1055075" y="2145328"/>
            <a:ext cx="8643325" cy="25497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7937" y="251898"/>
            <a:ext cx="1027940" cy="419101"/>
          </a:xfrm>
          <a:prstGeom prst="rect">
            <a:avLst/>
          </a:prstGeom>
        </p:spPr>
      </p:pic>
      <p:sp>
        <p:nvSpPr>
          <p:cNvPr id="2" name="Titel 1"/>
          <p:cNvSpPr>
            <a:spLocks noGrp="1"/>
          </p:cNvSpPr>
          <p:nvPr>
            <p:ph type="ctrTitle"/>
          </p:nvPr>
        </p:nvSpPr>
        <p:spPr>
          <a:xfrm>
            <a:off x="2280141" y="2318119"/>
            <a:ext cx="6691139" cy="2165965"/>
          </a:xfrm>
        </p:spPr>
        <p:txBody>
          <a:bodyPr anchor="ctr" anchorCtr="0">
            <a:noAutofit/>
          </a:bodyPr>
          <a:lstStyle>
            <a:lvl1pPr algn="l">
              <a:lnSpc>
                <a:spcPct val="100000"/>
              </a:lnSpc>
              <a:defRPr sz="5400">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6894" y="3087357"/>
            <a:ext cx="588089" cy="665705"/>
          </a:xfrm>
          <a:prstGeom prst="rect">
            <a:avLst/>
          </a:prstGeom>
        </p:spPr>
      </p:pic>
    </p:spTree>
    <p:extLst>
      <p:ext uri="{BB962C8B-B14F-4D97-AF65-F5344CB8AC3E}">
        <p14:creationId xmlns:p14="http://schemas.microsoft.com/office/powerpoint/2010/main" val="2363872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paration Slide 2">
    <p:bg>
      <p:bgPr>
        <a:solidFill>
          <a:schemeClr val="accent1"/>
        </a:solidFill>
        <a:effectLst/>
      </p:bgPr>
    </p:bg>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7937" y="251898"/>
            <a:ext cx="1027940" cy="419101"/>
          </a:xfrm>
          <a:prstGeom prst="rect">
            <a:avLst/>
          </a:prstGeom>
        </p:spPr>
      </p:pic>
      <p:sp>
        <p:nvSpPr>
          <p:cNvPr id="8" name="Abgerundetes Rechteck 7"/>
          <p:cNvSpPr/>
          <p:nvPr userDrawn="1"/>
        </p:nvSpPr>
        <p:spPr>
          <a:xfrm>
            <a:off x="1055075" y="2145328"/>
            <a:ext cx="8643325" cy="25497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1"/>
          <p:cNvSpPr>
            <a:spLocks noGrp="1"/>
          </p:cNvSpPr>
          <p:nvPr>
            <p:ph type="ctrTitle"/>
          </p:nvPr>
        </p:nvSpPr>
        <p:spPr>
          <a:xfrm>
            <a:off x="2280141" y="2318119"/>
            <a:ext cx="6691139" cy="2165965"/>
          </a:xfrm>
        </p:spPr>
        <p:txBody>
          <a:bodyPr anchor="ctr" anchorCtr="0">
            <a:noAutofit/>
          </a:bodyPr>
          <a:lstStyle>
            <a:lvl1pPr algn="l">
              <a:lnSpc>
                <a:spcPct val="100000"/>
              </a:lnSpc>
              <a:defRPr sz="5400">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4" name="Grafik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6800" y="3087209"/>
            <a:ext cx="588350" cy="666000"/>
          </a:xfrm>
          <a:prstGeom prst="rect">
            <a:avLst/>
          </a:prstGeom>
        </p:spPr>
      </p:pic>
    </p:spTree>
    <p:extLst>
      <p:ext uri="{BB962C8B-B14F-4D97-AF65-F5344CB8AC3E}">
        <p14:creationId xmlns:p14="http://schemas.microsoft.com/office/powerpoint/2010/main" val="245595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tion Slide 3">
    <p:spTree>
      <p:nvGrpSpPr>
        <p:cNvPr id="1" name=""/>
        <p:cNvGrpSpPr/>
        <p:nvPr/>
      </p:nvGrpSpPr>
      <p:grpSpPr>
        <a:xfrm>
          <a:off x="0" y="0"/>
          <a:ext cx="0" cy="0"/>
          <a:chOff x="0" y="0"/>
          <a:chExt cx="0" cy="0"/>
        </a:xfrm>
      </p:grpSpPr>
      <p:pic>
        <p:nvPicPr>
          <p:cNvPr id="4" name="Grafik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200" y="0"/>
            <a:ext cx="12193200" cy="6875585"/>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17937" y="251898"/>
            <a:ext cx="1027940" cy="419101"/>
          </a:xfrm>
          <a:prstGeom prst="rect">
            <a:avLst/>
          </a:prstGeom>
        </p:spPr>
      </p:pic>
      <p:sp>
        <p:nvSpPr>
          <p:cNvPr id="11" name="Abgerundetes Rechteck 10"/>
          <p:cNvSpPr/>
          <p:nvPr userDrawn="1"/>
        </p:nvSpPr>
        <p:spPr>
          <a:xfrm>
            <a:off x="1055075" y="2145328"/>
            <a:ext cx="8643325" cy="25497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itel 1"/>
          <p:cNvSpPr>
            <a:spLocks noGrp="1"/>
          </p:cNvSpPr>
          <p:nvPr>
            <p:ph type="ctrTitle"/>
          </p:nvPr>
        </p:nvSpPr>
        <p:spPr>
          <a:xfrm>
            <a:off x="2280141" y="2318119"/>
            <a:ext cx="6691139" cy="2165965"/>
          </a:xfrm>
        </p:spPr>
        <p:txBody>
          <a:bodyPr anchor="ctr" anchorCtr="0">
            <a:noAutofit/>
          </a:bodyPr>
          <a:lstStyle>
            <a:lvl1pPr algn="l">
              <a:lnSpc>
                <a:spcPct val="100000"/>
              </a:lnSpc>
              <a:defRPr sz="5400">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13" name="Grafik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86894" y="3087357"/>
            <a:ext cx="588089" cy="665705"/>
          </a:xfrm>
          <a:prstGeom prst="rect">
            <a:avLst/>
          </a:prstGeom>
        </p:spPr>
      </p:pic>
    </p:spTree>
    <p:extLst>
      <p:ext uri="{BB962C8B-B14F-4D97-AF65-F5344CB8AC3E}">
        <p14:creationId xmlns:p14="http://schemas.microsoft.com/office/powerpoint/2010/main" val="291430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ion Slide 4">
    <p:spTree>
      <p:nvGrpSpPr>
        <p:cNvPr id="1" name=""/>
        <p:cNvGrpSpPr/>
        <p:nvPr/>
      </p:nvGrpSpPr>
      <p:grpSpPr>
        <a:xfrm>
          <a:off x="0" y="0"/>
          <a:ext cx="0" cy="0"/>
          <a:chOff x="0" y="0"/>
          <a:chExt cx="0" cy="0"/>
        </a:xfrm>
      </p:grpSpPr>
      <p:pic>
        <p:nvPicPr>
          <p:cNvPr id="8" name="Grafik 7"/>
          <p:cNvPicPr>
            <a:picLocks noChangeAspect="1"/>
          </p:cNvPicPr>
          <p:nvPr userDrawn="1"/>
        </p:nvPicPr>
        <p:blipFill rotWithShape="1">
          <a:blip r:embed="rId2" cstate="email">
            <a:extLst>
              <a:ext uri="{28A0092B-C50C-407E-A947-70E740481C1C}">
                <a14:useLocalDpi xmlns:a14="http://schemas.microsoft.com/office/drawing/2010/main"/>
              </a:ext>
            </a:extLst>
          </a:blip>
          <a:srcRect b="18965"/>
          <a:stretch/>
        </p:blipFill>
        <p:spPr>
          <a:xfrm>
            <a:off x="-10161" y="-553895"/>
            <a:ext cx="12204000" cy="7418461"/>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17937" y="251898"/>
            <a:ext cx="1027940" cy="419101"/>
          </a:xfrm>
          <a:prstGeom prst="rect">
            <a:avLst/>
          </a:prstGeom>
        </p:spPr>
      </p:pic>
      <p:sp>
        <p:nvSpPr>
          <p:cNvPr id="12" name="Abgerundetes Rechteck 10"/>
          <p:cNvSpPr/>
          <p:nvPr userDrawn="1"/>
        </p:nvSpPr>
        <p:spPr>
          <a:xfrm>
            <a:off x="1055075" y="2145328"/>
            <a:ext cx="8643325" cy="25497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itel 1"/>
          <p:cNvSpPr>
            <a:spLocks noGrp="1"/>
          </p:cNvSpPr>
          <p:nvPr>
            <p:ph type="ctrTitle"/>
          </p:nvPr>
        </p:nvSpPr>
        <p:spPr>
          <a:xfrm>
            <a:off x="2280141" y="2318119"/>
            <a:ext cx="6691139" cy="2165965"/>
          </a:xfrm>
        </p:spPr>
        <p:txBody>
          <a:bodyPr anchor="ctr" anchorCtr="0">
            <a:noAutofit/>
          </a:bodyPr>
          <a:lstStyle>
            <a:lvl1pPr algn="l">
              <a:lnSpc>
                <a:spcPct val="100000"/>
              </a:lnSpc>
              <a:defRPr sz="5400">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11" name="Grafik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86800" y="3087209"/>
            <a:ext cx="588350" cy="666000"/>
          </a:xfrm>
          <a:prstGeom prst="rect">
            <a:avLst/>
          </a:prstGeom>
        </p:spPr>
      </p:pic>
    </p:spTree>
    <p:extLst>
      <p:ext uri="{BB962C8B-B14F-4D97-AF65-F5344CB8AC3E}">
        <p14:creationId xmlns:p14="http://schemas.microsoft.com/office/powerpoint/2010/main" val="366144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sz="1400"/>
            </a:lvl1pPr>
          </a:lstStyle>
          <a:p>
            <a:fld id="{50C5B65A-6ED9-6440-A4F3-E8563163D42F}" type="datetime1">
              <a:rPr lang="en-US" smtClean="0"/>
              <a:t>3/5/20</a:t>
            </a:fld>
            <a:endParaRPr lang="de-DE"/>
          </a:p>
        </p:txBody>
      </p:sp>
      <p:sp>
        <p:nvSpPr>
          <p:cNvPr id="5" name="Fußzeilenplatzhalter 4"/>
          <p:cNvSpPr>
            <a:spLocks noGrp="1"/>
          </p:cNvSpPr>
          <p:nvPr>
            <p:ph type="ftr" sz="quarter" idx="11"/>
          </p:nvPr>
        </p:nvSpPr>
        <p:spPr/>
        <p:txBody>
          <a:bodyPr/>
          <a:lstStyle>
            <a:lvl1pPr>
              <a:defRPr sz="1400"/>
            </a:lvl1pPr>
          </a:lstStyle>
          <a:p>
            <a:r>
              <a:rPr lang="de-DE"/>
              <a:t>YottaDB Intermediate #2</a:t>
            </a:r>
          </a:p>
        </p:txBody>
      </p:sp>
      <p:sp>
        <p:nvSpPr>
          <p:cNvPr id="6" name="Foliennummernplatzhalter 5"/>
          <p:cNvSpPr>
            <a:spLocks noGrp="1"/>
          </p:cNvSpPr>
          <p:nvPr>
            <p:ph type="sldNum" sz="quarter" idx="12"/>
          </p:nvPr>
        </p:nvSpPr>
        <p:spPr/>
        <p:txBody>
          <a:bodyPr/>
          <a:lstStyle>
            <a:lvl1pPr>
              <a:defRPr sz="1400"/>
            </a:lvl1pPr>
          </a:lstStyle>
          <a:p>
            <a:fld id="{5C3B061B-9F90-499E-9525-91E51689BDCC}" type="slidenum">
              <a:rPr lang="de-DE" smtClean="0"/>
              <a:pPr/>
              <a:t>‹#›</a:t>
            </a:fld>
            <a:endParaRPr lang="de-DE" dirty="0"/>
          </a:p>
        </p:txBody>
      </p:sp>
      <p:pic>
        <p:nvPicPr>
          <p:cNvPr id="7" name="Grafik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918800" y="252000"/>
            <a:ext cx="1025493" cy="417600"/>
          </a:xfrm>
          <a:prstGeom prst="rect">
            <a:avLst/>
          </a:prstGeom>
        </p:spPr>
      </p:pic>
      <p:cxnSp>
        <p:nvCxnSpPr>
          <p:cNvPr id="10" name="Gerader Verbinder 9"/>
          <p:cNvCxnSpPr/>
          <p:nvPr userDrawn="1"/>
        </p:nvCxnSpPr>
        <p:spPr>
          <a:xfrm>
            <a:off x="337040" y="6307285"/>
            <a:ext cx="11528053"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itel 1"/>
          <p:cNvSpPr>
            <a:spLocks noGrp="1"/>
          </p:cNvSpPr>
          <p:nvPr>
            <p:ph type="title"/>
          </p:nvPr>
        </p:nvSpPr>
        <p:spPr>
          <a:xfrm>
            <a:off x="2583712" y="2775105"/>
            <a:ext cx="7108928" cy="1187668"/>
          </a:xfrm>
        </p:spPr>
        <p:txBody>
          <a:bodyPr anchor="ctr">
            <a:noAutofit/>
          </a:bodyPr>
          <a:lstStyle>
            <a:lvl1pPr>
              <a:defRPr sz="4200">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2" name="Grafik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9824" y="2746702"/>
            <a:ext cx="1067390" cy="1212736"/>
          </a:xfrm>
          <a:prstGeom prst="rect">
            <a:avLst/>
          </a:prstGeom>
        </p:spPr>
      </p:pic>
    </p:spTree>
    <p:extLst>
      <p:ext uri="{BB962C8B-B14F-4D97-AF65-F5344CB8AC3E}">
        <p14:creationId xmlns:p14="http://schemas.microsoft.com/office/powerpoint/2010/main" val="82387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Bullet Points">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sz="1400">
                <a:latin typeface="Cordia New" panose="020B0304020202020204" pitchFamily="34" charset="-34"/>
                <a:cs typeface="Cordia New" panose="020B0304020202020204" pitchFamily="34" charset="-34"/>
              </a:defRPr>
            </a:lvl1pPr>
          </a:lstStyle>
          <a:p>
            <a:fld id="{14EFFD42-7A61-5643-8F63-5D49B5BB32DE}" type="datetime1">
              <a:rPr lang="en-US" smtClean="0"/>
              <a:t>3/5/20</a:t>
            </a:fld>
            <a:endParaRPr lang="de-DE"/>
          </a:p>
        </p:txBody>
      </p:sp>
      <p:sp>
        <p:nvSpPr>
          <p:cNvPr id="5" name="Fußzeilenplatzhalter 4"/>
          <p:cNvSpPr>
            <a:spLocks noGrp="1"/>
          </p:cNvSpPr>
          <p:nvPr>
            <p:ph type="ftr" sz="quarter" idx="11"/>
          </p:nvPr>
        </p:nvSpPr>
        <p:spPr/>
        <p:txBody>
          <a:bodyPr/>
          <a:lstStyle>
            <a:lvl1pPr>
              <a:defRPr sz="1400">
                <a:latin typeface="Cordia New" panose="020B0304020202020204" pitchFamily="34" charset="-34"/>
                <a:cs typeface="Cordia New" panose="020B0304020202020204" pitchFamily="34" charset="-34"/>
              </a:defRPr>
            </a:lvl1pPr>
          </a:lstStyle>
          <a:p>
            <a:r>
              <a:rPr lang="de-DE"/>
              <a:t>YottaDB Intermediate #2</a:t>
            </a:r>
          </a:p>
        </p:txBody>
      </p:sp>
      <p:sp>
        <p:nvSpPr>
          <p:cNvPr id="6" name="Foliennummernplatzhalter 5"/>
          <p:cNvSpPr>
            <a:spLocks noGrp="1"/>
          </p:cNvSpPr>
          <p:nvPr>
            <p:ph type="sldNum" sz="quarter" idx="12"/>
          </p:nvPr>
        </p:nvSpPr>
        <p:spPr/>
        <p:txBody>
          <a:bodyPr/>
          <a:lstStyle>
            <a:lvl1pPr>
              <a:defRPr sz="1400">
                <a:latin typeface="Cordia New" panose="020B0304020202020204" pitchFamily="34" charset="-34"/>
                <a:cs typeface="Cordia New" panose="020B0304020202020204" pitchFamily="34" charset="-34"/>
              </a:defRPr>
            </a:lvl1pPr>
          </a:lstStyle>
          <a:p>
            <a:fld id="{5C3B061B-9F90-499E-9525-91E51689BDCC}" type="slidenum">
              <a:rPr lang="de-DE" smtClean="0"/>
              <a:pPr/>
              <a:t>‹#›</a:t>
            </a:fld>
            <a:endParaRPr lang="de-DE" dirty="0"/>
          </a:p>
        </p:txBody>
      </p:sp>
      <p:pic>
        <p:nvPicPr>
          <p:cNvPr id="7" name="Grafik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918800" y="252000"/>
            <a:ext cx="1025493" cy="417600"/>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537" y="758761"/>
            <a:ext cx="576147" cy="652186"/>
          </a:xfrm>
          <a:prstGeom prst="rect">
            <a:avLst/>
          </a:prstGeom>
        </p:spPr>
      </p:pic>
      <p:cxnSp>
        <p:nvCxnSpPr>
          <p:cNvPr id="10" name="Gerader Verbinder 9"/>
          <p:cNvCxnSpPr/>
          <p:nvPr userDrawn="1"/>
        </p:nvCxnSpPr>
        <p:spPr>
          <a:xfrm>
            <a:off x="337040" y="6307285"/>
            <a:ext cx="11528053"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itel 1"/>
          <p:cNvSpPr>
            <a:spLocks noGrp="1"/>
          </p:cNvSpPr>
          <p:nvPr>
            <p:ph type="title"/>
          </p:nvPr>
        </p:nvSpPr>
        <p:spPr>
          <a:xfrm>
            <a:off x="1766455" y="758761"/>
            <a:ext cx="7926185" cy="652187"/>
          </a:xfrm>
        </p:spPr>
        <p:txBody>
          <a:bodyPr anchor="ctr">
            <a:noAutofit/>
          </a:bodyPr>
          <a:lstStyle>
            <a:lvl1pPr>
              <a:defRPr sz="4200"/>
            </a:lvl1pPr>
          </a:lstStyle>
          <a:p>
            <a:r>
              <a:rPr lang="de-DE" dirty="0"/>
              <a:t>Titelmasterformat durch Klicken bearbeiten</a:t>
            </a:r>
          </a:p>
        </p:txBody>
      </p:sp>
      <p:sp>
        <p:nvSpPr>
          <p:cNvPr id="12" name="Textplatzhalter 2"/>
          <p:cNvSpPr>
            <a:spLocks noGrp="1"/>
          </p:cNvSpPr>
          <p:nvPr>
            <p:ph type="body" idx="13"/>
          </p:nvPr>
        </p:nvSpPr>
        <p:spPr>
          <a:xfrm>
            <a:off x="1766455" y="1410948"/>
            <a:ext cx="7926186" cy="613930"/>
          </a:xfrm>
        </p:spPr>
        <p:txBody>
          <a:bodyPr anchor="ctr">
            <a:noAutofit/>
          </a:bodyPr>
          <a:lstStyle>
            <a:lvl1pPr marL="0" indent="0">
              <a:spcBef>
                <a:spcPts val="0"/>
              </a:spcBef>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13" name="Inhaltsplatzhalter 2"/>
          <p:cNvSpPr>
            <a:spLocks noGrp="1"/>
          </p:cNvSpPr>
          <p:nvPr>
            <p:ph idx="1" hasCustomPrompt="1"/>
          </p:nvPr>
        </p:nvSpPr>
        <p:spPr>
          <a:xfrm>
            <a:off x="1766454" y="2729641"/>
            <a:ext cx="7936346" cy="2871059"/>
          </a:xfrm>
        </p:spPr>
        <p:txBody>
          <a:bodyPr>
            <a:noAutofit/>
          </a:bodyPr>
          <a:lstStyle>
            <a:lvl1pPr marL="360000" indent="-360000">
              <a:spcBef>
                <a:spcPts val="0"/>
              </a:spcBef>
              <a:spcAft>
                <a:spcPts val="400"/>
              </a:spcAft>
              <a:buFont typeface="Symbol" panose="05050102010706020507" pitchFamily="18" charset="2"/>
              <a:buChar char="-"/>
              <a:defRPr sz="2400"/>
            </a:lvl1pPr>
            <a:lvl2pPr marL="811213" indent="-360000">
              <a:spcBef>
                <a:spcPts val="0"/>
              </a:spcBef>
              <a:spcAft>
                <a:spcPts val="400"/>
              </a:spcAft>
              <a:buFont typeface="Symbol" panose="05050102010706020507" pitchFamily="18" charset="2"/>
              <a:buChar char="-"/>
              <a:defRPr sz="2000"/>
            </a:lvl2pPr>
            <a:lvl3pPr marL="1257300" indent="-342900">
              <a:spcBef>
                <a:spcPts val="0"/>
              </a:spcBef>
              <a:spcAft>
                <a:spcPts val="1000"/>
              </a:spcAft>
              <a:buFont typeface="Symbol" panose="05050102010706020507" pitchFamily="18" charset="2"/>
              <a:buChar char="-"/>
              <a:defRPr sz="1400"/>
            </a:lvl3pPr>
            <a:lvl4pPr marL="1703388" indent="-331788">
              <a:spcAft>
                <a:spcPts val="1200"/>
              </a:spcAft>
              <a:buFont typeface="Symbol" panose="05050102010706020507" pitchFamily="18" charset="2"/>
              <a:buChar char="-"/>
              <a:defRPr/>
            </a:lvl4pPr>
            <a:lvl5pPr marL="2151063" indent="-322263">
              <a:spcAft>
                <a:spcPts val="1200"/>
              </a:spcAft>
              <a:buFont typeface="Symbol" panose="05050102010706020507" pitchFamily="18" charset="2"/>
              <a:buChar char="-"/>
              <a:defRPr/>
            </a:lvl5pPr>
          </a:lstStyle>
          <a:p>
            <a:pPr lvl="0"/>
            <a:r>
              <a:rPr lang="de-DE" dirty="0"/>
              <a:t>Textmasterformat bearbeiten</a:t>
            </a:r>
          </a:p>
          <a:p>
            <a:pPr lvl="1"/>
            <a:r>
              <a:rPr lang="de-DE" dirty="0"/>
              <a:t>Zweite Ebene</a:t>
            </a:r>
          </a:p>
        </p:txBody>
      </p:sp>
    </p:spTree>
    <p:extLst>
      <p:ext uri="{BB962C8B-B14F-4D97-AF65-F5344CB8AC3E}">
        <p14:creationId xmlns:p14="http://schemas.microsoft.com/office/powerpoint/2010/main" val="392458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el 1"/>
          <p:cNvSpPr>
            <a:spLocks noGrp="1"/>
          </p:cNvSpPr>
          <p:nvPr>
            <p:ph type="title"/>
          </p:nvPr>
        </p:nvSpPr>
        <p:spPr>
          <a:xfrm>
            <a:off x="1766455" y="758761"/>
            <a:ext cx="7926185" cy="652187"/>
          </a:xfrm>
        </p:spPr>
        <p:txBody>
          <a:bodyPr anchor="ctr">
            <a:noAutofit/>
          </a:bodyPr>
          <a:lstStyle>
            <a:lvl1pPr>
              <a:defRPr sz="4200"/>
            </a:lvl1pPr>
          </a:lstStyle>
          <a:p>
            <a:r>
              <a:rPr lang="de-DE" dirty="0"/>
              <a:t>Titelmasterformat durch Klicken bearbeiten</a:t>
            </a:r>
          </a:p>
        </p:txBody>
      </p:sp>
      <p:sp>
        <p:nvSpPr>
          <p:cNvPr id="4" name="Datumsplatzhalter 3"/>
          <p:cNvSpPr>
            <a:spLocks noGrp="1"/>
          </p:cNvSpPr>
          <p:nvPr>
            <p:ph type="dt" sz="half" idx="10"/>
          </p:nvPr>
        </p:nvSpPr>
        <p:spPr/>
        <p:txBody>
          <a:bodyPr/>
          <a:lstStyle>
            <a:lvl1pPr>
              <a:defRPr sz="1400"/>
            </a:lvl1pPr>
          </a:lstStyle>
          <a:p>
            <a:fld id="{B6C278A7-D414-974E-8B31-9484B31FA5BA}" type="datetime1">
              <a:rPr lang="en-US" smtClean="0"/>
              <a:t>3/5/20</a:t>
            </a:fld>
            <a:endParaRPr lang="de-DE"/>
          </a:p>
        </p:txBody>
      </p:sp>
      <p:sp>
        <p:nvSpPr>
          <p:cNvPr id="5" name="Fußzeilenplatzhalter 4"/>
          <p:cNvSpPr>
            <a:spLocks noGrp="1"/>
          </p:cNvSpPr>
          <p:nvPr>
            <p:ph type="ftr" sz="quarter" idx="11"/>
          </p:nvPr>
        </p:nvSpPr>
        <p:spPr/>
        <p:txBody>
          <a:bodyPr/>
          <a:lstStyle>
            <a:lvl1pPr>
              <a:defRPr sz="1400"/>
            </a:lvl1pPr>
          </a:lstStyle>
          <a:p>
            <a:r>
              <a:rPr lang="de-DE"/>
              <a:t>YottaDB Intermediate #2</a:t>
            </a:r>
          </a:p>
        </p:txBody>
      </p:sp>
      <p:sp>
        <p:nvSpPr>
          <p:cNvPr id="6" name="Foliennummernplatzhalter 5"/>
          <p:cNvSpPr>
            <a:spLocks noGrp="1"/>
          </p:cNvSpPr>
          <p:nvPr>
            <p:ph type="sldNum" sz="quarter" idx="12"/>
          </p:nvPr>
        </p:nvSpPr>
        <p:spPr/>
        <p:txBody>
          <a:bodyPr/>
          <a:lstStyle>
            <a:lvl1pPr>
              <a:defRPr sz="1400"/>
            </a:lvl1pPr>
          </a:lstStyle>
          <a:p>
            <a:fld id="{5C3B061B-9F90-499E-9525-91E51689BDCC}" type="slidenum">
              <a:rPr lang="de-DE" smtClean="0"/>
              <a:pPr/>
              <a:t>‹#›</a:t>
            </a:fld>
            <a:endParaRPr lang="de-DE" dirty="0"/>
          </a:p>
        </p:txBody>
      </p:sp>
      <p:cxnSp>
        <p:nvCxnSpPr>
          <p:cNvPr id="10" name="Gerader Verbinder 9"/>
          <p:cNvCxnSpPr/>
          <p:nvPr userDrawn="1"/>
        </p:nvCxnSpPr>
        <p:spPr>
          <a:xfrm>
            <a:off x="337040" y="6307285"/>
            <a:ext cx="11528053"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platzhalter 2"/>
          <p:cNvSpPr>
            <a:spLocks noGrp="1"/>
          </p:cNvSpPr>
          <p:nvPr>
            <p:ph type="body" idx="13"/>
          </p:nvPr>
        </p:nvSpPr>
        <p:spPr>
          <a:xfrm>
            <a:off x="1766455" y="1410948"/>
            <a:ext cx="7926186" cy="613930"/>
          </a:xfrm>
        </p:spPr>
        <p:txBody>
          <a:bodyPr anchor="ctr">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pic>
        <p:nvPicPr>
          <p:cNvPr id="9" name="Grafik 8"/>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932400" y="759600"/>
            <a:ext cx="575629" cy="651600"/>
          </a:xfrm>
          <a:prstGeom prst="rect">
            <a:avLst/>
          </a:prstGeom>
        </p:spPr>
      </p:pic>
      <p:pic>
        <p:nvPicPr>
          <p:cNvPr id="12" name="Grafik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918800" y="252000"/>
            <a:ext cx="1025493" cy="417600"/>
          </a:xfrm>
          <a:prstGeom prst="rect">
            <a:avLst/>
          </a:prstGeom>
        </p:spPr>
      </p:pic>
      <p:sp>
        <p:nvSpPr>
          <p:cNvPr id="14" name="Inhaltsplatzhalter 2"/>
          <p:cNvSpPr>
            <a:spLocks noGrp="1"/>
          </p:cNvSpPr>
          <p:nvPr>
            <p:ph idx="14"/>
          </p:nvPr>
        </p:nvSpPr>
        <p:spPr>
          <a:xfrm>
            <a:off x="1786775" y="2729641"/>
            <a:ext cx="3973945" cy="2871059"/>
          </a:xfrm>
        </p:spPr>
        <p:txBody>
          <a:bodyPr>
            <a:noAutofit/>
          </a:bodyPr>
          <a:lstStyle>
            <a:lvl1pPr marL="0" indent="0" algn="l">
              <a:lnSpc>
                <a:spcPct val="100000"/>
              </a:lnSpc>
              <a:spcBef>
                <a:spcPts val="0"/>
              </a:spcBef>
              <a:spcAft>
                <a:spcPts val="400"/>
              </a:spcAft>
              <a:buFontTx/>
              <a:buNone/>
              <a:defRPr sz="2400"/>
            </a:lvl1pPr>
            <a:lvl2pPr marL="457200" indent="0">
              <a:spcAft>
                <a:spcPts val="1200"/>
              </a:spcAft>
              <a:buFontTx/>
              <a:buNone/>
              <a:defRPr/>
            </a:lvl2pPr>
            <a:lvl3pPr marL="914400" indent="0">
              <a:spcAft>
                <a:spcPts val="1200"/>
              </a:spcAft>
              <a:buFontTx/>
              <a:buNone/>
              <a:defRPr/>
            </a:lvl3pPr>
            <a:lvl4pPr marL="1371600" indent="0">
              <a:spcAft>
                <a:spcPts val="1200"/>
              </a:spcAft>
              <a:buFontTx/>
              <a:buNone/>
              <a:defRPr/>
            </a:lvl4pPr>
            <a:lvl5pPr marL="1828800" indent="0">
              <a:spcAft>
                <a:spcPts val="1200"/>
              </a:spcAft>
              <a:buFontTx/>
              <a:buNone/>
              <a:defRPr/>
            </a:lvl5pPr>
          </a:lstStyle>
          <a:p>
            <a:pPr lvl="0"/>
            <a:r>
              <a:rPr lang="de-DE" dirty="0"/>
              <a:t>Textmasterformat bearbeiten</a:t>
            </a:r>
          </a:p>
        </p:txBody>
      </p:sp>
      <p:sp>
        <p:nvSpPr>
          <p:cNvPr id="15" name="Inhaltsplatzhalter 2"/>
          <p:cNvSpPr>
            <a:spLocks noGrp="1"/>
          </p:cNvSpPr>
          <p:nvPr>
            <p:ph idx="1" hasCustomPrompt="1"/>
          </p:nvPr>
        </p:nvSpPr>
        <p:spPr>
          <a:xfrm>
            <a:off x="6106160" y="2729641"/>
            <a:ext cx="3586480" cy="2871059"/>
          </a:xfrm>
        </p:spPr>
        <p:txBody>
          <a:bodyPr>
            <a:noAutofit/>
          </a:bodyPr>
          <a:lstStyle>
            <a:lvl1pPr marL="360000" indent="-360000">
              <a:lnSpc>
                <a:spcPct val="100000"/>
              </a:lnSpc>
              <a:spcBef>
                <a:spcPts val="0"/>
              </a:spcBef>
              <a:spcAft>
                <a:spcPts val="400"/>
              </a:spcAft>
              <a:buFont typeface="Symbol" panose="05050102010706020507" pitchFamily="18" charset="2"/>
              <a:buChar char="-"/>
              <a:defRPr sz="2400"/>
            </a:lvl1pPr>
            <a:lvl2pPr marL="811213" indent="-360000">
              <a:lnSpc>
                <a:spcPct val="100000"/>
              </a:lnSpc>
              <a:spcBef>
                <a:spcPts val="0"/>
              </a:spcBef>
              <a:spcAft>
                <a:spcPts val="400"/>
              </a:spcAft>
              <a:buFont typeface="Symbol" panose="05050102010706020507" pitchFamily="18" charset="2"/>
              <a:buChar char="-"/>
              <a:defRPr sz="2000"/>
            </a:lvl2pPr>
            <a:lvl3pPr marL="1257300" indent="-342900">
              <a:lnSpc>
                <a:spcPct val="100000"/>
              </a:lnSpc>
              <a:spcAft>
                <a:spcPts val="1000"/>
              </a:spcAft>
              <a:buFont typeface="Symbol" panose="05050102010706020507" pitchFamily="18" charset="2"/>
              <a:buChar char="-"/>
              <a:defRPr sz="1400"/>
            </a:lvl3pPr>
            <a:lvl4pPr marL="1703388" indent="-331788">
              <a:lnSpc>
                <a:spcPct val="150000"/>
              </a:lnSpc>
              <a:spcAft>
                <a:spcPts val="1200"/>
              </a:spcAft>
              <a:buFont typeface="Symbol" panose="05050102010706020507" pitchFamily="18" charset="2"/>
              <a:buChar char="-"/>
              <a:defRPr/>
            </a:lvl4pPr>
            <a:lvl5pPr marL="2151063" indent="-322263">
              <a:lnSpc>
                <a:spcPct val="150000"/>
              </a:lnSpc>
              <a:spcAft>
                <a:spcPts val="1200"/>
              </a:spcAft>
              <a:buFont typeface="Symbol" panose="05050102010706020507" pitchFamily="18" charset="2"/>
              <a:buChar char="-"/>
              <a:defRPr/>
            </a:lvl5pPr>
          </a:lstStyle>
          <a:p>
            <a:pPr lvl="0"/>
            <a:r>
              <a:rPr lang="de-DE" dirty="0"/>
              <a:t>Textmasterformat bearbeiten</a:t>
            </a:r>
          </a:p>
          <a:p>
            <a:pPr lvl="1"/>
            <a:r>
              <a:rPr lang="de-DE" dirty="0"/>
              <a:t>Zweite Ebene</a:t>
            </a:r>
          </a:p>
        </p:txBody>
      </p:sp>
    </p:spTree>
    <p:extLst>
      <p:ext uri="{BB962C8B-B14F-4D97-AF65-F5344CB8AC3E}">
        <p14:creationId xmlns:p14="http://schemas.microsoft.com/office/powerpoint/2010/main" val="340022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p:txBody>
      </p:sp>
      <p:sp>
        <p:nvSpPr>
          <p:cNvPr id="4" name="Datumsplatzhalter 3"/>
          <p:cNvSpPr>
            <a:spLocks noGrp="1"/>
          </p:cNvSpPr>
          <p:nvPr>
            <p:ph type="dt" sz="half" idx="2"/>
          </p:nvPr>
        </p:nvSpPr>
        <p:spPr>
          <a:xfrm>
            <a:off x="10745929" y="6356350"/>
            <a:ext cx="1204277" cy="365125"/>
          </a:xfrm>
          <a:prstGeom prst="rect">
            <a:avLst/>
          </a:prstGeom>
        </p:spPr>
        <p:txBody>
          <a:bodyPr vert="horz" lIns="91440" tIns="45720" rIns="91440" bIns="45720" rtlCol="0" anchor="ctr"/>
          <a:lstStyle>
            <a:lvl1pPr algn="r">
              <a:defRPr sz="1400">
                <a:solidFill>
                  <a:schemeClr val="tx1">
                    <a:tint val="75000"/>
                  </a:schemeClr>
                </a:solidFill>
                <a:latin typeface="Cordia New" panose="020B0304020202020204" pitchFamily="34" charset="-34"/>
                <a:cs typeface="Cordia New" panose="020B0304020202020204" pitchFamily="34" charset="-34"/>
              </a:defRPr>
            </a:lvl1pPr>
          </a:lstStyle>
          <a:p>
            <a:fld id="{6FD56C80-A592-DB4D-ACA6-F17C170AA688}" type="datetime1">
              <a:rPr lang="en-US" smtClean="0"/>
              <a:t>3/5/20</a:t>
            </a:fld>
            <a:endParaRPr lang="de-DE" dirty="0"/>
          </a:p>
        </p:txBody>
      </p:sp>
      <p:sp>
        <p:nvSpPr>
          <p:cNvPr id="5" name="Fußzeilenplatzhalter 4"/>
          <p:cNvSpPr>
            <a:spLocks noGrp="1"/>
          </p:cNvSpPr>
          <p:nvPr>
            <p:ph type="ftr" sz="quarter" idx="3"/>
          </p:nvPr>
        </p:nvSpPr>
        <p:spPr>
          <a:xfrm>
            <a:off x="6607665" y="6356350"/>
            <a:ext cx="4114800" cy="365125"/>
          </a:xfrm>
          <a:prstGeom prst="rect">
            <a:avLst/>
          </a:prstGeom>
        </p:spPr>
        <p:txBody>
          <a:bodyPr vert="horz" lIns="91440" tIns="45720" rIns="91440" bIns="45720" rtlCol="0" anchor="ctr"/>
          <a:lstStyle>
            <a:lvl1pPr algn="r">
              <a:defRPr sz="1400">
                <a:solidFill>
                  <a:schemeClr val="tx1">
                    <a:tint val="75000"/>
                  </a:schemeClr>
                </a:solidFill>
                <a:latin typeface="Cordia New" panose="020B0304020202020204" pitchFamily="34" charset="-34"/>
                <a:cs typeface="Cordia New" panose="020B0304020202020204" pitchFamily="34" charset="-34"/>
              </a:defRPr>
            </a:lvl1pPr>
          </a:lstStyle>
          <a:p>
            <a:r>
              <a:rPr lang="de-DE"/>
              <a:t>YottaDB Intermediate #2</a:t>
            </a:r>
            <a:endParaRPr lang="de-DE" dirty="0"/>
          </a:p>
        </p:txBody>
      </p:sp>
      <p:sp>
        <p:nvSpPr>
          <p:cNvPr id="6" name="Foliennummernplatzhalter 5"/>
          <p:cNvSpPr>
            <a:spLocks noGrp="1"/>
          </p:cNvSpPr>
          <p:nvPr>
            <p:ph type="sldNum" sz="quarter" idx="4"/>
          </p:nvPr>
        </p:nvSpPr>
        <p:spPr>
          <a:xfrm>
            <a:off x="237980" y="6356349"/>
            <a:ext cx="709245" cy="365125"/>
          </a:xfrm>
          <a:prstGeom prst="rect">
            <a:avLst/>
          </a:prstGeom>
        </p:spPr>
        <p:txBody>
          <a:bodyPr vert="horz" lIns="91440" tIns="45720" rIns="91440" bIns="45720" rtlCol="0" anchor="ctr"/>
          <a:lstStyle>
            <a:lvl1pPr algn="l">
              <a:defRPr sz="1400">
                <a:solidFill>
                  <a:schemeClr val="tx1">
                    <a:tint val="75000"/>
                  </a:schemeClr>
                </a:solidFill>
                <a:latin typeface="Cordia New" panose="020B0304020202020204" pitchFamily="34" charset="-34"/>
                <a:cs typeface="Cordia New" panose="020B0304020202020204" pitchFamily="34" charset="-34"/>
              </a:defRPr>
            </a:lvl1pPr>
          </a:lstStyle>
          <a:p>
            <a:r>
              <a:rPr lang="de-DE"/>
              <a:t>Slide</a:t>
            </a:r>
            <a:endParaRPr lang="de-DE" dirty="0"/>
          </a:p>
        </p:txBody>
      </p:sp>
    </p:spTree>
    <p:extLst>
      <p:ext uri="{BB962C8B-B14F-4D97-AF65-F5344CB8AC3E}">
        <p14:creationId xmlns:p14="http://schemas.microsoft.com/office/powerpoint/2010/main" val="161315522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0" r:id="rId3"/>
    <p:sldLayoutId id="2147483664" r:id="rId4"/>
    <p:sldLayoutId id="2147483663" r:id="rId5"/>
    <p:sldLayoutId id="2147483662" r:id="rId6"/>
    <p:sldLayoutId id="2147483671" r:id="rId7"/>
    <p:sldLayoutId id="2147483650" r:id="rId8"/>
    <p:sldLayoutId id="2147483666" r:id="rId9"/>
    <p:sldLayoutId id="2147483670" r:id="rId10"/>
    <p:sldLayoutId id="2147483667" r:id="rId11"/>
    <p:sldLayoutId id="2147483669" r:id="rId12"/>
    <p:sldLayoutId id="2147483672" r:id="rId13"/>
    <p:sldLayoutId id="2147483674" r:id="rId14"/>
    <p:sldLayoutId id="2147483675" r:id="rId15"/>
    <p:sldLayoutId id="2147483676" r:id="rId16"/>
  </p:sldLayoutIdLst>
  <p:hf sldNum="0" hdr="0"/>
  <p:txStyles>
    <p:titleStyle>
      <a:lvl1pPr algn="l" defTabSz="914400" rtl="0" eaLnBrk="1" latinLnBrk="0" hangingPunct="1">
        <a:lnSpc>
          <a:spcPct val="90000"/>
        </a:lnSpc>
        <a:spcBef>
          <a:spcPct val="0"/>
        </a:spcBef>
        <a:buNone/>
        <a:defRPr sz="5400" kern="1200">
          <a:solidFill>
            <a:schemeClr val="tx1"/>
          </a:solidFill>
          <a:latin typeface="Cordia New" panose="020B0304020202020204" pitchFamily="34" charset="-34"/>
          <a:ea typeface="+mj-ea"/>
          <a:cs typeface="Cordia New" panose="020B0304020202020204" pitchFamily="34" charset="-34"/>
        </a:defRPr>
      </a:lvl1pPr>
    </p:titleStyle>
    <p:bodyStyle>
      <a:lvl1pPr marL="361950" indent="-361950" algn="l" defTabSz="914400" rtl="0" eaLnBrk="1" latinLnBrk="0" hangingPunct="1">
        <a:lnSpc>
          <a:spcPct val="100000"/>
        </a:lnSpc>
        <a:spcBef>
          <a:spcPts val="1000"/>
        </a:spcBef>
        <a:buFont typeface="Symbol" panose="05050102010706020507" pitchFamily="18" charset="2"/>
        <a:buChar char="-"/>
        <a:defRPr sz="2400" kern="1200">
          <a:solidFill>
            <a:schemeClr val="tx1"/>
          </a:solidFill>
          <a:latin typeface="Cordia New" panose="020B0304020202020204" pitchFamily="34" charset="-34"/>
          <a:ea typeface="+mn-ea"/>
          <a:cs typeface="Cordia New" panose="020B0304020202020204" pitchFamily="34" charset="-34"/>
        </a:defRPr>
      </a:lvl1pPr>
      <a:lvl2pPr marL="715963" indent="-354013" algn="l" defTabSz="914400" rtl="0" eaLnBrk="1" latinLnBrk="0" hangingPunct="1">
        <a:lnSpc>
          <a:spcPct val="100000"/>
        </a:lnSpc>
        <a:spcBef>
          <a:spcPts val="500"/>
        </a:spcBef>
        <a:buFont typeface="Symbol" panose="05050102010706020507" pitchFamily="18" charset="2"/>
        <a:buChar char="-"/>
        <a:defRPr sz="2000" kern="1200">
          <a:solidFill>
            <a:schemeClr val="tx1"/>
          </a:solidFill>
          <a:latin typeface="Cordia New" panose="020B0304020202020204" pitchFamily="34" charset="-34"/>
          <a:ea typeface="+mn-ea"/>
          <a:cs typeface="Cordia New" panose="020B0304020202020204" pitchFamily="34" charset="-34"/>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Cordia New" panose="020B0304020202020204" pitchFamily="34" charset="-34"/>
          <a:ea typeface="+mn-ea"/>
          <a:cs typeface="Cordia New" panose="020B0304020202020204" pitchFamily="34" charset="-34"/>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Cordia New" panose="020B0304020202020204" pitchFamily="34" charset="-34"/>
          <a:ea typeface="+mn-ea"/>
          <a:cs typeface="Cordia New" panose="020B0304020202020204" pitchFamily="34" charset="-34"/>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Cordia New" panose="020B0304020202020204" pitchFamily="34" charset="-34"/>
          <a:ea typeface="+mn-ea"/>
          <a:cs typeface="Cordia New" panose="020B0304020202020204" pitchFamily="34" charset="-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err="1"/>
              <a:t>YottaDB</a:t>
            </a:r>
            <a:r>
              <a:rPr lang="en-US" baseline="30000" dirty="0" err="1"/>
              <a:t>TM</a:t>
            </a:r>
            <a:r>
              <a:rPr lang="en-US" dirty="0"/>
              <a:t>  Intermediate</a:t>
            </a:r>
            <a:br>
              <a:rPr lang="en-US" dirty="0"/>
            </a:br>
            <a:br>
              <a:rPr lang="en-US" dirty="0"/>
            </a:br>
            <a:r>
              <a:rPr lang="en-US" dirty="0" err="1"/>
              <a:t>Comsan</a:t>
            </a:r>
            <a:r>
              <a:rPr lang="en-US" dirty="0"/>
              <a:t> </a:t>
            </a:r>
            <a:r>
              <a:rPr lang="en-US" dirty="0" err="1"/>
              <a:t>Chanma</a:t>
            </a:r>
            <a:r>
              <a:rPr lang="en-US" dirty="0"/>
              <a:t> (Neo)</a:t>
            </a:r>
            <a:br>
              <a:rPr lang="th-TH" dirty="0"/>
            </a:br>
            <a:r>
              <a:rPr lang="en-US" dirty="0"/>
              <a:t>T.N. Incorporation Ltd.</a:t>
            </a:r>
          </a:p>
        </p:txBody>
      </p:sp>
      <p:sp>
        <p:nvSpPr>
          <p:cNvPr id="3" name="Date Placeholder 2"/>
          <p:cNvSpPr>
            <a:spLocks noGrp="1"/>
          </p:cNvSpPr>
          <p:nvPr>
            <p:ph type="dt" sz="half" idx="2"/>
          </p:nvPr>
        </p:nvSpPr>
        <p:spPr/>
        <p:txBody>
          <a:bodyPr/>
          <a:lstStyle/>
          <a:p>
            <a:fld id="{0D72B191-3DE3-704D-B9F7-10731C985A43}" type="datetime1">
              <a:rPr lang="en-US" smtClean="0"/>
              <a:t>3/5/20</a:t>
            </a:fld>
            <a:endParaRPr lang="de-DE" dirty="0"/>
          </a:p>
        </p:txBody>
      </p:sp>
      <p:sp>
        <p:nvSpPr>
          <p:cNvPr id="4" name="Footer Placeholder 3"/>
          <p:cNvSpPr>
            <a:spLocks noGrp="1"/>
          </p:cNvSpPr>
          <p:nvPr>
            <p:ph type="ftr" sz="quarter" idx="3"/>
          </p:nvPr>
        </p:nvSpPr>
        <p:spPr/>
        <p:txBody>
          <a:bodyPr/>
          <a:lstStyle/>
          <a:p>
            <a:r>
              <a:rPr lang="de-DE"/>
              <a:t>YottaDB Intermediate #2</a:t>
            </a:r>
            <a:endParaRPr lang="de-DE" dirty="0"/>
          </a:p>
        </p:txBody>
      </p:sp>
    </p:spTree>
    <p:extLst>
      <p:ext uri="{BB962C8B-B14F-4D97-AF65-F5344CB8AC3E}">
        <p14:creationId xmlns:p14="http://schemas.microsoft.com/office/powerpoint/2010/main" val="391589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Replication</a:t>
            </a:r>
          </a:p>
        </p:txBody>
      </p:sp>
      <p:sp>
        <p:nvSpPr>
          <p:cNvPr id="3" name="Date Placeholder 2"/>
          <p:cNvSpPr>
            <a:spLocks noGrp="1"/>
          </p:cNvSpPr>
          <p:nvPr>
            <p:ph type="dt" sz="half" idx="10"/>
          </p:nvPr>
        </p:nvSpPr>
        <p:spPr/>
        <p:txBody>
          <a:bodyPr/>
          <a:lstStyle/>
          <a:p>
            <a:fld id="{0A01D8D1-D6B9-CC48-AEFF-A36F3156134B}" type="datetime1">
              <a:rPr lang="en-US" smtClean="0"/>
              <a:t>3/5/20</a:t>
            </a:fld>
            <a:endParaRPr lang="de-DE"/>
          </a:p>
        </p:txBody>
      </p:sp>
      <p:sp>
        <p:nvSpPr>
          <p:cNvPr id="4" name="Footer Placeholder 3"/>
          <p:cNvSpPr>
            <a:spLocks noGrp="1"/>
          </p:cNvSpPr>
          <p:nvPr>
            <p:ph type="ftr" sz="quarter" idx="11"/>
          </p:nvPr>
        </p:nvSpPr>
        <p:spPr/>
        <p:txBody>
          <a:bodyPr/>
          <a:lstStyle/>
          <a:p>
            <a:r>
              <a:rPr lang="de-DE"/>
              <a:t>YottaDB Intermediate #2</a:t>
            </a:r>
          </a:p>
        </p:txBody>
      </p:sp>
      <p:sp>
        <p:nvSpPr>
          <p:cNvPr id="7" name="Content Placeholder 6"/>
          <p:cNvSpPr>
            <a:spLocks noGrp="1"/>
          </p:cNvSpPr>
          <p:nvPr>
            <p:ph idx="14"/>
          </p:nvPr>
        </p:nvSpPr>
        <p:spPr>
          <a:xfrm>
            <a:off x="1776614" y="1574609"/>
            <a:ext cx="7905866" cy="2871059"/>
          </a:xfrm>
        </p:spPr>
        <p:txBody>
          <a:bodyPr/>
          <a:lstStyle/>
          <a:p>
            <a:pPr marL="342900" indent="-342900">
              <a:buFont typeface="Arial" panose="020B0604020202020204" pitchFamily="34" charset="0"/>
              <a:buChar char="•"/>
            </a:pPr>
            <a:r>
              <a:rPr lang="en-US" dirty="0"/>
              <a:t>Business Continuity (BC) replication</a:t>
            </a:r>
          </a:p>
          <a:p>
            <a:pPr marL="342900" indent="-342900">
              <a:buFont typeface="Arial" panose="020B0604020202020204" pitchFamily="34" charset="0"/>
              <a:buChar char="•"/>
            </a:pPr>
            <a:r>
              <a:rPr lang="en-US" dirty="0"/>
              <a:t>Supplementary Instance (SI) replication</a:t>
            </a:r>
          </a:p>
          <a:p>
            <a:pPr marL="342900" indent="-342900">
              <a:buFont typeface="Arial" panose="020B0604020202020204" pitchFamily="34" charset="0"/>
              <a:buChar char="•"/>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91" y="2876884"/>
            <a:ext cx="4981575" cy="252412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229" y="2876883"/>
            <a:ext cx="5124450" cy="2524125"/>
          </a:xfrm>
          <a:prstGeom prst="rect">
            <a:avLst/>
          </a:prstGeom>
        </p:spPr>
      </p:pic>
    </p:spTree>
    <p:extLst>
      <p:ext uri="{BB962C8B-B14F-4D97-AF65-F5344CB8AC3E}">
        <p14:creationId xmlns:p14="http://schemas.microsoft.com/office/powerpoint/2010/main" val="46190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p:cNvSpPr>
          <p:nvPr>
            <p:ph type="title"/>
          </p:nvPr>
        </p:nvSpPr>
        <p:spPr/>
        <p:txBody>
          <a:bodyPr/>
          <a:lstStyle/>
          <a:p>
            <a:r>
              <a:rPr lang="en-US" altLang="en-US" dirty="0"/>
              <a:t>YDB Replication Mechanism</a:t>
            </a:r>
            <a:endParaRPr lang="th-TH" altLang="en-US" dirty="0"/>
          </a:p>
        </p:txBody>
      </p:sp>
      <p:sp>
        <p:nvSpPr>
          <p:cNvPr id="2" name="Date Placeholder 1">
            <a:extLst>
              <a:ext uri="{FF2B5EF4-FFF2-40B4-BE49-F238E27FC236}">
                <a16:creationId xmlns:a16="http://schemas.microsoft.com/office/drawing/2014/main" id="{089F0902-B9D9-0D4A-AB65-A555DBA2D080}"/>
              </a:ext>
            </a:extLst>
          </p:cNvPr>
          <p:cNvSpPr>
            <a:spLocks noGrp="1"/>
          </p:cNvSpPr>
          <p:nvPr>
            <p:ph type="dt" sz="half" idx="10"/>
          </p:nvPr>
        </p:nvSpPr>
        <p:spPr/>
        <p:txBody>
          <a:bodyPr/>
          <a:lstStyle/>
          <a:p>
            <a:fld id="{9E8386EA-5BBB-BD43-9E59-E4422F510C10}" type="datetime1">
              <a:rPr lang="en-US" smtClean="0"/>
              <a:t>3/5/20</a:t>
            </a:fld>
            <a:endParaRPr lang="de-DE"/>
          </a:p>
        </p:txBody>
      </p:sp>
      <p:sp>
        <p:nvSpPr>
          <p:cNvPr id="3" name="Footer Placeholder 2">
            <a:extLst>
              <a:ext uri="{FF2B5EF4-FFF2-40B4-BE49-F238E27FC236}">
                <a16:creationId xmlns:a16="http://schemas.microsoft.com/office/drawing/2014/main" id="{1D8CFA6B-A65E-C24A-9D3E-E57E28C12E08}"/>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05330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dirty="0"/>
              <a:t>YDB Process</a:t>
            </a:r>
            <a:endParaRPr lang="th-TH" altLang="en-US" dirty="0"/>
          </a:p>
        </p:txBody>
      </p:sp>
      <p:sp>
        <p:nvSpPr>
          <p:cNvPr id="2" name="Text Placeholder 1"/>
          <p:cNvSpPr>
            <a:spLocks noGrp="1"/>
          </p:cNvSpPr>
          <p:nvPr>
            <p:ph type="body" idx="13"/>
          </p:nvPr>
        </p:nvSpPr>
        <p:spPr/>
        <p:txBody>
          <a:bodyPr/>
          <a:lstStyle/>
          <a:p>
            <a:endParaRPr lang="en-US"/>
          </a:p>
        </p:txBody>
      </p:sp>
      <p:sp>
        <p:nvSpPr>
          <p:cNvPr id="70659" name="Content Placeholder 2"/>
          <p:cNvSpPr>
            <a:spLocks noGrp="1"/>
          </p:cNvSpPr>
          <p:nvPr>
            <p:ph idx="14"/>
          </p:nvPr>
        </p:nvSpPr>
        <p:spPr/>
        <p:txBody>
          <a:bodyPr/>
          <a:lstStyle/>
          <a:p>
            <a:pPr marL="342900" indent="-342900">
              <a:buFont typeface="Arial" panose="020B0604020202020204" pitchFamily="34" charset="0"/>
              <a:buChar char="•"/>
            </a:pPr>
            <a:r>
              <a:rPr lang="en-US" altLang="en-US" dirty="0"/>
              <a:t>Database replication requires before-image journaling to be enabled and turned ON.</a:t>
            </a:r>
          </a:p>
          <a:p>
            <a:pPr marL="342900" indent="-342900">
              <a:buFont typeface="Arial" panose="020B0604020202020204" pitchFamily="34" charset="0"/>
              <a:buChar char="•"/>
            </a:pPr>
            <a:r>
              <a:rPr lang="en-US" altLang="en-US" dirty="0"/>
              <a:t>A YDB process writes journal records to a journal buffer and then flushes them to a disk.</a:t>
            </a:r>
          </a:p>
          <a:p>
            <a:pPr marL="342900" indent="-342900">
              <a:buFont typeface="Arial" panose="020B0604020202020204" pitchFamily="34" charset="0"/>
              <a:buChar char="•"/>
            </a:pPr>
            <a:r>
              <a:rPr lang="en-US" altLang="en-US" dirty="0"/>
              <a:t>The Source Server process transports each record from the Journal Pool to the secondary system via a TCP/IP connection.</a:t>
            </a:r>
            <a:endParaRPr lang="th-TH" altLang="en-US" dirty="0"/>
          </a:p>
        </p:txBody>
      </p:sp>
      <p:sp>
        <p:nvSpPr>
          <p:cNvPr id="3" name="Date Placeholder 2">
            <a:extLst>
              <a:ext uri="{FF2B5EF4-FFF2-40B4-BE49-F238E27FC236}">
                <a16:creationId xmlns:a16="http://schemas.microsoft.com/office/drawing/2014/main" id="{35ABBE48-DFB7-3C40-8458-70FABD97A7C5}"/>
              </a:ext>
            </a:extLst>
          </p:cNvPr>
          <p:cNvSpPr>
            <a:spLocks noGrp="1"/>
          </p:cNvSpPr>
          <p:nvPr>
            <p:ph type="dt" sz="half" idx="10"/>
          </p:nvPr>
        </p:nvSpPr>
        <p:spPr/>
        <p:txBody>
          <a:bodyPr/>
          <a:lstStyle/>
          <a:p>
            <a:fld id="{D930FA61-4FCB-BC4E-83C9-2A55E765DF8A}" type="datetime1">
              <a:rPr lang="en-US" smtClean="0"/>
              <a:t>3/5/20</a:t>
            </a:fld>
            <a:endParaRPr lang="de-DE"/>
          </a:p>
        </p:txBody>
      </p:sp>
      <p:sp>
        <p:nvSpPr>
          <p:cNvPr id="4" name="Footer Placeholder 3">
            <a:extLst>
              <a:ext uri="{FF2B5EF4-FFF2-40B4-BE49-F238E27FC236}">
                <a16:creationId xmlns:a16="http://schemas.microsoft.com/office/drawing/2014/main" id="{ADC337B1-CDB7-584A-9E32-7BFD51BB1337}"/>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982008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Journal Pool</a:t>
            </a:r>
            <a:endParaRPr lang="th-TH" altLang="en-US"/>
          </a:p>
        </p:txBody>
      </p:sp>
      <p:sp>
        <p:nvSpPr>
          <p:cNvPr id="2" name="Text Placeholder 1"/>
          <p:cNvSpPr>
            <a:spLocks noGrp="1"/>
          </p:cNvSpPr>
          <p:nvPr>
            <p:ph type="body" idx="13"/>
          </p:nvPr>
        </p:nvSpPr>
        <p:spPr/>
        <p:txBody>
          <a:bodyPr/>
          <a:lstStyle/>
          <a:p>
            <a:endParaRPr lang="en-US"/>
          </a:p>
        </p:txBody>
      </p:sp>
      <p:sp>
        <p:nvSpPr>
          <p:cNvPr id="71683" name="Content Placeholder 2"/>
          <p:cNvSpPr>
            <a:spLocks noGrp="1"/>
          </p:cNvSpPr>
          <p:nvPr>
            <p:ph idx="14"/>
          </p:nvPr>
        </p:nvSpPr>
        <p:spPr/>
        <p:txBody>
          <a:bodyPr/>
          <a:lstStyle/>
          <a:p>
            <a:pPr marL="342900" indent="-342900">
              <a:buFont typeface="Arial" panose="020B0604020202020204" pitchFamily="34" charset="0"/>
              <a:buChar char="•"/>
            </a:pPr>
            <a:r>
              <a:rPr lang="en-US" altLang="en-US" dirty="0"/>
              <a:t>The Journal Pool, in memory, contains copies of journal records that the Source Server must send to the secondary system.</a:t>
            </a:r>
          </a:p>
          <a:p>
            <a:pPr marL="342900" indent="-342900">
              <a:buFont typeface="Arial" panose="020B0604020202020204" pitchFamily="34" charset="0"/>
              <a:buChar char="•"/>
            </a:pPr>
            <a:r>
              <a:rPr lang="en-US" altLang="en-US" dirty="0"/>
              <a:t>If the Journal Pool overflows, the Source Server detects the condition and automatically obtains the journal records from the journal files and sends them to the secondary system in journal sequence order.</a:t>
            </a:r>
          </a:p>
          <a:p>
            <a:pPr marL="342900" indent="-342900">
              <a:buFont typeface="Arial" panose="020B0604020202020204" pitchFamily="34" charset="0"/>
              <a:buChar char="•"/>
            </a:pPr>
            <a:r>
              <a:rPr lang="en-US" altLang="en-US" dirty="0"/>
              <a:t>Resynchronization is implemented with the same mechanism. At reconnection time, transactions needed for resynchronization are read from the journal files and sent to the secondary in journal sequence order.</a:t>
            </a:r>
          </a:p>
          <a:p>
            <a:pPr marL="342900" indent="-342900">
              <a:buFont typeface="Arial" panose="020B0604020202020204" pitchFamily="34" charset="0"/>
              <a:buChar char="•"/>
            </a:pPr>
            <a:endParaRPr lang="th-TH" altLang="en-US" dirty="0"/>
          </a:p>
        </p:txBody>
      </p:sp>
      <p:sp>
        <p:nvSpPr>
          <p:cNvPr id="3" name="Date Placeholder 2">
            <a:extLst>
              <a:ext uri="{FF2B5EF4-FFF2-40B4-BE49-F238E27FC236}">
                <a16:creationId xmlns:a16="http://schemas.microsoft.com/office/drawing/2014/main" id="{609A729C-E8F5-E74A-A826-2B986FD3436B}"/>
              </a:ext>
            </a:extLst>
          </p:cNvPr>
          <p:cNvSpPr>
            <a:spLocks noGrp="1"/>
          </p:cNvSpPr>
          <p:nvPr>
            <p:ph type="dt" sz="half" idx="10"/>
          </p:nvPr>
        </p:nvSpPr>
        <p:spPr/>
        <p:txBody>
          <a:bodyPr/>
          <a:lstStyle/>
          <a:p>
            <a:fld id="{A600A76A-E48F-744D-A61F-38C2544BF491}" type="datetime1">
              <a:rPr lang="en-US" smtClean="0"/>
              <a:t>3/5/20</a:t>
            </a:fld>
            <a:endParaRPr lang="de-DE"/>
          </a:p>
        </p:txBody>
      </p:sp>
      <p:sp>
        <p:nvSpPr>
          <p:cNvPr id="4" name="Footer Placeholder 3">
            <a:extLst>
              <a:ext uri="{FF2B5EF4-FFF2-40B4-BE49-F238E27FC236}">
                <a16:creationId xmlns:a16="http://schemas.microsoft.com/office/drawing/2014/main" id="{55EA924E-3EAF-7547-8EFC-BCBCB699C48B}"/>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777704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Journal Pool(Cont.)</a:t>
            </a:r>
            <a:endParaRPr lang="th-TH" altLang="en-US"/>
          </a:p>
        </p:txBody>
      </p:sp>
      <p:sp>
        <p:nvSpPr>
          <p:cNvPr id="2" name="Text Placeholder 1"/>
          <p:cNvSpPr>
            <a:spLocks noGrp="1"/>
          </p:cNvSpPr>
          <p:nvPr>
            <p:ph type="body" idx="13"/>
          </p:nvPr>
        </p:nvSpPr>
        <p:spPr/>
        <p:txBody>
          <a:bodyPr/>
          <a:lstStyle/>
          <a:p>
            <a:endParaRPr lang="en-US"/>
          </a:p>
        </p:txBody>
      </p:sp>
      <p:sp>
        <p:nvSpPr>
          <p:cNvPr id="72707" name="Content Placeholder 2"/>
          <p:cNvSpPr>
            <a:spLocks noGrp="1"/>
          </p:cNvSpPr>
          <p:nvPr>
            <p:ph idx="14"/>
          </p:nvPr>
        </p:nvSpPr>
        <p:spPr>
          <a:xfrm>
            <a:off x="1786775" y="2018194"/>
            <a:ext cx="9536660" cy="2871059"/>
          </a:xfrm>
        </p:spPr>
        <p:txBody>
          <a:bodyPr/>
          <a:lstStyle/>
          <a:p>
            <a:pPr marL="457200" indent="-457200">
              <a:buFont typeface="Arial" panose="020B0604020202020204" pitchFamily="34" charset="0"/>
              <a:buChar char="•"/>
            </a:pPr>
            <a:r>
              <a:rPr lang="en-US" altLang="en-US" sz="2800" dirty="0"/>
              <a:t>The journal sequence uniquely determines a global transaction sequence.</a:t>
            </a:r>
          </a:p>
          <a:p>
            <a:pPr marL="457200" indent="-457200">
              <a:buFont typeface="Arial" panose="020B0604020202020204" pitchFamily="34" charset="0"/>
              <a:buChar char="•"/>
            </a:pPr>
            <a:r>
              <a:rPr lang="en-US" altLang="en-US" sz="2800" dirty="0"/>
              <a:t>The journal sequence is recorded in the JNL_SEQNO field of the journal update records.</a:t>
            </a:r>
          </a:p>
          <a:p>
            <a:pPr marL="457200" indent="-457200">
              <a:buFont typeface="Arial" panose="020B0604020202020204" pitchFamily="34" charset="0"/>
              <a:buChar char="•"/>
            </a:pPr>
            <a:r>
              <a:rPr lang="en-US" altLang="en-US" sz="2800" dirty="0"/>
              <a:t>The JNL_SEQNO is also copied to the </a:t>
            </a:r>
            <a:r>
              <a:rPr lang="en-US" altLang="en-US" sz="2800" dirty="0" err="1"/>
              <a:t>reg_seqno</a:t>
            </a:r>
            <a:r>
              <a:rPr lang="en-US" altLang="en-US" sz="2800" dirty="0"/>
              <a:t> field of the file header of each replicated region updated in the transaction.</a:t>
            </a:r>
          </a:p>
          <a:p>
            <a:pPr marL="457200" indent="-457200">
              <a:buFont typeface="Arial" panose="020B0604020202020204" pitchFamily="34" charset="0"/>
              <a:buChar char="•"/>
            </a:pPr>
            <a:r>
              <a:rPr lang="en-US" altLang="en-US" sz="2800" dirty="0"/>
              <a:t>All journal update records for a single transaction have the same JNL_SEQNO.</a:t>
            </a:r>
          </a:p>
          <a:p>
            <a:pPr marL="457200" indent="-457200">
              <a:buFont typeface="Arial" panose="020B0604020202020204" pitchFamily="34" charset="0"/>
              <a:buChar char="•"/>
            </a:pPr>
            <a:r>
              <a:rPr lang="en-US" altLang="en-US" sz="2800" dirty="0"/>
              <a:t>The JNL_SEQNO helps synchronize the systems when the systems are not synchronized.</a:t>
            </a:r>
            <a:endParaRPr lang="th-TH" altLang="en-US" sz="2800" dirty="0"/>
          </a:p>
        </p:txBody>
      </p:sp>
      <p:sp>
        <p:nvSpPr>
          <p:cNvPr id="3" name="Date Placeholder 2">
            <a:extLst>
              <a:ext uri="{FF2B5EF4-FFF2-40B4-BE49-F238E27FC236}">
                <a16:creationId xmlns:a16="http://schemas.microsoft.com/office/drawing/2014/main" id="{E9FA3213-3B33-B14B-9AA2-CBBBD1E2E814}"/>
              </a:ext>
            </a:extLst>
          </p:cNvPr>
          <p:cNvSpPr>
            <a:spLocks noGrp="1"/>
          </p:cNvSpPr>
          <p:nvPr>
            <p:ph type="dt" sz="half" idx="10"/>
          </p:nvPr>
        </p:nvSpPr>
        <p:spPr/>
        <p:txBody>
          <a:bodyPr/>
          <a:lstStyle/>
          <a:p>
            <a:fld id="{19B040BC-8E87-8447-BB97-297324363C4E}" type="datetime1">
              <a:rPr lang="en-US" smtClean="0"/>
              <a:t>3/5/20</a:t>
            </a:fld>
            <a:endParaRPr lang="de-DE"/>
          </a:p>
        </p:txBody>
      </p:sp>
      <p:sp>
        <p:nvSpPr>
          <p:cNvPr id="4" name="Footer Placeholder 3">
            <a:extLst>
              <a:ext uri="{FF2B5EF4-FFF2-40B4-BE49-F238E27FC236}">
                <a16:creationId xmlns:a16="http://schemas.microsoft.com/office/drawing/2014/main" id="{8BD758A0-2AB1-0A40-88B9-DC1101DF75BD}"/>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97616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Source Server</a:t>
            </a:r>
            <a:endParaRPr lang="th-TH" altLang="en-US"/>
          </a:p>
        </p:txBody>
      </p:sp>
      <p:sp>
        <p:nvSpPr>
          <p:cNvPr id="2" name="Text Placeholder 1"/>
          <p:cNvSpPr>
            <a:spLocks noGrp="1"/>
          </p:cNvSpPr>
          <p:nvPr>
            <p:ph type="body" idx="13"/>
          </p:nvPr>
        </p:nvSpPr>
        <p:spPr/>
        <p:txBody>
          <a:bodyPr/>
          <a:lstStyle/>
          <a:p>
            <a:endParaRPr lang="en-US"/>
          </a:p>
        </p:txBody>
      </p:sp>
      <p:sp>
        <p:nvSpPr>
          <p:cNvPr id="73731" name="Content Placeholder 2"/>
          <p:cNvSpPr>
            <a:spLocks noGrp="1"/>
          </p:cNvSpPr>
          <p:nvPr>
            <p:ph idx="14"/>
          </p:nvPr>
        </p:nvSpPr>
        <p:spPr>
          <a:xfrm>
            <a:off x="1676772" y="2152125"/>
            <a:ext cx="7905866" cy="2871059"/>
          </a:xfrm>
        </p:spPr>
        <p:txBody>
          <a:bodyPr/>
          <a:lstStyle/>
          <a:p>
            <a:pPr marL="457200" indent="-457200">
              <a:buFont typeface="Arial" panose="020B0604020202020204" pitchFamily="34" charset="0"/>
              <a:buChar char="•"/>
            </a:pPr>
            <a:r>
              <a:rPr lang="en-US" altLang="en-US" sz="2800" dirty="0"/>
              <a:t>Before any database activity, the Source Server must be started in either active or passive mode so it can transfer journal records from the Journal Pool to the communication channel.</a:t>
            </a:r>
          </a:p>
          <a:p>
            <a:pPr marL="457200" indent="-457200">
              <a:buFont typeface="Arial" panose="020B0604020202020204" pitchFamily="34" charset="0"/>
              <a:buChar char="•"/>
            </a:pPr>
            <a:r>
              <a:rPr lang="en-US" altLang="en-US" sz="2800" dirty="0"/>
              <a:t>The Source Server sets up the shared structures of all replicated regions and creates the Journal Pool.</a:t>
            </a:r>
          </a:p>
          <a:p>
            <a:pPr marL="457200" indent="-457200">
              <a:buFont typeface="Arial" panose="020B0604020202020204" pitchFamily="34" charset="0"/>
              <a:buChar char="•"/>
            </a:pPr>
            <a:r>
              <a:rPr lang="en-US" altLang="en-US" sz="2800" dirty="0"/>
              <a:t>Before replication can occur, every replicated database region must be rundown and the Source Server must be started.</a:t>
            </a:r>
          </a:p>
          <a:p>
            <a:pPr marL="457200" indent="-457200">
              <a:buFont typeface="Arial" panose="020B0604020202020204" pitchFamily="34" charset="0"/>
              <a:buChar char="•"/>
            </a:pPr>
            <a:endParaRPr lang="th-TH" altLang="en-US" sz="2800" dirty="0"/>
          </a:p>
        </p:txBody>
      </p:sp>
      <p:sp>
        <p:nvSpPr>
          <p:cNvPr id="3" name="Date Placeholder 2">
            <a:extLst>
              <a:ext uri="{FF2B5EF4-FFF2-40B4-BE49-F238E27FC236}">
                <a16:creationId xmlns:a16="http://schemas.microsoft.com/office/drawing/2014/main" id="{FA9754C3-3E19-B64B-A0C3-38C069E8B3A3}"/>
              </a:ext>
            </a:extLst>
          </p:cNvPr>
          <p:cNvSpPr>
            <a:spLocks noGrp="1"/>
          </p:cNvSpPr>
          <p:nvPr>
            <p:ph type="dt" sz="half" idx="10"/>
          </p:nvPr>
        </p:nvSpPr>
        <p:spPr/>
        <p:txBody>
          <a:bodyPr/>
          <a:lstStyle/>
          <a:p>
            <a:fld id="{ABECC8F3-0CC6-8946-BFD0-CBBE1000386A}" type="datetime1">
              <a:rPr lang="en-US" smtClean="0"/>
              <a:t>3/5/20</a:t>
            </a:fld>
            <a:endParaRPr lang="de-DE"/>
          </a:p>
        </p:txBody>
      </p:sp>
      <p:sp>
        <p:nvSpPr>
          <p:cNvPr id="4" name="Footer Placeholder 3">
            <a:extLst>
              <a:ext uri="{FF2B5EF4-FFF2-40B4-BE49-F238E27FC236}">
                <a16:creationId xmlns:a16="http://schemas.microsoft.com/office/drawing/2014/main" id="{644CDBE5-A4F3-874A-A9F9-C410967DF364}"/>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935639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a:t>Source Server(Cont.)</a:t>
            </a:r>
            <a:endParaRPr lang="th-TH" altLang="en-US"/>
          </a:p>
        </p:txBody>
      </p:sp>
      <p:sp>
        <p:nvSpPr>
          <p:cNvPr id="2" name="Text Placeholder 1"/>
          <p:cNvSpPr>
            <a:spLocks noGrp="1"/>
          </p:cNvSpPr>
          <p:nvPr>
            <p:ph type="body" idx="13"/>
          </p:nvPr>
        </p:nvSpPr>
        <p:spPr/>
        <p:txBody>
          <a:bodyPr/>
          <a:lstStyle/>
          <a:p>
            <a:endParaRPr lang="en-US"/>
          </a:p>
        </p:txBody>
      </p:sp>
      <p:sp>
        <p:nvSpPr>
          <p:cNvPr id="74755" name="Content Placeholder 2"/>
          <p:cNvSpPr>
            <a:spLocks noGrp="1"/>
          </p:cNvSpPr>
          <p:nvPr>
            <p:ph idx="14"/>
          </p:nvPr>
        </p:nvSpPr>
        <p:spPr/>
        <p:txBody>
          <a:bodyPr/>
          <a:lstStyle/>
          <a:p>
            <a:pPr marL="457200" indent="-457200">
              <a:buFont typeface="Arial" panose="020B0604020202020204" pitchFamily="34" charset="0"/>
              <a:buChar char="•"/>
            </a:pPr>
            <a:r>
              <a:rPr lang="en-US" altLang="en-US" sz="2800" b="1" dirty="0"/>
              <a:t>Active Mode</a:t>
            </a:r>
          </a:p>
          <a:p>
            <a:pPr marL="800100" lvl="1" indent="-342900">
              <a:buFont typeface="Arial" panose="020B0604020202020204" pitchFamily="34" charset="0"/>
              <a:buChar char="•"/>
            </a:pPr>
            <a:r>
              <a:rPr lang="en-US" altLang="en-US" sz="2400" dirty="0"/>
              <a:t>the Source Server computes the startup value of JNL_SEQNO from the REG_SEQNO in the file headers.</a:t>
            </a:r>
          </a:p>
          <a:p>
            <a:pPr marL="800100" lvl="1" indent="-342900">
              <a:buFont typeface="Arial" panose="020B0604020202020204" pitchFamily="34" charset="0"/>
              <a:buChar char="•"/>
            </a:pPr>
            <a:r>
              <a:rPr lang="en-US" altLang="en-US" sz="2400" dirty="0"/>
              <a:t>The startup value is the last saved consistent state (the maximum REG_SEQNO in any file header).</a:t>
            </a:r>
            <a:endParaRPr lang="th-TH" altLang="en-US" sz="2400" dirty="0"/>
          </a:p>
        </p:txBody>
      </p:sp>
      <p:sp>
        <p:nvSpPr>
          <p:cNvPr id="3" name="Date Placeholder 2">
            <a:extLst>
              <a:ext uri="{FF2B5EF4-FFF2-40B4-BE49-F238E27FC236}">
                <a16:creationId xmlns:a16="http://schemas.microsoft.com/office/drawing/2014/main" id="{847F0CD3-EB54-3E4D-B1DF-5B65B46F4CA0}"/>
              </a:ext>
            </a:extLst>
          </p:cNvPr>
          <p:cNvSpPr>
            <a:spLocks noGrp="1"/>
          </p:cNvSpPr>
          <p:nvPr>
            <p:ph type="dt" sz="half" idx="10"/>
          </p:nvPr>
        </p:nvSpPr>
        <p:spPr/>
        <p:txBody>
          <a:bodyPr/>
          <a:lstStyle/>
          <a:p>
            <a:fld id="{15C29491-FF82-B248-AE5C-E24C21822787}" type="datetime1">
              <a:rPr lang="en-US" smtClean="0"/>
              <a:t>3/5/20</a:t>
            </a:fld>
            <a:endParaRPr lang="de-DE"/>
          </a:p>
        </p:txBody>
      </p:sp>
      <p:sp>
        <p:nvSpPr>
          <p:cNvPr id="4" name="Footer Placeholder 3">
            <a:extLst>
              <a:ext uri="{FF2B5EF4-FFF2-40B4-BE49-F238E27FC236}">
                <a16:creationId xmlns:a16="http://schemas.microsoft.com/office/drawing/2014/main" id="{1E046B18-B70A-8B48-A5FE-BDD1DE04AA2B}"/>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21471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Source Server(Cont.)</a:t>
            </a:r>
            <a:endParaRPr lang="th-TH" altLang="en-US"/>
          </a:p>
        </p:txBody>
      </p:sp>
      <p:sp>
        <p:nvSpPr>
          <p:cNvPr id="2" name="Text Placeholder 1"/>
          <p:cNvSpPr>
            <a:spLocks noGrp="1"/>
          </p:cNvSpPr>
          <p:nvPr>
            <p:ph type="body" idx="13"/>
          </p:nvPr>
        </p:nvSpPr>
        <p:spPr/>
        <p:txBody>
          <a:bodyPr/>
          <a:lstStyle/>
          <a:p>
            <a:endParaRPr lang="en-US"/>
          </a:p>
        </p:txBody>
      </p:sp>
      <p:sp>
        <p:nvSpPr>
          <p:cNvPr id="75779" name="Content Placeholder 2"/>
          <p:cNvSpPr>
            <a:spLocks noGrp="1"/>
          </p:cNvSpPr>
          <p:nvPr>
            <p:ph idx="14"/>
          </p:nvPr>
        </p:nvSpPr>
        <p:spPr/>
        <p:txBody>
          <a:bodyPr/>
          <a:lstStyle/>
          <a:p>
            <a:pPr marL="457200" indent="-457200">
              <a:buFont typeface="Arial" panose="020B0604020202020204" pitchFamily="34" charset="0"/>
              <a:buChar char="•"/>
            </a:pPr>
            <a:r>
              <a:rPr lang="en-US" altLang="en-US" sz="2800" b="1" dirty="0"/>
              <a:t>Passive Mode</a:t>
            </a:r>
          </a:p>
          <a:p>
            <a:pPr marL="800100" lvl="1" indent="-342900">
              <a:buFont typeface="Arial" panose="020B0604020202020204" pitchFamily="34" charset="0"/>
              <a:buChar char="•"/>
            </a:pPr>
            <a:r>
              <a:rPr lang="en-US" altLang="en-US" sz="2400" dirty="0"/>
              <a:t>the Source Server acts as a stand-by server, waiting to activate in case of a failover.</a:t>
            </a:r>
          </a:p>
          <a:p>
            <a:pPr marL="800100" lvl="1" indent="-342900">
              <a:buFont typeface="Arial" panose="020B0604020202020204" pitchFamily="34" charset="0"/>
              <a:buChar char="•"/>
            </a:pPr>
            <a:r>
              <a:rPr lang="en-US" altLang="en-US" sz="2400" dirty="0"/>
              <a:t>When a passive server is started, it computes the startup JNL_SEQNO.</a:t>
            </a:r>
          </a:p>
          <a:p>
            <a:pPr marL="800100" lvl="1" indent="-342900">
              <a:buFont typeface="Arial" panose="020B0604020202020204" pitchFamily="34" charset="0"/>
              <a:buChar char="•"/>
            </a:pPr>
            <a:r>
              <a:rPr lang="en-US" altLang="en-US" sz="2400" dirty="0"/>
              <a:t>When a passive server is activated, it establishes a connection with the specified Receiver Server, and operates as a Source Server in active mode.</a:t>
            </a:r>
          </a:p>
          <a:p>
            <a:pPr marL="800100" lvl="1" indent="-342900">
              <a:buFont typeface="Arial" panose="020B0604020202020204" pitchFamily="34" charset="0"/>
              <a:buChar char="•"/>
            </a:pPr>
            <a:endParaRPr lang="en-US" altLang="en-US" sz="2400" b="1" dirty="0"/>
          </a:p>
        </p:txBody>
      </p:sp>
      <p:sp>
        <p:nvSpPr>
          <p:cNvPr id="3" name="Date Placeholder 2">
            <a:extLst>
              <a:ext uri="{FF2B5EF4-FFF2-40B4-BE49-F238E27FC236}">
                <a16:creationId xmlns:a16="http://schemas.microsoft.com/office/drawing/2014/main" id="{6DA36E18-296F-334F-B437-9A336A7C6D5B}"/>
              </a:ext>
            </a:extLst>
          </p:cNvPr>
          <p:cNvSpPr>
            <a:spLocks noGrp="1"/>
          </p:cNvSpPr>
          <p:nvPr>
            <p:ph type="dt" sz="half" idx="10"/>
          </p:nvPr>
        </p:nvSpPr>
        <p:spPr/>
        <p:txBody>
          <a:bodyPr/>
          <a:lstStyle/>
          <a:p>
            <a:fld id="{040C1E5F-E927-A449-8BF4-3402A6AF9397}" type="datetime1">
              <a:rPr lang="en-US" smtClean="0"/>
              <a:t>3/5/20</a:t>
            </a:fld>
            <a:endParaRPr lang="de-DE"/>
          </a:p>
        </p:txBody>
      </p:sp>
      <p:sp>
        <p:nvSpPr>
          <p:cNvPr id="4" name="Footer Placeholder 3">
            <a:extLst>
              <a:ext uri="{FF2B5EF4-FFF2-40B4-BE49-F238E27FC236}">
                <a16:creationId xmlns:a16="http://schemas.microsoft.com/office/drawing/2014/main" id="{BC6F24B0-DFA5-C746-A5D0-EDA0A6821832}"/>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562062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a:t>Source Server(Cont.)</a:t>
            </a:r>
            <a:endParaRPr lang="th-TH" altLang="en-US"/>
          </a:p>
        </p:txBody>
      </p:sp>
      <p:sp>
        <p:nvSpPr>
          <p:cNvPr id="2" name="Text Placeholder 1"/>
          <p:cNvSpPr>
            <a:spLocks noGrp="1"/>
          </p:cNvSpPr>
          <p:nvPr>
            <p:ph type="body" idx="13"/>
          </p:nvPr>
        </p:nvSpPr>
        <p:spPr/>
        <p:txBody>
          <a:bodyPr/>
          <a:lstStyle/>
          <a:p>
            <a:endParaRPr lang="en-US"/>
          </a:p>
        </p:txBody>
      </p:sp>
      <p:sp>
        <p:nvSpPr>
          <p:cNvPr id="76803" name="Content Placeholder 2"/>
          <p:cNvSpPr>
            <a:spLocks noGrp="1"/>
          </p:cNvSpPr>
          <p:nvPr>
            <p:ph idx="14"/>
          </p:nvPr>
        </p:nvSpPr>
        <p:spPr>
          <a:xfrm>
            <a:off x="1786775" y="2214002"/>
            <a:ext cx="8842266" cy="2871059"/>
          </a:xfrm>
        </p:spPr>
        <p:txBody>
          <a:bodyPr/>
          <a:lstStyle/>
          <a:p>
            <a:pPr marL="457200" indent="-457200">
              <a:buFont typeface="Arial" panose="020B0604020202020204" pitchFamily="34" charset="0"/>
              <a:buChar char="•"/>
            </a:pPr>
            <a:r>
              <a:rPr lang="en-US" altLang="en-US" sz="2800" dirty="0"/>
              <a:t>The sequence number from which the Source Server starts transmitting updates to the secondary is jointly determined by the Source Server and Receiver Server.</a:t>
            </a:r>
          </a:p>
          <a:p>
            <a:pPr marL="457200" indent="-457200">
              <a:buFont typeface="Arial" panose="020B0604020202020204" pitchFamily="34" charset="0"/>
              <a:buChar char="•"/>
            </a:pPr>
            <a:r>
              <a:rPr lang="en-US" altLang="en-US" sz="2800" dirty="0"/>
              <a:t>The Source Server automatically locates the journal update records from either the Journal Pool or the journal file.</a:t>
            </a:r>
          </a:p>
          <a:p>
            <a:pPr marL="457200" indent="-457200">
              <a:buFont typeface="Arial" panose="020B0604020202020204" pitchFamily="34" charset="0"/>
              <a:buChar char="•"/>
            </a:pPr>
            <a:r>
              <a:rPr lang="en-US" altLang="en-US" sz="2800" dirty="0"/>
              <a:t>If you specify a filter, the Source Server will send the replication stream to the filter, and the output of the filter, to the Receiver Server on the secondary system.</a:t>
            </a:r>
            <a:endParaRPr lang="en-US" altLang="en-US" sz="2800" b="1" dirty="0"/>
          </a:p>
        </p:txBody>
      </p:sp>
      <p:sp>
        <p:nvSpPr>
          <p:cNvPr id="3" name="Date Placeholder 2">
            <a:extLst>
              <a:ext uri="{FF2B5EF4-FFF2-40B4-BE49-F238E27FC236}">
                <a16:creationId xmlns:a16="http://schemas.microsoft.com/office/drawing/2014/main" id="{71182134-13AB-E643-88CA-065DD88787E7}"/>
              </a:ext>
            </a:extLst>
          </p:cNvPr>
          <p:cNvSpPr>
            <a:spLocks noGrp="1"/>
          </p:cNvSpPr>
          <p:nvPr>
            <p:ph type="dt" sz="half" idx="10"/>
          </p:nvPr>
        </p:nvSpPr>
        <p:spPr/>
        <p:txBody>
          <a:bodyPr/>
          <a:lstStyle/>
          <a:p>
            <a:fld id="{172CE008-8C4C-834B-A724-652C8FC21A28}" type="datetime1">
              <a:rPr lang="en-US" smtClean="0"/>
              <a:t>3/5/20</a:t>
            </a:fld>
            <a:endParaRPr lang="de-DE"/>
          </a:p>
        </p:txBody>
      </p:sp>
      <p:sp>
        <p:nvSpPr>
          <p:cNvPr id="4" name="Footer Placeholder 3">
            <a:extLst>
              <a:ext uri="{FF2B5EF4-FFF2-40B4-BE49-F238E27FC236}">
                <a16:creationId xmlns:a16="http://schemas.microsoft.com/office/drawing/2014/main" id="{201595BE-3F45-164D-B86A-364454478426}"/>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625886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a:t>Source Server(Cont.)</a:t>
            </a:r>
            <a:endParaRPr lang="th-TH" altLang="en-US"/>
          </a:p>
        </p:txBody>
      </p:sp>
      <p:sp>
        <p:nvSpPr>
          <p:cNvPr id="2" name="Text Placeholder 1"/>
          <p:cNvSpPr>
            <a:spLocks noGrp="1"/>
          </p:cNvSpPr>
          <p:nvPr>
            <p:ph type="body" idx="13"/>
          </p:nvPr>
        </p:nvSpPr>
        <p:spPr/>
        <p:txBody>
          <a:bodyPr/>
          <a:lstStyle/>
          <a:p>
            <a:endParaRPr lang="en-US"/>
          </a:p>
        </p:txBody>
      </p:sp>
      <p:sp>
        <p:nvSpPr>
          <p:cNvPr id="77827" name="Content Placeholder 2"/>
          <p:cNvSpPr>
            <a:spLocks noGrp="1"/>
          </p:cNvSpPr>
          <p:nvPr>
            <p:ph idx="14"/>
          </p:nvPr>
        </p:nvSpPr>
        <p:spPr>
          <a:xfrm>
            <a:off x="1786775" y="2138375"/>
            <a:ext cx="7905866" cy="2871059"/>
          </a:xfrm>
        </p:spPr>
        <p:txBody>
          <a:bodyPr/>
          <a:lstStyle/>
          <a:p>
            <a:pPr marL="457200" indent="-457200">
              <a:buFont typeface="Arial" panose="020B0604020202020204" pitchFamily="34" charset="0"/>
              <a:buChar char="•"/>
            </a:pPr>
            <a:r>
              <a:rPr lang="en-US" altLang="en-US" sz="2800" dirty="0"/>
              <a:t>The sequence number from which the Source Server starts transmitting updates to the secondary is jointly determined by the Source Server and Receiver Server.</a:t>
            </a:r>
          </a:p>
          <a:p>
            <a:pPr marL="457200" indent="-457200">
              <a:buFont typeface="Arial" panose="020B0604020202020204" pitchFamily="34" charset="0"/>
              <a:buChar char="•"/>
            </a:pPr>
            <a:r>
              <a:rPr lang="en-US" altLang="en-US" sz="2800" dirty="0"/>
              <a:t>The Source Server automatically locates the journal update records from either the Journal Pool or the journal file.</a:t>
            </a:r>
          </a:p>
          <a:p>
            <a:pPr marL="457200" indent="-457200">
              <a:buFont typeface="Arial" panose="020B0604020202020204" pitchFamily="34" charset="0"/>
              <a:buChar char="•"/>
            </a:pPr>
            <a:r>
              <a:rPr lang="en-US" altLang="en-US" sz="2800" dirty="0"/>
              <a:t>If you specify a filter, the Source Server will send the replication stream to the filter, and the output of the filter, to the Receiver Server on the secondary system.</a:t>
            </a:r>
            <a:endParaRPr lang="en-US" altLang="en-US" sz="2800" b="1" dirty="0"/>
          </a:p>
        </p:txBody>
      </p:sp>
      <p:sp>
        <p:nvSpPr>
          <p:cNvPr id="3" name="Date Placeholder 2">
            <a:extLst>
              <a:ext uri="{FF2B5EF4-FFF2-40B4-BE49-F238E27FC236}">
                <a16:creationId xmlns:a16="http://schemas.microsoft.com/office/drawing/2014/main" id="{A368751F-3964-1545-B00F-44899EC872CF}"/>
              </a:ext>
            </a:extLst>
          </p:cNvPr>
          <p:cNvSpPr>
            <a:spLocks noGrp="1"/>
          </p:cNvSpPr>
          <p:nvPr>
            <p:ph type="dt" sz="half" idx="10"/>
          </p:nvPr>
        </p:nvSpPr>
        <p:spPr/>
        <p:txBody>
          <a:bodyPr/>
          <a:lstStyle/>
          <a:p>
            <a:fld id="{3024EF49-73B9-A946-9BC8-3B1CF32BECC7}" type="datetime1">
              <a:rPr lang="en-US" smtClean="0"/>
              <a:t>3/5/20</a:t>
            </a:fld>
            <a:endParaRPr lang="de-DE"/>
          </a:p>
        </p:txBody>
      </p:sp>
      <p:sp>
        <p:nvSpPr>
          <p:cNvPr id="4" name="Footer Placeholder 3">
            <a:extLst>
              <a:ext uri="{FF2B5EF4-FFF2-40B4-BE49-F238E27FC236}">
                <a16:creationId xmlns:a16="http://schemas.microsoft.com/office/drawing/2014/main" id="{24D9B2CD-3122-7C43-873B-034368D51CD8}"/>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23173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EDC09C-F569-0747-9F99-128D9105074A}"/>
              </a:ext>
            </a:extLst>
          </p:cNvPr>
          <p:cNvSpPr>
            <a:spLocks noGrp="1"/>
          </p:cNvSpPr>
          <p:nvPr>
            <p:ph type="title"/>
          </p:nvPr>
        </p:nvSpPr>
        <p:spPr/>
        <p:txBody>
          <a:bodyPr/>
          <a:lstStyle/>
          <a:p>
            <a:r>
              <a:rPr lang="en-US" dirty="0"/>
              <a:t>About Me</a:t>
            </a:r>
          </a:p>
        </p:txBody>
      </p:sp>
      <p:sp>
        <p:nvSpPr>
          <p:cNvPr id="2" name="Date Placeholder 1">
            <a:extLst>
              <a:ext uri="{FF2B5EF4-FFF2-40B4-BE49-F238E27FC236}">
                <a16:creationId xmlns:a16="http://schemas.microsoft.com/office/drawing/2014/main" id="{6B23DDA1-E373-8E48-9D2E-8E5746206223}"/>
              </a:ext>
            </a:extLst>
          </p:cNvPr>
          <p:cNvSpPr>
            <a:spLocks noGrp="1"/>
          </p:cNvSpPr>
          <p:nvPr>
            <p:ph type="dt" sz="half" idx="10"/>
          </p:nvPr>
        </p:nvSpPr>
        <p:spPr/>
        <p:txBody>
          <a:bodyPr/>
          <a:lstStyle/>
          <a:p>
            <a:fld id="{524064AF-6008-9943-AAA0-75A68BF91E04}" type="datetime1">
              <a:rPr lang="en-US" smtClean="0"/>
              <a:t>3/5/20</a:t>
            </a:fld>
            <a:endParaRPr lang="de-DE" dirty="0"/>
          </a:p>
        </p:txBody>
      </p:sp>
      <p:sp>
        <p:nvSpPr>
          <p:cNvPr id="3" name="Footer Placeholder 2">
            <a:extLst>
              <a:ext uri="{FF2B5EF4-FFF2-40B4-BE49-F238E27FC236}">
                <a16:creationId xmlns:a16="http://schemas.microsoft.com/office/drawing/2014/main" id="{C54B8D8C-EFB2-1F4E-8A98-695C97421165}"/>
              </a:ext>
            </a:extLst>
          </p:cNvPr>
          <p:cNvSpPr>
            <a:spLocks noGrp="1"/>
          </p:cNvSpPr>
          <p:nvPr>
            <p:ph type="ftr" sz="quarter" idx="11"/>
          </p:nvPr>
        </p:nvSpPr>
        <p:spPr/>
        <p:txBody>
          <a:bodyPr/>
          <a:lstStyle/>
          <a:p>
            <a:r>
              <a:rPr lang="de-DE"/>
              <a:t>YottaDB Intermediate #2</a:t>
            </a:r>
            <a:endParaRPr lang="de-DE" dirty="0"/>
          </a:p>
        </p:txBody>
      </p:sp>
      <p:sp>
        <p:nvSpPr>
          <p:cNvPr id="8" name="Content Placeholder 7">
            <a:extLst>
              <a:ext uri="{FF2B5EF4-FFF2-40B4-BE49-F238E27FC236}">
                <a16:creationId xmlns:a16="http://schemas.microsoft.com/office/drawing/2014/main" id="{D658CA1C-49A4-0F40-9577-62E7C653EB89}"/>
              </a:ext>
            </a:extLst>
          </p:cNvPr>
          <p:cNvSpPr>
            <a:spLocks noGrp="1"/>
          </p:cNvSpPr>
          <p:nvPr>
            <p:ph idx="14"/>
          </p:nvPr>
        </p:nvSpPr>
        <p:spPr>
          <a:xfrm>
            <a:off x="1786775" y="1527717"/>
            <a:ext cx="8461196" cy="4072984"/>
          </a:xfrm>
        </p:spPr>
        <p:txBody>
          <a:bodyPr/>
          <a:lstStyle/>
          <a:p>
            <a:pPr marL="342900" indent="-342900">
              <a:buFont typeface="Arial" panose="020B0604020202020204" pitchFamily="34" charset="0"/>
              <a:buChar char="•"/>
            </a:pPr>
            <a:r>
              <a:rPr lang="en-US" dirty="0"/>
              <a:t>Department Manager, SE-Excellence Performance Lab Team, T.N. Incorporation Ltd.</a:t>
            </a:r>
          </a:p>
          <a:p>
            <a:pPr marL="342900" indent="-342900">
              <a:buFont typeface="Arial" panose="020B0604020202020204" pitchFamily="34" charset="0"/>
              <a:buChar char="•"/>
            </a:pPr>
            <a:r>
              <a:rPr lang="en-US" dirty="0"/>
              <a:t>17 years’ experience on GT.M and </a:t>
            </a:r>
            <a:r>
              <a:rPr lang="en-US" dirty="0" err="1"/>
              <a:t>YottaDB</a:t>
            </a:r>
            <a:r>
              <a:rPr lang="en-US" dirty="0"/>
              <a:t> database ( PROFILE CBS Project).</a:t>
            </a:r>
          </a:p>
          <a:p>
            <a:pPr marL="342900" indent="-342900">
              <a:buFont typeface="Arial" panose="020B0604020202020204" pitchFamily="34" charset="0"/>
              <a:buChar char="•"/>
            </a:pPr>
            <a:r>
              <a:rPr lang="en-US" dirty="0"/>
              <a:t>SE Data Engineer Team Leader.</a:t>
            </a:r>
          </a:p>
          <a:p>
            <a:pPr marL="342900" indent="-342900">
              <a:buFont typeface="Arial" panose="020B0604020202020204" pitchFamily="34" charset="0"/>
              <a:buChar char="•"/>
            </a:pPr>
            <a:r>
              <a:rPr lang="en-US" dirty="0"/>
              <a:t>Performance Testing Specialist.</a:t>
            </a:r>
          </a:p>
        </p:txBody>
      </p:sp>
    </p:spTree>
    <p:extLst>
      <p:ext uri="{BB962C8B-B14F-4D97-AF65-F5344CB8AC3E}">
        <p14:creationId xmlns:p14="http://schemas.microsoft.com/office/powerpoint/2010/main" val="4066700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a:t>Source Server(Cont.)</a:t>
            </a:r>
            <a:endParaRPr lang="th-TH" altLang="en-US"/>
          </a:p>
        </p:txBody>
      </p:sp>
      <p:sp>
        <p:nvSpPr>
          <p:cNvPr id="2" name="Text Placeholder 1"/>
          <p:cNvSpPr>
            <a:spLocks noGrp="1"/>
          </p:cNvSpPr>
          <p:nvPr>
            <p:ph type="body" idx="13"/>
          </p:nvPr>
        </p:nvSpPr>
        <p:spPr/>
        <p:txBody>
          <a:bodyPr/>
          <a:lstStyle/>
          <a:p>
            <a:endParaRPr lang="en-US"/>
          </a:p>
        </p:txBody>
      </p:sp>
      <p:sp>
        <p:nvSpPr>
          <p:cNvPr id="78851" name="Content Placeholder 2"/>
          <p:cNvSpPr>
            <a:spLocks noGrp="1"/>
          </p:cNvSpPr>
          <p:nvPr>
            <p:ph idx="14"/>
          </p:nvPr>
        </p:nvSpPr>
        <p:spPr>
          <a:xfrm>
            <a:off x="1766455" y="2049576"/>
            <a:ext cx="7905866" cy="2871059"/>
          </a:xfrm>
        </p:spPr>
        <p:txBody>
          <a:bodyPr/>
          <a:lstStyle/>
          <a:p>
            <a:pPr marL="342900" indent="-342900">
              <a:buFont typeface="Arial" panose="020B0604020202020204" pitchFamily="34" charset="0"/>
              <a:buChar char="•"/>
            </a:pPr>
            <a:r>
              <a:rPr lang="en-US" altLang="en-US" dirty="0"/>
              <a:t>When the Source Server receives a message to stop sending journal records, it stops until it receives a restart request.</a:t>
            </a:r>
          </a:p>
          <a:p>
            <a:pPr marL="342900" indent="-342900">
              <a:buFont typeface="Arial" panose="020B0604020202020204" pitchFamily="34" charset="0"/>
              <a:buChar char="•"/>
            </a:pPr>
            <a:r>
              <a:rPr lang="en-US" altLang="en-US" dirty="0"/>
              <a:t>A keep-alive protocol ("heartbeat") between the Source Server and Receiver Server detects problems with the communication channel.</a:t>
            </a:r>
          </a:p>
          <a:p>
            <a:pPr marL="342900" indent="-342900">
              <a:buFont typeface="Arial" panose="020B0604020202020204" pitchFamily="34" charset="0"/>
              <a:buChar char="•"/>
            </a:pPr>
            <a:endParaRPr lang="th-TH" altLang="en-US" dirty="0"/>
          </a:p>
        </p:txBody>
      </p:sp>
      <p:sp>
        <p:nvSpPr>
          <p:cNvPr id="3" name="Date Placeholder 2">
            <a:extLst>
              <a:ext uri="{FF2B5EF4-FFF2-40B4-BE49-F238E27FC236}">
                <a16:creationId xmlns:a16="http://schemas.microsoft.com/office/drawing/2014/main" id="{DCEBBC84-F698-4D44-A899-B8D615F4339B}"/>
              </a:ext>
            </a:extLst>
          </p:cNvPr>
          <p:cNvSpPr>
            <a:spLocks noGrp="1"/>
          </p:cNvSpPr>
          <p:nvPr>
            <p:ph type="dt" sz="half" idx="10"/>
          </p:nvPr>
        </p:nvSpPr>
        <p:spPr/>
        <p:txBody>
          <a:bodyPr/>
          <a:lstStyle/>
          <a:p>
            <a:fld id="{180284E2-B9CB-3943-9858-9E7389D2C136}" type="datetime1">
              <a:rPr lang="en-US" smtClean="0"/>
              <a:t>3/5/20</a:t>
            </a:fld>
            <a:endParaRPr lang="de-DE"/>
          </a:p>
        </p:txBody>
      </p:sp>
      <p:sp>
        <p:nvSpPr>
          <p:cNvPr id="4" name="Footer Placeholder 3">
            <a:extLst>
              <a:ext uri="{FF2B5EF4-FFF2-40B4-BE49-F238E27FC236}">
                <a16:creationId xmlns:a16="http://schemas.microsoft.com/office/drawing/2014/main" id="{CA5E7625-0D37-C444-B01D-3FC7624076F2}"/>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429657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a:t>Receiver Server</a:t>
            </a:r>
            <a:endParaRPr lang="th-TH" altLang="en-US"/>
          </a:p>
        </p:txBody>
      </p:sp>
      <p:sp>
        <p:nvSpPr>
          <p:cNvPr id="2" name="Text Placeholder 1"/>
          <p:cNvSpPr>
            <a:spLocks noGrp="1"/>
          </p:cNvSpPr>
          <p:nvPr>
            <p:ph type="body" idx="13"/>
          </p:nvPr>
        </p:nvSpPr>
        <p:spPr/>
        <p:txBody>
          <a:bodyPr/>
          <a:lstStyle/>
          <a:p>
            <a:endParaRPr lang="en-US"/>
          </a:p>
        </p:txBody>
      </p:sp>
      <p:sp>
        <p:nvSpPr>
          <p:cNvPr id="79875" name="Content Placeholder 2"/>
          <p:cNvSpPr>
            <a:spLocks noGrp="1"/>
          </p:cNvSpPr>
          <p:nvPr>
            <p:ph idx="14"/>
          </p:nvPr>
        </p:nvSpPr>
        <p:spPr>
          <a:xfrm>
            <a:off x="1786775" y="2392757"/>
            <a:ext cx="7905866" cy="2871059"/>
          </a:xfrm>
        </p:spPr>
        <p:txBody>
          <a:bodyPr/>
          <a:lstStyle/>
          <a:p>
            <a:pPr marL="342900" indent="-342900">
              <a:buFont typeface="Arial" panose="020B0604020202020204" pitchFamily="34" charset="0"/>
              <a:buChar char="•"/>
            </a:pPr>
            <a:r>
              <a:rPr lang="en-US" altLang="en-US" dirty="0"/>
              <a:t>The Receiver Server receives the journal records sent by the Source Server from the primary and puts them in the Receive Pool for future processing. </a:t>
            </a:r>
          </a:p>
          <a:p>
            <a:pPr marL="342900" indent="-342900">
              <a:buFont typeface="Arial" panose="020B0604020202020204" pitchFamily="34" charset="0"/>
              <a:buChar char="•"/>
            </a:pPr>
            <a:r>
              <a:rPr lang="en-US" altLang="en-US" dirty="0"/>
              <a:t>An Update Process then updates the database from the Receive Pool.</a:t>
            </a:r>
          </a:p>
          <a:p>
            <a:pPr marL="342900" indent="-342900">
              <a:buFont typeface="Arial" panose="020B0604020202020204" pitchFamily="34" charset="0"/>
              <a:buChar char="•"/>
            </a:pPr>
            <a:r>
              <a:rPr lang="en-US" altLang="en-US" dirty="0"/>
              <a:t>Upon startup, the Receiver Server creates the Receive Pool, starts the Update Process, and waits until the Update Process informs it of the reference point for starting (or restarting) the transmission of journal records from the primary.</a:t>
            </a:r>
          </a:p>
          <a:p>
            <a:pPr marL="342900" indent="-342900">
              <a:buFont typeface="Arial" panose="020B0604020202020204" pitchFamily="34" charset="0"/>
              <a:buChar char="•"/>
            </a:pPr>
            <a:r>
              <a:rPr lang="en-US" altLang="en-US" dirty="0"/>
              <a:t>Once it receives the request, the Receiver Server sends a request to the Source Server to start or restart transmitting journal records from the specified reference point.</a:t>
            </a:r>
            <a:endParaRPr lang="th-TH" altLang="en-US" dirty="0"/>
          </a:p>
        </p:txBody>
      </p:sp>
      <p:sp>
        <p:nvSpPr>
          <p:cNvPr id="3" name="Date Placeholder 2">
            <a:extLst>
              <a:ext uri="{FF2B5EF4-FFF2-40B4-BE49-F238E27FC236}">
                <a16:creationId xmlns:a16="http://schemas.microsoft.com/office/drawing/2014/main" id="{0CEEDDF9-A1EF-684C-82C5-4F515916A1DC}"/>
              </a:ext>
            </a:extLst>
          </p:cNvPr>
          <p:cNvSpPr>
            <a:spLocks noGrp="1"/>
          </p:cNvSpPr>
          <p:nvPr>
            <p:ph type="dt" sz="half" idx="10"/>
          </p:nvPr>
        </p:nvSpPr>
        <p:spPr/>
        <p:txBody>
          <a:bodyPr/>
          <a:lstStyle/>
          <a:p>
            <a:fld id="{643973BF-80A4-724D-8E60-368BEF7ABF28}" type="datetime1">
              <a:rPr lang="en-US" smtClean="0"/>
              <a:t>3/5/20</a:t>
            </a:fld>
            <a:endParaRPr lang="de-DE"/>
          </a:p>
        </p:txBody>
      </p:sp>
      <p:sp>
        <p:nvSpPr>
          <p:cNvPr id="4" name="Footer Placeholder 3">
            <a:extLst>
              <a:ext uri="{FF2B5EF4-FFF2-40B4-BE49-F238E27FC236}">
                <a16:creationId xmlns:a16="http://schemas.microsoft.com/office/drawing/2014/main" id="{DDD0B436-7833-FE45-BD40-CA687FE510FA}"/>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715455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n-US"/>
              <a:t>Receiver Server(Cont.)</a:t>
            </a:r>
            <a:endParaRPr lang="th-TH" altLang="en-US"/>
          </a:p>
        </p:txBody>
      </p:sp>
      <p:sp>
        <p:nvSpPr>
          <p:cNvPr id="2" name="Text Placeholder 1"/>
          <p:cNvSpPr>
            <a:spLocks noGrp="1"/>
          </p:cNvSpPr>
          <p:nvPr>
            <p:ph type="body" idx="13"/>
          </p:nvPr>
        </p:nvSpPr>
        <p:spPr/>
        <p:txBody>
          <a:bodyPr/>
          <a:lstStyle/>
          <a:p>
            <a:endParaRPr lang="en-US"/>
          </a:p>
        </p:txBody>
      </p:sp>
      <p:sp>
        <p:nvSpPr>
          <p:cNvPr id="80899" name="Content Placeholder 2"/>
          <p:cNvSpPr>
            <a:spLocks noGrp="1"/>
          </p:cNvSpPr>
          <p:nvPr>
            <p:ph idx="14"/>
          </p:nvPr>
        </p:nvSpPr>
        <p:spPr>
          <a:xfrm>
            <a:off x="1776614" y="2193376"/>
            <a:ext cx="7905866" cy="2871059"/>
          </a:xfrm>
        </p:spPr>
        <p:txBody>
          <a:bodyPr/>
          <a:lstStyle/>
          <a:p>
            <a:pPr marL="342900" indent="-342900">
              <a:buFont typeface="Arial" panose="020B0604020202020204" pitchFamily="34" charset="0"/>
              <a:buChar char="•"/>
            </a:pPr>
            <a:r>
              <a:rPr lang="en-US" altLang="en-US" sz="2200" dirty="0"/>
              <a:t>If any application filter is active, the Receiver Server collects the received journal records into groups of records that belong to the same transaction, and inputs each group into the filter. Then, the Receiver Server puts the filter output into the Receive Pool.</a:t>
            </a:r>
          </a:p>
          <a:p>
            <a:pPr marL="342900" indent="-342900">
              <a:buFont typeface="Arial" panose="020B0604020202020204" pitchFamily="34" charset="0"/>
              <a:buChar char="•"/>
            </a:pPr>
            <a:r>
              <a:rPr lang="en-US" altLang="en-US" sz="2200" dirty="0"/>
              <a:t>When receiver pool is exceed the threshold, the receiver server sends a message to the Source Server to stop sending journal records.</a:t>
            </a:r>
          </a:p>
          <a:p>
            <a:pPr marL="342900" indent="-342900">
              <a:buFont typeface="Arial" panose="020B0604020202020204" pitchFamily="34" charset="0"/>
              <a:buChar char="•"/>
            </a:pPr>
            <a:r>
              <a:rPr lang="en-US" altLang="en-US" sz="2200" dirty="0"/>
              <a:t>When the Receiver Server detects that the Receive Pool has adequate free space, it sends the Source Server a message to restart the process of sending journal records from the point that the process stopped.</a:t>
            </a:r>
          </a:p>
          <a:p>
            <a:pPr marL="342900" indent="-342900">
              <a:buFont typeface="Arial" panose="020B0604020202020204" pitchFamily="34" charset="0"/>
              <a:buChar char="•"/>
            </a:pPr>
            <a:r>
              <a:rPr lang="en-US" altLang="en-US" sz="2200" dirty="0"/>
              <a:t>The Receiver Server participates in the keep-alive protocol by responding to every heartbeat message it receives from the Source Server with another heartbeat message.</a:t>
            </a:r>
            <a:endParaRPr lang="th-TH" altLang="en-US" sz="2200" dirty="0"/>
          </a:p>
        </p:txBody>
      </p:sp>
      <p:sp>
        <p:nvSpPr>
          <p:cNvPr id="3" name="Date Placeholder 2">
            <a:extLst>
              <a:ext uri="{FF2B5EF4-FFF2-40B4-BE49-F238E27FC236}">
                <a16:creationId xmlns:a16="http://schemas.microsoft.com/office/drawing/2014/main" id="{BDFD86A4-4A7A-144E-8DEF-D7380B2697EB}"/>
              </a:ext>
            </a:extLst>
          </p:cNvPr>
          <p:cNvSpPr>
            <a:spLocks noGrp="1"/>
          </p:cNvSpPr>
          <p:nvPr>
            <p:ph type="dt" sz="half" idx="10"/>
          </p:nvPr>
        </p:nvSpPr>
        <p:spPr/>
        <p:txBody>
          <a:bodyPr/>
          <a:lstStyle/>
          <a:p>
            <a:fld id="{B18E5E16-A232-394A-B446-B9843450AB12}" type="datetime1">
              <a:rPr lang="en-US" smtClean="0"/>
              <a:t>3/5/20</a:t>
            </a:fld>
            <a:endParaRPr lang="de-DE"/>
          </a:p>
        </p:txBody>
      </p:sp>
      <p:sp>
        <p:nvSpPr>
          <p:cNvPr id="4" name="Footer Placeholder 3">
            <a:extLst>
              <a:ext uri="{FF2B5EF4-FFF2-40B4-BE49-F238E27FC236}">
                <a16:creationId xmlns:a16="http://schemas.microsoft.com/office/drawing/2014/main" id="{026836F3-F1B3-5E4C-B5EB-5FE3122E9EAF}"/>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861975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a:t>Server Shutdown</a:t>
            </a:r>
            <a:endParaRPr lang="th-TH" altLang="en-US"/>
          </a:p>
        </p:txBody>
      </p:sp>
      <p:sp>
        <p:nvSpPr>
          <p:cNvPr id="81923" name="Content Placeholder 2"/>
          <p:cNvSpPr>
            <a:spLocks noGrp="1"/>
          </p:cNvSpPr>
          <p:nvPr>
            <p:ph idx="14"/>
          </p:nvPr>
        </p:nvSpPr>
        <p:spPr>
          <a:xfrm>
            <a:off x="1786774" y="1622735"/>
            <a:ext cx="8663511" cy="2871059"/>
          </a:xfrm>
        </p:spPr>
        <p:txBody>
          <a:bodyPr/>
          <a:lstStyle/>
          <a:p>
            <a:pPr marL="457200" indent="-457200">
              <a:spcAft>
                <a:spcPts val="0"/>
              </a:spcAft>
              <a:buFont typeface="Arial" panose="020B0604020202020204" pitchFamily="34" charset="0"/>
              <a:buChar char="•"/>
            </a:pPr>
            <a:r>
              <a:rPr lang="en-US" altLang="en-US" sz="2800" dirty="0"/>
              <a:t>At shutdown, a Source Server in the active mode performs the following: </a:t>
            </a:r>
          </a:p>
          <a:p>
            <a:pPr marL="800100" lvl="1" indent="-342900">
              <a:spcBef>
                <a:spcPts val="0"/>
              </a:spcBef>
              <a:spcAft>
                <a:spcPts val="0"/>
              </a:spcAft>
              <a:buFont typeface="Arial" panose="020B0604020202020204" pitchFamily="34" charset="0"/>
              <a:buChar char="•"/>
            </a:pPr>
            <a:r>
              <a:rPr lang="en-US" altLang="en-US" sz="2400" dirty="0"/>
              <a:t>Flushes the dirty database cache buffers of all replicated regions</a:t>
            </a:r>
          </a:p>
          <a:p>
            <a:pPr marL="800100" lvl="1" indent="-342900">
              <a:spcBef>
                <a:spcPts val="0"/>
              </a:spcBef>
              <a:spcAft>
                <a:spcPts val="0"/>
              </a:spcAft>
              <a:buFont typeface="Arial" panose="020B0604020202020204" pitchFamily="34" charset="0"/>
              <a:buChar char="•"/>
            </a:pPr>
            <a:r>
              <a:rPr lang="en-US" altLang="en-US" sz="2400" dirty="0"/>
              <a:t>Transmits as many pending updates as possible to the Receiver Server within the specified time limit</a:t>
            </a:r>
          </a:p>
          <a:p>
            <a:pPr marL="800100" lvl="1" indent="-342900">
              <a:spcBef>
                <a:spcPts val="0"/>
              </a:spcBef>
              <a:spcAft>
                <a:spcPts val="0"/>
              </a:spcAft>
              <a:buFont typeface="Arial" panose="020B0604020202020204" pitchFamily="34" charset="0"/>
              <a:buChar char="•"/>
            </a:pPr>
            <a:r>
              <a:rPr lang="en-US" altLang="en-US" sz="2400" dirty="0"/>
              <a:t>Deletes the Journal Pool</a:t>
            </a:r>
          </a:p>
          <a:p>
            <a:pPr marL="800100" lvl="1" indent="-342900">
              <a:spcBef>
                <a:spcPts val="0"/>
              </a:spcBef>
              <a:spcAft>
                <a:spcPts val="0"/>
              </a:spcAft>
              <a:buFont typeface="Arial" panose="020B0604020202020204" pitchFamily="34" charset="0"/>
              <a:buChar char="•"/>
            </a:pPr>
            <a:r>
              <a:rPr lang="en-US" altLang="en-US" sz="2400" dirty="0"/>
              <a:t>Breaks the connection with the Receiver Server</a:t>
            </a:r>
          </a:p>
          <a:p>
            <a:pPr marL="800100" lvl="1" indent="-342900">
              <a:spcBef>
                <a:spcPts val="0"/>
              </a:spcBef>
              <a:spcAft>
                <a:spcPts val="0"/>
              </a:spcAft>
              <a:buFont typeface="Arial" panose="020B0604020202020204" pitchFamily="34" charset="0"/>
              <a:buChar char="•"/>
            </a:pPr>
            <a:r>
              <a:rPr lang="en-US" altLang="en-US" sz="2400" dirty="0"/>
              <a:t>Exits</a:t>
            </a:r>
          </a:p>
          <a:p>
            <a:pPr marL="457200" indent="-457200">
              <a:spcAft>
                <a:spcPts val="0"/>
              </a:spcAft>
              <a:buFont typeface="Arial" panose="020B0604020202020204" pitchFamily="34" charset="0"/>
              <a:buChar char="•"/>
            </a:pPr>
            <a:r>
              <a:rPr lang="en-US" altLang="en-US" sz="2800" dirty="0"/>
              <a:t>Under normal operation, the Source Server should be shut down only after all M processes accessing the replicated regions have terminated.</a:t>
            </a:r>
          </a:p>
          <a:p>
            <a:pPr marL="457200" indent="-457200">
              <a:spcAft>
                <a:spcPts val="0"/>
              </a:spcAft>
              <a:buFont typeface="Arial" panose="020B0604020202020204" pitchFamily="34" charset="0"/>
              <a:buChar char="•"/>
            </a:pPr>
            <a:endParaRPr lang="th-TH" altLang="en-US" sz="2800" dirty="0"/>
          </a:p>
        </p:txBody>
      </p:sp>
      <p:sp>
        <p:nvSpPr>
          <p:cNvPr id="2" name="Date Placeholder 1">
            <a:extLst>
              <a:ext uri="{FF2B5EF4-FFF2-40B4-BE49-F238E27FC236}">
                <a16:creationId xmlns:a16="http://schemas.microsoft.com/office/drawing/2014/main" id="{46E3ED57-AAE9-CD4B-BB0D-6514FC1067A1}"/>
              </a:ext>
            </a:extLst>
          </p:cNvPr>
          <p:cNvSpPr>
            <a:spLocks noGrp="1"/>
          </p:cNvSpPr>
          <p:nvPr>
            <p:ph type="dt" sz="half" idx="10"/>
          </p:nvPr>
        </p:nvSpPr>
        <p:spPr/>
        <p:txBody>
          <a:bodyPr/>
          <a:lstStyle/>
          <a:p>
            <a:fld id="{7CED3CAC-AB5F-8F49-965E-88144FFD2B2A}" type="datetime1">
              <a:rPr lang="en-US" smtClean="0"/>
              <a:t>3/5/20</a:t>
            </a:fld>
            <a:endParaRPr lang="de-DE"/>
          </a:p>
        </p:txBody>
      </p:sp>
      <p:sp>
        <p:nvSpPr>
          <p:cNvPr id="3" name="Footer Placeholder 2">
            <a:extLst>
              <a:ext uri="{FF2B5EF4-FFF2-40B4-BE49-F238E27FC236}">
                <a16:creationId xmlns:a16="http://schemas.microsoft.com/office/drawing/2014/main" id="{767928CD-4357-FA4E-BE6A-6B9A2EA16714}"/>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563864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ltLang="en-US"/>
              <a:t>Server Shutdown(Cont.)</a:t>
            </a:r>
            <a:endParaRPr lang="th-TH" altLang="en-US"/>
          </a:p>
        </p:txBody>
      </p:sp>
      <p:sp>
        <p:nvSpPr>
          <p:cNvPr id="82947" name="Content Placeholder 2"/>
          <p:cNvSpPr>
            <a:spLocks noGrp="1"/>
          </p:cNvSpPr>
          <p:nvPr>
            <p:ph idx="14"/>
          </p:nvPr>
        </p:nvSpPr>
        <p:spPr>
          <a:xfrm>
            <a:off x="1766455" y="1787740"/>
            <a:ext cx="7905866" cy="2871059"/>
          </a:xfrm>
        </p:spPr>
        <p:txBody>
          <a:bodyPr/>
          <a:lstStyle/>
          <a:p>
            <a:pPr marL="457200" indent="-457200">
              <a:buFont typeface="Arial" panose="020B0604020202020204" pitchFamily="34" charset="0"/>
              <a:buChar char="•"/>
            </a:pPr>
            <a:r>
              <a:rPr lang="en-US" altLang="en-US" sz="2800" dirty="0"/>
              <a:t>At shutdown, the Receiver Server sets a flag in the Receive Pool that signals the Update Process to shut down.</a:t>
            </a:r>
          </a:p>
          <a:p>
            <a:pPr marL="457200" indent="-457200">
              <a:buFont typeface="Arial" panose="020B0604020202020204" pitchFamily="34" charset="0"/>
              <a:buChar char="•"/>
            </a:pPr>
            <a:r>
              <a:rPr lang="en-US" altLang="en-US" sz="2800" dirty="0"/>
              <a:t>When this flag is set, the Update Process flushes the database cache buffers of all replicated regions, sets a flag in the Receive Pool to inform the Receiver Server that the task is complete, and exits.</a:t>
            </a:r>
          </a:p>
          <a:p>
            <a:pPr marL="457200" indent="-457200">
              <a:buFont typeface="Arial" panose="020B0604020202020204" pitchFamily="34" charset="0"/>
              <a:buChar char="•"/>
            </a:pPr>
            <a:r>
              <a:rPr lang="en-US" altLang="en-US" sz="2800" dirty="0"/>
              <a:t>The Receiver Server confirms that the Update Process has exited, deletes the Receive Pool, breaks the connection with the Source Server, and exits. </a:t>
            </a:r>
            <a:endParaRPr lang="th-TH" altLang="en-US" sz="2800" dirty="0"/>
          </a:p>
        </p:txBody>
      </p:sp>
      <p:sp>
        <p:nvSpPr>
          <p:cNvPr id="2" name="Date Placeholder 1">
            <a:extLst>
              <a:ext uri="{FF2B5EF4-FFF2-40B4-BE49-F238E27FC236}">
                <a16:creationId xmlns:a16="http://schemas.microsoft.com/office/drawing/2014/main" id="{B8C19668-A883-8945-B0FA-D127C32B88AB}"/>
              </a:ext>
            </a:extLst>
          </p:cNvPr>
          <p:cNvSpPr>
            <a:spLocks noGrp="1"/>
          </p:cNvSpPr>
          <p:nvPr>
            <p:ph type="dt" sz="half" idx="10"/>
          </p:nvPr>
        </p:nvSpPr>
        <p:spPr/>
        <p:txBody>
          <a:bodyPr/>
          <a:lstStyle/>
          <a:p>
            <a:fld id="{A66ADA68-A014-6945-89B0-97D5A227CBF4}" type="datetime1">
              <a:rPr lang="en-US" smtClean="0"/>
              <a:t>3/5/20</a:t>
            </a:fld>
            <a:endParaRPr lang="de-DE"/>
          </a:p>
        </p:txBody>
      </p:sp>
      <p:sp>
        <p:nvSpPr>
          <p:cNvPr id="3" name="Footer Placeholder 2">
            <a:extLst>
              <a:ext uri="{FF2B5EF4-FFF2-40B4-BE49-F238E27FC236}">
                <a16:creationId xmlns:a16="http://schemas.microsoft.com/office/drawing/2014/main" id="{A69C5FC5-454A-2648-AA61-6DBFC0C0079F}"/>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607789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ltLang="en-US" dirty="0"/>
              <a:t>Application Instance</a:t>
            </a:r>
            <a:endParaRPr lang="th-TH" altLang="en-US" dirty="0"/>
          </a:p>
        </p:txBody>
      </p:sp>
      <p:sp>
        <p:nvSpPr>
          <p:cNvPr id="2" name="Text Placeholder 1"/>
          <p:cNvSpPr>
            <a:spLocks noGrp="1"/>
          </p:cNvSpPr>
          <p:nvPr>
            <p:ph type="body" idx="13"/>
          </p:nvPr>
        </p:nvSpPr>
        <p:spPr/>
        <p:txBody>
          <a:bodyPr/>
          <a:lstStyle/>
          <a:p>
            <a:endParaRPr lang="en-US"/>
          </a:p>
        </p:txBody>
      </p:sp>
      <p:sp>
        <p:nvSpPr>
          <p:cNvPr id="83971" name="Content Placeholder 2"/>
          <p:cNvSpPr>
            <a:spLocks noGrp="1"/>
          </p:cNvSpPr>
          <p:nvPr>
            <p:ph idx="14"/>
          </p:nvPr>
        </p:nvSpPr>
        <p:spPr/>
        <p:txBody>
          <a:bodyPr/>
          <a:lstStyle/>
          <a:p>
            <a:pPr marL="342900" indent="-342900">
              <a:buFont typeface="Arial" panose="020B0604020202020204" pitchFamily="34" charset="0"/>
              <a:buChar char="•"/>
            </a:pPr>
            <a:r>
              <a:rPr lang="en-US" altLang="en-US" dirty="0"/>
              <a:t>YDB's design allows the primary and secondary systems to operate on the same machine as separate instances.</a:t>
            </a:r>
          </a:p>
          <a:p>
            <a:pPr marL="342900" indent="-342900">
              <a:buFont typeface="Arial" panose="020B0604020202020204" pitchFamily="34" charset="0"/>
              <a:buChar char="•"/>
            </a:pPr>
            <a:r>
              <a:rPr lang="en-US" altLang="en-US" dirty="0"/>
              <a:t>Different instances of an application are distinguished by the value of the environment variable </a:t>
            </a:r>
            <a:r>
              <a:rPr lang="en-US" altLang="en-US" dirty="0" err="1"/>
              <a:t>ydb_gbldir</a:t>
            </a:r>
            <a:r>
              <a:rPr lang="en-US" altLang="en-US" dirty="0"/>
              <a:t> which defines a YDB Global Directory.</a:t>
            </a:r>
          </a:p>
          <a:p>
            <a:pPr marL="342900" indent="-342900">
              <a:buFont typeface="Arial" panose="020B0604020202020204" pitchFamily="34" charset="0"/>
              <a:buChar char="•"/>
            </a:pPr>
            <a:r>
              <a:rPr lang="en-US" altLang="en-US" dirty="0"/>
              <a:t>A process accessing a database file in an instance must use the Global Directory of that instance.</a:t>
            </a:r>
            <a:endParaRPr lang="th-TH" altLang="en-US" dirty="0"/>
          </a:p>
        </p:txBody>
      </p:sp>
      <p:sp>
        <p:nvSpPr>
          <p:cNvPr id="3" name="Date Placeholder 2">
            <a:extLst>
              <a:ext uri="{FF2B5EF4-FFF2-40B4-BE49-F238E27FC236}">
                <a16:creationId xmlns:a16="http://schemas.microsoft.com/office/drawing/2014/main" id="{A957541F-E76E-854D-B7AA-DB88780880C0}"/>
              </a:ext>
            </a:extLst>
          </p:cNvPr>
          <p:cNvSpPr>
            <a:spLocks noGrp="1"/>
          </p:cNvSpPr>
          <p:nvPr>
            <p:ph type="dt" sz="half" idx="10"/>
          </p:nvPr>
        </p:nvSpPr>
        <p:spPr/>
        <p:txBody>
          <a:bodyPr/>
          <a:lstStyle/>
          <a:p>
            <a:fld id="{D7A54E1C-2EFF-7848-979E-C2678A666C40}" type="datetime1">
              <a:rPr lang="en-US" smtClean="0"/>
              <a:t>3/5/20</a:t>
            </a:fld>
            <a:endParaRPr lang="de-DE"/>
          </a:p>
        </p:txBody>
      </p:sp>
      <p:sp>
        <p:nvSpPr>
          <p:cNvPr id="4" name="Footer Placeholder 3">
            <a:extLst>
              <a:ext uri="{FF2B5EF4-FFF2-40B4-BE49-F238E27FC236}">
                <a16:creationId xmlns:a16="http://schemas.microsoft.com/office/drawing/2014/main" id="{5B804725-DB74-AB42-948B-230620EF4607}"/>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468695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en-US"/>
              <a:t>Filter</a:t>
            </a:r>
            <a:endParaRPr lang="th-TH" altLang="en-US"/>
          </a:p>
        </p:txBody>
      </p:sp>
      <p:sp>
        <p:nvSpPr>
          <p:cNvPr id="2" name="Text Placeholder 1"/>
          <p:cNvSpPr>
            <a:spLocks noGrp="1"/>
          </p:cNvSpPr>
          <p:nvPr>
            <p:ph type="body" idx="13"/>
          </p:nvPr>
        </p:nvSpPr>
        <p:spPr/>
        <p:txBody>
          <a:bodyPr/>
          <a:lstStyle/>
          <a:p>
            <a:endParaRPr lang="en-US"/>
          </a:p>
        </p:txBody>
      </p:sp>
      <p:sp>
        <p:nvSpPr>
          <p:cNvPr id="84995" name="Content Placeholder 2"/>
          <p:cNvSpPr>
            <a:spLocks noGrp="1"/>
          </p:cNvSpPr>
          <p:nvPr>
            <p:ph idx="14"/>
          </p:nvPr>
        </p:nvSpPr>
        <p:spPr/>
        <p:txBody>
          <a:bodyPr/>
          <a:lstStyle/>
          <a:p>
            <a:pPr marL="342900" indent="-342900">
              <a:buFont typeface="Arial" panose="020B0604020202020204" pitchFamily="34" charset="0"/>
              <a:buChar char="•"/>
            </a:pPr>
            <a:r>
              <a:rPr lang="en-US" altLang="en-US" dirty="0"/>
              <a:t>Both Source and Receiver Servers can invoke filters.</a:t>
            </a:r>
          </a:p>
          <a:p>
            <a:pPr marL="342900" indent="-342900">
              <a:buFont typeface="Arial" panose="020B0604020202020204" pitchFamily="34" charset="0"/>
              <a:buChar char="•"/>
            </a:pPr>
            <a:r>
              <a:rPr lang="en-US" altLang="en-US" dirty="0"/>
              <a:t>In the typical environment, the machine with the newer software will invoke filters.</a:t>
            </a:r>
          </a:p>
          <a:p>
            <a:pPr marL="342900" indent="-342900">
              <a:buFont typeface="Arial" panose="020B0604020202020204" pitchFamily="34" charset="0"/>
              <a:buChar char="•"/>
            </a:pPr>
            <a:r>
              <a:rPr lang="en-US" altLang="en-US" dirty="0"/>
              <a:t>The filter should accept as input the logical database updates associated with a transaction and return the corresponding updates under the old or new schema, based on the purpose of the filter.</a:t>
            </a:r>
            <a:endParaRPr lang="th-TH" altLang="en-US" dirty="0"/>
          </a:p>
        </p:txBody>
      </p:sp>
      <p:sp>
        <p:nvSpPr>
          <p:cNvPr id="3" name="Date Placeholder 2">
            <a:extLst>
              <a:ext uri="{FF2B5EF4-FFF2-40B4-BE49-F238E27FC236}">
                <a16:creationId xmlns:a16="http://schemas.microsoft.com/office/drawing/2014/main" id="{523501AD-3AF8-674C-930A-76DE05DC5293}"/>
              </a:ext>
            </a:extLst>
          </p:cNvPr>
          <p:cNvSpPr>
            <a:spLocks noGrp="1"/>
          </p:cNvSpPr>
          <p:nvPr>
            <p:ph type="dt" sz="half" idx="10"/>
          </p:nvPr>
        </p:nvSpPr>
        <p:spPr/>
        <p:txBody>
          <a:bodyPr/>
          <a:lstStyle/>
          <a:p>
            <a:fld id="{DB3BA4DD-5EC4-844B-BDD4-E75DFC1D23C9}" type="datetime1">
              <a:rPr lang="en-US" smtClean="0"/>
              <a:t>3/5/20</a:t>
            </a:fld>
            <a:endParaRPr lang="de-DE"/>
          </a:p>
        </p:txBody>
      </p:sp>
      <p:sp>
        <p:nvSpPr>
          <p:cNvPr id="4" name="Footer Placeholder 3">
            <a:extLst>
              <a:ext uri="{FF2B5EF4-FFF2-40B4-BE49-F238E27FC236}">
                <a16:creationId xmlns:a16="http://schemas.microsoft.com/office/drawing/2014/main" id="{8F964A43-D651-0C40-A096-0AC03CD69BC4}"/>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642587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a:t>Statistics</a:t>
            </a:r>
            <a:endParaRPr lang="th-TH" altLang="en-US"/>
          </a:p>
        </p:txBody>
      </p:sp>
      <p:sp>
        <p:nvSpPr>
          <p:cNvPr id="2" name="Text Placeholder 1"/>
          <p:cNvSpPr>
            <a:spLocks noGrp="1"/>
          </p:cNvSpPr>
          <p:nvPr>
            <p:ph type="body" idx="13"/>
          </p:nvPr>
        </p:nvSpPr>
        <p:spPr/>
        <p:txBody>
          <a:bodyPr/>
          <a:lstStyle/>
          <a:p>
            <a:endParaRPr lang="en-US"/>
          </a:p>
        </p:txBody>
      </p:sp>
      <p:sp>
        <p:nvSpPr>
          <p:cNvPr id="86019" name="Content Placeholder 2"/>
          <p:cNvSpPr>
            <a:spLocks noGrp="1"/>
          </p:cNvSpPr>
          <p:nvPr>
            <p:ph idx="14"/>
          </p:nvPr>
        </p:nvSpPr>
        <p:spPr>
          <a:xfrm>
            <a:off x="1786775" y="2729641"/>
            <a:ext cx="8787264" cy="2871059"/>
          </a:xfrm>
        </p:spPr>
        <p:txBody>
          <a:bodyPr/>
          <a:lstStyle/>
          <a:p>
            <a:pPr marL="342900" indent="-342900">
              <a:buFont typeface="Arial" panose="020B0604020202020204" pitchFamily="34" charset="0"/>
              <a:buChar char="•"/>
            </a:pPr>
            <a:r>
              <a:rPr lang="en-US" altLang="en-US" sz="3200" dirty="0"/>
              <a:t>YDB provides the following replication statistics:</a:t>
            </a:r>
          </a:p>
          <a:p>
            <a:pPr marL="800100" lvl="1" indent="-342900">
              <a:buFont typeface="Arial" panose="020B0604020202020204" pitchFamily="34" charset="0"/>
              <a:buChar char="•"/>
            </a:pPr>
            <a:r>
              <a:rPr lang="en-US" altLang="en-US" sz="2800" dirty="0"/>
              <a:t>The number of database transactions in the replication queue (i.e., the backlog of transactions not yet shipped to the secondary system)</a:t>
            </a:r>
          </a:p>
          <a:p>
            <a:pPr marL="800100" lvl="1" indent="-342900">
              <a:buFont typeface="Arial" panose="020B0604020202020204" pitchFamily="34" charset="0"/>
              <a:buChar char="•"/>
            </a:pPr>
            <a:r>
              <a:rPr lang="en-US" altLang="en-US" sz="2800" dirty="0"/>
              <a:t>The speed at which to send database transactions to the secondary system</a:t>
            </a:r>
          </a:p>
          <a:p>
            <a:pPr marL="342900" indent="-342900">
              <a:buFont typeface="Arial" panose="020B0604020202020204" pitchFamily="34" charset="0"/>
              <a:buChar char="•"/>
            </a:pPr>
            <a:endParaRPr lang="th-TH" altLang="en-US" sz="3200" dirty="0"/>
          </a:p>
        </p:txBody>
      </p:sp>
      <p:sp>
        <p:nvSpPr>
          <p:cNvPr id="3" name="Date Placeholder 2">
            <a:extLst>
              <a:ext uri="{FF2B5EF4-FFF2-40B4-BE49-F238E27FC236}">
                <a16:creationId xmlns:a16="http://schemas.microsoft.com/office/drawing/2014/main" id="{3DFDC5CF-F5DA-E442-A69D-2A299135373F}"/>
              </a:ext>
            </a:extLst>
          </p:cNvPr>
          <p:cNvSpPr>
            <a:spLocks noGrp="1"/>
          </p:cNvSpPr>
          <p:nvPr>
            <p:ph type="dt" sz="half" idx="10"/>
          </p:nvPr>
        </p:nvSpPr>
        <p:spPr/>
        <p:txBody>
          <a:bodyPr/>
          <a:lstStyle/>
          <a:p>
            <a:fld id="{548AC53E-7737-C94A-A2D5-233C0BC4DD74}" type="datetime1">
              <a:rPr lang="en-US" smtClean="0"/>
              <a:t>3/5/20</a:t>
            </a:fld>
            <a:endParaRPr lang="de-DE"/>
          </a:p>
        </p:txBody>
      </p:sp>
      <p:sp>
        <p:nvSpPr>
          <p:cNvPr id="4" name="Footer Placeholder 3">
            <a:extLst>
              <a:ext uri="{FF2B5EF4-FFF2-40B4-BE49-F238E27FC236}">
                <a16:creationId xmlns:a16="http://schemas.microsoft.com/office/drawing/2014/main" id="{4511E70A-9D01-AF47-BDBE-58BB744CF458}"/>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676501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a:t>Failover &amp; Database Synchronization </a:t>
            </a:r>
            <a:endParaRPr lang="th-TH" altLang="en-US"/>
          </a:p>
        </p:txBody>
      </p:sp>
      <p:sp>
        <p:nvSpPr>
          <p:cNvPr id="2" name="Text Placeholder 1"/>
          <p:cNvSpPr>
            <a:spLocks noGrp="1"/>
          </p:cNvSpPr>
          <p:nvPr>
            <p:ph type="body" idx="13"/>
          </p:nvPr>
        </p:nvSpPr>
        <p:spPr/>
        <p:txBody>
          <a:bodyPr/>
          <a:lstStyle/>
          <a:p>
            <a:endParaRPr lang="en-US"/>
          </a:p>
        </p:txBody>
      </p:sp>
      <p:sp>
        <p:nvSpPr>
          <p:cNvPr id="87043" name="Content Placeholder 2"/>
          <p:cNvSpPr>
            <a:spLocks noGrp="1"/>
          </p:cNvSpPr>
          <p:nvPr>
            <p:ph idx="14"/>
          </p:nvPr>
        </p:nvSpPr>
        <p:spPr>
          <a:xfrm>
            <a:off x="1786775" y="2214002"/>
            <a:ext cx="8835390" cy="2871059"/>
          </a:xfrm>
        </p:spPr>
        <p:txBody>
          <a:bodyPr/>
          <a:lstStyle/>
          <a:p>
            <a:pPr marL="457200" indent="-457200">
              <a:buFont typeface="Arial" panose="020B0604020202020204" pitchFamily="34" charset="0"/>
              <a:buChar char="•"/>
            </a:pPr>
            <a:r>
              <a:rPr lang="en-US" altLang="en-US" sz="2800" dirty="0"/>
              <a:t>When a primary system goes down and a secondary system takes over as the new primary. Un-replicated "in flight" transactions that do not appear in the new primary, may exist in the old primary.</a:t>
            </a:r>
          </a:p>
          <a:p>
            <a:pPr marL="457200" indent="-457200">
              <a:buFont typeface="Arial" panose="020B0604020202020204" pitchFamily="34" charset="0"/>
              <a:buChar char="•"/>
            </a:pPr>
            <a:r>
              <a:rPr lang="en-US" altLang="en-US" sz="2800" dirty="0"/>
              <a:t>When the former primary comes up as the new secondary it will have transactions on its database that do not exist on the database of the new primary. </a:t>
            </a:r>
          </a:p>
          <a:p>
            <a:pPr marL="457200" indent="-457200">
              <a:buFont typeface="Arial" panose="020B0604020202020204" pitchFamily="34" charset="0"/>
              <a:buChar char="•"/>
            </a:pPr>
            <a:r>
              <a:rPr lang="en-US" altLang="en-US" sz="2800" dirty="0"/>
              <a:t>To achieve database consistency, it must roll back the database to a synchronization point, or a transaction known to exist on the new primary.</a:t>
            </a:r>
            <a:endParaRPr lang="th-TH" altLang="en-US" sz="2800" dirty="0"/>
          </a:p>
        </p:txBody>
      </p:sp>
      <p:sp>
        <p:nvSpPr>
          <p:cNvPr id="3" name="Date Placeholder 2">
            <a:extLst>
              <a:ext uri="{FF2B5EF4-FFF2-40B4-BE49-F238E27FC236}">
                <a16:creationId xmlns:a16="http://schemas.microsoft.com/office/drawing/2014/main" id="{8ED3DC1D-71A9-3345-A03F-FAF3D1994F0B}"/>
              </a:ext>
            </a:extLst>
          </p:cNvPr>
          <p:cNvSpPr>
            <a:spLocks noGrp="1"/>
          </p:cNvSpPr>
          <p:nvPr>
            <p:ph type="dt" sz="half" idx="10"/>
          </p:nvPr>
        </p:nvSpPr>
        <p:spPr/>
        <p:txBody>
          <a:bodyPr/>
          <a:lstStyle/>
          <a:p>
            <a:fld id="{E4739BDD-5ED2-1D40-8E93-7588C8FA457E}" type="datetime1">
              <a:rPr lang="en-US" smtClean="0"/>
              <a:t>3/5/20</a:t>
            </a:fld>
            <a:endParaRPr lang="de-DE"/>
          </a:p>
        </p:txBody>
      </p:sp>
      <p:sp>
        <p:nvSpPr>
          <p:cNvPr id="4" name="Footer Placeholder 3">
            <a:extLst>
              <a:ext uri="{FF2B5EF4-FFF2-40B4-BE49-F238E27FC236}">
                <a16:creationId xmlns:a16="http://schemas.microsoft.com/office/drawing/2014/main" id="{66C91CF5-EEAF-BF42-8481-504FB6F4E0FF}"/>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846755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n-US"/>
              <a:t>Failover &amp; Database Synchronization </a:t>
            </a:r>
            <a:endParaRPr lang="th-TH" altLang="en-US"/>
          </a:p>
        </p:txBody>
      </p:sp>
      <p:sp>
        <p:nvSpPr>
          <p:cNvPr id="2" name="Text Placeholder 1"/>
          <p:cNvSpPr>
            <a:spLocks noGrp="1"/>
          </p:cNvSpPr>
          <p:nvPr>
            <p:ph type="body" idx="13"/>
          </p:nvPr>
        </p:nvSpPr>
        <p:spPr/>
        <p:txBody>
          <a:bodyPr/>
          <a:lstStyle/>
          <a:p>
            <a:endParaRPr lang="en-US"/>
          </a:p>
        </p:txBody>
      </p:sp>
      <p:sp>
        <p:nvSpPr>
          <p:cNvPr id="88067" name="Content Placeholder 2"/>
          <p:cNvSpPr>
            <a:spLocks noGrp="1"/>
          </p:cNvSpPr>
          <p:nvPr>
            <p:ph idx="14"/>
          </p:nvPr>
        </p:nvSpPr>
        <p:spPr>
          <a:xfrm>
            <a:off x="1776614" y="2214002"/>
            <a:ext cx="7905866" cy="2871059"/>
          </a:xfrm>
        </p:spPr>
        <p:txBody>
          <a:bodyPr/>
          <a:lstStyle/>
          <a:p>
            <a:pPr marL="457200" indent="-457200">
              <a:buFont typeface="Arial" panose="020B0604020202020204" pitchFamily="34" charset="0"/>
              <a:buChar char="•"/>
            </a:pPr>
            <a:r>
              <a:rPr lang="en-US" altLang="en-US" sz="2800" dirty="0"/>
              <a:t>To support rollback/recovery to a known synchronization point, the Source Server and the Update Process store records indicating the last point when the two systems were linked by replication, and the mode of each system (active or passive) at the time.</a:t>
            </a:r>
          </a:p>
          <a:p>
            <a:pPr marL="457200" indent="-457200">
              <a:buFont typeface="Arial" panose="020B0604020202020204" pitchFamily="34" charset="0"/>
              <a:buChar char="•"/>
            </a:pPr>
            <a:r>
              <a:rPr lang="en-US" altLang="en-US" sz="2800" dirty="0"/>
              <a:t>When a system is in the primary role, it retains a record of the last database transaction sent to the secondary.</a:t>
            </a:r>
          </a:p>
          <a:p>
            <a:pPr marL="457200" indent="-457200">
              <a:buFont typeface="Arial" panose="020B0604020202020204" pitchFamily="34" charset="0"/>
              <a:buChar char="•"/>
            </a:pPr>
            <a:r>
              <a:rPr lang="en-US" altLang="en-US" sz="2800" dirty="0"/>
              <a:t>When a system is in the secondary role, it retains a record of the last database transaction received from the primary. </a:t>
            </a:r>
            <a:endParaRPr lang="th-TH" altLang="en-US" sz="2800" dirty="0"/>
          </a:p>
        </p:txBody>
      </p:sp>
      <p:sp>
        <p:nvSpPr>
          <p:cNvPr id="3" name="Date Placeholder 2">
            <a:extLst>
              <a:ext uri="{FF2B5EF4-FFF2-40B4-BE49-F238E27FC236}">
                <a16:creationId xmlns:a16="http://schemas.microsoft.com/office/drawing/2014/main" id="{52674795-D0D6-B54A-AF2A-E30697719D87}"/>
              </a:ext>
            </a:extLst>
          </p:cNvPr>
          <p:cNvSpPr>
            <a:spLocks noGrp="1"/>
          </p:cNvSpPr>
          <p:nvPr>
            <p:ph type="dt" sz="half" idx="10"/>
          </p:nvPr>
        </p:nvSpPr>
        <p:spPr/>
        <p:txBody>
          <a:bodyPr/>
          <a:lstStyle/>
          <a:p>
            <a:fld id="{0DE4DE3B-935F-9941-A333-65BD7FBECB5E}" type="datetime1">
              <a:rPr lang="en-US" smtClean="0"/>
              <a:t>3/5/20</a:t>
            </a:fld>
            <a:endParaRPr lang="de-DE"/>
          </a:p>
        </p:txBody>
      </p:sp>
      <p:sp>
        <p:nvSpPr>
          <p:cNvPr id="4" name="Footer Placeholder 3">
            <a:extLst>
              <a:ext uri="{FF2B5EF4-FFF2-40B4-BE49-F238E27FC236}">
                <a16:creationId xmlns:a16="http://schemas.microsoft.com/office/drawing/2014/main" id="{2759A3EF-B150-6247-8B95-D6E466581948}"/>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9401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7" name="Text Placeholder 6"/>
          <p:cNvSpPr>
            <a:spLocks noGrp="1"/>
          </p:cNvSpPr>
          <p:nvPr>
            <p:ph type="body" idx="13"/>
          </p:nvPr>
        </p:nvSpPr>
        <p:spPr/>
        <p:txBody>
          <a:bodyPr/>
          <a:lstStyle/>
          <a:p>
            <a:r>
              <a:rPr lang="en-US" dirty="0"/>
              <a:t>2</a:t>
            </a:r>
            <a:r>
              <a:rPr lang="en-US" baseline="30000" dirty="0"/>
              <a:t>st</a:t>
            </a:r>
            <a:r>
              <a:rPr lang="en-US" dirty="0"/>
              <a:t> Day.</a:t>
            </a:r>
          </a:p>
        </p:txBody>
      </p:sp>
      <p:sp>
        <p:nvSpPr>
          <p:cNvPr id="6" name="Content Placeholder 5"/>
          <p:cNvSpPr>
            <a:spLocks noGrp="1"/>
          </p:cNvSpPr>
          <p:nvPr>
            <p:ph idx="1"/>
          </p:nvPr>
        </p:nvSpPr>
        <p:spPr>
          <a:xfrm>
            <a:off x="1756294" y="2182597"/>
            <a:ext cx="7936346" cy="2871059"/>
          </a:xfrm>
        </p:spPr>
        <p:txBody>
          <a:bodyPr/>
          <a:lstStyle/>
          <a:p>
            <a:pPr lvl="0"/>
            <a:r>
              <a:rPr lang="en-US" dirty="0" err="1"/>
              <a:t>YottaDB</a:t>
            </a:r>
            <a:r>
              <a:rPr lang="en-US" dirty="0"/>
              <a:t> Replication</a:t>
            </a:r>
          </a:p>
          <a:p>
            <a:r>
              <a:rPr lang="en-US" dirty="0" err="1"/>
              <a:t>YottaDB</a:t>
            </a:r>
            <a:r>
              <a:rPr lang="en-US" dirty="0"/>
              <a:t> Replication Mechanism</a:t>
            </a:r>
          </a:p>
          <a:p>
            <a:r>
              <a:rPr lang="en-US" dirty="0" err="1"/>
              <a:t>YottaDB</a:t>
            </a:r>
            <a:r>
              <a:rPr lang="en-US" dirty="0"/>
              <a:t> Replication Command</a:t>
            </a:r>
          </a:p>
          <a:p>
            <a:r>
              <a:rPr lang="en-US" dirty="0" err="1"/>
              <a:t>YottaDB</a:t>
            </a:r>
            <a:r>
              <a:rPr lang="en-US" dirty="0"/>
              <a:t> Replication &amp; Recovery</a:t>
            </a:r>
          </a:p>
          <a:p>
            <a:r>
              <a:rPr lang="en-US" dirty="0" err="1"/>
              <a:t>YottaDB</a:t>
            </a:r>
            <a:r>
              <a:rPr lang="en-US" dirty="0"/>
              <a:t> Replication : Failure</a:t>
            </a:r>
          </a:p>
          <a:p>
            <a:pPr lvl="0"/>
            <a:endParaRPr lang="en-US" dirty="0"/>
          </a:p>
          <a:p>
            <a:pPr lvl="0"/>
            <a:endParaRPr lang="en-US" dirty="0"/>
          </a:p>
          <a:p>
            <a:endParaRPr lang="en-US" dirty="0"/>
          </a:p>
        </p:txBody>
      </p:sp>
      <p:sp>
        <p:nvSpPr>
          <p:cNvPr id="4" name="Date Placeholder 3"/>
          <p:cNvSpPr>
            <a:spLocks noGrp="1"/>
          </p:cNvSpPr>
          <p:nvPr>
            <p:ph type="dt" sz="half" idx="10"/>
          </p:nvPr>
        </p:nvSpPr>
        <p:spPr>
          <a:xfrm>
            <a:off x="10624931" y="6356350"/>
            <a:ext cx="1325276" cy="365125"/>
          </a:xfrm>
        </p:spPr>
        <p:txBody>
          <a:bodyPr/>
          <a:lstStyle/>
          <a:p>
            <a:fld id="{001DD8C6-7F7A-FB44-A6E4-40DBC181A19C}" type="datetime1">
              <a:rPr lang="en-US" smtClean="0"/>
              <a:t>3/5/20</a:t>
            </a:fld>
            <a:endParaRPr lang="de-DE" dirty="0"/>
          </a:p>
        </p:txBody>
      </p:sp>
      <p:sp>
        <p:nvSpPr>
          <p:cNvPr id="8" name="Footer Placeholder 7"/>
          <p:cNvSpPr>
            <a:spLocks noGrp="1"/>
          </p:cNvSpPr>
          <p:nvPr>
            <p:ph type="ftr" sz="quarter" idx="11"/>
          </p:nvPr>
        </p:nvSpPr>
        <p:spPr/>
        <p:txBody>
          <a:bodyPr/>
          <a:lstStyle/>
          <a:p>
            <a:r>
              <a:rPr lang="de-DE"/>
              <a:t>YottaDB Intermediate #2</a:t>
            </a:r>
            <a:endParaRPr lang="de-DE" dirty="0"/>
          </a:p>
        </p:txBody>
      </p:sp>
    </p:spTree>
    <p:extLst>
      <p:ext uri="{BB962C8B-B14F-4D97-AF65-F5344CB8AC3E}">
        <p14:creationId xmlns:p14="http://schemas.microsoft.com/office/powerpoint/2010/main" val="3441491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a:t>Application Architecture</a:t>
            </a:r>
            <a:endParaRPr lang="th-TH" altLang="en-US"/>
          </a:p>
        </p:txBody>
      </p:sp>
      <p:sp>
        <p:nvSpPr>
          <p:cNvPr id="89091" name="Content Placeholder 2"/>
          <p:cNvSpPr>
            <a:spLocks noGrp="1"/>
          </p:cNvSpPr>
          <p:nvPr>
            <p:ph idx="14"/>
          </p:nvPr>
        </p:nvSpPr>
        <p:spPr>
          <a:xfrm>
            <a:off x="1786775" y="1530055"/>
            <a:ext cx="7905866" cy="2871059"/>
          </a:xfrm>
        </p:spPr>
        <p:txBody>
          <a:bodyPr/>
          <a:lstStyle/>
          <a:p>
            <a:pPr marL="457200" indent="-457200">
              <a:buFont typeface="Arial" panose="020B0604020202020204" pitchFamily="34" charset="0"/>
              <a:buChar char="•"/>
            </a:pPr>
            <a:r>
              <a:rPr lang="en-US" altLang="en-US" sz="2800" dirty="0"/>
              <a:t>To create a robust dual-site architecture, pay attention to the issue of database consistency :</a:t>
            </a:r>
          </a:p>
          <a:p>
            <a:pPr marL="800100" lvl="1" indent="-342900">
              <a:buFont typeface="Arial" panose="020B0604020202020204" pitchFamily="34" charset="0"/>
              <a:buChar char="•"/>
            </a:pPr>
            <a:r>
              <a:rPr lang="en-US" altLang="en-US" dirty="0"/>
              <a:t>Package all database updates into transactions that are consistent at the level of the application logic using the YDB TSTART and TCOMMIT commands.</a:t>
            </a:r>
          </a:p>
          <a:p>
            <a:pPr marL="800100" lvl="1" indent="-342900">
              <a:buFont typeface="Arial" panose="020B0604020202020204" pitchFamily="34" charset="0"/>
              <a:buChar char="•"/>
            </a:pPr>
            <a:r>
              <a:rPr lang="en-US" altLang="en-US" dirty="0"/>
              <a:t>Ensure that internally driven batch operations store enough information in the database to enable an interrupted batch operation to resume from the last committed transaction.</a:t>
            </a:r>
          </a:p>
          <a:p>
            <a:pPr marL="800100" lvl="1" indent="-342900">
              <a:buFont typeface="Arial" panose="020B0604020202020204" pitchFamily="34" charset="0"/>
              <a:buChar char="•"/>
            </a:pPr>
            <a:r>
              <a:rPr lang="en-US" altLang="en-US" dirty="0"/>
              <a:t>If the application cannot or does not have the ability to restart batch processes from information in the database, copy a snapshot of the database to the secondary system just before the batch starts.</a:t>
            </a:r>
          </a:p>
          <a:p>
            <a:pPr marL="800100" lvl="1" indent="-342900">
              <a:buFont typeface="Arial" panose="020B0604020202020204" pitchFamily="34" charset="0"/>
              <a:buChar char="•"/>
            </a:pPr>
            <a:r>
              <a:rPr lang="en-US" altLang="en-US" dirty="0"/>
              <a:t>Ensure that externally driven batch processing also has the ability to resume.</a:t>
            </a:r>
          </a:p>
          <a:p>
            <a:pPr marL="800100" lvl="1" indent="-342900">
              <a:buFont typeface="Arial" panose="020B0604020202020204" pitchFamily="34" charset="0"/>
              <a:buChar char="•"/>
            </a:pPr>
            <a:endParaRPr lang="en-US" altLang="en-US" dirty="0"/>
          </a:p>
          <a:p>
            <a:pPr marL="457200" indent="-457200">
              <a:buFont typeface="Arial" panose="020B0604020202020204" pitchFamily="34" charset="0"/>
              <a:buChar char="•"/>
            </a:pPr>
            <a:endParaRPr lang="th-TH" altLang="en-US" sz="2800" dirty="0"/>
          </a:p>
        </p:txBody>
      </p:sp>
      <p:sp>
        <p:nvSpPr>
          <p:cNvPr id="2" name="Date Placeholder 1">
            <a:extLst>
              <a:ext uri="{FF2B5EF4-FFF2-40B4-BE49-F238E27FC236}">
                <a16:creationId xmlns:a16="http://schemas.microsoft.com/office/drawing/2014/main" id="{A4A0BC20-0B1E-8C45-A774-61BD6ECCAA14}"/>
              </a:ext>
            </a:extLst>
          </p:cNvPr>
          <p:cNvSpPr>
            <a:spLocks noGrp="1"/>
          </p:cNvSpPr>
          <p:nvPr>
            <p:ph type="dt" sz="half" idx="10"/>
          </p:nvPr>
        </p:nvSpPr>
        <p:spPr/>
        <p:txBody>
          <a:bodyPr/>
          <a:lstStyle/>
          <a:p>
            <a:fld id="{BA18D03F-E7F2-8343-AFCD-F5029637B9C3}" type="datetime1">
              <a:rPr lang="en-US" smtClean="0"/>
              <a:t>3/5/20</a:t>
            </a:fld>
            <a:endParaRPr lang="de-DE"/>
          </a:p>
        </p:txBody>
      </p:sp>
      <p:sp>
        <p:nvSpPr>
          <p:cNvPr id="3" name="Footer Placeholder 2">
            <a:extLst>
              <a:ext uri="{FF2B5EF4-FFF2-40B4-BE49-F238E27FC236}">
                <a16:creationId xmlns:a16="http://schemas.microsoft.com/office/drawing/2014/main" id="{471EAB4B-9B82-9C43-BF17-9367FEB38A47}"/>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438790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p:cNvSpPr>
          <p:nvPr>
            <p:ph type="title"/>
          </p:nvPr>
        </p:nvSpPr>
        <p:spPr/>
        <p:txBody>
          <a:bodyPr/>
          <a:lstStyle/>
          <a:p>
            <a:r>
              <a:rPr lang="en-US" altLang="en-US" dirty="0"/>
              <a:t>YDB Replication Command</a:t>
            </a:r>
            <a:endParaRPr lang="th-TH" altLang="en-US" dirty="0"/>
          </a:p>
        </p:txBody>
      </p:sp>
      <p:sp>
        <p:nvSpPr>
          <p:cNvPr id="2" name="Date Placeholder 1">
            <a:extLst>
              <a:ext uri="{FF2B5EF4-FFF2-40B4-BE49-F238E27FC236}">
                <a16:creationId xmlns:a16="http://schemas.microsoft.com/office/drawing/2014/main" id="{D0359C35-4A01-B040-BDAE-FDF3E7AA8EBF}"/>
              </a:ext>
            </a:extLst>
          </p:cNvPr>
          <p:cNvSpPr>
            <a:spLocks noGrp="1"/>
          </p:cNvSpPr>
          <p:nvPr>
            <p:ph type="dt" sz="half" idx="10"/>
          </p:nvPr>
        </p:nvSpPr>
        <p:spPr/>
        <p:txBody>
          <a:bodyPr/>
          <a:lstStyle/>
          <a:p>
            <a:fld id="{9AB19DAA-C887-0D4A-8074-89C832E2DA76}" type="datetime1">
              <a:rPr lang="en-US" smtClean="0"/>
              <a:t>3/5/20</a:t>
            </a:fld>
            <a:endParaRPr lang="de-DE"/>
          </a:p>
        </p:txBody>
      </p:sp>
      <p:sp>
        <p:nvSpPr>
          <p:cNvPr id="3" name="Footer Placeholder 2">
            <a:extLst>
              <a:ext uri="{FF2B5EF4-FFF2-40B4-BE49-F238E27FC236}">
                <a16:creationId xmlns:a16="http://schemas.microsoft.com/office/drawing/2014/main" id="{A4C3B3A7-5894-C940-BE0F-653522D2FBA1}"/>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880513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altLang="en-US" dirty="0"/>
              <a:t>Controlling Replication </a:t>
            </a:r>
            <a:endParaRPr lang="th-TH" altLang="en-US" dirty="0"/>
          </a:p>
        </p:txBody>
      </p:sp>
      <p:sp>
        <p:nvSpPr>
          <p:cNvPr id="117763" name="Content Placeholder 2"/>
          <p:cNvSpPr>
            <a:spLocks noGrp="1"/>
          </p:cNvSpPr>
          <p:nvPr>
            <p:ph idx="14"/>
          </p:nvPr>
        </p:nvSpPr>
        <p:spPr>
          <a:xfrm>
            <a:off x="1786774" y="1407647"/>
            <a:ext cx="9577911" cy="3575822"/>
          </a:xfrm>
        </p:spPr>
        <p:txBody>
          <a:bodyPr/>
          <a:lstStyle/>
          <a:p>
            <a:pPr marL="342900" indent="-342900">
              <a:buFont typeface="Arial" panose="020B0604020202020204" pitchFamily="34" charset="0"/>
              <a:buChar char="•"/>
            </a:pPr>
            <a:r>
              <a:rPr lang="en-US" altLang="en-US" sz="3200" dirty="0"/>
              <a:t>System variable</a:t>
            </a:r>
          </a:p>
          <a:p>
            <a:pPr marL="800100" lvl="1" indent="-342900">
              <a:buFont typeface="Arial" panose="020B0604020202020204" pitchFamily="34" charset="0"/>
              <a:buChar char="•"/>
            </a:pPr>
            <a:r>
              <a:rPr lang="en-US" sz="2800" b="1" dirty="0" err="1"/>
              <a:t>ydb_repl_instance</a:t>
            </a:r>
            <a:r>
              <a:rPr lang="en-US" sz="2800" dirty="0"/>
              <a:t> (</a:t>
            </a:r>
            <a:r>
              <a:rPr lang="en-US" sz="2800" dirty="0" err="1"/>
              <a:t>gtm_repl_instance</a:t>
            </a:r>
            <a:r>
              <a:rPr lang="en-US" sz="2800" dirty="0"/>
              <a:t>) specifies the location of the replication instance file when database replication is in use.</a:t>
            </a:r>
          </a:p>
          <a:p>
            <a:pPr marL="800100" lvl="1" indent="-342900">
              <a:buFont typeface="Arial" panose="020B0604020202020204" pitchFamily="34" charset="0"/>
              <a:buChar char="•"/>
            </a:pPr>
            <a:r>
              <a:rPr lang="en-US" sz="2800" b="1" dirty="0" err="1"/>
              <a:t>ydb_repl_instname</a:t>
            </a:r>
            <a:r>
              <a:rPr lang="en-US" sz="2800" dirty="0"/>
              <a:t> (</a:t>
            </a:r>
            <a:r>
              <a:rPr lang="en-US" sz="2800" dirty="0" err="1"/>
              <a:t>gtm_repl_instname</a:t>
            </a:r>
            <a:r>
              <a:rPr lang="en-US" sz="2800" dirty="0"/>
              <a:t>) specifies a replication instance name that uniquely identifies an instance. </a:t>
            </a:r>
          </a:p>
          <a:p>
            <a:pPr marL="800100" lvl="1" indent="-342900">
              <a:buFont typeface="Arial" panose="020B0604020202020204" pitchFamily="34" charset="0"/>
              <a:buChar char="•"/>
            </a:pPr>
            <a:r>
              <a:rPr lang="en-US" sz="2800" b="1" dirty="0" err="1"/>
              <a:t>ydb_repl_instsecondary</a:t>
            </a:r>
            <a:r>
              <a:rPr lang="en-US" sz="2800" dirty="0"/>
              <a:t> (</a:t>
            </a:r>
            <a:r>
              <a:rPr lang="en-US" sz="2800" dirty="0" err="1"/>
              <a:t>gtm_repl_instsecondary</a:t>
            </a:r>
            <a:r>
              <a:rPr lang="en-US" sz="2800" dirty="0"/>
              <a:t>) specifies the name of the replicating instance in the current environment. </a:t>
            </a:r>
            <a:r>
              <a:rPr lang="en-US" sz="2800" dirty="0" err="1"/>
              <a:t>YottaDB</a:t>
            </a:r>
            <a:r>
              <a:rPr lang="en-US" sz="2800" dirty="0"/>
              <a:t> uses $</a:t>
            </a:r>
            <a:r>
              <a:rPr lang="en-US" sz="2800" dirty="0" err="1"/>
              <a:t>ydb_repl_instsecondary</a:t>
            </a:r>
            <a:r>
              <a:rPr lang="en-US" sz="2800" dirty="0"/>
              <a:t> if the -</a:t>
            </a:r>
            <a:r>
              <a:rPr lang="en-US" sz="2800" dirty="0" err="1"/>
              <a:t>instsecondary</a:t>
            </a:r>
            <a:r>
              <a:rPr lang="en-US" sz="2800" dirty="0"/>
              <a:t> </a:t>
            </a:r>
            <a:r>
              <a:rPr lang="en-US" sz="2800" dirty="0" err="1"/>
              <a:t>qualifer</a:t>
            </a:r>
            <a:r>
              <a:rPr lang="en-US" sz="2800" dirty="0"/>
              <a:t> is not specified.</a:t>
            </a:r>
          </a:p>
          <a:p>
            <a:pPr marL="800100" lvl="1" indent="-342900">
              <a:buFont typeface="Arial" panose="020B0604020202020204" pitchFamily="34" charset="0"/>
              <a:buChar char="•"/>
            </a:pPr>
            <a:endParaRPr lang="en-US" altLang="en-US" sz="2800" dirty="0"/>
          </a:p>
        </p:txBody>
      </p:sp>
      <p:sp>
        <p:nvSpPr>
          <p:cNvPr id="2" name="Date Placeholder 1">
            <a:extLst>
              <a:ext uri="{FF2B5EF4-FFF2-40B4-BE49-F238E27FC236}">
                <a16:creationId xmlns:a16="http://schemas.microsoft.com/office/drawing/2014/main" id="{1203EB5C-1A79-534C-A4CB-0B8C5D99B14C}"/>
              </a:ext>
            </a:extLst>
          </p:cNvPr>
          <p:cNvSpPr>
            <a:spLocks noGrp="1"/>
          </p:cNvSpPr>
          <p:nvPr>
            <p:ph type="dt" sz="half" idx="10"/>
          </p:nvPr>
        </p:nvSpPr>
        <p:spPr/>
        <p:txBody>
          <a:bodyPr/>
          <a:lstStyle/>
          <a:p>
            <a:fld id="{A1A339AF-7400-864A-A94E-74F0A6BA7B79}" type="datetime1">
              <a:rPr lang="en-US" smtClean="0"/>
              <a:t>3/5/20</a:t>
            </a:fld>
            <a:endParaRPr lang="de-DE"/>
          </a:p>
        </p:txBody>
      </p:sp>
      <p:sp>
        <p:nvSpPr>
          <p:cNvPr id="3" name="Footer Placeholder 2">
            <a:extLst>
              <a:ext uri="{FF2B5EF4-FFF2-40B4-BE49-F238E27FC236}">
                <a16:creationId xmlns:a16="http://schemas.microsoft.com/office/drawing/2014/main" id="{5FCA216C-767D-F84A-A013-AD77CB1A95F9}"/>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684533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altLang="en-US" dirty="0"/>
              <a:t>Controlling Replication (Cont.) </a:t>
            </a:r>
          </a:p>
        </p:txBody>
      </p:sp>
      <p:sp>
        <p:nvSpPr>
          <p:cNvPr id="118787" name="Content Placeholder 2"/>
          <p:cNvSpPr>
            <a:spLocks noGrp="1"/>
          </p:cNvSpPr>
          <p:nvPr>
            <p:ph idx="14"/>
          </p:nvPr>
        </p:nvSpPr>
        <p:spPr>
          <a:xfrm>
            <a:off x="1261655" y="1410948"/>
            <a:ext cx="10348038" cy="2871059"/>
          </a:xfrm>
        </p:spPr>
        <p:txBody>
          <a:bodyPr>
            <a:noAutofit/>
          </a:bodyPr>
          <a:lstStyle/>
          <a:p>
            <a:pPr marL="457200" indent="-457200">
              <a:buFont typeface="Arial" panose="020B0604020202020204" pitchFamily="34" charset="0"/>
              <a:buChar char="•"/>
            </a:pPr>
            <a:r>
              <a:rPr lang="en-US" altLang="en-US" sz="2800" b="1" dirty="0"/>
              <a:t>Turning Replication On/Off </a:t>
            </a:r>
            <a:r>
              <a:rPr lang="en-US" altLang="en-US" b="1" dirty="0"/>
              <a:t>(</a:t>
            </a:r>
            <a:r>
              <a:rPr lang="en-US" altLang="en-US" dirty="0"/>
              <a:t>standalone access)</a:t>
            </a:r>
          </a:p>
          <a:p>
            <a:pPr>
              <a:buFont typeface="Arial" panose="020B0604020202020204" pitchFamily="34" charset="0"/>
              <a:buNone/>
            </a:pPr>
            <a:endParaRPr lang="en-US" altLang="en-US" sz="1100" dirty="0">
              <a:latin typeface="Courier New" panose="02070309020205020404" pitchFamily="49" charset="0"/>
              <a:cs typeface="Courier New" panose="02070309020205020404" pitchFamily="49" charset="0"/>
            </a:endParaRPr>
          </a:p>
          <a:p>
            <a:pPr>
              <a:buFont typeface="Arial" panose="020B0604020202020204" pitchFamily="34" charset="0"/>
              <a:buNone/>
            </a:pPr>
            <a:r>
              <a:rPr lang="en-US" altLang="en-US" sz="14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mupip</a:t>
            </a:r>
            <a:r>
              <a:rPr lang="en-US" altLang="en-US" sz="1400" dirty="0">
                <a:latin typeface="Courier New" panose="02070309020205020404" pitchFamily="49" charset="0"/>
                <a:cs typeface="Courier New" panose="02070309020205020404" pitchFamily="49" charset="0"/>
              </a:rPr>
              <a:t> set {-file </a:t>
            </a:r>
            <a:r>
              <a:rPr lang="en-US" altLang="en-US" sz="1400" dirty="0" err="1">
                <a:latin typeface="Courier New" panose="02070309020205020404" pitchFamily="49" charset="0"/>
                <a:cs typeface="Courier New" panose="02070309020205020404" pitchFamily="49" charset="0"/>
              </a:rPr>
              <a:t>db</a:t>
            </a:r>
            <a:r>
              <a:rPr lang="en-US" altLang="en-US" sz="1400" dirty="0">
                <a:latin typeface="Courier New" panose="02070309020205020404" pitchFamily="49" charset="0"/>
                <a:cs typeface="Courier New" panose="02070309020205020404" pitchFamily="49" charset="0"/>
              </a:rPr>
              <a:t>-file | -region </a:t>
            </a:r>
            <a:r>
              <a:rPr lang="en-US" altLang="en-US" sz="1400" dirty="0" err="1">
                <a:latin typeface="Courier New" panose="02070309020205020404" pitchFamily="49" charset="0"/>
                <a:cs typeface="Courier New" panose="02070309020205020404" pitchFamily="49" charset="0"/>
              </a:rPr>
              <a:t>reg</a:t>
            </a:r>
            <a:r>
              <a:rPr lang="en-US" altLang="en-US" sz="1400" dirty="0">
                <a:latin typeface="Courier New" panose="02070309020205020404" pitchFamily="49" charset="0"/>
                <a:cs typeface="Courier New" panose="02070309020205020404" pitchFamily="49" charset="0"/>
              </a:rPr>
              <a:t>-list} </a:t>
            </a:r>
          </a:p>
          <a:p>
            <a:pPr>
              <a:buFont typeface="Arial" panose="020B0604020202020204" pitchFamily="34" charset="0"/>
              <a:buNone/>
            </a:pPr>
            <a:r>
              <a:rPr lang="en-US" altLang="en-US" sz="1400" dirty="0">
                <a:latin typeface="Courier New" panose="02070309020205020404" pitchFamily="49" charset="0"/>
                <a:cs typeface="Courier New" panose="02070309020205020404" pitchFamily="49" charset="0"/>
              </a:rPr>
              <a:t>	-replication={ON | OFF} </a:t>
            </a:r>
          </a:p>
          <a:p>
            <a:pPr>
              <a:buFont typeface="Arial" panose="020B0604020202020204" pitchFamily="34" charset="0"/>
              <a:buNone/>
            </a:pPr>
            <a:endParaRPr lang="en-US" altLang="en-US" sz="1400"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en-US" altLang="en-US" sz="2800" b="1" dirty="0"/>
              <a:t>Creating the Replication Instance File</a:t>
            </a:r>
          </a:p>
          <a:p>
            <a:pPr>
              <a:buFont typeface="Arial" panose="020B0604020202020204" pitchFamily="34" charset="0"/>
              <a:buNone/>
            </a:pPr>
            <a:endParaRPr lang="en-US" altLang="en-US" sz="1100" dirty="0">
              <a:latin typeface="Courier New" panose="02070309020205020404" pitchFamily="49" charset="0"/>
            </a:endParaRPr>
          </a:p>
          <a:p>
            <a:r>
              <a:rPr lang="en-US" altLang="en-US" sz="14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mupip</a:t>
            </a:r>
            <a:r>
              <a:rPr lang="en-US" altLang="en-US" sz="1400" dirty="0">
                <a:latin typeface="Courier New" panose="02070309020205020404" pitchFamily="49" charset="0"/>
                <a:cs typeface="Courier New" panose="02070309020205020404" pitchFamily="49" charset="0"/>
              </a:rPr>
              <a:t> replicate -</a:t>
            </a:r>
            <a:r>
              <a:rPr lang="en-US" altLang="en-US" sz="1400" dirty="0" err="1">
                <a:latin typeface="Courier New" panose="02070309020205020404" pitchFamily="49" charset="0"/>
                <a:cs typeface="Courier New" panose="02070309020205020404" pitchFamily="49" charset="0"/>
              </a:rPr>
              <a:t>instance_create</a:t>
            </a:r>
            <a:r>
              <a:rPr lang="en-US" altLang="en-US" sz="1400" dirty="0">
                <a:latin typeface="Courier New" panose="02070309020205020404" pitchFamily="49" charset="0"/>
                <a:cs typeface="Courier New" panose="02070309020205020404" pitchFamily="49" charset="0"/>
              </a:rPr>
              <a:t> -name=&lt;instance name&gt; </a:t>
            </a:r>
          </a:p>
          <a:p>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noreplace</a:t>
            </a:r>
            <a:r>
              <a:rPr lang="en-US" altLang="en-US" sz="1400" dirty="0">
                <a:latin typeface="Courier New" panose="02070309020205020404" pitchFamily="49" charset="0"/>
                <a:cs typeface="Courier New" panose="02070309020205020404" pitchFamily="49" charset="0"/>
              </a:rPr>
              <a:t>] [-supplementary] [-</a:t>
            </a:r>
            <a:r>
              <a:rPr lang="en-US" altLang="en-US" sz="1400" dirty="0" err="1">
                <a:latin typeface="Courier New" panose="02070309020205020404" pitchFamily="49" charset="0"/>
                <a:cs typeface="Courier New" panose="02070309020205020404" pitchFamily="49" charset="0"/>
              </a:rPr>
              <a:t>noqdbrundown</a:t>
            </a:r>
            <a:r>
              <a:rPr lang="en-US" altLang="en-US" sz="1400" dirty="0">
                <a:latin typeface="Courier New" panose="02070309020205020404" pitchFamily="49" charset="0"/>
                <a:cs typeface="Courier New" panose="02070309020205020404" pitchFamily="49" charset="0"/>
              </a:rPr>
              <a:t>]</a:t>
            </a:r>
          </a:p>
          <a:p>
            <a:endParaRPr lang="en-US" altLang="en-US" sz="14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altLang="en-US" sz="2800" b="1" dirty="0"/>
              <a:t>Displaying and Changing the Replication Instance File</a:t>
            </a:r>
          </a:p>
          <a:p>
            <a:endParaRPr lang="en-US" altLang="en-US" sz="1400" dirty="0">
              <a:latin typeface="Courier New" panose="02070309020205020404" pitchFamily="49" charset="0"/>
              <a:cs typeface="Courier New" panose="02070309020205020404" pitchFamily="49" charset="0"/>
            </a:endParaRPr>
          </a:p>
          <a:p>
            <a:r>
              <a:rPr lang="en-US" altLang="en-US" sz="14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mupip</a:t>
            </a:r>
            <a:r>
              <a:rPr lang="en-US" altLang="en-US" sz="1400" dirty="0">
                <a:latin typeface="Courier New" panose="02070309020205020404" pitchFamily="49" charset="0"/>
                <a:cs typeface="Courier New" panose="02070309020205020404" pitchFamily="49" charset="0"/>
              </a:rPr>
              <a:t> replicate</a:t>
            </a:r>
          </a:p>
          <a:p>
            <a:r>
              <a:rPr lang="en-US" altLang="en-US" sz="1400" dirty="0">
                <a:latin typeface="Courier New" panose="02070309020205020404" pitchFamily="49" charset="0"/>
                <a:cs typeface="Courier New" panose="02070309020205020404" pitchFamily="49" charset="0"/>
              </a:rPr>
              <a:t> 	-edit[instance] {&lt;instance-file&gt;|-source -</a:t>
            </a:r>
            <a:r>
              <a:rPr lang="en-US" altLang="en-US" sz="1400" dirty="0" err="1">
                <a:latin typeface="Courier New" panose="02070309020205020404" pitchFamily="49" charset="0"/>
                <a:cs typeface="Courier New" panose="02070309020205020404" pitchFamily="49" charset="0"/>
              </a:rPr>
              <a:t>jnlpool</a:t>
            </a:r>
            <a:r>
              <a:rPr lang="en-US" altLang="en-US" sz="1400" dirty="0">
                <a:latin typeface="Courier New" panose="02070309020205020404" pitchFamily="49" charset="0"/>
                <a:cs typeface="Courier New" panose="02070309020205020404" pitchFamily="49" charset="0"/>
              </a:rPr>
              <a:t>}</a:t>
            </a:r>
          </a:p>
          <a:p>
            <a:r>
              <a:rPr lang="en-US" altLang="en-US" sz="1400" dirty="0">
                <a:latin typeface="Courier New" panose="02070309020205020404" pitchFamily="49" charset="0"/>
                <a:cs typeface="Courier New" panose="02070309020205020404" pitchFamily="49" charset="0"/>
              </a:rPr>
              <a:t> 	{-show [-detail]|-change [-offset=] [-size=] [-value=]}</a:t>
            </a:r>
          </a:p>
          <a:p>
            <a:r>
              <a:rPr lang="en-US" altLang="en-US" sz="1400" dirty="0">
                <a:latin typeface="Courier New" panose="02070309020205020404" pitchFamily="49" charset="0"/>
                <a:cs typeface="Courier New" panose="02070309020205020404" pitchFamily="49" charset="0"/>
              </a:rPr>
              <a:t> 	[-name=&lt;new-name&gt;] [-[no]</a:t>
            </a:r>
            <a:r>
              <a:rPr lang="en-US" altLang="en-US" sz="1400" dirty="0" err="1">
                <a:latin typeface="Courier New" panose="02070309020205020404" pitchFamily="49" charset="0"/>
                <a:cs typeface="Courier New" panose="02070309020205020404" pitchFamily="49" charset="0"/>
              </a:rPr>
              <a:t>qdbrundown</a:t>
            </a:r>
            <a:r>
              <a:rPr lang="en-US" altLang="en-US" sz="1400" dirty="0">
                <a:latin typeface="Courier New" panose="02070309020205020404" pitchFamily="49" charset="0"/>
                <a:cs typeface="Courier New" panose="02070309020205020404" pitchFamily="49" charset="0"/>
              </a:rPr>
              <a:t>]</a:t>
            </a:r>
          </a:p>
          <a:p>
            <a:pPr>
              <a:buFont typeface="Arial" panose="020B0604020202020204" pitchFamily="34" charset="0"/>
              <a:buNone/>
            </a:pPr>
            <a:endParaRPr lang="en-US" altLang="en-US" sz="1100" dirty="0">
              <a:latin typeface="Courier New" panose="02070309020205020404" pitchFamily="49" charset="0"/>
            </a:endParaRPr>
          </a:p>
          <a:p>
            <a:endParaRPr lang="en-US" altLang="en-US" sz="1600" b="1" dirty="0"/>
          </a:p>
          <a:p>
            <a:pPr>
              <a:buFont typeface="Arial" panose="020B0604020202020204" pitchFamily="34" charset="0"/>
              <a:buNone/>
            </a:pPr>
            <a:endParaRPr lang="en-US" altLang="en-US" sz="1100" dirty="0">
              <a:latin typeface="Courier New" panose="02070309020205020404" pitchFamily="49" charset="0"/>
            </a:endParaRPr>
          </a:p>
          <a:p>
            <a:pPr>
              <a:buFont typeface="Arial" panose="020B0604020202020204" pitchFamily="34" charset="0"/>
              <a:buNone/>
            </a:pPr>
            <a:r>
              <a:rPr lang="en-US" altLang="en-US" sz="1100" dirty="0">
                <a:latin typeface="Courier New" panose="02070309020205020404" pitchFamily="49" charset="0"/>
              </a:rPr>
              <a:t>	</a:t>
            </a:r>
            <a:endParaRPr lang="th-TH" altLang="en-US" sz="1100" dirty="0">
              <a:latin typeface="Courier New" panose="02070309020205020404" pitchFamily="49" charset="0"/>
            </a:endParaRPr>
          </a:p>
        </p:txBody>
      </p:sp>
      <p:sp>
        <p:nvSpPr>
          <p:cNvPr id="2" name="Date Placeholder 1">
            <a:extLst>
              <a:ext uri="{FF2B5EF4-FFF2-40B4-BE49-F238E27FC236}">
                <a16:creationId xmlns:a16="http://schemas.microsoft.com/office/drawing/2014/main" id="{2113C891-0DD3-E746-BF8F-940EF9796D41}"/>
              </a:ext>
            </a:extLst>
          </p:cNvPr>
          <p:cNvSpPr>
            <a:spLocks noGrp="1"/>
          </p:cNvSpPr>
          <p:nvPr>
            <p:ph type="dt" sz="half" idx="10"/>
          </p:nvPr>
        </p:nvSpPr>
        <p:spPr/>
        <p:txBody>
          <a:bodyPr/>
          <a:lstStyle/>
          <a:p>
            <a:fld id="{87BF9346-6E84-BF43-9E4F-882ABB90DBDF}" type="datetime1">
              <a:rPr lang="en-US" smtClean="0"/>
              <a:t>3/5/20</a:t>
            </a:fld>
            <a:endParaRPr lang="de-DE"/>
          </a:p>
        </p:txBody>
      </p:sp>
      <p:sp>
        <p:nvSpPr>
          <p:cNvPr id="3" name="Footer Placeholder 2">
            <a:extLst>
              <a:ext uri="{FF2B5EF4-FFF2-40B4-BE49-F238E27FC236}">
                <a16:creationId xmlns:a16="http://schemas.microsoft.com/office/drawing/2014/main" id="{70F45A7D-A5EF-784E-A7D4-10C84C3AF532}"/>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365787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altLang="en-US" dirty="0"/>
              <a:t>Controlling Replication (Cont.) </a:t>
            </a:r>
          </a:p>
        </p:txBody>
      </p:sp>
      <p:sp>
        <p:nvSpPr>
          <p:cNvPr id="118787" name="Content Placeholder 2"/>
          <p:cNvSpPr>
            <a:spLocks noGrp="1"/>
          </p:cNvSpPr>
          <p:nvPr>
            <p:ph idx="14"/>
          </p:nvPr>
        </p:nvSpPr>
        <p:spPr>
          <a:xfrm>
            <a:off x="1206654" y="1937224"/>
            <a:ext cx="10348038" cy="2871059"/>
          </a:xfrm>
        </p:spPr>
        <p:txBody>
          <a:bodyPr>
            <a:noAutofit/>
          </a:bodyPr>
          <a:lstStyle/>
          <a:p>
            <a:pPr>
              <a:buFont typeface="Arial" panose="020B0604020202020204" pitchFamily="34" charset="0"/>
              <a:buNone/>
            </a:pPr>
            <a:endParaRPr lang="en-US" altLang="en-US" sz="1100" dirty="0">
              <a:latin typeface="Courier New" panose="02070309020205020404" pitchFamily="49" charset="0"/>
            </a:endParaRPr>
          </a:p>
          <a:p>
            <a:pPr marL="457200" indent="-457200">
              <a:buFont typeface="Arial" panose="020B0604020202020204" pitchFamily="34" charset="0"/>
              <a:buChar char="•"/>
            </a:pPr>
            <a:r>
              <a:rPr lang="en-US" altLang="en-US" sz="2800" b="1" dirty="0"/>
              <a:t>Starting the Source Server</a:t>
            </a:r>
          </a:p>
          <a:p>
            <a:r>
              <a:rPr lang="en-US" altLang="en-US" sz="1600" dirty="0"/>
              <a:t>	</a:t>
            </a:r>
            <a:r>
              <a:rPr lang="en-US" altLang="en-US" sz="1400" b="1" dirty="0">
                <a:latin typeface="Courier New" panose="02070309020205020404" pitchFamily="49" charset="0"/>
                <a:cs typeface="Courier New" panose="02070309020205020404" pitchFamily="49" charset="0"/>
              </a:rPr>
              <a:t>$</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mupip</a:t>
            </a:r>
            <a:r>
              <a:rPr lang="en-US" altLang="en-US" sz="1400" dirty="0">
                <a:latin typeface="Courier New" panose="02070309020205020404" pitchFamily="49" charset="0"/>
                <a:cs typeface="Courier New" panose="02070309020205020404" pitchFamily="49" charset="0"/>
              </a:rPr>
              <a:t> replicate -source –start {-secondary=&lt;</a:t>
            </a:r>
            <a:r>
              <a:rPr lang="en-US" altLang="en-US" sz="1400" dirty="0" err="1">
                <a:latin typeface="Courier New" panose="02070309020205020404" pitchFamily="49" charset="0"/>
                <a:cs typeface="Courier New" panose="02070309020205020404" pitchFamily="49" charset="0"/>
              </a:rPr>
              <a:t>hostname:port</a:t>
            </a:r>
            <a:r>
              <a:rPr lang="en-US" altLang="en-US" sz="1400" dirty="0">
                <a:latin typeface="Courier New" panose="02070309020205020404" pitchFamily="49" charset="0"/>
                <a:cs typeface="Courier New" panose="02070309020205020404" pitchFamily="49" charset="0"/>
              </a:rPr>
              <a:t>&gt;|-passive}</a:t>
            </a:r>
          </a:p>
          <a:p>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buffsize</a:t>
            </a:r>
            <a:r>
              <a:rPr lang="en-US" altLang="en-US" sz="1400" dirty="0">
                <a:latin typeface="Courier New" panose="02070309020205020404" pitchFamily="49" charset="0"/>
                <a:cs typeface="Courier New" panose="02070309020205020404" pitchFamily="49" charset="0"/>
              </a:rPr>
              <a:t>=&lt;Journal Pool size in bytes&gt;] [-filter=&lt;filter command&gt;]</a:t>
            </a:r>
          </a:p>
          <a:p>
            <a:r>
              <a:rPr lang="en-US" altLang="en-US" sz="1400" dirty="0">
                <a:latin typeface="Courier New" panose="02070309020205020404" pitchFamily="49" charset="0"/>
                <a:cs typeface="Courier New" panose="02070309020205020404" pitchFamily="49" charset="0"/>
              </a:rPr>
              <a:t>	[-freeze[=</a:t>
            </a:r>
            <a:r>
              <a:rPr lang="en-US" altLang="en-US" sz="1400" dirty="0" err="1">
                <a:latin typeface="Courier New" panose="02070309020205020404" pitchFamily="49" charset="0"/>
                <a:cs typeface="Courier New" panose="02070309020205020404" pitchFamily="49" charset="0"/>
              </a:rPr>
              <a:t>on|off</a:t>
            </a:r>
            <a:r>
              <a:rPr lang="en-US" altLang="en-US" sz="1400" dirty="0">
                <a:latin typeface="Courier New" panose="02070309020205020404" pitchFamily="49" charset="0"/>
                <a:cs typeface="Courier New" panose="02070309020205020404" pitchFamily="49" charset="0"/>
              </a:rPr>
              <a:t>] -[no]comment[='"&lt;string&gt;"']</a:t>
            </a:r>
          </a:p>
          <a:p>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connectparams</a:t>
            </a:r>
            <a:r>
              <a:rPr lang="en-US" altLang="en-US" sz="1400" dirty="0">
                <a:latin typeface="Courier New" panose="02070309020205020404" pitchFamily="49" charset="0"/>
                <a:cs typeface="Courier New" panose="02070309020205020404" pitchFamily="49" charset="0"/>
              </a:rPr>
              <a:t>=&lt;hard tries&gt;,&lt;hard tries period&gt;,</a:t>
            </a:r>
          </a:p>
          <a:p>
            <a:r>
              <a:rPr lang="en-US" altLang="en-US" sz="1400" dirty="0">
                <a:latin typeface="Courier New" panose="02070309020205020404" pitchFamily="49" charset="0"/>
                <a:cs typeface="Courier New" panose="02070309020205020404" pitchFamily="49" charset="0"/>
              </a:rPr>
              <a:t> 	&lt;soft tries period&gt;, &lt;alert time&gt;, &lt;heartbeat period&gt;,</a:t>
            </a:r>
          </a:p>
          <a:p>
            <a:r>
              <a:rPr lang="en-US" altLang="en-US" sz="1400" dirty="0">
                <a:latin typeface="Courier New" panose="02070309020205020404" pitchFamily="49" charset="0"/>
                <a:cs typeface="Courier New" panose="02070309020205020404" pitchFamily="49" charset="0"/>
              </a:rPr>
              <a:t> 	&lt;max heartbeat wait&gt;] -</a:t>
            </a:r>
            <a:r>
              <a:rPr lang="en-US" altLang="en-US" sz="1400" dirty="0" err="1">
                <a:latin typeface="Courier New" panose="02070309020205020404" pitchFamily="49" charset="0"/>
                <a:cs typeface="Courier New" panose="02070309020205020404" pitchFamily="49" charset="0"/>
              </a:rPr>
              <a:t>instsecondary</a:t>
            </a:r>
            <a:r>
              <a:rPr lang="en-US" altLang="en-US" sz="1400" dirty="0">
                <a:latin typeface="Courier New" panose="02070309020205020404" pitchFamily="49" charset="0"/>
                <a:cs typeface="Courier New" panose="02070309020205020404" pitchFamily="49" charset="0"/>
              </a:rPr>
              <a:t>=&lt;replicating instance name&gt;</a:t>
            </a:r>
          </a:p>
          <a:p>
            <a:r>
              <a:rPr lang="en-US" altLang="en-US" sz="1400" dirty="0">
                <a:latin typeface="Courier New" panose="02070309020205020404" pitchFamily="49" charset="0"/>
                <a:cs typeface="Courier New" panose="02070309020205020404" pitchFamily="49" charset="0"/>
              </a:rPr>
              <a:t>	[-[no]</a:t>
            </a:r>
            <a:r>
              <a:rPr lang="en-US" altLang="en-US" sz="1400" dirty="0" err="1">
                <a:latin typeface="Courier New" panose="02070309020205020404" pitchFamily="49" charset="0"/>
                <a:cs typeface="Courier New" panose="02070309020205020404" pitchFamily="49" charset="0"/>
              </a:rPr>
              <a:t>jnlf</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ileonly</a:t>
            </a:r>
            <a:r>
              <a:rPr lang="en-US" altLang="en-US" sz="1400" dirty="0">
                <a:latin typeface="Courier New" panose="02070309020205020404" pitchFamily="49" charset="0"/>
                <a:cs typeface="Courier New" panose="02070309020205020404" pitchFamily="49" charset="0"/>
              </a:rPr>
              <a:t>]] -log=&lt;log file name&gt; [-</a:t>
            </a:r>
            <a:r>
              <a:rPr lang="en-US" altLang="en-US" sz="1400" dirty="0" err="1">
                <a:latin typeface="Courier New" panose="02070309020205020404" pitchFamily="49" charset="0"/>
                <a:cs typeface="Courier New" panose="02070309020205020404" pitchFamily="49" charset="0"/>
              </a:rPr>
              <a:t>log_interval</a:t>
            </a:r>
            <a:r>
              <a:rPr lang="en-US" altLang="en-US" sz="1400" dirty="0">
                <a:latin typeface="Courier New" panose="02070309020205020404" pitchFamily="49" charset="0"/>
                <a:cs typeface="Courier New" panose="02070309020205020404" pitchFamily="49" charset="0"/>
              </a:rPr>
              <a:t>=&lt;integer&gt;]</a:t>
            </a:r>
          </a:p>
          <a:p>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rootprimary</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propagateprimary</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updok</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updnotok</a:t>
            </a:r>
            <a:r>
              <a:rPr lang="en-US" altLang="en-US" sz="1400" dirty="0">
                <a:latin typeface="Courier New" panose="02070309020205020404" pitchFamily="49" charset="0"/>
                <a:cs typeface="Courier New" panose="02070309020205020404" pitchFamily="49" charset="0"/>
              </a:rPr>
              <a:t>}]</a:t>
            </a:r>
          </a:p>
          <a:p>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cmplvl</a:t>
            </a:r>
            <a:r>
              <a:rPr lang="en-US" altLang="en-US" sz="1400" dirty="0">
                <a:latin typeface="Courier New" panose="02070309020205020404" pitchFamily="49" charset="0"/>
                <a:cs typeface="Courier New" panose="02070309020205020404" pitchFamily="49" charset="0"/>
              </a:rPr>
              <a:t>=&lt;compression level&gt;] [-</a:t>
            </a:r>
            <a:r>
              <a:rPr lang="en-US" altLang="en-US" sz="1400" dirty="0" err="1">
                <a:latin typeface="Courier New" panose="02070309020205020404" pitchFamily="49" charset="0"/>
                <a:cs typeface="Courier New" panose="02070309020205020404" pitchFamily="49" charset="0"/>
              </a:rPr>
              <a:t>tlsid</a:t>
            </a:r>
            <a:r>
              <a:rPr lang="en-US" altLang="en-US" sz="1400" dirty="0">
                <a:latin typeface="Courier New" panose="02070309020205020404" pitchFamily="49" charset="0"/>
                <a:cs typeface="Courier New" panose="02070309020205020404" pitchFamily="49" charset="0"/>
              </a:rPr>
              <a:t>=&lt;label&gt;]</a:t>
            </a:r>
          </a:p>
          <a:p>
            <a:r>
              <a:rPr lang="en-US" altLang="en-US" sz="1400" dirty="0">
                <a:latin typeface="Courier New" panose="02070309020205020404" pitchFamily="49" charset="0"/>
                <a:cs typeface="Courier New" panose="02070309020205020404" pitchFamily="49" charset="0"/>
              </a:rPr>
              <a:t>	[-[no]</a:t>
            </a:r>
            <a:r>
              <a:rPr lang="en-US" altLang="en-US" sz="1400" dirty="0" err="1">
                <a:latin typeface="Courier New" panose="02070309020205020404" pitchFamily="49" charset="0"/>
                <a:cs typeface="Courier New" panose="02070309020205020404" pitchFamily="49" charset="0"/>
              </a:rPr>
              <a:t>plaintextfallback</a:t>
            </a:r>
            <a:r>
              <a:rPr lang="en-US" altLang="en-US" sz="1400" dirty="0">
                <a:latin typeface="Courier New" panose="02070309020205020404" pitchFamily="49" charset="0"/>
                <a:cs typeface="Courier New" panose="02070309020205020404" pitchFamily="49" charset="0"/>
              </a:rPr>
              <a:t>]</a:t>
            </a:r>
          </a:p>
          <a:p>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renegotiate_interval</a:t>
            </a:r>
            <a:r>
              <a:rPr lang="en-US" altLang="en-US" sz="1400" dirty="0">
                <a:latin typeface="Courier New" panose="02070309020205020404" pitchFamily="49" charset="0"/>
                <a:cs typeface="Courier New" panose="02070309020205020404" pitchFamily="49" charset="0"/>
              </a:rPr>
              <a:t>=&lt;minutes&gt;]</a:t>
            </a:r>
            <a:endParaRPr lang="en-US" altLang="en-US" sz="1600" b="1" dirty="0"/>
          </a:p>
          <a:p>
            <a:pPr>
              <a:buFont typeface="Arial" panose="020B0604020202020204" pitchFamily="34" charset="0"/>
              <a:buNone/>
            </a:pPr>
            <a:endParaRPr lang="en-US" altLang="en-US" sz="1100" dirty="0">
              <a:latin typeface="Courier New" panose="02070309020205020404" pitchFamily="49" charset="0"/>
            </a:endParaRPr>
          </a:p>
          <a:p>
            <a:pPr>
              <a:buFont typeface="Arial" panose="020B0604020202020204" pitchFamily="34" charset="0"/>
              <a:buNone/>
            </a:pPr>
            <a:r>
              <a:rPr lang="en-US" altLang="en-US" sz="1100" dirty="0">
                <a:latin typeface="Courier New" panose="02070309020205020404" pitchFamily="49" charset="0"/>
              </a:rPr>
              <a:t>	</a:t>
            </a:r>
            <a:endParaRPr lang="th-TH" altLang="en-US" sz="1100" dirty="0">
              <a:latin typeface="Courier New" panose="02070309020205020404" pitchFamily="49" charset="0"/>
            </a:endParaRPr>
          </a:p>
        </p:txBody>
      </p:sp>
      <p:sp>
        <p:nvSpPr>
          <p:cNvPr id="2" name="Date Placeholder 1">
            <a:extLst>
              <a:ext uri="{FF2B5EF4-FFF2-40B4-BE49-F238E27FC236}">
                <a16:creationId xmlns:a16="http://schemas.microsoft.com/office/drawing/2014/main" id="{6EF2FB13-BA43-F54F-982D-C5C1C0D18EB9}"/>
              </a:ext>
            </a:extLst>
          </p:cNvPr>
          <p:cNvSpPr>
            <a:spLocks noGrp="1"/>
          </p:cNvSpPr>
          <p:nvPr>
            <p:ph type="dt" sz="half" idx="10"/>
          </p:nvPr>
        </p:nvSpPr>
        <p:spPr/>
        <p:txBody>
          <a:bodyPr/>
          <a:lstStyle/>
          <a:p>
            <a:fld id="{F707CD87-6702-A04B-BD24-E990F078D556}" type="datetime1">
              <a:rPr lang="en-US" smtClean="0"/>
              <a:t>3/5/20</a:t>
            </a:fld>
            <a:endParaRPr lang="de-DE"/>
          </a:p>
        </p:txBody>
      </p:sp>
      <p:sp>
        <p:nvSpPr>
          <p:cNvPr id="3" name="Footer Placeholder 2">
            <a:extLst>
              <a:ext uri="{FF2B5EF4-FFF2-40B4-BE49-F238E27FC236}">
                <a16:creationId xmlns:a16="http://schemas.microsoft.com/office/drawing/2014/main" id="{035B3AB9-2190-CE4C-87BC-2876A2A837DD}"/>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100442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altLang="en-US" dirty="0"/>
              <a:t>Controlling Replication(Cont.) </a:t>
            </a:r>
          </a:p>
        </p:txBody>
      </p:sp>
      <p:sp>
        <p:nvSpPr>
          <p:cNvPr id="119811" name="Content Placeholder 2"/>
          <p:cNvSpPr>
            <a:spLocks noGrp="1"/>
          </p:cNvSpPr>
          <p:nvPr>
            <p:ph idx="14"/>
          </p:nvPr>
        </p:nvSpPr>
        <p:spPr>
          <a:xfrm>
            <a:off x="934718" y="1884514"/>
            <a:ext cx="10917845" cy="2871059"/>
          </a:xfrm>
        </p:spPr>
        <p:txBody>
          <a:bodyPr>
            <a:noAutofit/>
          </a:bodyPr>
          <a:lstStyle/>
          <a:p>
            <a:pPr marL="342900" indent="-342900">
              <a:buFont typeface="Arial" panose="020B0604020202020204" pitchFamily="34" charset="0"/>
              <a:buChar char="•"/>
            </a:pPr>
            <a:r>
              <a:rPr lang="en-US" altLang="en-US" b="1" dirty="0"/>
              <a:t>Shutting Down the Source Server</a:t>
            </a:r>
          </a:p>
          <a:p>
            <a:pPr>
              <a:buFont typeface="Arial" panose="020B0604020202020204" pitchFamily="34" charset="0"/>
              <a:buNone/>
            </a:pPr>
            <a:endParaRPr lang="en-US" altLang="en-US" sz="1400" dirty="0">
              <a:latin typeface="Courier New" panose="02070309020205020404" pitchFamily="49" charset="0"/>
              <a:cs typeface="Courier New" panose="02070309020205020404" pitchFamily="49" charset="0"/>
            </a:endParaRPr>
          </a:p>
          <a:p>
            <a:r>
              <a:rPr lang="en-US" altLang="en-US" sz="14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-source –shutdown [-</a:t>
            </a:r>
            <a:r>
              <a:rPr lang="en-US" altLang="en-US" sz="1600" dirty="0" err="1">
                <a:latin typeface="Courier New" panose="02070309020205020404" pitchFamily="49" charset="0"/>
                <a:cs typeface="Courier New" panose="02070309020205020404" pitchFamily="49" charset="0"/>
              </a:rPr>
              <a:t>instsecondary</a:t>
            </a:r>
            <a:r>
              <a:rPr lang="en-US" altLang="en-US" sz="1600" dirty="0">
                <a:latin typeface="Courier New" panose="02070309020205020404" pitchFamily="49" charset="0"/>
                <a:cs typeface="Courier New" panose="02070309020205020404" pitchFamily="49" charset="0"/>
              </a:rPr>
              <a:t>=&lt;</a:t>
            </a:r>
            <a:r>
              <a:rPr lang="en-US" altLang="en-US" sz="1600" dirty="0" err="1">
                <a:latin typeface="Courier New" panose="02070309020205020404" pitchFamily="49" charset="0"/>
                <a:cs typeface="Courier New" panose="02070309020205020404" pitchFamily="49" charset="0"/>
              </a:rPr>
              <a:t>instance_name</a:t>
            </a:r>
            <a:r>
              <a:rPr lang="en-US" altLang="en-US" sz="1600" dirty="0">
                <a:latin typeface="Courier New" panose="02070309020205020404" pitchFamily="49" charset="0"/>
                <a:cs typeface="Courier New" panose="02070309020205020404" pitchFamily="49" charset="0"/>
              </a:rPr>
              <a:t>&gt;]</a:t>
            </a:r>
          </a:p>
          <a:p>
            <a:r>
              <a:rPr lang="en-US" altLang="en-US" sz="1600" dirty="0">
                <a:latin typeface="Courier New" panose="02070309020205020404" pitchFamily="49" charset="0"/>
                <a:cs typeface="Courier New" panose="02070309020205020404" pitchFamily="49" charset="0"/>
              </a:rPr>
              <a:t>	[-timeout=&lt;timeout in seconds&gt;] [-</a:t>
            </a:r>
            <a:r>
              <a:rPr lang="en-US" altLang="en-US" sz="1600" dirty="0" err="1">
                <a:latin typeface="Courier New" panose="02070309020205020404" pitchFamily="49" charset="0"/>
                <a:cs typeface="Courier New" panose="02070309020205020404" pitchFamily="49" charset="0"/>
              </a:rPr>
              <a:t>zerobacklog</a:t>
            </a:r>
            <a:r>
              <a:rPr lang="en-US" altLang="en-US" sz="1600" dirty="0">
                <a:latin typeface="Courier New" panose="02070309020205020404" pitchFamily="49" charset="0"/>
                <a:cs typeface="Courier New" panose="02070309020205020404" pitchFamily="49" charset="0"/>
              </a:rPr>
              <a:t>]</a:t>
            </a:r>
          </a:p>
          <a:p>
            <a:endParaRPr lang="en-US" altLang="en-US" sz="1400" dirty="0">
              <a:latin typeface="Courier New" panose="02070309020205020404" pitchFamily="49" charset="0"/>
            </a:endParaRPr>
          </a:p>
          <a:p>
            <a:pPr marL="342900" indent="-342900">
              <a:buFont typeface="Arial" panose="020B0604020202020204" pitchFamily="34" charset="0"/>
              <a:buChar char="•"/>
            </a:pPr>
            <a:r>
              <a:rPr lang="en-US" altLang="en-US" b="1" dirty="0"/>
              <a:t>Activating a Passive Source Server</a:t>
            </a:r>
          </a:p>
          <a:p>
            <a:pPr>
              <a:buFont typeface="Arial" panose="020B0604020202020204" pitchFamily="34" charset="0"/>
              <a:buNone/>
            </a:pPr>
            <a:r>
              <a:rPr lang="en-US" altLang="en-US" sz="1600" b="1" dirty="0">
                <a:latin typeface="Courier New" panose="02070309020205020404" pitchFamily="49" charset="0"/>
                <a:cs typeface="Courier New" panose="02070309020205020404" pitchFamily="49" charset="0"/>
              </a:rPr>
              <a:t>	</a:t>
            </a:r>
          </a:p>
          <a:p>
            <a:r>
              <a:rPr lang="en-US" altLang="en-US" sz="1600" b="1"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-source –activate -secondary=&lt;</a:t>
            </a:r>
            <a:r>
              <a:rPr lang="en-US" altLang="en-US" sz="1600" dirty="0" err="1">
                <a:latin typeface="Courier New" panose="02070309020205020404" pitchFamily="49" charset="0"/>
                <a:cs typeface="Courier New" panose="02070309020205020404" pitchFamily="49" charset="0"/>
              </a:rPr>
              <a:t>hostname:port</a:t>
            </a:r>
            <a:r>
              <a:rPr lang="en-US" altLang="en-US" sz="1600" dirty="0">
                <a:latin typeface="Courier New" panose="02070309020205020404" pitchFamily="49" charset="0"/>
                <a:cs typeface="Courier New" panose="02070309020205020404" pitchFamily="49" charset="0"/>
              </a:rPr>
              <a:t>&gt;</a:t>
            </a:r>
          </a:p>
          <a:p>
            <a:r>
              <a:rPr lang="en-US" altLang="en-US" sz="1600" dirty="0">
                <a:latin typeface="Courier New" panose="02070309020205020404" pitchFamily="49" charset="0"/>
                <a:cs typeface="Courier New" panose="02070309020205020404" pitchFamily="49" charset="0"/>
              </a:rPr>
              <a:t>	-log=&lt;log file name&gt; [-</a:t>
            </a:r>
            <a:r>
              <a:rPr lang="en-US" altLang="en-US" sz="1600" dirty="0" err="1">
                <a:latin typeface="Courier New" panose="02070309020205020404" pitchFamily="49" charset="0"/>
                <a:cs typeface="Courier New" panose="02070309020205020404" pitchFamily="49" charset="0"/>
              </a:rPr>
              <a:t>log_interval</a:t>
            </a:r>
            <a:r>
              <a:rPr lang="en-US" altLang="en-US" sz="1600" dirty="0">
                <a:latin typeface="Courier New" panose="02070309020205020404" pitchFamily="49" charset="0"/>
                <a:cs typeface="Courier New" panose="02070309020205020404" pitchFamily="49" charset="0"/>
              </a:rPr>
              <a:t>=&lt;integer&gt;]</a:t>
            </a:r>
          </a:p>
          <a:p>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connectparams</a:t>
            </a:r>
            <a:r>
              <a:rPr lang="en-US" altLang="en-US" sz="1600" dirty="0">
                <a:latin typeface="Courier New" panose="02070309020205020404" pitchFamily="49" charset="0"/>
                <a:cs typeface="Courier New" panose="02070309020205020404" pitchFamily="49" charset="0"/>
              </a:rPr>
              <a:t>=&lt;hard tries&gt;,&lt;hard tries period&gt;,</a:t>
            </a:r>
          </a:p>
          <a:p>
            <a:r>
              <a:rPr lang="en-US" altLang="en-US" sz="1600" dirty="0">
                <a:latin typeface="Courier New" panose="02070309020205020404" pitchFamily="49" charset="0"/>
                <a:cs typeface="Courier New" panose="02070309020205020404" pitchFamily="49" charset="0"/>
              </a:rPr>
              <a:t>	&lt;soft tries period&gt;,&lt;alert time&gt;,&lt;heartbeat period&gt;,</a:t>
            </a:r>
          </a:p>
          <a:p>
            <a:r>
              <a:rPr lang="en-US" altLang="en-US" sz="1600" dirty="0">
                <a:latin typeface="Courier New" panose="02070309020205020404" pitchFamily="49" charset="0"/>
                <a:cs typeface="Courier New" panose="02070309020205020404" pitchFamily="49" charset="0"/>
              </a:rPr>
              <a:t>	&lt;max heartbeat wait&gt;]</a:t>
            </a:r>
          </a:p>
          <a:p>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instsecondary</a:t>
            </a:r>
            <a:r>
              <a:rPr lang="en-US" altLang="en-US" sz="1600" dirty="0">
                <a:latin typeface="Courier New" panose="02070309020205020404" pitchFamily="49" charset="0"/>
                <a:cs typeface="Courier New" panose="02070309020205020404" pitchFamily="49" charset="0"/>
              </a:rPr>
              <a:t>=&lt;</a:t>
            </a:r>
            <a:r>
              <a:rPr lang="en-US" altLang="en-US" sz="1600" dirty="0" err="1">
                <a:latin typeface="Courier New" panose="02070309020205020404" pitchFamily="49" charset="0"/>
                <a:cs typeface="Courier New" panose="02070309020205020404" pitchFamily="49" charset="0"/>
              </a:rPr>
              <a:t>instance_name</a:t>
            </a:r>
            <a:r>
              <a:rPr lang="en-US" altLang="en-US" sz="1600" dirty="0">
                <a:latin typeface="Courier New" panose="02070309020205020404" pitchFamily="49" charset="0"/>
                <a:cs typeface="Courier New" panose="02070309020205020404" pitchFamily="49" charset="0"/>
              </a:rPr>
              <a:t>&gt; {-</a:t>
            </a:r>
            <a:r>
              <a:rPr lang="en-US" altLang="en-US" sz="1600" dirty="0" err="1">
                <a:latin typeface="Courier New" panose="02070309020205020404" pitchFamily="49" charset="0"/>
                <a:cs typeface="Courier New" panose="02070309020205020404" pitchFamily="49" charset="0"/>
              </a:rPr>
              <a:t>rootprimary</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propagateprimary</a:t>
            </a:r>
            <a:r>
              <a:rPr lang="en-US" altLang="en-US" sz="1600" dirty="0">
                <a:latin typeface="Courier New" panose="02070309020205020404" pitchFamily="49" charset="0"/>
                <a:cs typeface="Courier New" panose="02070309020205020404" pitchFamily="49" charset="0"/>
              </a:rPr>
              <a:t>}</a:t>
            </a:r>
            <a:endParaRPr lang="en-US" altLang="en-US" sz="1400" dirty="0">
              <a:latin typeface="Courier New" panose="02070309020205020404" pitchFamily="49" charset="0"/>
            </a:endParaRPr>
          </a:p>
          <a:p>
            <a:pPr>
              <a:buFont typeface="Arial" panose="020B0604020202020204" pitchFamily="34" charset="0"/>
              <a:buNone/>
            </a:pPr>
            <a:r>
              <a:rPr lang="en-US" altLang="en-US" sz="1400" dirty="0">
                <a:latin typeface="Courier New" panose="02070309020205020404" pitchFamily="49" charset="0"/>
              </a:rPr>
              <a:t>	</a:t>
            </a:r>
            <a:endParaRPr lang="th-TH" altLang="en-US" sz="1400" dirty="0">
              <a:latin typeface="Courier New" panose="02070309020205020404" pitchFamily="49" charset="0"/>
            </a:endParaRPr>
          </a:p>
        </p:txBody>
      </p:sp>
      <p:sp>
        <p:nvSpPr>
          <p:cNvPr id="2" name="Date Placeholder 1">
            <a:extLst>
              <a:ext uri="{FF2B5EF4-FFF2-40B4-BE49-F238E27FC236}">
                <a16:creationId xmlns:a16="http://schemas.microsoft.com/office/drawing/2014/main" id="{98A049D5-3067-3E4D-8B1F-B33244B737BB}"/>
              </a:ext>
            </a:extLst>
          </p:cNvPr>
          <p:cNvSpPr>
            <a:spLocks noGrp="1"/>
          </p:cNvSpPr>
          <p:nvPr>
            <p:ph type="dt" sz="half" idx="10"/>
          </p:nvPr>
        </p:nvSpPr>
        <p:spPr/>
        <p:txBody>
          <a:bodyPr/>
          <a:lstStyle/>
          <a:p>
            <a:fld id="{90B3227B-9ACF-E840-99D7-1E0F96EA8CEA}" type="datetime1">
              <a:rPr lang="en-US" smtClean="0"/>
              <a:t>3/5/20</a:t>
            </a:fld>
            <a:endParaRPr lang="de-DE"/>
          </a:p>
        </p:txBody>
      </p:sp>
      <p:sp>
        <p:nvSpPr>
          <p:cNvPr id="3" name="Footer Placeholder 2">
            <a:extLst>
              <a:ext uri="{FF2B5EF4-FFF2-40B4-BE49-F238E27FC236}">
                <a16:creationId xmlns:a16="http://schemas.microsoft.com/office/drawing/2014/main" id="{36F1E990-8A7C-7F43-9726-610241A0CFC7}"/>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519661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altLang="en-US"/>
              <a:t>Controlling Replication(Cont.) </a:t>
            </a:r>
          </a:p>
        </p:txBody>
      </p:sp>
      <p:sp>
        <p:nvSpPr>
          <p:cNvPr id="120835" name="Content Placeholder 2"/>
          <p:cNvSpPr>
            <a:spLocks noGrp="1"/>
          </p:cNvSpPr>
          <p:nvPr>
            <p:ph idx="14"/>
          </p:nvPr>
        </p:nvSpPr>
        <p:spPr>
          <a:xfrm>
            <a:off x="1689792" y="1687217"/>
            <a:ext cx="10273035" cy="2871059"/>
          </a:xfrm>
        </p:spPr>
        <p:txBody>
          <a:bodyPr>
            <a:noAutofit/>
          </a:bodyPr>
          <a:lstStyle/>
          <a:p>
            <a:pPr marL="342900" indent="-342900">
              <a:buFont typeface="Arial" panose="020B0604020202020204" pitchFamily="34" charset="0"/>
              <a:buChar char="•"/>
            </a:pPr>
            <a:r>
              <a:rPr lang="en-US" altLang="en-US" b="1" dirty="0"/>
              <a:t>Deactivating an Active Source Server</a:t>
            </a:r>
          </a:p>
          <a:p>
            <a:pPr>
              <a:buFont typeface="Arial" panose="020B0604020202020204" pitchFamily="34" charset="0"/>
              <a:buNone/>
            </a:pPr>
            <a:endParaRPr lang="en-US" altLang="en-US" sz="1600" dirty="0">
              <a:latin typeface="Courier New" panose="02070309020205020404" pitchFamily="49" charset="0"/>
              <a:cs typeface="Courier New" panose="02070309020205020404" pitchFamily="49" charset="0"/>
            </a:endParaRPr>
          </a:p>
          <a:p>
            <a:r>
              <a:rPr lang="en-US" altLang="en-US" sz="1600"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-source -deactivate -</a:t>
            </a:r>
            <a:r>
              <a:rPr lang="en-US" altLang="en-US" sz="1600" dirty="0" err="1">
                <a:latin typeface="Courier New" panose="02070309020205020404" pitchFamily="49" charset="0"/>
                <a:cs typeface="Courier New" panose="02070309020205020404" pitchFamily="49" charset="0"/>
              </a:rPr>
              <a:t>instsecondary</a:t>
            </a:r>
            <a:r>
              <a:rPr lang="en-US" altLang="en-US" sz="1600" dirty="0">
                <a:latin typeface="Courier New" panose="02070309020205020404" pitchFamily="49" charset="0"/>
                <a:cs typeface="Courier New" panose="02070309020205020404" pitchFamily="49" charset="0"/>
              </a:rPr>
              <a:t>=&lt;</a:t>
            </a:r>
            <a:r>
              <a:rPr lang="en-US" altLang="en-US" sz="1600" dirty="0" err="1">
                <a:latin typeface="Courier New" panose="02070309020205020404" pitchFamily="49" charset="0"/>
                <a:cs typeface="Courier New" panose="02070309020205020404" pitchFamily="49" charset="0"/>
              </a:rPr>
              <a:t>instance_name</a:t>
            </a:r>
            <a:r>
              <a:rPr lang="en-US" altLang="en-US" sz="1600" dirty="0">
                <a:latin typeface="Courier New" panose="02070309020205020404" pitchFamily="49" charset="0"/>
                <a:cs typeface="Courier New" panose="02070309020205020404" pitchFamily="49" charset="0"/>
              </a:rPr>
              <a:t>&gt;</a:t>
            </a:r>
          </a:p>
          <a:p>
            <a:pPr>
              <a:buFont typeface="Arial" panose="020B0604020202020204" pitchFamily="34" charset="0"/>
              <a:buNone/>
            </a:pPr>
            <a:endParaRPr lang="en-US" altLang="en-US" sz="16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altLang="en-US" b="1" dirty="0"/>
              <a:t>Stopping the Source Filter</a:t>
            </a:r>
          </a:p>
          <a:p>
            <a:pPr>
              <a:buFont typeface="Arial" panose="020B0604020202020204" pitchFamily="34" charset="0"/>
              <a:buNone/>
            </a:pPr>
            <a:r>
              <a:rPr lang="en-US" altLang="en-US" sz="1800" b="1" dirty="0">
                <a:latin typeface="Courier New" panose="02070309020205020404" pitchFamily="49" charset="0"/>
                <a:cs typeface="Courier New" panose="02070309020205020404" pitchFamily="49" charset="0"/>
              </a:rPr>
              <a:t>	</a:t>
            </a:r>
          </a:p>
          <a:p>
            <a:pPr>
              <a:buFont typeface="Arial" panose="020B0604020202020204" pitchFamily="34" charset="0"/>
              <a:buNone/>
            </a:pPr>
            <a:r>
              <a:rPr lang="en-US" altLang="en-US" sz="1800" b="1"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-source -</a:t>
            </a:r>
            <a:r>
              <a:rPr lang="en-US" altLang="en-US" sz="1600" dirty="0" err="1">
                <a:latin typeface="Courier New" panose="02070309020205020404" pitchFamily="49" charset="0"/>
                <a:cs typeface="Courier New" panose="02070309020205020404" pitchFamily="49" charset="0"/>
              </a:rPr>
              <a:t>stopsourcefilter</a:t>
            </a:r>
            <a:r>
              <a:rPr lang="en-US" altLang="en-US" sz="1600" dirty="0">
                <a:latin typeface="Courier New" panose="02070309020205020404" pitchFamily="49" charset="0"/>
                <a:cs typeface="Courier New" panose="02070309020205020404" pitchFamily="49" charset="0"/>
              </a:rPr>
              <a:t> </a:t>
            </a:r>
            <a:endParaRPr lang="en-US" altLang="en-US" sz="1800" dirty="0">
              <a:latin typeface="Courier New" panose="02070309020205020404" pitchFamily="49" charset="0"/>
              <a:cs typeface="Courier New" panose="02070309020205020404" pitchFamily="49" charset="0"/>
            </a:endParaRPr>
          </a:p>
          <a:p>
            <a:pPr>
              <a:buFont typeface="Arial" panose="020B0604020202020204" pitchFamily="34" charset="0"/>
              <a:buNone/>
            </a:pPr>
            <a:r>
              <a:rPr lang="en-US" altLang="en-US" sz="1600" dirty="0">
                <a:latin typeface="Courier New" panose="02070309020205020404" pitchFamily="49" charset="0"/>
              </a:rPr>
              <a:t>	</a:t>
            </a:r>
          </a:p>
          <a:p>
            <a:pPr marL="342900" indent="-342900">
              <a:buFont typeface="Arial" panose="020B0604020202020204" pitchFamily="34" charset="0"/>
              <a:buChar char="•"/>
            </a:pPr>
            <a:r>
              <a:rPr lang="en-US" altLang="en-US" b="1" dirty="0"/>
              <a:t>Checking Server Health</a:t>
            </a:r>
          </a:p>
          <a:p>
            <a:pPr>
              <a:buFont typeface="Arial" panose="020B0604020202020204" pitchFamily="34" charset="0"/>
              <a:buNone/>
            </a:pPr>
            <a:r>
              <a:rPr lang="en-US" altLang="en-US" sz="1600" dirty="0">
                <a:latin typeface="Courier New" panose="02070309020205020404" pitchFamily="49" charset="0"/>
              </a:rPr>
              <a:t>	</a:t>
            </a:r>
          </a:p>
          <a:p>
            <a:r>
              <a:rPr lang="en-US" altLang="en-US" sz="1600" b="1"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-source -</a:t>
            </a:r>
            <a:r>
              <a:rPr lang="en-US" altLang="en-US" sz="1600" dirty="0" err="1">
                <a:latin typeface="Courier New" panose="02070309020205020404" pitchFamily="49" charset="0"/>
                <a:cs typeface="Courier New" panose="02070309020205020404" pitchFamily="49" charset="0"/>
              </a:rPr>
              <a:t>checkhealth</a:t>
            </a:r>
            <a:endParaRPr lang="en-US" altLang="en-US" sz="1600" dirty="0">
              <a:latin typeface="Courier New" panose="02070309020205020404" pitchFamily="49" charset="0"/>
              <a:cs typeface="Courier New" panose="02070309020205020404" pitchFamily="49" charset="0"/>
            </a:endParaRPr>
          </a:p>
          <a:p>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instsecondary</a:t>
            </a:r>
            <a:r>
              <a:rPr lang="en-US" altLang="en-US" sz="1600" dirty="0">
                <a:latin typeface="Courier New" panose="02070309020205020404" pitchFamily="49" charset="0"/>
                <a:cs typeface="Courier New" panose="02070309020205020404" pitchFamily="49" charset="0"/>
              </a:rPr>
              <a:t>=&lt;</a:t>
            </a:r>
            <a:r>
              <a:rPr lang="en-US" altLang="en-US" sz="1600" dirty="0" err="1">
                <a:latin typeface="Courier New" panose="02070309020205020404" pitchFamily="49" charset="0"/>
                <a:cs typeface="Courier New" panose="02070309020205020404" pitchFamily="49" charset="0"/>
              </a:rPr>
              <a:t>instance_instance</a:t>
            </a:r>
            <a:r>
              <a:rPr lang="en-US" altLang="en-US" sz="1600" dirty="0">
                <a:latin typeface="Courier New" panose="02070309020205020404" pitchFamily="49" charset="0"/>
                <a:cs typeface="Courier New" panose="02070309020205020404" pitchFamily="49" charset="0"/>
              </a:rPr>
              <a:t>&gt;] [-he[</a:t>
            </a:r>
            <a:r>
              <a:rPr lang="en-US" altLang="en-US" sz="1600" dirty="0" err="1">
                <a:latin typeface="Courier New" panose="02070309020205020404" pitchFamily="49" charset="0"/>
                <a:cs typeface="Courier New" panose="02070309020205020404" pitchFamily="49" charset="0"/>
              </a:rPr>
              <a:t>lpers</a:t>
            </a:r>
            <a:r>
              <a:rPr lang="en-US" altLang="en-US" sz="1600" dirty="0">
                <a:latin typeface="Courier New" panose="02070309020205020404" pitchFamily="49" charset="0"/>
                <a:cs typeface="Courier New" panose="02070309020205020404" pitchFamily="49" charset="0"/>
              </a:rPr>
              <a:t>]]</a:t>
            </a:r>
            <a:endParaRPr lang="th-TH" altLang="en-US" sz="1800" dirty="0">
              <a:latin typeface="Courier New" panose="02070309020205020404" pitchFamily="49" charset="0"/>
            </a:endParaRPr>
          </a:p>
        </p:txBody>
      </p:sp>
      <p:sp>
        <p:nvSpPr>
          <p:cNvPr id="2" name="Date Placeholder 1">
            <a:extLst>
              <a:ext uri="{FF2B5EF4-FFF2-40B4-BE49-F238E27FC236}">
                <a16:creationId xmlns:a16="http://schemas.microsoft.com/office/drawing/2014/main" id="{41447033-A8C0-FA44-BCC1-D42A97A667A5}"/>
              </a:ext>
            </a:extLst>
          </p:cNvPr>
          <p:cNvSpPr>
            <a:spLocks noGrp="1"/>
          </p:cNvSpPr>
          <p:nvPr>
            <p:ph type="dt" sz="half" idx="10"/>
          </p:nvPr>
        </p:nvSpPr>
        <p:spPr/>
        <p:txBody>
          <a:bodyPr/>
          <a:lstStyle/>
          <a:p>
            <a:fld id="{5952849E-F0BD-0B45-A5D6-F744AEF2EACE}" type="datetime1">
              <a:rPr lang="en-US" smtClean="0"/>
              <a:t>3/5/20</a:t>
            </a:fld>
            <a:endParaRPr lang="de-DE"/>
          </a:p>
        </p:txBody>
      </p:sp>
      <p:sp>
        <p:nvSpPr>
          <p:cNvPr id="3" name="Footer Placeholder 2">
            <a:extLst>
              <a:ext uri="{FF2B5EF4-FFF2-40B4-BE49-F238E27FC236}">
                <a16:creationId xmlns:a16="http://schemas.microsoft.com/office/drawing/2014/main" id="{66A81EDB-9531-9B45-A4FC-002A680F79A9}"/>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992535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altLang="en-US"/>
              <a:t>Controlling Replication(Cont.) </a:t>
            </a:r>
          </a:p>
        </p:txBody>
      </p:sp>
      <p:sp>
        <p:nvSpPr>
          <p:cNvPr id="121859" name="Content Placeholder 2"/>
          <p:cNvSpPr>
            <a:spLocks noGrp="1"/>
          </p:cNvSpPr>
          <p:nvPr>
            <p:ph idx="14"/>
          </p:nvPr>
        </p:nvSpPr>
        <p:spPr>
          <a:xfrm>
            <a:off x="1676771" y="1568121"/>
            <a:ext cx="9474784" cy="2871059"/>
          </a:xfrm>
        </p:spPr>
        <p:txBody>
          <a:bodyPr>
            <a:noAutofit/>
          </a:bodyPr>
          <a:lstStyle/>
          <a:p>
            <a:pPr marL="457200" indent="-457200">
              <a:buFont typeface="Arial" panose="020B0604020202020204" pitchFamily="34" charset="0"/>
              <a:buChar char="•"/>
            </a:pPr>
            <a:r>
              <a:rPr lang="en-US" altLang="en-US" sz="2800" b="1" dirty="0"/>
              <a:t>Changing the Log File</a:t>
            </a:r>
          </a:p>
          <a:p>
            <a:pPr>
              <a:buFont typeface="Arial" panose="020B0604020202020204" pitchFamily="34" charset="0"/>
              <a:buNone/>
            </a:pPr>
            <a:endParaRPr lang="en-US" altLang="en-US" sz="1400" dirty="0">
              <a:latin typeface="Courier New" panose="02070309020205020404" pitchFamily="49" charset="0"/>
              <a:cs typeface="Courier New" panose="02070309020205020404" pitchFamily="49" charset="0"/>
            </a:endParaRPr>
          </a:p>
          <a:p>
            <a:r>
              <a:rPr lang="en-US" altLang="en-US" sz="14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-source -</a:t>
            </a:r>
            <a:r>
              <a:rPr lang="en-US" altLang="en-US" sz="1600" dirty="0" err="1">
                <a:latin typeface="Courier New" panose="02070309020205020404" pitchFamily="49" charset="0"/>
                <a:cs typeface="Courier New" panose="02070309020205020404" pitchFamily="49" charset="0"/>
              </a:rPr>
              <a:t>changelog</a:t>
            </a:r>
            <a:r>
              <a:rPr lang="en-US" altLang="en-US" sz="1600" dirty="0">
                <a:latin typeface="Courier New" panose="02070309020205020404" pitchFamily="49" charset="0"/>
                <a:cs typeface="Courier New" panose="02070309020205020404" pitchFamily="49" charset="0"/>
              </a:rPr>
              <a:t> -log=&lt;log file name&gt; </a:t>
            </a:r>
          </a:p>
          <a:p>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log_interval</a:t>
            </a:r>
            <a:r>
              <a:rPr lang="en-US" altLang="en-US" sz="1600" dirty="0">
                <a:latin typeface="Courier New" panose="02070309020205020404" pitchFamily="49" charset="0"/>
                <a:cs typeface="Courier New" panose="02070309020205020404" pitchFamily="49" charset="0"/>
              </a:rPr>
              <a:t>=&lt;integer&gt;] -</a:t>
            </a:r>
            <a:r>
              <a:rPr lang="en-US" altLang="en-US" sz="1600" dirty="0" err="1">
                <a:latin typeface="Courier New" panose="02070309020205020404" pitchFamily="49" charset="0"/>
                <a:cs typeface="Courier New" panose="02070309020205020404" pitchFamily="49" charset="0"/>
              </a:rPr>
              <a:t>instsecondary</a:t>
            </a:r>
            <a:r>
              <a:rPr lang="en-US" altLang="en-US" sz="1600" dirty="0">
                <a:latin typeface="Courier New" panose="02070309020205020404" pitchFamily="49" charset="0"/>
                <a:cs typeface="Courier New" panose="02070309020205020404" pitchFamily="49" charset="0"/>
              </a:rPr>
              <a:t>=&lt;</a:t>
            </a:r>
            <a:r>
              <a:rPr lang="en-US" altLang="en-US" sz="1600" dirty="0" err="1">
                <a:latin typeface="Courier New" panose="02070309020205020404" pitchFamily="49" charset="0"/>
                <a:cs typeface="Courier New" panose="02070309020205020404" pitchFamily="49" charset="0"/>
              </a:rPr>
              <a:t>instance_name</a:t>
            </a:r>
            <a:r>
              <a:rPr lang="en-US" altLang="en-US" sz="1600" dirty="0">
                <a:latin typeface="Courier New" panose="02070309020205020404" pitchFamily="49" charset="0"/>
                <a:cs typeface="Courier New" panose="02070309020205020404" pitchFamily="49" charset="0"/>
              </a:rPr>
              <a:t>&gt;</a:t>
            </a:r>
          </a:p>
          <a:p>
            <a:endParaRPr lang="en-US" altLang="en-US" sz="1400"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en-US" altLang="en-US" sz="2800" b="1" dirty="0"/>
              <a:t>Enabling/Disabling Detailed Logging</a:t>
            </a:r>
          </a:p>
          <a:p>
            <a:pPr>
              <a:buFont typeface="Arial" panose="020B0604020202020204" pitchFamily="34" charset="0"/>
              <a:buNone/>
            </a:pPr>
            <a:r>
              <a:rPr lang="en-US" altLang="en-US" sz="1600" b="1" dirty="0">
                <a:latin typeface="Courier New" panose="02070309020205020404" pitchFamily="49" charset="0"/>
                <a:cs typeface="Courier New" panose="02070309020205020404" pitchFamily="49" charset="0"/>
              </a:rPr>
              <a:t>	</a:t>
            </a:r>
          </a:p>
          <a:p>
            <a:pPr>
              <a:buFont typeface="Arial" panose="020B0604020202020204" pitchFamily="34" charset="0"/>
              <a:buNone/>
            </a:pPr>
            <a:r>
              <a:rPr lang="en-US" altLang="en-US" sz="1600" b="1"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-source -</a:t>
            </a:r>
            <a:r>
              <a:rPr lang="en-US" altLang="en-US" sz="1600" dirty="0" err="1">
                <a:latin typeface="Courier New" panose="02070309020205020404" pitchFamily="49" charset="0"/>
                <a:cs typeface="Courier New" panose="02070309020205020404" pitchFamily="49" charset="0"/>
              </a:rPr>
              <a:t>statslog</a:t>
            </a:r>
            <a:r>
              <a:rPr lang="en-US" altLang="en-US" sz="1600" dirty="0">
                <a:latin typeface="Courier New" panose="02070309020205020404" pitchFamily="49" charset="0"/>
                <a:cs typeface="Courier New" panose="02070309020205020404" pitchFamily="49" charset="0"/>
              </a:rPr>
              <a:t>={ON | OFF} </a:t>
            </a:r>
          </a:p>
          <a:p>
            <a:pPr>
              <a:buFont typeface="Arial" panose="020B0604020202020204" pitchFamily="34" charset="0"/>
              <a:buNone/>
            </a:pPr>
            <a:r>
              <a:rPr lang="en-US" altLang="en-US" sz="1600" dirty="0">
                <a:latin typeface="Courier New" panose="02070309020205020404" pitchFamily="49" charset="0"/>
                <a:cs typeface="Courier New" panose="02070309020205020404" pitchFamily="49" charset="0"/>
              </a:rPr>
              <a:t>	[-log=&lt;log file name&gt;] </a:t>
            </a:r>
          </a:p>
          <a:p>
            <a:pPr>
              <a:buFont typeface="Arial" panose="020B0604020202020204" pitchFamily="34" charset="0"/>
              <a:buNone/>
            </a:pPr>
            <a:r>
              <a:rPr lang="en-US" altLang="en-US" sz="1400" dirty="0">
                <a:latin typeface="Courier New" panose="02070309020205020404" pitchFamily="49" charset="0"/>
              </a:rPr>
              <a:t>	</a:t>
            </a:r>
          </a:p>
          <a:p>
            <a:pPr marL="457200" indent="-457200">
              <a:buFont typeface="Arial" panose="020B0604020202020204" pitchFamily="34" charset="0"/>
              <a:buChar char="•"/>
            </a:pPr>
            <a:r>
              <a:rPr lang="en-US" altLang="en-US" sz="2800" b="1" dirty="0"/>
              <a:t>Reporting the Current Backlog</a:t>
            </a:r>
          </a:p>
          <a:p>
            <a:pPr>
              <a:buFont typeface="Arial" panose="020B0604020202020204" pitchFamily="34" charset="0"/>
              <a:buNone/>
            </a:pPr>
            <a:r>
              <a:rPr lang="en-US" altLang="en-US" sz="1400" dirty="0">
                <a:latin typeface="Courier New" panose="02070309020205020404" pitchFamily="49" charset="0"/>
              </a:rPr>
              <a:t>	</a:t>
            </a:r>
            <a:endParaRPr lang="en-US" altLang="en-US" sz="1600" dirty="0">
              <a:latin typeface="Courier New" panose="02070309020205020404" pitchFamily="49" charset="0"/>
            </a:endParaRPr>
          </a:p>
          <a:p>
            <a:pPr>
              <a:buFont typeface="Arial" panose="020B0604020202020204" pitchFamily="34" charset="0"/>
              <a:buNone/>
            </a:pPr>
            <a:r>
              <a:rPr lang="en-US" altLang="en-US" sz="1600" b="1"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-source -</a:t>
            </a:r>
            <a:r>
              <a:rPr lang="en-US" altLang="en-US" sz="1600" dirty="0" err="1">
                <a:latin typeface="Courier New" panose="02070309020205020404" pitchFamily="49" charset="0"/>
                <a:cs typeface="Courier New" panose="02070309020205020404" pitchFamily="49" charset="0"/>
              </a:rPr>
              <a:t>showbacklog</a:t>
            </a:r>
            <a:r>
              <a:rPr lang="en-US" altLang="en-US" sz="1600" dirty="0">
                <a:latin typeface="Courier New" panose="02070309020205020404" pitchFamily="49" charset="0"/>
                <a:cs typeface="Courier New" panose="02070309020205020404" pitchFamily="49" charset="0"/>
              </a:rPr>
              <a:t> </a:t>
            </a:r>
            <a:endParaRPr lang="th-TH" altLang="en-US" sz="1600" dirty="0">
              <a:latin typeface="Courier New" panose="02070309020205020404" pitchFamily="49" charset="0"/>
            </a:endParaRPr>
          </a:p>
        </p:txBody>
      </p:sp>
      <p:sp>
        <p:nvSpPr>
          <p:cNvPr id="2" name="Date Placeholder 1">
            <a:extLst>
              <a:ext uri="{FF2B5EF4-FFF2-40B4-BE49-F238E27FC236}">
                <a16:creationId xmlns:a16="http://schemas.microsoft.com/office/drawing/2014/main" id="{16D7B583-496A-DA41-A237-583C71A04539}"/>
              </a:ext>
            </a:extLst>
          </p:cNvPr>
          <p:cNvSpPr>
            <a:spLocks noGrp="1"/>
          </p:cNvSpPr>
          <p:nvPr>
            <p:ph type="dt" sz="half" idx="10"/>
          </p:nvPr>
        </p:nvSpPr>
        <p:spPr/>
        <p:txBody>
          <a:bodyPr/>
          <a:lstStyle/>
          <a:p>
            <a:fld id="{136FC397-3E3E-E843-AE0A-7D569777128B}" type="datetime1">
              <a:rPr lang="en-US" smtClean="0"/>
              <a:t>3/5/20</a:t>
            </a:fld>
            <a:endParaRPr lang="de-DE"/>
          </a:p>
        </p:txBody>
      </p:sp>
      <p:sp>
        <p:nvSpPr>
          <p:cNvPr id="3" name="Footer Placeholder 2">
            <a:extLst>
              <a:ext uri="{FF2B5EF4-FFF2-40B4-BE49-F238E27FC236}">
                <a16:creationId xmlns:a16="http://schemas.microsoft.com/office/drawing/2014/main" id="{9097D396-AC0D-414E-8A66-2E65F4CA41B8}"/>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73389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altLang="en-US"/>
              <a:t>Controlling Replication(Cont.) </a:t>
            </a:r>
          </a:p>
        </p:txBody>
      </p:sp>
      <p:sp>
        <p:nvSpPr>
          <p:cNvPr id="122883" name="Content Placeholder 2"/>
          <p:cNvSpPr>
            <a:spLocks noGrp="1"/>
          </p:cNvSpPr>
          <p:nvPr>
            <p:ph idx="14"/>
          </p:nvPr>
        </p:nvSpPr>
        <p:spPr>
          <a:xfrm>
            <a:off x="1776613" y="1421396"/>
            <a:ext cx="10028085" cy="2871059"/>
          </a:xfrm>
        </p:spPr>
        <p:txBody>
          <a:bodyPr>
            <a:noAutofit/>
          </a:bodyPr>
          <a:lstStyle/>
          <a:p>
            <a:pPr marL="342900" indent="-342900">
              <a:buFont typeface="Arial" panose="020B0604020202020204" pitchFamily="34" charset="0"/>
              <a:buChar char="•"/>
            </a:pPr>
            <a:r>
              <a:rPr lang="en-US" altLang="en-US" sz="2800" b="1" dirty="0"/>
              <a:t>Starting the Receiver Server</a:t>
            </a:r>
          </a:p>
          <a:p>
            <a:pPr>
              <a:buFont typeface="Arial" panose="020B0604020202020204" pitchFamily="34" charset="0"/>
              <a:buNone/>
            </a:pPr>
            <a:endParaRPr lang="en-US" altLang="en-US" sz="1600" dirty="0">
              <a:latin typeface="Courier New" panose="02070309020205020404" pitchFamily="49" charset="0"/>
              <a:cs typeface="Courier New" panose="02070309020205020404" pitchFamily="49" charset="0"/>
            </a:endParaRPr>
          </a:p>
          <a:p>
            <a:r>
              <a:rPr lang="en-US" altLang="en-US" sz="1600"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-receiver –start -</a:t>
            </a:r>
            <a:r>
              <a:rPr lang="en-US" altLang="en-US" sz="1600" dirty="0" err="1">
                <a:latin typeface="Courier New" panose="02070309020205020404" pitchFamily="49" charset="0"/>
                <a:cs typeface="Courier New" panose="02070309020205020404" pitchFamily="49" charset="0"/>
              </a:rPr>
              <a:t>listenport</a:t>
            </a:r>
            <a:r>
              <a:rPr lang="en-US" altLang="en-US" sz="1600" dirty="0">
                <a:latin typeface="Courier New" panose="02070309020205020404" pitchFamily="49" charset="0"/>
                <a:cs typeface="Courier New" panose="02070309020205020404" pitchFamily="49" charset="0"/>
              </a:rPr>
              <a:t>=&lt;port number&gt;</a:t>
            </a:r>
          </a:p>
          <a:p>
            <a:r>
              <a:rPr lang="en-US" altLang="en-US" sz="1600" dirty="0">
                <a:latin typeface="Courier New" panose="02070309020205020404" pitchFamily="49" charset="0"/>
                <a:cs typeface="Courier New" panose="02070309020205020404" pitchFamily="49" charset="0"/>
              </a:rPr>
              <a:t>	-log=&lt;log file name&gt; [-</a:t>
            </a:r>
            <a:r>
              <a:rPr lang="en-US" altLang="en-US" sz="1600" dirty="0" err="1">
                <a:latin typeface="Courier New" panose="02070309020205020404" pitchFamily="49" charset="0"/>
                <a:cs typeface="Courier New" panose="02070309020205020404" pitchFamily="49" charset="0"/>
              </a:rPr>
              <a:t>log_interval</a:t>
            </a:r>
            <a:r>
              <a:rPr lang="en-US" altLang="en-US" sz="1600" dirty="0">
                <a:latin typeface="Courier New" panose="02070309020205020404" pitchFamily="49" charset="0"/>
                <a:cs typeface="Courier New" panose="02070309020205020404" pitchFamily="49" charset="0"/>
              </a:rPr>
              <a:t>="[integer1],[integer2]"]</a:t>
            </a:r>
          </a:p>
          <a:p>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autorollback</a:t>
            </a:r>
            <a:r>
              <a:rPr lang="en-US" altLang="en-US" sz="1600" dirty="0">
                <a:latin typeface="Courier New" panose="02070309020205020404" pitchFamily="49" charset="0"/>
                <a:cs typeface="Courier New" panose="02070309020205020404" pitchFamily="49" charset="0"/>
              </a:rPr>
              <a:t>[=verbose]] [-</a:t>
            </a:r>
            <a:r>
              <a:rPr lang="en-US" altLang="en-US" sz="1600" dirty="0" err="1">
                <a:latin typeface="Courier New" panose="02070309020205020404" pitchFamily="49" charset="0"/>
                <a:cs typeface="Courier New" panose="02070309020205020404" pitchFamily="49" charset="0"/>
              </a:rPr>
              <a:t>buffsize</a:t>
            </a:r>
            <a:r>
              <a:rPr lang="en-US" altLang="en-US" sz="1600" dirty="0">
                <a:latin typeface="Courier New" panose="02070309020205020404" pitchFamily="49" charset="0"/>
                <a:cs typeface="Courier New" panose="02070309020205020404" pitchFamily="49" charset="0"/>
              </a:rPr>
              <a:t>=&lt;Receive Pool size in bytes&gt;]</a:t>
            </a:r>
          </a:p>
          <a:p>
            <a:r>
              <a:rPr lang="en-US" altLang="en-US" sz="1600" dirty="0">
                <a:latin typeface="Courier New" panose="02070309020205020404" pitchFamily="49" charset="0"/>
                <a:cs typeface="Courier New" panose="02070309020205020404" pitchFamily="49" charset="0"/>
              </a:rPr>
              <a:t>	[-filter=&lt;filter command&gt;] [-</a:t>
            </a:r>
            <a:r>
              <a:rPr lang="en-US" altLang="en-US" sz="1600" dirty="0" err="1">
                <a:latin typeface="Courier New" panose="02070309020205020404" pitchFamily="49" charset="0"/>
                <a:cs typeface="Courier New" panose="02070309020205020404" pitchFamily="49" charset="0"/>
              </a:rPr>
              <a:t>noresync</a:t>
            </a:r>
            <a:r>
              <a:rPr lang="en-US" altLang="en-US" sz="1600" dirty="0">
                <a:latin typeface="Courier New" panose="02070309020205020404" pitchFamily="49" charset="0"/>
                <a:cs typeface="Courier New" panose="02070309020205020404" pitchFamily="49" charset="0"/>
              </a:rPr>
              <a:t>]</a:t>
            </a:r>
          </a:p>
          <a:p>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stopsourcefilter</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updateresync</a:t>
            </a:r>
            <a:r>
              <a:rPr lang="en-US" altLang="en-US" sz="1600" dirty="0">
                <a:latin typeface="Courier New" panose="02070309020205020404" pitchFamily="49" charset="0"/>
                <a:cs typeface="Courier New" panose="02070309020205020404" pitchFamily="49" charset="0"/>
              </a:rPr>
              <a:t>=&lt;/path/to/</a:t>
            </a:r>
            <a:r>
              <a:rPr lang="en-US" altLang="en-US" sz="1600" dirty="0" err="1">
                <a:latin typeface="Courier New" panose="02070309020205020404" pitchFamily="49" charset="0"/>
                <a:cs typeface="Courier New" panose="02070309020205020404" pitchFamily="49" charset="0"/>
              </a:rPr>
              <a:t>bkup</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orig</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repl</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inst</a:t>
            </a:r>
            <a:r>
              <a:rPr lang="en-US" altLang="en-US" sz="1600" dirty="0">
                <a:latin typeface="Courier New" panose="02070309020205020404" pitchFamily="49" charset="0"/>
                <a:cs typeface="Courier New" panose="02070309020205020404" pitchFamily="49" charset="0"/>
              </a:rPr>
              <a:t>-file&gt;</a:t>
            </a:r>
          </a:p>
          <a:p>
            <a:r>
              <a:rPr lang="en-US" altLang="en-US" sz="1600" dirty="0">
                <a:latin typeface="Courier New" panose="02070309020205020404" pitchFamily="49" charset="0"/>
                <a:cs typeface="Courier New" panose="02070309020205020404" pitchFamily="49" charset="0"/>
              </a:rPr>
              <a:t>	{[-resume=&lt;</a:t>
            </a:r>
            <a:r>
              <a:rPr lang="en-US" altLang="en-US" sz="1600" dirty="0" err="1">
                <a:latin typeface="Courier New" panose="02070309020205020404" pitchFamily="49" charset="0"/>
                <a:cs typeface="Courier New" panose="02070309020205020404" pitchFamily="49" charset="0"/>
              </a:rPr>
              <a:t>strm_num</a:t>
            </a:r>
            <a:r>
              <a:rPr lang="en-US" altLang="en-US" sz="1600" dirty="0">
                <a:latin typeface="Courier New" panose="02070309020205020404" pitchFamily="49" charset="0"/>
                <a:cs typeface="Courier New" panose="02070309020205020404" pitchFamily="49" charset="0"/>
              </a:rPr>
              <a:t>&gt;|-reuse=&lt;</a:t>
            </a:r>
            <a:r>
              <a:rPr lang="en-US" altLang="en-US" sz="1600" dirty="0" err="1">
                <a:latin typeface="Courier New" panose="02070309020205020404" pitchFamily="49" charset="0"/>
                <a:cs typeface="Courier New" panose="02070309020205020404" pitchFamily="49" charset="0"/>
              </a:rPr>
              <a:t>instname</a:t>
            </a:r>
            <a:r>
              <a:rPr lang="en-US" altLang="en-US" sz="1600" dirty="0">
                <a:latin typeface="Courier New" panose="02070309020205020404" pitchFamily="49" charset="0"/>
                <a:cs typeface="Courier New" panose="02070309020205020404" pitchFamily="49" charset="0"/>
              </a:rPr>
              <a:t>&gt;]} [-initialize] [-</a:t>
            </a:r>
            <a:r>
              <a:rPr lang="en-US" altLang="en-US" sz="1600" dirty="0" err="1">
                <a:latin typeface="Courier New" panose="02070309020205020404" pitchFamily="49" charset="0"/>
                <a:cs typeface="Courier New" panose="02070309020205020404" pitchFamily="49" charset="0"/>
              </a:rPr>
              <a:t>cmplvl</a:t>
            </a:r>
            <a:r>
              <a:rPr lang="en-US" altLang="en-US" sz="1600" dirty="0">
                <a:latin typeface="Courier New" panose="02070309020205020404" pitchFamily="49" charset="0"/>
                <a:cs typeface="Courier New" panose="02070309020205020404" pitchFamily="49" charset="0"/>
              </a:rPr>
              <a:t>=n]</a:t>
            </a:r>
          </a:p>
          <a:p>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tlsid</a:t>
            </a:r>
            <a:r>
              <a:rPr lang="en-US" altLang="en-US" sz="1600" dirty="0">
                <a:latin typeface="Courier New" panose="02070309020205020404" pitchFamily="49" charset="0"/>
                <a:cs typeface="Courier New" panose="02070309020205020404" pitchFamily="49" charset="0"/>
              </a:rPr>
              <a:t>=&lt;label&gt;]</a:t>
            </a:r>
          </a:p>
          <a:p>
            <a:endParaRPr lang="en-US" altLang="en-US" sz="14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altLang="en-US" sz="2800" b="1" dirty="0"/>
              <a:t>Starting the Update Process</a:t>
            </a:r>
          </a:p>
          <a:p>
            <a:pPr>
              <a:buFont typeface="Arial" panose="020B0604020202020204" pitchFamily="34" charset="0"/>
              <a:buNone/>
            </a:pPr>
            <a:r>
              <a:rPr lang="en-US" altLang="en-US" sz="1800" b="1" dirty="0">
                <a:latin typeface="Courier New" panose="02070309020205020404" pitchFamily="49" charset="0"/>
                <a:cs typeface="Courier New" panose="02070309020205020404" pitchFamily="49" charset="0"/>
              </a:rPr>
              <a:t>	</a:t>
            </a:r>
          </a:p>
          <a:p>
            <a:r>
              <a:rPr lang="en-US" altLang="en-US" sz="1800" b="1"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mupip</a:t>
            </a:r>
            <a:r>
              <a:rPr lang="en-US" altLang="en-US" sz="1800" dirty="0">
                <a:latin typeface="Courier New" panose="02070309020205020404" pitchFamily="49" charset="0"/>
                <a:cs typeface="Courier New" panose="02070309020205020404" pitchFamily="49" charset="0"/>
              </a:rPr>
              <a:t> replicate -receiver -start </a:t>
            </a:r>
          </a:p>
          <a:p>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updateonly</a:t>
            </a:r>
            <a:r>
              <a:rPr lang="en-US" altLang="en-US" sz="1800" dirty="0">
                <a:latin typeface="Courier New" panose="02070309020205020404" pitchFamily="49" charset="0"/>
                <a:cs typeface="Courier New" panose="02070309020205020404" pitchFamily="49" charset="0"/>
              </a:rPr>
              <a:t>|-helpers[=m[,n]]}</a:t>
            </a:r>
            <a:r>
              <a:rPr lang="en-US" altLang="en-US" sz="1600" dirty="0">
                <a:latin typeface="Courier New" panose="02070309020205020404" pitchFamily="49" charset="0"/>
              </a:rPr>
              <a:t>	</a:t>
            </a:r>
          </a:p>
        </p:txBody>
      </p:sp>
      <p:sp>
        <p:nvSpPr>
          <p:cNvPr id="2" name="Date Placeholder 1">
            <a:extLst>
              <a:ext uri="{FF2B5EF4-FFF2-40B4-BE49-F238E27FC236}">
                <a16:creationId xmlns:a16="http://schemas.microsoft.com/office/drawing/2014/main" id="{7F28C364-49BB-3548-894C-E9766AE3F474}"/>
              </a:ext>
            </a:extLst>
          </p:cNvPr>
          <p:cNvSpPr>
            <a:spLocks noGrp="1"/>
          </p:cNvSpPr>
          <p:nvPr>
            <p:ph type="dt" sz="half" idx="10"/>
          </p:nvPr>
        </p:nvSpPr>
        <p:spPr/>
        <p:txBody>
          <a:bodyPr/>
          <a:lstStyle/>
          <a:p>
            <a:fld id="{8B5FAEDE-DCE4-9F43-9C66-7D4617627F20}" type="datetime1">
              <a:rPr lang="en-US" smtClean="0"/>
              <a:t>3/5/20</a:t>
            </a:fld>
            <a:endParaRPr lang="de-DE"/>
          </a:p>
        </p:txBody>
      </p:sp>
      <p:sp>
        <p:nvSpPr>
          <p:cNvPr id="3" name="Footer Placeholder 2">
            <a:extLst>
              <a:ext uri="{FF2B5EF4-FFF2-40B4-BE49-F238E27FC236}">
                <a16:creationId xmlns:a16="http://schemas.microsoft.com/office/drawing/2014/main" id="{BF62BE86-95B4-B240-A132-604ACBE5DE57}"/>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434110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altLang="en-US"/>
              <a:t>Controlling Replication(Cont.) </a:t>
            </a:r>
          </a:p>
        </p:txBody>
      </p:sp>
      <p:sp>
        <p:nvSpPr>
          <p:cNvPr id="123907" name="Content Placeholder 2"/>
          <p:cNvSpPr>
            <a:spLocks noGrp="1"/>
          </p:cNvSpPr>
          <p:nvPr>
            <p:ph idx="14"/>
          </p:nvPr>
        </p:nvSpPr>
        <p:spPr>
          <a:xfrm>
            <a:off x="1766454" y="1547496"/>
            <a:ext cx="8848835" cy="2871059"/>
          </a:xfrm>
        </p:spPr>
        <p:txBody>
          <a:bodyPr>
            <a:noAutofit/>
          </a:bodyPr>
          <a:lstStyle/>
          <a:p>
            <a:pPr marL="285750" indent="-285750">
              <a:buFont typeface="Arial" panose="020B0604020202020204" pitchFamily="34" charset="0"/>
              <a:buChar char="•"/>
            </a:pPr>
            <a:r>
              <a:rPr lang="en-US" altLang="en-US" sz="2800" b="1" dirty="0"/>
              <a:t>Stopping the Update Process and/or the Receiver Server</a:t>
            </a:r>
          </a:p>
          <a:p>
            <a:pPr marL="285750" indent="-285750">
              <a:buFont typeface="Arial" panose="020B0604020202020204" pitchFamily="34" charset="0"/>
              <a:buChar char="•"/>
            </a:pPr>
            <a:endParaRPr lang="en-US" altLang="en-US" sz="1400" dirty="0">
              <a:latin typeface="Courier New" panose="02070309020205020404" pitchFamily="49" charset="0"/>
              <a:cs typeface="Courier New" panose="02070309020205020404" pitchFamily="49" charset="0"/>
            </a:endParaRPr>
          </a:p>
          <a:p>
            <a:r>
              <a:rPr lang="en-US" altLang="en-US" sz="14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-receiver -shutdown [-helpers | -</a:t>
            </a:r>
            <a:r>
              <a:rPr lang="en-US" altLang="en-US" sz="1600" dirty="0" err="1">
                <a:latin typeface="Courier New" panose="02070309020205020404" pitchFamily="49" charset="0"/>
                <a:cs typeface="Courier New" panose="02070309020205020404" pitchFamily="49" charset="0"/>
              </a:rPr>
              <a:t>updateonly</a:t>
            </a:r>
            <a:r>
              <a:rPr lang="en-US" altLang="en-US" sz="1600" dirty="0">
                <a:latin typeface="Courier New" panose="02070309020205020404" pitchFamily="49" charset="0"/>
                <a:cs typeface="Courier New" panose="02070309020205020404" pitchFamily="49" charset="0"/>
              </a:rPr>
              <a:t>]</a:t>
            </a:r>
          </a:p>
          <a:p>
            <a:r>
              <a:rPr lang="en-US" altLang="en-US" sz="1600" dirty="0">
                <a:latin typeface="Courier New" panose="02070309020205020404" pitchFamily="49" charset="0"/>
                <a:cs typeface="Courier New" panose="02070309020205020404" pitchFamily="49" charset="0"/>
              </a:rPr>
              <a:t>	[-timeout=&lt;timeout in seconds&gt;]</a:t>
            </a:r>
          </a:p>
          <a:p>
            <a:endParaRPr lang="en-US" altLang="en-US" sz="14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altLang="en-US" sz="2800" b="1" dirty="0"/>
              <a:t>Checking Server Health</a:t>
            </a:r>
          </a:p>
          <a:p>
            <a:pPr>
              <a:buFont typeface="Arial" panose="020B0604020202020204" pitchFamily="34" charset="0"/>
              <a:buNone/>
            </a:pPr>
            <a:r>
              <a:rPr lang="en-US" altLang="en-US" sz="1600" b="1" dirty="0">
                <a:latin typeface="Courier New" panose="02070309020205020404" pitchFamily="49" charset="0"/>
                <a:cs typeface="Courier New" panose="02070309020205020404" pitchFamily="49" charset="0"/>
              </a:rPr>
              <a:t>	</a:t>
            </a:r>
          </a:p>
          <a:p>
            <a:pPr>
              <a:buFont typeface="Arial" panose="020B0604020202020204" pitchFamily="34" charset="0"/>
              <a:buNone/>
            </a:pPr>
            <a:r>
              <a:rPr lang="en-US" altLang="en-US" sz="1600" b="1"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-receiver -</a:t>
            </a:r>
            <a:r>
              <a:rPr lang="en-US" altLang="en-US" sz="1600" dirty="0" err="1">
                <a:latin typeface="Courier New" panose="02070309020205020404" pitchFamily="49" charset="0"/>
                <a:cs typeface="Courier New" panose="02070309020205020404" pitchFamily="49" charset="0"/>
              </a:rPr>
              <a:t>checkhealth</a:t>
            </a:r>
            <a:r>
              <a:rPr lang="en-US" altLang="en-US" sz="1600" dirty="0">
                <a:latin typeface="Courier New" panose="02070309020205020404" pitchFamily="49" charset="0"/>
                <a:cs typeface="Courier New" panose="02070309020205020404" pitchFamily="49" charset="0"/>
              </a:rPr>
              <a:t>  </a:t>
            </a:r>
          </a:p>
          <a:p>
            <a:pPr>
              <a:buFont typeface="Arial" panose="020B0604020202020204" pitchFamily="34" charset="0"/>
              <a:buNone/>
            </a:pPr>
            <a:endParaRPr lang="en-US" altLang="en-US" sz="16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altLang="en-US" sz="2800" b="1" dirty="0"/>
              <a:t>Changing the Log File</a:t>
            </a:r>
          </a:p>
          <a:p>
            <a:pPr>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a:t>
            </a:r>
          </a:p>
          <a:p>
            <a:r>
              <a:rPr lang="en-US" altLang="en-US" sz="1400" b="1"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-receiver -</a:t>
            </a:r>
            <a:r>
              <a:rPr lang="en-US" altLang="en-US" sz="1600" dirty="0" err="1">
                <a:latin typeface="Courier New" panose="02070309020205020404" pitchFamily="49" charset="0"/>
                <a:cs typeface="Courier New" panose="02070309020205020404" pitchFamily="49" charset="0"/>
              </a:rPr>
              <a:t>changelog</a:t>
            </a:r>
            <a:r>
              <a:rPr lang="en-US" altLang="en-US" sz="1600" dirty="0">
                <a:latin typeface="Courier New" panose="02070309020205020404" pitchFamily="49" charset="0"/>
                <a:cs typeface="Courier New" panose="02070309020205020404" pitchFamily="49" charset="0"/>
              </a:rPr>
              <a:t> -log=&lt;log file name&gt; </a:t>
            </a:r>
          </a:p>
          <a:p>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log_interval</a:t>
            </a:r>
            <a:r>
              <a:rPr lang="en-US" altLang="en-US" sz="1600" dirty="0">
                <a:latin typeface="Courier New" panose="02070309020205020404" pitchFamily="49" charset="0"/>
                <a:cs typeface="Courier New" panose="02070309020205020404" pitchFamily="49" charset="0"/>
              </a:rPr>
              <a:t>="[integer1],[integer2]"]</a:t>
            </a:r>
            <a:r>
              <a:rPr lang="en-US" altLang="en-US" sz="1400" dirty="0">
                <a:latin typeface="Courier New" panose="02070309020205020404" pitchFamily="49" charset="0"/>
              </a:rPr>
              <a:t>	</a:t>
            </a:r>
          </a:p>
        </p:txBody>
      </p:sp>
      <p:sp>
        <p:nvSpPr>
          <p:cNvPr id="2" name="Date Placeholder 1">
            <a:extLst>
              <a:ext uri="{FF2B5EF4-FFF2-40B4-BE49-F238E27FC236}">
                <a16:creationId xmlns:a16="http://schemas.microsoft.com/office/drawing/2014/main" id="{E7367A34-D74A-224B-B606-B0C3162FD75A}"/>
              </a:ext>
            </a:extLst>
          </p:cNvPr>
          <p:cNvSpPr>
            <a:spLocks noGrp="1"/>
          </p:cNvSpPr>
          <p:nvPr>
            <p:ph type="dt" sz="half" idx="10"/>
          </p:nvPr>
        </p:nvSpPr>
        <p:spPr/>
        <p:txBody>
          <a:bodyPr/>
          <a:lstStyle/>
          <a:p>
            <a:fld id="{5B62F7D9-D44F-0148-9C5C-9EBB1955BD61}" type="datetime1">
              <a:rPr lang="en-US" smtClean="0"/>
              <a:t>3/5/20</a:t>
            </a:fld>
            <a:endParaRPr lang="de-DE"/>
          </a:p>
        </p:txBody>
      </p:sp>
      <p:sp>
        <p:nvSpPr>
          <p:cNvPr id="3" name="Footer Placeholder 2">
            <a:extLst>
              <a:ext uri="{FF2B5EF4-FFF2-40B4-BE49-F238E27FC236}">
                <a16:creationId xmlns:a16="http://schemas.microsoft.com/office/drawing/2014/main" id="{B8F0DFBD-C14F-394A-AAD0-700055482C7B}"/>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412550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p:cNvSpPr>
          <p:nvPr>
            <p:ph type="title"/>
          </p:nvPr>
        </p:nvSpPr>
        <p:spPr/>
        <p:txBody>
          <a:bodyPr/>
          <a:lstStyle/>
          <a:p>
            <a:r>
              <a:rPr lang="en-US" altLang="en-US" dirty="0"/>
              <a:t>YDB Replication</a:t>
            </a:r>
            <a:endParaRPr lang="th-TH" altLang="en-US" dirty="0"/>
          </a:p>
        </p:txBody>
      </p:sp>
      <p:sp>
        <p:nvSpPr>
          <p:cNvPr id="2" name="Date Placeholder 1">
            <a:extLst>
              <a:ext uri="{FF2B5EF4-FFF2-40B4-BE49-F238E27FC236}">
                <a16:creationId xmlns:a16="http://schemas.microsoft.com/office/drawing/2014/main" id="{DE655AB6-F214-9E49-A8A5-CD85489E6736}"/>
              </a:ext>
            </a:extLst>
          </p:cNvPr>
          <p:cNvSpPr>
            <a:spLocks noGrp="1"/>
          </p:cNvSpPr>
          <p:nvPr>
            <p:ph type="dt" sz="half" idx="10"/>
          </p:nvPr>
        </p:nvSpPr>
        <p:spPr/>
        <p:txBody>
          <a:bodyPr/>
          <a:lstStyle/>
          <a:p>
            <a:fld id="{66670323-E4F9-7B46-A0F2-0F3B4A89590B}" type="datetime1">
              <a:rPr lang="en-US" smtClean="0"/>
              <a:t>3/5/20</a:t>
            </a:fld>
            <a:endParaRPr lang="de-DE"/>
          </a:p>
        </p:txBody>
      </p:sp>
      <p:sp>
        <p:nvSpPr>
          <p:cNvPr id="3" name="Footer Placeholder 2">
            <a:extLst>
              <a:ext uri="{FF2B5EF4-FFF2-40B4-BE49-F238E27FC236}">
                <a16:creationId xmlns:a16="http://schemas.microsoft.com/office/drawing/2014/main" id="{2750D5CB-770A-0E4A-BA78-12B5B6A4DC2F}"/>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396765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altLang="en-US"/>
              <a:t>Controlling Replication(Cont.) </a:t>
            </a:r>
          </a:p>
        </p:txBody>
      </p:sp>
      <p:sp>
        <p:nvSpPr>
          <p:cNvPr id="124931" name="Content Placeholder 2"/>
          <p:cNvSpPr>
            <a:spLocks noGrp="1"/>
          </p:cNvSpPr>
          <p:nvPr>
            <p:ph idx="14"/>
          </p:nvPr>
        </p:nvSpPr>
        <p:spPr>
          <a:xfrm>
            <a:off x="1766455" y="1425277"/>
            <a:ext cx="9488533" cy="2871059"/>
          </a:xfrm>
        </p:spPr>
        <p:txBody>
          <a:bodyPr>
            <a:noAutofit/>
          </a:bodyPr>
          <a:lstStyle/>
          <a:p>
            <a:pPr marL="285750" indent="-285750">
              <a:buFont typeface="Arial" panose="020B0604020202020204" pitchFamily="34" charset="0"/>
              <a:buChar char="•"/>
            </a:pPr>
            <a:r>
              <a:rPr lang="en-US" altLang="en-US" sz="2800" b="1" dirty="0"/>
              <a:t>Enabling/Disabling Detailed Logging</a:t>
            </a:r>
          </a:p>
          <a:p>
            <a:pPr>
              <a:buFont typeface="Arial" panose="020B0604020202020204" pitchFamily="34" charset="0"/>
              <a:buNone/>
            </a:pPr>
            <a:endParaRPr lang="en-US" altLang="en-US" sz="1200" dirty="0">
              <a:latin typeface="Courier New" panose="02070309020205020404" pitchFamily="49" charset="0"/>
              <a:cs typeface="Courier New" panose="02070309020205020404" pitchFamily="49" charset="0"/>
            </a:endParaRPr>
          </a:p>
          <a:p>
            <a:r>
              <a:rPr lang="en-US" altLang="en-US" sz="12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-receiver -</a:t>
            </a:r>
            <a:r>
              <a:rPr lang="en-US" altLang="en-US" sz="1600" dirty="0" err="1">
                <a:latin typeface="Courier New" panose="02070309020205020404" pitchFamily="49" charset="0"/>
                <a:cs typeface="Courier New" panose="02070309020205020404" pitchFamily="49" charset="0"/>
              </a:rPr>
              <a:t>statslog</a:t>
            </a:r>
            <a:r>
              <a:rPr lang="en-US" altLang="en-US" sz="1600" dirty="0">
                <a:latin typeface="Courier New" panose="02070309020205020404" pitchFamily="49" charset="0"/>
                <a:cs typeface="Courier New" panose="02070309020205020404" pitchFamily="49" charset="0"/>
              </a:rPr>
              <a:t>={ON|OFF}</a:t>
            </a:r>
          </a:p>
          <a:p>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log_interval</a:t>
            </a:r>
            <a:r>
              <a:rPr lang="en-US" altLang="en-US" sz="1600" dirty="0">
                <a:latin typeface="Courier New" panose="02070309020205020404" pitchFamily="49" charset="0"/>
                <a:cs typeface="Courier New" panose="02070309020205020404" pitchFamily="49" charset="0"/>
              </a:rPr>
              <a:t>="[integer1],[integer2]"]</a:t>
            </a:r>
          </a:p>
          <a:p>
            <a:endParaRPr lang="en-US" altLang="en-US" sz="12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altLang="en-US" sz="2800" b="1" dirty="0"/>
              <a:t>Reporting the Current Backlog</a:t>
            </a:r>
          </a:p>
          <a:p>
            <a:pPr>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a:t>
            </a:r>
          </a:p>
          <a:p>
            <a:pPr>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replicate -receiver -</a:t>
            </a:r>
            <a:r>
              <a:rPr lang="en-US" altLang="en-US" sz="1600" dirty="0" err="1">
                <a:latin typeface="Courier New" panose="02070309020205020404" pitchFamily="49" charset="0"/>
                <a:cs typeface="Courier New" panose="02070309020205020404" pitchFamily="49" charset="0"/>
              </a:rPr>
              <a:t>showbacklog</a:t>
            </a:r>
            <a:r>
              <a:rPr lang="en-US" altLang="en-US" sz="1600" dirty="0">
                <a:latin typeface="Courier New" panose="02070309020205020404" pitchFamily="49" charset="0"/>
                <a:cs typeface="Courier New" panose="02070309020205020404" pitchFamily="49" charset="0"/>
              </a:rPr>
              <a:t>  </a:t>
            </a:r>
          </a:p>
          <a:p>
            <a:pPr>
              <a:buFont typeface="Arial" panose="020B0604020202020204" pitchFamily="34" charset="0"/>
              <a:buNone/>
            </a:pPr>
            <a:endParaRPr lang="en-US" altLang="en-US" sz="14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altLang="en-US" sz="2800" b="1" dirty="0"/>
              <a:t>Rolling Back the Database</a:t>
            </a:r>
          </a:p>
          <a:p>
            <a:pPr>
              <a:buFont typeface="Arial" panose="020B0604020202020204" pitchFamily="34" charset="0"/>
              <a:buNone/>
            </a:pPr>
            <a:r>
              <a:rPr lang="en-US" altLang="en-US" sz="1200" b="1" dirty="0">
                <a:latin typeface="Courier New" panose="02070309020205020404" pitchFamily="49" charset="0"/>
                <a:cs typeface="Courier New" panose="02070309020205020404" pitchFamily="49" charset="0"/>
              </a:rPr>
              <a:t>	</a:t>
            </a:r>
          </a:p>
          <a:p>
            <a:r>
              <a:rPr lang="en-US" altLang="en-US" sz="12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r>
              <a:rPr lang="en-US" altLang="en-US" sz="1200" b="1"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mupip</a:t>
            </a:r>
            <a:r>
              <a:rPr lang="en-US" altLang="en-US" sz="1600" dirty="0">
                <a:latin typeface="Courier New" panose="02070309020205020404" pitchFamily="49" charset="0"/>
                <a:cs typeface="Courier New" panose="02070309020205020404" pitchFamily="49" charset="0"/>
              </a:rPr>
              <a:t> journal –rollback</a:t>
            </a:r>
          </a:p>
          <a:p>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fetchresync</a:t>
            </a:r>
            <a:r>
              <a:rPr lang="en-US" altLang="en-US" sz="1600" dirty="0">
                <a:latin typeface="Courier New" panose="02070309020205020404" pitchFamily="49" charset="0"/>
                <a:cs typeface="Courier New" panose="02070309020205020404" pitchFamily="49" charset="0"/>
              </a:rPr>
              <a:t>=&lt;port number&gt;|-</a:t>
            </a:r>
            <a:r>
              <a:rPr lang="en-US" altLang="en-US" sz="1600" dirty="0" err="1">
                <a:latin typeface="Courier New" panose="02070309020205020404" pitchFamily="49" charset="0"/>
                <a:cs typeface="Courier New" panose="02070309020205020404" pitchFamily="49" charset="0"/>
              </a:rPr>
              <a:t>resync</a:t>
            </a:r>
            <a:r>
              <a:rPr lang="en-US" altLang="en-US" sz="1600" dirty="0">
                <a:latin typeface="Courier New" panose="02070309020205020404" pitchFamily="49" charset="0"/>
                <a:cs typeface="Courier New" panose="02070309020205020404" pitchFamily="49" charset="0"/>
              </a:rPr>
              <a:t>=&lt;JNL_SEQNO&gt;]</a:t>
            </a:r>
          </a:p>
          <a:p>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rsync_strm</a:t>
            </a:r>
            <a:r>
              <a:rPr lang="en-US" altLang="en-US" sz="1600" dirty="0">
                <a:latin typeface="Courier New" panose="02070309020205020404" pitchFamily="49" charset="0"/>
                <a:cs typeface="Courier New" panose="02070309020205020404" pitchFamily="49" charset="0"/>
              </a:rPr>
              <a:t>=&lt;</a:t>
            </a:r>
            <a:r>
              <a:rPr lang="en-US" altLang="en-US" sz="1600" dirty="0" err="1">
                <a:latin typeface="Courier New" panose="02070309020205020404" pitchFamily="49" charset="0"/>
                <a:cs typeface="Courier New" panose="02070309020205020404" pitchFamily="49" charset="0"/>
              </a:rPr>
              <a:t>strm_num</a:t>
            </a:r>
            <a:r>
              <a:rPr lang="en-US" altLang="en-US" sz="1600" dirty="0">
                <a:latin typeface="Courier New" panose="02070309020205020404" pitchFamily="49" charset="0"/>
                <a:cs typeface="Courier New" panose="02070309020205020404" pitchFamily="49" charset="0"/>
              </a:rPr>
              <a:t>&gt;]} -</a:t>
            </a:r>
            <a:r>
              <a:rPr lang="en-US" altLang="en-US" sz="1600" dirty="0" err="1">
                <a:latin typeface="Courier New" panose="02070309020205020404" pitchFamily="49" charset="0"/>
                <a:cs typeface="Courier New" panose="02070309020205020404" pitchFamily="49" charset="0"/>
              </a:rPr>
              <a:t>losttrans</a:t>
            </a:r>
            <a:r>
              <a:rPr lang="en-US" altLang="en-US" sz="1600" dirty="0">
                <a:latin typeface="Courier New" panose="02070309020205020404" pitchFamily="49" charset="0"/>
                <a:cs typeface="Courier New" panose="02070309020205020404" pitchFamily="49" charset="0"/>
              </a:rPr>
              <a:t>=&lt;extract file&gt; -backward * </a:t>
            </a:r>
            <a:r>
              <a:rPr lang="en-US" altLang="en-US" sz="1050" dirty="0">
                <a:latin typeface="Courier New" panose="02070309020205020404" pitchFamily="49" charset="0"/>
              </a:rPr>
              <a:t>	</a:t>
            </a:r>
          </a:p>
          <a:p>
            <a:pPr>
              <a:buFont typeface="Arial" panose="020B0604020202020204" pitchFamily="34" charset="0"/>
              <a:buNone/>
            </a:pPr>
            <a:r>
              <a:rPr lang="en-US" altLang="en-US" sz="1200" dirty="0">
                <a:latin typeface="Courier New" panose="02070309020205020404" pitchFamily="49" charset="0"/>
              </a:rPr>
              <a:t>	</a:t>
            </a:r>
          </a:p>
        </p:txBody>
      </p:sp>
      <p:sp>
        <p:nvSpPr>
          <p:cNvPr id="2" name="Date Placeholder 1">
            <a:extLst>
              <a:ext uri="{FF2B5EF4-FFF2-40B4-BE49-F238E27FC236}">
                <a16:creationId xmlns:a16="http://schemas.microsoft.com/office/drawing/2014/main" id="{79FCB025-BD9B-F946-8876-D300053276F7}"/>
              </a:ext>
            </a:extLst>
          </p:cNvPr>
          <p:cNvSpPr>
            <a:spLocks noGrp="1"/>
          </p:cNvSpPr>
          <p:nvPr>
            <p:ph type="dt" sz="half" idx="10"/>
          </p:nvPr>
        </p:nvSpPr>
        <p:spPr/>
        <p:txBody>
          <a:bodyPr/>
          <a:lstStyle/>
          <a:p>
            <a:fld id="{85EDACB8-B7B8-EC47-B9A6-E9FF52782569}" type="datetime1">
              <a:rPr lang="en-US" smtClean="0"/>
              <a:t>3/5/20</a:t>
            </a:fld>
            <a:endParaRPr lang="de-DE"/>
          </a:p>
        </p:txBody>
      </p:sp>
      <p:sp>
        <p:nvSpPr>
          <p:cNvPr id="3" name="Footer Placeholder 2">
            <a:extLst>
              <a:ext uri="{FF2B5EF4-FFF2-40B4-BE49-F238E27FC236}">
                <a16:creationId xmlns:a16="http://schemas.microsoft.com/office/drawing/2014/main" id="{28D629D4-2667-0042-9500-DE77C9D55A4E}"/>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451015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a:t>Controlling Replication(Cont.) </a:t>
            </a:r>
          </a:p>
        </p:txBody>
      </p:sp>
      <p:sp>
        <p:nvSpPr>
          <p:cNvPr id="2" name="Text Placeholder 1"/>
          <p:cNvSpPr>
            <a:spLocks noGrp="1"/>
          </p:cNvSpPr>
          <p:nvPr>
            <p:ph type="body" idx="13"/>
          </p:nvPr>
        </p:nvSpPr>
        <p:spPr/>
        <p:txBody>
          <a:bodyPr/>
          <a:lstStyle/>
          <a:p>
            <a:endParaRPr lang="en-US"/>
          </a:p>
        </p:txBody>
      </p:sp>
      <p:sp>
        <p:nvSpPr>
          <p:cNvPr id="125955" name="Content Placeholder 2"/>
          <p:cNvSpPr>
            <a:spLocks noGrp="1"/>
          </p:cNvSpPr>
          <p:nvPr>
            <p:ph idx="14"/>
          </p:nvPr>
        </p:nvSpPr>
        <p:spPr/>
        <p:txBody>
          <a:bodyPr/>
          <a:lstStyle/>
          <a:p>
            <a:r>
              <a:rPr lang="en-US" altLang="en-US" b="1"/>
              <a:t>Other command</a:t>
            </a:r>
          </a:p>
          <a:p>
            <a:pPr>
              <a:buFont typeface="Arial" panose="020B0604020202020204" pitchFamily="34" charset="0"/>
              <a:buNone/>
            </a:pPr>
            <a:endParaRPr lang="en-US" altLang="en-US" sz="1800">
              <a:latin typeface="Courier New" panose="02070309020205020404" pitchFamily="49" charset="0"/>
              <a:cs typeface="Courier New" panose="02070309020205020404" pitchFamily="49" charset="0"/>
            </a:endParaRPr>
          </a:p>
          <a:p>
            <a:pPr>
              <a:buFont typeface="Arial" panose="020B0604020202020204" pitchFamily="34" charset="0"/>
              <a:buNone/>
            </a:pPr>
            <a:r>
              <a:rPr lang="en-US" altLang="en-US" sz="1800">
                <a:latin typeface="Courier New" panose="02070309020205020404" pitchFamily="49" charset="0"/>
                <a:cs typeface="Courier New" panose="02070309020205020404" pitchFamily="49" charset="0"/>
              </a:rPr>
              <a:t>	</a:t>
            </a:r>
            <a:r>
              <a:rPr lang="en-US" altLang="en-US" sz="2000" b="1">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mupip journal -show=header &lt;jnl_file&gt; </a:t>
            </a:r>
            <a:r>
              <a:rPr lang="en-US" altLang="en-US" sz="1600">
                <a:latin typeface="Courier New" panose="02070309020205020404" pitchFamily="49" charset="0"/>
              </a:rPr>
              <a:t>	</a:t>
            </a:r>
          </a:p>
          <a:p>
            <a:pPr>
              <a:buFont typeface="Arial" panose="020B0604020202020204" pitchFamily="34" charset="0"/>
              <a:buNone/>
            </a:pPr>
            <a:endParaRPr lang="en-US" altLang="en-US" sz="1600">
              <a:latin typeface="Courier New" panose="02070309020205020404" pitchFamily="49" charset="0"/>
            </a:endParaRPr>
          </a:p>
          <a:p>
            <a:pPr>
              <a:buFont typeface="Arial" panose="020B0604020202020204" pitchFamily="34" charset="0"/>
              <a:buNone/>
            </a:pPr>
            <a:r>
              <a:rPr lang="en-US" altLang="en-US" sz="1800" b="1">
                <a:latin typeface="Courier New" panose="02070309020205020404" pitchFamily="49" charset="0"/>
                <a:cs typeface="Courier New" panose="02070309020205020404" pitchFamily="49" charset="0"/>
              </a:rPr>
              <a:t>	</a:t>
            </a:r>
            <a:r>
              <a:rPr lang="en-US" altLang="en-US" sz="2000" b="1">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mupip set -jnlfile &lt;jnl_file&gt; </a:t>
            </a:r>
          </a:p>
          <a:p>
            <a:pPr>
              <a:buFont typeface="Arial" panose="020B0604020202020204" pitchFamily="34" charset="0"/>
              <a:buNone/>
            </a:pPr>
            <a:r>
              <a:rPr lang="en-US" altLang="en-US" sz="2000">
                <a:latin typeface="Courier New" panose="02070309020205020404" pitchFamily="49" charset="0"/>
                <a:cs typeface="Courier New" panose="02070309020205020404" pitchFamily="49" charset="0"/>
              </a:rPr>
              <a:t>	-[no]prevjnlfile=&lt;jnlfilename&gt; [-bypass]</a:t>
            </a:r>
          </a:p>
        </p:txBody>
      </p:sp>
      <p:sp>
        <p:nvSpPr>
          <p:cNvPr id="3" name="Date Placeholder 2">
            <a:extLst>
              <a:ext uri="{FF2B5EF4-FFF2-40B4-BE49-F238E27FC236}">
                <a16:creationId xmlns:a16="http://schemas.microsoft.com/office/drawing/2014/main" id="{CDE7DCF3-0040-E44B-A5D3-0C6F27026001}"/>
              </a:ext>
            </a:extLst>
          </p:cNvPr>
          <p:cNvSpPr>
            <a:spLocks noGrp="1"/>
          </p:cNvSpPr>
          <p:nvPr>
            <p:ph type="dt" sz="half" idx="10"/>
          </p:nvPr>
        </p:nvSpPr>
        <p:spPr/>
        <p:txBody>
          <a:bodyPr/>
          <a:lstStyle/>
          <a:p>
            <a:fld id="{79C04B52-0CB8-9440-8F18-6DC46EE62DF4}" type="datetime1">
              <a:rPr lang="en-US" smtClean="0"/>
              <a:t>3/5/20</a:t>
            </a:fld>
            <a:endParaRPr lang="de-DE"/>
          </a:p>
        </p:txBody>
      </p:sp>
      <p:sp>
        <p:nvSpPr>
          <p:cNvPr id="4" name="Footer Placeholder 3">
            <a:extLst>
              <a:ext uri="{FF2B5EF4-FFF2-40B4-BE49-F238E27FC236}">
                <a16:creationId xmlns:a16="http://schemas.microsoft.com/office/drawing/2014/main" id="{D3E91BA3-054D-6746-A0D2-AE413A781791}"/>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885966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p:cNvSpPr>
          <p:nvPr>
            <p:ph type="title"/>
          </p:nvPr>
        </p:nvSpPr>
        <p:spPr/>
        <p:txBody>
          <a:bodyPr/>
          <a:lstStyle/>
          <a:p>
            <a:r>
              <a:rPr lang="en-US" altLang="en-US" dirty="0"/>
              <a:t>YDB Replication &amp; Recovery</a:t>
            </a:r>
            <a:endParaRPr lang="th-TH" altLang="en-US" dirty="0"/>
          </a:p>
        </p:txBody>
      </p:sp>
      <p:sp>
        <p:nvSpPr>
          <p:cNvPr id="2" name="Date Placeholder 1">
            <a:extLst>
              <a:ext uri="{FF2B5EF4-FFF2-40B4-BE49-F238E27FC236}">
                <a16:creationId xmlns:a16="http://schemas.microsoft.com/office/drawing/2014/main" id="{EBF31DE6-C9E5-2348-A179-5496C506E76A}"/>
              </a:ext>
            </a:extLst>
          </p:cNvPr>
          <p:cNvSpPr>
            <a:spLocks noGrp="1"/>
          </p:cNvSpPr>
          <p:nvPr>
            <p:ph type="dt" sz="half" idx="10"/>
          </p:nvPr>
        </p:nvSpPr>
        <p:spPr/>
        <p:txBody>
          <a:bodyPr/>
          <a:lstStyle/>
          <a:p>
            <a:fld id="{9CDA9C37-550D-BB4C-B72B-A31D8E23BB7A}" type="datetime1">
              <a:rPr lang="en-US" smtClean="0"/>
              <a:t>3/5/20</a:t>
            </a:fld>
            <a:endParaRPr lang="de-DE"/>
          </a:p>
        </p:txBody>
      </p:sp>
      <p:sp>
        <p:nvSpPr>
          <p:cNvPr id="3" name="Footer Placeholder 2">
            <a:extLst>
              <a:ext uri="{FF2B5EF4-FFF2-40B4-BE49-F238E27FC236}">
                <a16:creationId xmlns:a16="http://schemas.microsoft.com/office/drawing/2014/main" id="{8ABA97CA-CE98-5A4A-A26D-6CF1D9822325}"/>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359375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a:t>Implementing Replication &amp; Recovery</a:t>
            </a:r>
            <a:endParaRPr lang="th-TH" altLang="en-US"/>
          </a:p>
        </p:txBody>
      </p:sp>
      <p:sp>
        <p:nvSpPr>
          <p:cNvPr id="92163" name="Content Placeholder 2"/>
          <p:cNvSpPr>
            <a:spLocks noGrp="1"/>
          </p:cNvSpPr>
          <p:nvPr>
            <p:ph idx="14"/>
          </p:nvPr>
        </p:nvSpPr>
        <p:spPr>
          <a:xfrm>
            <a:off x="1766455" y="1717913"/>
            <a:ext cx="7905866" cy="2871059"/>
          </a:xfrm>
        </p:spPr>
        <p:txBody>
          <a:bodyPr/>
          <a:lstStyle/>
          <a:p>
            <a:pPr marL="457200" indent="-457200">
              <a:spcAft>
                <a:spcPts val="0"/>
              </a:spcAft>
              <a:buFont typeface="Arial" panose="020B0604020202020204" pitchFamily="34" charset="0"/>
              <a:buChar char="•"/>
            </a:pPr>
            <a:r>
              <a:rPr lang="en-US" altLang="en-US" sz="3600" dirty="0"/>
              <a:t>System Requirements</a:t>
            </a:r>
            <a:endParaRPr lang="en-US" altLang="en-US" sz="3600" b="1" dirty="0"/>
          </a:p>
          <a:p>
            <a:pPr marL="800100" lvl="1" indent="-342900">
              <a:spcBef>
                <a:spcPts val="0"/>
              </a:spcBef>
              <a:spcAft>
                <a:spcPts val="0"/>
              </a:spcAft>
              <a:buFont typeface="Arial" panose="020B0604020202020204" pitchFamily="34" charset="0"/>
              <a:buChar char="•"/>
            </a:pPr>
            <a:r>
              <a:rPr lang="en-US" altLang="en-US" sz="3200" b="1" dirty="0"/>
              <a:t>Primary/Secondary Status Identification</a:t>
            </a:r>
          </a:p>
          <a:p>
            <a:pPr marL="800100" lvl="1" indent="-342900">
              <a:spcBef>
                <a:spcPts val="0"/>
              </a:spcBef>
              <a:spcAft>
                <a:spcPts val="0"/>
              </a:spcAft>
              <a:buFont typeface="Arial" panose="020B0604020202020204" pitchFamily="34" charset="0"/>
              <a:buChar char="•"/>
            </a:pPr>
            <a:r>
              <a:rPr lang="en-US" altLang="en-US" sz="3200" b="1" dirty="0"/>
              <a:t>Failover</a:t>
            </a:r>
          </a:p>
          <a:p>
            <a:pPr marL="1200150" lvl="2" indent="-285750">
              <a:spcBef>
                <a:spcPts val="0"/>
              </a:spcBef>
              <a:spcAft>
                <a:spcPts val="0"/>
              </a:spcAft>
              <a:buFont typeface="Arial" panose="020B0604020202020204" pitchFamily="34" charset="0"/>
              <a:buChar char="•"/>
            </a:pPr>
            <a:r>
              <a:rPr lang="en-US" altLang="en-US" sz="2000" dirty="0"/>
              <a:t>There is only one primary at any one time, and database updates only occur on the primary system. If there is no primary system, the application is not available.</a:t>
            </a:r>
          </a:p>
          <a:p>
            <a:pPr marL="1200150" lvl="2" indent="-285750">
              <a:spcBef>
                <a:spcPts val="0"/>
              </a:spcBef>
              <a:spcAft>
                <a:spcPts val="0"/>
              </a:spcAft>
              <a:buFont typeface="Arial" panose="020B0604020202020204" pitchFamily="34" charset="0"/>
              <a:buChar char="•"/>
            </a:pPr>
            <a:r>
              <a:rPr lang="en-US" altLang="en-US" sz="2000" dirty="0"/>
              <a:t>Messages received from clients during a failover are either rejected, so the clients will timeout and retry, or are buffered and sent to the new primary. </a:t>
            </a:r>
          </a:p>
          <a:p>
            <a:pPr marL="1200150" lvl="2" indent="-285750">
              <a:spcBef>
                <a:spcPts val="0"/>
              </a:spcBef>
              <a:spcAft>
                <a:spcPts val="0"/>
              </a:spcAft>
              <a:buFont typeface="Arial" panose="020B0604020202020204" pitchFamily="34" charset="0"/>
              <a:buChar char="•"/>
            </a:pPr>
            <a:r>
              <a:rPr lang="en-US" altLang="en-US" sz="2000" dirty="0"/>
              <a:t>If the former primary continues operation or is back online after a crash, it must operate as a secondary.</a:t>
            </a:r>
          </a:p>
          <a:p>
            <a:pPr marL="800100" lvl="1" indent="-342900">
              <a:spcBef>
                <a:spcPts val="0"/>
              </a:spcBef>
              <a:spcAft>
                <a:spcPts val="0"/>
              </a:spcAft>
              <a:buFont typeface="Arial" panose="020B0604020202020204" pitchFamily="34" charset="0"/>
              <a:buChar char="•"/>
            </a:pPr>
            <a:r>
              <a:rPr lang="en-US" altLang="en-US" sz="3200" b="1" dirty="0"/>
              <a:t>Network Link between Systems</a:t>
            </a:r>
          </a:p>
          <a:p>
            <a:pPr marL="800100" lvl="1" indent="-342900">
              <a:spcBef>
                <a:spcPts val="0"/>
              </a:spcBef>
              <a:spcAft>
                <a:spcPts val="0"/>
              </a:spcAft>
              <a:buFont typeface="Arial" panose="020B0604020202020204" pitchFamily="34" charset="0"/>
              <a:buChar char="•"/>
            </a:pPr>
            <a:r>
              <a:rPr lang="en-US" altLang="en-US" sz="3200" b="1" dirty="0"/>
              <a:t>Database Repair</a:t>
            </a:r>
          </a:p>
          <a:p>
            <a:pPr marL="457200" indent="-457200">
              <a:spcAft>
                <a:spcPts val="0"/>
              </a:spcAft>
              <a:buFont typeface="Arial" panose="020B0604020202020204" pitchFamily="34" charset="0"/>
              <a:buChar char="•"/>
            </a:pPr>
            <a:endParaRPr lang="en-US" altLang="en-US" sz="3600" b="1" dirty="0"/>
          </a:p>
          <a:p>
            <a:pPr marL="342900" indent="-342900">
              <a:spcAft>
                <a:spcPts val="0"/>
              </a:spcAft>
              <a:buFont typeface="Arial" panose="020B0604020202020204" pitchFamily="34" charset="0"/>
              <a:buChar char="•"/>
            </a:pPr>
            <a:endParaRPr lang="th-TH" altLang="en-US" sz="3200" dirty="0"/>
          </a:p>
        </p:txBody>
      </p:sp>
      <p:sp>
        <p:nvSpPr>
          <p:cNvPr id="2" name="Date Placeholder 1">
            <a:extLst>
              <a:ext uri="{FF2B5EF4-FFF2-40B4-BE49-F238E27FC236}">
                <a16:creationId xmlns:a16="http://schemas.microsoft.com/office/drawing/2014/main" id="{35293D05-0D4C-744B-9363-F059CD13A96E}"/>
              </a:ext>
            </a:extLst>
          </p:cNvPr>
          <p:cNvSpPr>
            <a:spLocks noGrp="1"/>
          </p:cNvSpPr>
          <p:nvPr>
            <p:ph type="dt" sz="half" idx="10"/>
          </p:nvPr>
        </p:nvSpPr>
        <p:spPr/>
        <p:txBody>
          <a:bodyPr/>
          <a:lstStyle/>
          <a:p>
            <a:fld id="{F6B03082-DE5F-EC44-AC9C-E8C242BBB909}" type="datetime1">
              <a:rPr lang="en-US" smtClean="0"/>
              <a:t>3/5/20</a:t>
            </a:fld>
            <a:endParaRPr lang="de-DE"/>
          </a:p>
        </p:txBody>
      </p:sp>
      <p:sp>
        <p:nvSpPr>
          <p:cNvPr id="3" name="Footer Placeholder 2">
            <a:extLst>
              <a:ext uri="{FF2B5EF4-FFF2-40B4-BE49-F238E27FC236}">
                <a16:creationId xmlns:a16="http://schemas.microsoft.com/office/drawing/2014/main" id="{2E10B37A-8B02-D543-8DEB-A3C839786D01}"/>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138415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en-US"/>
              <a:t>Implementing Replication &amp; Recovery</a:t>
            </a:r>
            <a:endParaRPr lang="th-TH" altLang="en-US"/>
          </a:p>
        </p:txBody>
      </p:sp>
      <p:sp>
        <p:nvSpPr>
          <p:cNvPr id="2" name="Text Placeholder 1"/>
          <p:cNvSpPr>
            <a:spLocks noGrp="1"/>
          </p:cNvSpPr>
          <p:nvPr>
            <p:ph type="body" idx="13"/>
          </p:nvPr>
        </p:nvSpPr>
        <p:spPr/>
        <p:txBody>
          <a:bodyPr/>
          <a:lstStyle/>
          <a:p>
            <a:endParaRPr lang="en-US"/>
          </a:p>
        </p:txBody>
      </p:sp>
      <p:sp>
        <p:nvSpPr>
          <p:cNvPr id="93187" name="Content Placeholder 2"/>
          <p:cNvSpPr>
            <a:spLocks noGrp="1"/>
          </p:cNvSpPr>
          <p:nvPr>
            <p:ph idx="14"/>
          </p:nvPr>
        </p:nvSpPr>
        <p:spPr/>
        <p:txBody>
          <a:bodyPr/>
          <a:lstStyle/>
          <a:p>
            <a:pPr marL="457200" indent="-457200">
              <a:buFont typeface="Arial" panose="020B0604020202020204" pitchFamily="34" charset="0"/>
              <a:buChar char="•"/>
            </a:pPr>
            <a:r>
              <a:rPr lang="en-US" altLang="en-US" sz="2800" dirty="0"/>
              <a:t>Procedures</a:t>
            </a:r>
            <a:endParaRPr lang="en-US" altLang="en-US" sz="2800" b="1" dirty="0"/>
          </a:p>
          <a:p>
            <a:pPr marL="800100" lvl="1" indent="-342900">
              <a:buFont typeface="Arial" panose="020B0604020202020204" pitchFamily="34" charset="0"/>
              <a:buChar char="•"/>
            </a:pPr>
            <a:r>
              <a:rPr lang="en-US" altLang="en-US" sz="2400" dirty="0"/>
              <a:t>All database updates to replicated regions must occur only on the primary system. </a:t>
            </a:r>
          </a:p>
          <a:p>
            <a:pPr marL="800100" lvl="1" indent="-342900">
              <a:buFont typeface="Arial" panose="020B0604020202020204" pitchFamily="34" charset="0"/>
              <a:buChar char="•"/>
            </a:pPr>
            <a:r>
              <a:rPr lang="en-US" altLang="en-US" sz="2400" dirty="0"/>
              <a:t>GT.M will replicate all changes to the database on the primary system to the database on the secondary system.</a:t>
            </a:r>
          </a:p>
          <a:p>
            <a:pPr marL="800100" lvl="1" indent="-342900">
              <a:buFont typeface="Arial" panose="020B0604020202020204" pitchFamily="34" charset="0"/>
              <a:buChar char="•"/>
            </a:pPr>
            <a:endParaRPr lang="th-TH" altLang="en-US" dirty="0"/>
          </a:p>
        </p:txBody>
      </p:sp>
      <p:sp>
        <p:nvSpPr>
          <p:cNvPr id="3" name="Date Placeholder 2">
            <a:extLst>
              <a:ext uri="{FF2B5EF4-FFF2-40B4-BE49-F238E27FC236}">
                <a16:creationId xmlns:a16="http://schemas.microsoft.com/office/drawing/2014/main" id="{15EFA5B8-4B3D-5B49-A598-854873746FB6}"/>
              </a:ext>
            </a:extLst>
          </p:cNvPr>
          <p:cNvSpPr>
            <a:spLocks noGrp="1"/>
          </p:cNvSpPr>
          <p:nvPr>
            <p:ph type="dt" sz="half" idx="10"/>
          </p:nvPr>
        </p:nvSpPr>
        <p:spPr/>
        <p:txBody>
          <a:bodyPr/>
          <a:lstStyle/>
          <a:p>
            <a:fld id="{16B34A76-86D9-794E-A98C-48E23D33D289}" type="datetime1">
              <a:rPr lang="en-US" smtClean="0"/>
              <a:t>3/5/20</a:t>
            </a:fld>
            <a:endParaRPr lang="de-DE"/>
          </a:p>
        </p:txBody>
      </p:sp>
      <p:sp>
        <p:nvSpPr>
          <p:cNvPr id="4" name="Footer Placeholder 3">
            <a:extLst>
              <a:ext uri="{FF2B5EF4-FFF2-40B4-BE49-F238E27FC236}">
                <a16:creationId xmlns:a16="http://schemas.microsoft.com/office/drawing/2014/main" id="{CE976253-7873-0243-BE81-7B619FA05B5A}"/>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885293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n-US"/>
              <a:t>Procedures</a:t>
            </a:r>
            <a:endParaRPr lang="th-TH" altLang="en-US"/>
          </a:p>
        </p:txBody>
      </p:sp>
      <p:sp>
        <p:nvSpPr>
          <p:cNvPr id="2" name="Text Placeholder 1"/>
          <p:cNvSpPr>
            <a:spLocks noGrp="1"/>
          </p:cNvSpPr>
          <p:nvPr>
            <p:ph type="body" idx="13"/>
          </p:nvPr>
        </p:nvSpPr>
        <p:spPr/>
        <p:txBody>
          <a:bodyPr/>
          <a:lstStyle/>
          <a:p>
            <a:endParaRPr lang="en-US"/>
          </a:p>
        </p:txBody>
      </p:sp>
      <p:sp>
        <p:nvSpPr>
          <p:cNvPr id="94211" name="Content Placeholder 2"/>
          <p:cNvSpPr>
            <a:spLocks noGrp="1"/>
          </p:cNvSpPr>
          <p:nvPr>
            <p:ph idx="14"/>
          </p:nvPr>
        </p:nvSpPr>
        <p:spPr>
          <a:xfrm>
            <a:off x="1766455" y="2090827"/>
            <a:ext cx="7905866" cy="2871059"/>
          </a:xfrm>
        </p:spPr>
        <p:txBody>
          <a:bodyPr/>
          <a:lstStyle/>
          <a:p>
            <a:pPr marL="342900" indent="-342900">
              <a:buFont typeface="Arial" panose="020B0604020202020204" pitchFamily="34" charset="0"/>
              <a:buChar char="•"/>
            </a:pPr>
            <a:r>
              <a:rPr lang="en-US" altLang="en-US" sz="3200" b="1" dirty="0"/>
              <a:t>Situations</a:t>
            </a:r>
          </a:p>
          <a:p>
            <a:pPr marL="800100" lvl="1" indent="-342900">
              <a:buFont typeface="Arial" panose="020B0604020202020204" pitchFamily="34" charset="0"/>
              <a:buChar char="•"/>
            </a:pPr>
            <a:r>
              <a:rPr lang="en-US" altLang="en-US" sz="2800" b="1" dirty="0"/>
              <a:t>Normal Operation</a:t>
            </a:r>
          </a:p>
          <a:p>
            <a:pPr marL="800100" lvl="1" indent="-342900">
              <a:buFont typeface="Arial" panose="020B0604020202020204" pitchFamily="34" charset="0"/>
              <a:buChar char="•"/>
            </a:pPr>
            <a:r>
              <a:rPr lang="en-US" altLang="en-US" sz="2800" b="1" dirty="0"/>
              <a:t>Dual-Site to Single-Site</a:t>
            </a:r>
          </a:p>
          <a:p>
            <a:pPr marL="800100" lvl="1" indent="-342900">
              <a:buFont typeface="Arial" panose="020B0604020202020204" pitchFamily="34" charset="0"/>
              <a:buChar char="•"/>
            </a:pPr>
            <a:r>
              <a:rPr lang="en-US" altLang="en-US" sz="2800" b="1" dirty="0"/>
              <a:t>Failure</a:t>
            </a:r>
          </a:p>
          <a:p>
            <a:pPr marL="800100" lvl="1" indent="-342900">
              <a:buFont typeface="Arial" panose="020B0604020202020204" pitchFamily="34" charset="0"/>
              <a:buChar char="•"/>
            </a:pPr>
            <a:r>
              <a:rPr lang="en-US" altLang="en-US" sz="2800" b="1" dirty="0"/>
              <a:t>Dual-Site Failures </a:t>
            </a:r>
          </a:p>
          <a:p>
            <a:pPr marL="800100" lvl="1" indent="-342900">
              <a:buFont typeface="Arial" panose="020B0604020202020204" pitchFamily="34" charset="0"/>
              <a:buChar char="•"/>
            </a:pPr>
            <a:r>
              <a:rPr lang="en-US" altLang="en-US" sz="2800" b="1" dirty="0"/>
              <a:t>Complex Dual-Site Failure</a:t>
            </a:r>
          </a:p>
          <a:p>
            <a:pPr marL="800100" lvl="1" indent="-342900">
              <a:buFont typeface="Arial" panose="020B0604020202020204" pitchFamily="34" charset="0"/>
              <a:buChar char="•"/>
            </a:pPr>
            <a:endParaRPr lang="en-US" altLang="en-US" sz="2800" dirty="0"/>
          </a:p>
        </p:txBody>
      </p:sp>
      <p:sp>
        <p:nvSpPr>
          <p:cNvPr id="3" name="Date Placeholder 2">
            <a:extLst>
              <a:ext uri="{FF2B5EF4-FFF2-40B4-BE49-F238E27FC236}">
                <a16:creationId xmlns:a16="http://schemas.microsoft.com/office/drawing/2014/main" id="{8F4BB407-9F64-884A-8EBA-C5A5F6135A01}"/>
              </a:ext>
            </a:extLst>
          </p:cNvPr>
          <p:cNvSpPr>
            <a:spLocks noGrp="1"/>
          </p:cNvSpPr>
          <p:nvPr>
            <p:ph type="dt" sz="half" idx="10"/>
          </p:nvPr>
        </p:nvSpPr>
        <p:spPr/>
        <p:txBody>
          <a:bodyPr/>
          <a:lstStyle/>
          <a:p>
            <a:fld id="{27C1E142-3D8F-0541-B22B-DAA4986D6D32}" type="datetime1">
              <a:rPr lang="en-US" smtClean="0"/>
              <a:t>3/5/20</a:t>
            </a:fld>
            <a:endParaRPr lang="de-DE"/>
          </a:p>
        </p:txBody>
      </p:sp>
      <p:sp>
        <p:nvSpPr>
          <p:cNvPr id="4" name="Footer Placeholder 3">
            <a:extLst>
              <a:ext uri="{FF2B5EF4-FFF2-40B4-BE49-F238E27FC236}">
                <a16:creationId xmlns:a16="http://schemas.microsoft.com/office/drawing/2014/main" id="{EAD3DA23-0351-CD43-A10A-92AF3562FA11}"/>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2542982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a:t>Normal Operation</a:t>
            </a:r>
          </a:p>
        </p:txBody>
      </p:sp>
      <p:sp>
        <p:nvSpPr>
          <p:cNvPr id="95235" name="Content Placeholder 2"/>
          <p:cNvSpPr>
            <a:spLocks noGrp="1"/>
          </p:cNvSpPr>
          <p:nvPr>
            <p:ph idx="14"/>
          </p:nvPr>
        </p:nvSpPr>
        <p:spPr>
          <a:xfrm>
            <a:off x="1786775" y="1724980"/>
            <a:ext cx="7905866" cy="2871059"/>
          </a:xfrm>
        </p:spPr>
        <p:txBody>
          <a:bodyPr/>
          <a:lstStyle/>
          <a:p>
            <a:pPr marL="457200" indent="-457200">
              <a:buFont typeface="Arial" panose="020B0604020202020204" pitchFamily="34" charset="0"/>
              <a:buChar char="•"/>
            </a:pPr>
            <a:r>
              <a:rPr lang="en-US" altLang="en-US" sz="2800" b="1" dirty="0"/>
              <a:t>General</a:t>
            </a:r>
          </a:p>
          <a:p>
            <a:pPr marL="800100" lvl="1" indent="-342900">
              <a:buFont typeface="Arial" panose="020B0604020202020204" pitchFamily="34" charset="0"/>
              <a:buChar char="•"/>
            </a:pPr>
            <a:r>
              <a:rPr lang="en-US" altLang="en-US" sz="2400" dirty="0"/>
              <a:t>Determine current and prior system status (primary/secondary). </a:t>
            </a:r>
          </a:p>
          <a:p>
            <a:pPr marL="800100" lvl="1" indent="-342900">
              <a:buFont typeface="Arial" panose="020B0604020202020204" pitchFamily="34" charset="0"/>
              <a:buChar char="•"/>
            </a:pPr>
            <a:r>
              <a:rPr lang="en-US" altLang="en-US" sz="2400" dirty="0"/>
              <a:t>Perform necessary database recovery/rollback. Reconcile rolled back transactions automatically or manually.</a:t>
            </a:r>
          </a:p>
          <a:p>
            <a:pPr marL="800100" lvl="1" indent="-342900">
              <a:buFont typeface="Arial" panose="020B0604020202020204" pitchFamily="34" charset="0"/>
              <a:buChar char="•"/>
            </a:pPr>
            <a:r>
              <a:rPr lang="en-US" altLang="en-US" sz="2400" dirty="0"/>
              <a:t>Create new journal files. Although not required, this will simplify system administration. </a:t>
            </a:r>
          </a:p>
          <a:p>
            <a:pPr marL="800100" lvl="1" indent="-342900">
              <a:buFont typeface="Arial" panose="020B0604020202020204" pitchFamily="34" charset="0"/>
              <a:buChar char="•"/>
            </a:pPr>
            <a:r>
              <a:rPr lang="en-US" altLang="en-US" sz="2400" dirty="0"/>
              <a:t>Start the YDB replication Source Server for this instance. On the secondary, bring up the Source Server in passive mode. On the primary, bring up the Source Server in active mode. </a:t>
            </a:r>
          </a:p>
          <a:p>
            <a:pPr marL="800100" lvl="1" indent="-342900">
              <a:buFont typeface="Arial" panose="020B0604020202020204" pitchFamily="34" charset="0"/>
              <a:buChar char="•"/>
            </a:pPr>
            <a:endParaRPr lang="en-US" altLang="en-US" dirty="0"/>
          </a:p>
        </p:txBody>
      </p:sp>
      <p:sp>
        <p:nvSpPr>
          <p:cNvPr id="2" name="Date Placeholder 1">
            <a:extLst>
              <a:ext uri="{FF2B5EF4-FFF2-40B4-BE49-F238E27FC236}">
                <a16:creationId xmlns:a16="http://schemas.microsoft.com/office/drawing/2014/main" id="{E31B31C1-7AFF-0E4C-B941-963CF555ABD6}"/>
              </a:ext>
            </a:extLst>
          </p:cNvPr>
          <p:cNvSpPr>
            <a:spLocks noGrp="1"/>
          </p:cNvSpPr>
          <p:nvPr>
            <p:ph type="dt" sz="half" idx="10"/>
          </p:nvPr>
        </p:nvSpPr>
        <p:spPr/>
        <p:txBody>
          <a:bodyPr/>
          <a:lstStyle/>
          <a:p>
            <a:fld id="{5BB6F74D-72AA-AB43-A353-9CA22D34D0D2}" type="datetime1">
              <a:rPr lang="en-US" smtClean="0"/>
              <a:t>3/5/20</a:t>
            </a:fld>
            <a:endParaRPr lang="de-DE"/>
          </a:p>
        </p:txBody>
      </p:sp>
      <p:sp>
        <p:nvSpPr>
          <p:cNvPr id="3" name="Footer Placeholder 2">
            <a:extLst>
              <a:ext uri="{FF2B5EF4-FFF2-40B4-BE49-F238E27FC236}">
                <a16:creationId xmlns:a16="http://schemas.microsoft.com/office/drawing/2014/main" id="{8A864E59-46A1-9144-BB60-96397B2B7101}"/>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052400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a:t>Normal Operation(Cont.)</a:t>
            </a:r>
            <a:endParaRPr lang="th-TH" altLang="en-US"/>
          </a:p>
        </p:txBody>
      </p:sp>
      <p:sp>
        <p:nvSpPr>
          <p:cNvPr id="2" name="Text Placeholder 1"/>
          <p:cNvSpPr>
            <a:spLocks noGrp="1"/>
          </p:cNvSpPr>
          <p:nvPr>
            <p:ph type="body" idx="13"/>
          </p:nvPr>
        </p:nvSpPr>
        <p:spPr/>
        <p:txBody>
          <a:bodyPr/>
          <a:lstStyle/>
          <a:p>
            <a:endParaRPr lang="en-US"/>
          </a:p>
        </p:txBody>
      </p:sp>
      <p:sp>
        <p:nvSpPr>
          <p:cNvPr id="96259" name="Content Placeholder 2"/>
          <p:cNvSpPr>
            <a:spLocks noGrp="1"/>
          </p:cNvSpPr>
          <p:nvPr>
            <p:ph idx="14"/>
          </p:nvPr>
        </p:nvSpPr>
        <p:spPr>
          <a:xfrm>
            <a:off x="1786775" y="2241503"/>
            <a:ext cx="7905866" cy="2871059"/>
          </a:xfrm>
        </p:spPr>
        <p:txBody>
          <a:bodyPr/>
          <a:lstStyle/>
          <a:p>
            <a:pPr marL="800100" lvl="1" indent="-342900">
              <a:buFont typeface="Arial" panose="020B0604020202020204" pitchFamily="34" charset="0"/>
              <a:buChar char="•"/>
            </a:pPr>
            <a:r>
              <a:rPr lang="en-US" altLang="en-US" sz="2400" dirty="0"/>
              <a:t>Start the YDB Receiver Server if this is the secondary instance.</a:t>
            </a:r>
          </a:p>
          <a:p>
            <a:pPr marL="800100" lvl="1" indent="-342900">
              <a:buFont typeface="Arial" panose="020B0604020202020204" pitchFamily="34" charset="0"/>
              <a:buChar char="•"/>
            </a:pPr>
            <a:r>
              <a:rPr lang="en-US" altLang="en-US" sz="2400" dirty="0"/>
              <a:t>If starting up as primary, start the application servers. The application servers can also be started on the secondary to facilitate a faster failover; however, it must be guaranteed that they do not perform updates of any replicated region on the secondary. </a:t>
            </a:r>
          </a:p>
          <a:p>
            <a:pPr marL="800100" lvl="1" indent="-342900">
              <a:buFont typeface="Arial" panose="020B0604020202020204" pitchFamily="34" charset="0"/>
              <a:buChar char="•"/>
            </a:pPr>
            <a:r>
              <a:rPr lang="en-US" altLang="en-US" sz="2400" dirty="0"/>
              <a:t>If starting up as primary, and the state of the database indicates that batch operations were in process when the system went down, restart batch operations.</a:t>
            </a:r>
          </a:p>
          <a:p>
            <a:pPr marL="800100" lvl="1" indent="-342900">
              <a:buFont typeface="Arial" panose="020B0604020202020204" pitchFamily="34" charset="0"/>
              <a:buChar char="•"/>
            </a:pPr>
            <a:endParaRPr lang="th-TH" altLang="en-US" sz="2400" dirty="0"/>
          </a:p>
        </p:txBody>
      </p:sp>
      <p:sp>
        <p:nvSpPr>
          <p:cNvPr id="3" name="Date Placeholder 2">
            <a:extLst>
              <a:ext uri="{FF2B5EF4-FFF2-40B4-BE49-F238E27FC236}">
                <a16:creationId xmlns:a16="http://schemas.microsoft.com/office/drawing/2014/main" id="{B13AD949-D79C-574F-9464-E3117C2CD88D}"/>
              </a:ext>
            </a:extLst>
          </p:cNvPr>
          <p:cNvSpPr>
            <a:spLocks noGrp="1"/>
          </p:cNvSpPr>
          <p:nvPr>
            <p:ph type="dt" sz="half" idx="10"/>
          </p:nvPr>
        </p:nvSpPr>
        <p:spPr/>
        <p:txBody>
          <a:bodyPr/>
          <a:lstStyle/>
          <a:p>
            <a:fld id="{4CACD270-859A-C346-BAB8-D6512CA516BF}" type="datetime1">
              <a:rPr lang="en-US" smtClean="0"/>
              <a:t>3/5/20</a:t>
            </a:fld>
            <a:endParaRPr lang="de-DE"/>
          </a:p>
        </p:txBody>
      </p:sp>
      <p:sp>
        <p:nvSpPr>
          <p:cNvPr id="4" name="Footer Placeholder 3">
            <a:extLst>
              <a:ext uri="{FF2B5EF4-FFF2-40B4-BE49-F238E27FC236}">
                <a16:creationId xmlns:a16="http://schemas.microsoft.com/office/drawing/2014/main" id="{B35B3ACA-EBB5-E94D-A546-E2556EAE65B8}"/>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894309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ltLang="en-US"/>
              <a:t>Normal Operation(Cont.)</a:t>
            </a:r>
            <a:endParaRPr lang="th-TH" altLang="en-US"/>
          </a:p>
        </p:txBody>
      </p:sp>
      <p:sp>
        <p:nvSpPr>
          <p:cNvPr id="4" name="Content Placeholder 2">
            <a:extLst>
              <a:ext uri="{FF2B5EF4-FFF2-40B4-BE49-F238E27FC236}">
                <a16:creationId xmlns:a16="http://schemas.microsoft.com/office/drawing/2014/main" id="{3E6ADC4D-BD92-5045-BAEC-E612E156D746}"/>
              </a:ext>
            </a:extLst>
          </p:cNvPr>
          <p:cNvSpPr txBox="1">
            <a:spLocks/>
          </p:cNvSpPr>
          <p:nvPr/>
        </p:nvSpPr>
        <p:spPr>
          <a:xfrm>
            <a:off x="1766454" y="1311157"/>
            <a:ext cx="6953799" cy="287105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400"/>
              </a:spcAft>
              <a:buFontTx/>
              <a:buNone/>
              <a:defRPr sz="2400" kern="1200">
                <a:solidFill>
                  <a:schemeClr val="tx1"/>
                </a:solidFill>
                <a:latin typeface="Cordia New" panose="020B0304020202020204" pitchFamily="34" charset="-34"/>
                <a:ea typeface="+mn-ea"/>
                <a:cs typeface="Cordia New" panose="020B0304020202020204" pitchFamily="34" charset="-34"/>
              </a:defRPr>
            </a:lvl1pPr>
            <a:lvl2pPr marL="457200" indent="0" algn="l" defTabSz="914400" rtl="0" eaLnBrk="1" latinLnBrk="0" hangingPunct="1">
              <a:lnSpc>
                <a:spcPct val="100000"/>
              </a:lnSpc>
              <a:spcBef>
                <a:spcPts val="500"/>
              </a:spcBef>
              <a:spcAft>
                <a:spcPts val="1200"/>
              </a:spcAft>
              <a:buFontTx/>
              <a:buNone/>
              <a:defRPr sz="2000" kern="1200">
                <a:solidFill>
                  <a:schemeClr val="tx1"/>
                </a:solidFill>
                <a:latin typeface="Cordia New" panose="020B0304020202020204" pitchFamily="34" charset="-34"/>
                <a:ea typeface="+mn-ea"/>
                <a:cs typeface="Cordia New" panose="020B0304020202020204" pitchFamily="34" charset="-34"/>
              </a:defRPr>
            </a:lvl2pPr>
            <a:lvl3pPr marL="914400" indent="0" algn="l" defTabSz="914400" rtl="0" eaLnBrk="1" latinLnBrk="0" hangingPunct="1">
              <a:lnSpc>
                <a:spcPct val="100000"/>
              </a:lnSpc>
              <a:spcBef>
                <a:spcPts val="500"/>
              </a:spcBef>
              <a:spcAft>
                <a:spcPts val="1200"/>
              </a:spcAft>
              <a:buFontTx/>
              <a:buNone/>
              <a:defRPr sz="2800" kern="1200">
                <a:solidFill>
                  <a:schemeClr val="tx1"/>
                </a:solidFill>
                <a:latin typeface="Cordia New" panose="020B0304020202020204" pitchFamily="34" charset="-34"/>
                <a:ea typeface="+mn-ea"/>
                <a:cs typeface="Cordia New" panose="020B0304020202020204" pitchFamily="34" charset="-34"/>
              </a:defRPr>
            </a:lvl3pPr>
            <a:lvl4pPr marL="1371600" indent="0" algn="l" defTabSz="914400" rtl="0" eaLnBrk="1" latinLnBrk="0" hangingPunct="1">
              <a:lnSpc>
                <a:spcPct val="100000"/>
              </a:lnSpc>
              <a:spcBef>
                <a:spcPts val="500"/>
              </a:spcBef>
              <a:spcAft>
                <a:spcPts val="1200"/>
              </a:spcAft>
              <a:buFontTx/>
              <a:buNone/>
              <a:defRPr sz="2400" kern="1200">
                <a:solidFill>
                  <a:schemeClr val="tx1"/>
                </a:solidFill>
                <a:latin typeface="Cordia New" panose="020B0304020202020204" pitchFamily="34" charset="-34"/>
                <a:ea typeface="+mn-ea"/>
                <a:cs typeface="Cordia New" panose="020B0304020202020204" pitchFamily="34" charset="-34"/>
              </a:defRPr>
            </a:lvl4pPr>
            <a:lvl5pPr marL="1828800" indent="0" algn="l" defTabSz="914400" rtl="0" eaLnBrk="1" latinLnBrk="0" hangingPunct="1">
              <a:lnSpc>
                <a:spcPct val="100000"/>
              </a:lnSpc>
              <a:spcBef>
                <a:spcPts val="500"/>
              </a:spcBef>
              <a:spcAft>
                <a:spcPts val="1200"/>
              </a:spcAft>
              <a:buFontTx/>
              <a:buNone/>
              <a:defRPr sz="1800" kern="1200">
                <a:solidFill>
                  <a:schemeClr val="tx1"/>
                </a:solidFill>
                <a:latin typeface="Cordia New" panose="020B0304020202020204" pitchFamily="34" charset="-34"/>
                <a:ea typeface="+mn-ea"/>
                <a:cs typeface="Cordia New" panose="020B0304020202020204" pitchFamily="34" charset="-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altLang="en-US" sz="3200" b="1" dirty="0"/>
              <a:t>Startup Single-Site</a:t>
            </a:r>
          </a:p>
          <a:p>
            <a:pPr marL="800100" lvl="1" indent="-342900">
              <a:spcBef>
                <a:spcPts val="0"/>
              </a:spcBef>
              <a:spcAft>
                <a:spcPts val="0"/>
              </a:spcAft>
              <a:buFont typeface="Arial" panose="020B0604020202020204" pitchFamily="34" charset="0"/>
              <a:buChar char="•"/>
            </a:pPr>
            <a:r>
              <a:rPr lang="en-US" altLang="en-US" sz="2400" dirty="0"/>
              <a:t>Perform database recovery/rollback to the last consistent state, since the system may previously have crashed. </a:t>
            </a:r>
          </a:p>
          <a:p>
            <a:pPr marL="800100" lvl="1" indent="-342900">
              <a:spcBef>
                <a:spcPts val="0"/>
              </a:spcBef>
              <a:spcAft>
                <a:spcPts val="0"/>
              </a:spcAft>
              <a:buFont typeface="Arial" panose="020B0604020202020204" pitchFamily="34" charset="0"/>
              <a:buChar char="•"/>
            </a:pPr>
            <a:r>
              <a:rPr lang="en-US" altLang="en-US" sz="2400" dirty="0"/>
              <a:t>Create new journal files.</a:t>
            </a:r>
          </a:p>
          <a:p>
            <a:pPr marL="800100" lvl="1" indent="-342900">
              <a:spcBef>
                <a:spcPts val="0"/>
              </a:spcBef>
              <a:spcAft>
                <a:spcPts val="0"/>
              </a:spcAft>
              <a:buFont typeface="Arial" panose="020B0604020202020204" pitchFamily="34" charset="0"/>
              <a:buChar char="•"/>
            </a:pPr>
            <a:r>
              <a:rPr lang="en-US" altLang="en-US" sz="2400" dirty="0"/>
              <a:t>Start the Source Server.</a:t>
            </a:r>
          </a:p>
          <a:p>
            <a:pPr marL="800100" lvl="1" indent="-342900">
              <a:spcBef>
                <a:spcPts val="0"/>
              </a:spcBef>
              <a:spcAft>
                <a:spcPts val="0"/>
              </a:spcAft>
              <a:buFont typeface="Arial" panose="020B0604020202020204" pitchFamily="34" charset="0"/>
              <a:buChar char="•"/>
            </a:pPr>
            <a:r>
              <a:rPr lang="en-US" altLang="en-US" sz="2400" dirty="0"/>
              <a:t>Start the application servers.</a:t>
            </a:r>
          </a:p>
          <a:p>
            <a:pPr marL="800100" lvl="1" indent="-342900">
              <a:spcBef>
                <a:spcPts val="0"/>
              </a:spcBef>
              <a:spcAft>
                <a:spcPts val="0"/>
              </a:spcAft>
              <a:buFont typeface="Arial" panose="020B0604020202020204" pitchFamily="34" charset="0"/>
              <a:buChar char="•"/>
            </a:pPr>
            <a:r>
              <a:rPr lang="en-US" altLang="en-US" sz="2400" dirty="0"/>
              <a:t>If the state of the database indicates that batch operations were in process, restart batch operations.</a:t>
            </a:r>
          </a:p>
        </p:txBody>
      </p:sp>
      <p:sp>
        <p:nvSpPr>
          <p:cNvPr id="5" name="Date Placeholder 4">
            <a:extLst>
              <a:ext uri="{FF2B5EF4-FFF2-40B4-BE49-F238E27FC236}">
                <a16:creationId xmlns:a16="http://schemas.microsoft.com/office/drawing/2014/main" id="{B604ED6D-FF40-2740-8C94-B22A0497D2FF}"/>
              </a:ext>
            </a:extLst>
          </p:cNvPr>
          <p:cNvSpPr>
            <a:spLocks noGrp="1"/>
          </p:cNvSpPr>
          <p:nvPr>
            <p:ph type="dt" sz="half" idx="10"/>
          </p:nvPr>
        </p:nvSpPr>
        <p:spPr/>
        <p:txBody>
          <a:bodyPr/>
          <a:lstStyle/>
          <a:p>
            <a:fld id="{3422AF5C-8216-544E-9ED5-F2814B7BF222}" type="datetime1">
              <a:rPr lang="en-US" smtClean="0"/>
              <a:t>3/5/20</a:t>
            </a:fld>
            <a:endParaRPr lang="de-DE"/>
          </a:p>
        </p:txBody>
      </p:sp>
      <p:sp>
        <p:nvSpPr>
          <p:cNvPr id="6" name="Footer Placeholder 5">
            <a:extLst>
              <a:ext uri="{FF2B5EF4-FFF2-40B4-BE49-F238E27FC236}">
                <a16:creationId xmlns:a16="http://schemas.microsoft.com/office/drawing/2014/main" id="{E92DAAD6-996E-BB48-BA98-F415D3C2AFE2}"/>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4196023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en-US"/>
              <a:t>Normal Operation(Cont.)</a:t>
            </a:r>
            <a:endParaRPr lang="th-TH" altLang="en-US"/>
          </a:p>
        </p:txBody>
      </p:sp>
      <p:sp>
        <p:nvSpPr>
          <p:cNvPr id="100355" name="Content Placeholder 2"/>
          <p:cNvSpPr>
            <a:spLocks noGrp="1"/>
          </p:cNvSpPr>
          <p:nvPr>
            <p:ph idx="14"/>
          </p:nvPr>
        </p:nvSpPr>
        <p:spPr>
          <a:xfrm>
            <a:off x="1642395" y="1498982"/>
            <a:ext cx="7066707" cy="2871059"/>
          </a:xfrm>
        </p:spPr>
        <p:txBody>
          <a:bodyPr/>
          <a:lstStyle/>
          <a:p>
            <a:pPr marL="342900" indent="-342900">
              <a:spcAft>
                <a:spcPts val="0"/>
              </a:spcAft>
              <a:buFont typeface="Arial" panose="020B0604020202020204" pitchFamily="34" charset="0"/>
              <a:buChar char="•"/>
            </a:pPr>
            <a:r>
              <a:rPr lang="en-US" altLang="en-US" sz="3200" b="1" dirty="0"/>
              <a:t>Secondary Starts from Backup of Primary</a:t>
            </a:r>
          </a:p>
          <a:p>
            <a:pPr marL="800100" lvl="1" indent="-342900">
              <a:spcBef>
                <a:spcPts val="0"/>
              </a:spcBef>
              <a:spcAft>
                <a:spcPts val="0"/>
              </a:spcAft>
              <a:buFont typeface="Arial" panose="020B0604020202020204" pitchFamily="34" charset="0"/>
              <a:buChar char="•"/>
            </a:pPr>
            <a:r>
              <a:rPr lang="en-US" altLang="en-US" sz="2400" dirty="0"/>
              <a:t>Load/restore the database. </a:t>
            </a:r>
          </a:p>
          <a:p>
            <a:pPr marL="800100" lvl="1" indent="-342900">
              <a:spcBef>
                <a:spcPts val="0"/>
              </a:spcBef>
              <a:spcAft>
                <a:spcPts val="0"/>
              </a:spcAft>
              <a:buFont typeface="Arial" panose="020B0604020202020204" pitchFamily="34" charset="0"/>
              <a:buChar char="•"/>
            </a:pPr>
            <a:r>
              <a:rPr lang="en-US" altLang="en-US" sz="2400" dirty="0"/>
              <a:t>Create new journal files without back pointers to previous generations of journal files with the -</a:t>
            </a:r>
            <a:r>
              <a:rPr lang="en-US" altLang="en-US" sz="2400" dirty="0" err="1"/>
              <a:t>noprevjnlfile</a:t>
            </a:r>
            <a:r>
              <a:rPr lang="en-US" altLang="en-US" sz="2400" dirty="0"/>
              <a:t> flag.</a:t>
            </a:r>
          </a:p>
          <a:p>
            <a:pPr marL="800100" lvl="1" indent="-342900">
              <a:spcBef>
                <a:spcPts val="0"/>
              </a:spcBef>
              <a:spcAft>
                <a:spcPts val="0"/>
              </a:spcAft>
              <a:buFont typeface="Arial" panose="020B0604020202020204" pitchFamily="34" charset="0"/>
              <a:buChar char="•"/>
            </a:pPr>
            <a:r>
              <a:rPr lang="en-US" altLang="en-US" sz="2400" dirty="0"/>
              <a:t>Start the passive Source Server and then the Receiver Server with the -</a:t>
            </a:r>
            <a:r>
              <a:rPr lang="en-US" altLang="en-US" sz="2400" dirty="0" err="1"/>
              <a:t>updateresync</a:t>
            </a:r>
            <a:r>
              <a:rPr lang="en-US" altLang="en-US" sz="2400" dirty="0"/>
              <a:t> qualifier, along with the other startup qualifiers for the Receiver Server.</a:t>
            </a:r>
          </a:p>
          <a:p>
            <a:pPr marL="800100" lvl="1" indent="-342900">
              <a:spcBef>
                <a:spcPts val="0"/>
              </a:spcBef>
              <a:spcAft>
                <a:spcPts val="0"/>
              </a:spcAft>
              <a:buFont typeface="Arial" panose="020B0604020202020204" pitchFamily="34" charset="0"/>
              <a:buChar char="•"/>
            </a:pPr>
            <a:r>
              <a:rPr lang="en-US" altLang="en-US" sz="2400" dirty="0"/>
              <a:t>Start the passive application servers, if appropriate.</a:t>
            </a:r>
          </a:p>
          <a:p>
            <a:pPr marL="800100" lvl="1" indent="-342900">
              <a:spcBef>
                <a:spcPts val="0"/>
              </a:spcBef>
              <a:spcAft>
                <a:spcPts val="0"/>
              </a:spcAft>
              <a:buFont typeface="Arial" panose="020B0604020202020204" pitchFamily="34" charset="0"/>
              <a:buChar char="•"/>
            </a:pPr>
            <a:r>
              <a:rPr lang="en-US" altLang="en-US" sz="2400" dirty="0"/>
              <a:t>Since the primary should not need to be rolled back to a state prior to the start of the backup, the generation link on the primary can be cut in the journal files created by the online backup command on the primary system. </a:t>
            </a:r>
          </a:p>
          <a:p>
            <a:pPr marL="800100" lvl="1" indent="-342900">
              <a:spcBef>
                <a:spcPts val="0"/>
              </a:spcBef>
              <a:spcAft>
                <a:spcPts val="0"/>
              </a:spcAft>
              <a:buFont typeface="Arial" panose="020B0604020202020204" pitchFamily="34" charset="0"/>
              <a:buChar char="•"/>
            </a:pPr>
            <a:endParaRPr lang="th-TH" altLang="en-US" sz="2800" dirty="0"/>
          </a:p>
        </p:txBody>
      </p:sp>
      <p:sp>
        <p:nvSpPr>
          <p:cNvPr id="2" name="Date Placeholder 1">
            <a:extLst>
              <a:ext uri="{FF2B5EF4-FFF2-40B4-BE49-F238E27FC236}">
                <a16:creationId xmlns:a16="http://schemas.microsoft.com/office/drawing/2014/main" id="{8DC2E4FA-A250-F94E-B371-49F25DE7FE19}"/>
              </a:ext>
            </a:extLst>
          </p:cNvPr>
          <p:cNvSpPr>
            <a:spLocks noGrp="1"/>
          </p:cNvSpPr>
          <p:nvPr>
            <p:ph type="dt" sz="half" idx="10"/>
          </p:nvPr>
        </p:nvSpPr>
        <p:spPr/>
        <p:txBody>
          <a:bodyPr/>
          <a:lstStyle/>
          <a:p>
            <a:fld id="{F40D67C8-9B78-1142-9DE3-3C558EA9BD7E}" type="datetime1">
              <a:rPr lang="en-US" smtClean="0"/>
              <a:t>3/5/20</a:t>
            </a:fld>
            <a:endParaRPr lang="de-DE"/>
          </a:p>
        </p:txBody>
      </p:sp>
      <p:sp>
        <p:nvSpPr>
          <p:cNvPr id="3" name="Footer Placeholder 2">
            <a:extLst>
              <a:ext uri="{FF2B5EF4-FFF2-40B4-BE49-F238E27FC236}">
                <a16:creationId xmlns:a16="http://schemas.microsoft.com/office/drawing/2014/main" id="{930F11D7-FFA0-5340-BC57-FBD20B062C69}"/>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27410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a:t>Theory of Operation</a:t>
            </a:r>
            <a:endParaRPr lang="th-TH" altLang="en-US"/>
          </a:p>
        </p:txBody>
      </p:sp>
      <p:sp>
        <p:nvSpPr>
          <p:cNvPr id="2" name="Text Placeholder 1"/>
          <p:cNvSpPr>
            <a:spLocks noGrp="1"/>
          </p:cNvSpPr>
          <p:nvPr>
            <p:ph type="body" idx="13"/>
          </p:nvPr>
        </p:nvSpPr>
        <p:spPr/>
        <p:txBody>
          <a:bodyPr/>
          <a:lstStyle/>
          <a:p>
            <a:endParaRPr lang="en-US"/>
          </a:p>
        </p:txBody>
      </p:sp>
      <p:sp>
        <p:nvSpPr>
          <p:cNvPr id="65539" name="Content Placeholder 2"/>
          <p:cNvSpPr>
            <a:spLocks noGrp="1"/>
          </p:cNvSpPr>
          <p:nvPr>
            <p:ph idx="14"/>
          </p:nvPr>
        </p:nvSpPr>
        <p:spPr>
          <a:xfrm>
            <a:off x="2178661" y="2557761"/>
            <a:ext cx="7905866" cy="2871059"/>
          </a:xfrm>
        </p:spPr>
        <p:txBody>
          <a:bodyPr/>
          <a:lstStyle/>
          <a:p>
            <a:pPr marL="457200" indent="-457200">
              <a:buFont typeface="Arial" panose="020B0604020202020204" pitchFamily="34" charset="0"/>
              <a:buChar char="•"/>
            </a:pPr>
            <a:r>
              <a:rPr lang="en-US" altLang="en-US" sz="2800" dirty="0"/>
              <a:t>YDB database replication provides the ability to implement continuous application availability, using a primary and secondary system, in case of complete system failure in one or more of the following components:</a:t>
            </a:r>
          </a:p>
          <a:p>
            <a:pPr marL="800100" lvl="1" indent="-342900">
              <a:buFont typeface="Arial" panose="020B0604020202020204" pitchFamily="34" charset="0"/>
              <a:buChar char="•"/>
            </a:pPr>
            <a:r>
              <a:rPr lang="en-US" altLang="en-US" sz="2400" dirty="0"/>
              <a:t>Either the primary or secondary system</a:t>
            </a:r>
          </a:p>
          <a:p>
            <a:pPr marL="800100" lvl="1" indent="-342900">
              <a:buFont typeface="Arial" panose="020B0604020202020204" pitchFamily="34" charset="0"/>
              <a:buChar char="•"/>
            </a:pPr>
            <a:r>
              <a:rPr lang="en-US" altLang="en-US" sz="2400" dirty="0"/>
              <a:t>The network between systems</a:t>
            </a:r>
          </a:p>
          <a:p>
            <a:pPr marL="800100" lvl="1" indent="-342900">
              <a:buFont typeface="Arial" panose="020B0604020202020204" pitchFamily="34" charset="0"/>
              <a:buChar char="•"/>
            </a:pPr>
            <a:r>
              <a:rPr lang="en-US" altLang="en-US" sz="2400" dirty="0"/>
              <a:t>The network between clients and the primary system</a:t>
            </a:r>
          </a:p>
          <a:p>
            <a:pPr marL="800100" lvl="1" indent="-342900">
              <a:buFont typeface="Arial" panose="020B0604020202020204" pitchFamily="34" charset="0"/>
              <a:buChar char="•"/>
            </a:pPr>
            <a:endParaRPr lang="en-US" altLang="en-US" sz="2400" dirty="0"/>
          </a:p>
          <a:p>
            <a:pPr marL="457200" indent="-457200">
              <a:buFont typeface="Arial" panose="020B0604020202020204" pitchFamily="34" charset="0"/>
              <a:buChar char="•"/>
            </a:pPr>
            <a:endParaRPr lang="th-TH" altLang="en-US" sz="2800" dirty="0"/>
          </a:p>
        </p:txBody>
      </p:sp>
      <p:sp>
        <p:nvSpPr>
          <p:cNvPr id="3" name="Date Placeholder 2">
            <a:extLst>
              <a:ext uri="{FF2B5EF4-FFF2-40B4-BE49-F238E27FC236}">
                <a16:creationId xmlns:a16="http://schemas.microsoft.com/office/drawing/2014/main" id="{5C594FD7-D405-434D-884A-9CECEB84F110}"/>
              </a:ext>
            </a:extLst>
          </p:cNvPr>
          <p:cNvSpPr>
            <a:spLocks noGrp="1"/>
          </p:cNvSpPr>
          <p:nvPr>
            <p:ph type="dt" sz="half" idx="10"/>
          </p:nvPr>
        </p:nvSpPr>
        <p:spPr/>
        <p:txBody>
          <a:bodyPr/>
          <a:lstStyle/>
          <a:p>
            <a:fld id="{316A6D6F-3BCD-F947-BF53-4CA7E2C47A8F}" type="datetime1">
              <a:rPr lang="en-US" smtClean="0"/>
              <a:t>3/5/20</a:t>
            </a:fld>
            <a:endParaRPr lang="de-DE"/>
          </a:p>
        </p:txBody>
      </p:sp>
      <p:sp>
        <p:nvSpPr>
          <p:cNvPr id="4" name="Footer Placeholder 3">
            <a:extLst>
              <a:ext uri="{FF2B5EF4-FFF2-40B4-BE49-F238E27FC236}">
                <a16:creationId xmlns:a16="http://schemas.microsoft.com/office/drawing/2014/main" id="{C0C7E80D-931B-374C-8779-BD04D56D6843}"/>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811075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ltLang="en-US"/>
              <a:t>Normal Operation(Cont.)</a:t>
            </a:r>
            <a:endParaRPr lang="th-TH" altLang="en-US"/>
          </a:p>
        </p:txBody>
      </p:sp>
      <p:sp>
        <p:nvSpPr>
          <p:cNvPr id="99331" name="Content Placeholder 2"/>
          <p:cNvSpPr>
            <a:spLocks noGrp="1"/>
          </p:cNvSpPr>
          <p:nvPr>
            <p:ph idx="14"/>
          </p:nvPr>
        </p:nvSpPr>
        <p:spPr>
          <a:xfrm>
            <a:off x="1663021" y="1717913"/>
            <a:ext cx="8560383" cy="2871059"/>
          </a:xfrm>
        </p:spPr>
        <p:txBody>
          <a:bodyPr>
            <a:noAutofit/>
          </a:bodyPr>
          <a:lstStyle/>
          <a:p>
            <a:pPr marL="342900" indent="-342900">
              <a:lnSpc>
                <a:spcPct val="120000"/>
              </a:lnSpc>
              <a:spcAft>
                <a:spcPts val="0"/>
              </a:spcAft>
              <a:buFont typeface="Arial" panose="020B0604020202020204" pitchFamily="34" charset="0"/>
              <a:buChar char="•"/>
            </a:pPr>
            <a:r>
              <a:rPr lang="en-US" altLang="en-US" sz="2800" b="1" dirty="0"/>
              <a:t>Secondary Starts after a Shut Down or Crash</a:t>
            </a:r>
          </a:p>
          <a:p>
            <a:pPr marL="914400" lvl="1" indent="-457200">
              <a:lnSpc>
                <a:spcPct val="120000"/>
              </a:lnSpc>
              <a:spcBef>
                <a:spcPts val="0"/>
              </a:spcBef>
              <a:spcAft>
                <a:spcPts val="0"/>
              </a:spcAft>
              <a:buFont typeface="Arial" panose="020B0604020202020204" pitchFamily="34" charset="0"/>
              <a:buChar char="•"/>
            </a:pPr>
            <a:r>
              <a:rPr lang="en-US" altLang="en-US" sz="2400" dirty="0"/>
              <a:t>Recover/rollback database to last consistent state.</a:t>
            </a:r>
          </a:p>
          <a:p>
            <a:pPr marL="914400" lvl="1" indent="-457200">
              <a:lnSpc>
                <a:spcPct val="120000"/>
              </a:lnSpc>
              <a:spcBef>
                <a:spcPts val="0"/>
              </a:spcBef>
              <a:spcAft>
                <a:spcPts val="0"/>
              </a:spcAft>
              <a:buFont typeface="Arial" panose="020B0604020202020204" pitchFamily="34" charset="0"/>
              <a:buChar char="•"/>
            </a:pPr>
            <a:r>
              <a:rPr lang="en-US" altLang="en-US" sz="2400" dirty="0"/>
              <a:t>Create new journal files.</a:t>
            </a:r>
          </a:p>
          <a:p>
            <a:pPr marL="914400" lvl="1" indent="-457200">
              <a:lnSpc>
                <a:spcPct val="120000"/>
              </a:lnSpc>
              <a:spcBef>
                <a:spcPts val="0"/>
              </a:spcBef>
              <a:spcAft>
                <a:spcPts val="0"/>
              </a:spcAft>
              <a:buFont typeface="Arial" panose="020B0604020202020204" pitchFamily="34" charset="0"/>
              <a:buChar char="•"/>
            </a:pPr>
            <a:r>
              <a:rPr lang="en-US" altLang="en-US" sz="2400" dirty="0"/>
              <a:t>Start passive Source Server, and then the Receiver Server.</a:t>
            </a:r>
          </a:p>
          <a:p>
            <a:pPr marL="914400" lvl="1" indent="-457200">
              <a:lnSpc>
                <a:spcPct val="120000"/>
              </a:lnSpc>
              <a:spcBef>
                <a:spcPts val="0"/>
              </a:spcBef>
              <a:spcAft>
                <a:spcPts val="0"/>
              </a:spcAft>
              <a:buFont typeface="Arial" panose="020B0604020202020204" pitchFamily="34" charset="0"/>
              <a:buChar char="•"/>
            </a:pPr>
            <a:r>
              <a:rPr lang="en-US" altLang="en-US" sz="2400" dirty="0"/>
              <a:t>Start the passive application servers, if appropriate.</a:t>
            </a:r>
          </a:p>
          <a:p>
            <a:pPr marL="1257300" lvl="2" indent="-342900">
              <a:lnSpc>
                <a:spcPct val="120000"/>
              </a:lnSpc>
              <a:spcBef>
                <a:spcPts val="0"/>
              </a:spcBef>
              <a:spcAft>
                <a:spcPts val="0"/>
              </a:spcAft>
              <a:buFont typeface="Arial" panose="020B0604020202020204" pitchFamily="34" charset="0"/>
              <a:buChar char="•"/>
            </a:pPr>
            <a:endParaRPr lang="en-US" altLang="en-US" sz="2400" dirty="0"/>
          </a:p>
          <a:p>
            <a:pPr marL="1371600" lvl="2" indent="-457200">
              <a:lnSpc>
                <a:spcPct val="120000"/>
              </a:lnSpc>
              <a:spcBef>
                <a:spcPts val="0"/>
              </a:spcBef>
              <a:spcAft>
                <a:spcPts val="0"/>
              </a:spcAft>
              <a:buFont typeface="Arial" panose="020B0604020202020204" pitchFamily="34" charset="0"/>
              <a:buChar char="•"/>
            </a:pPr>
            <a:endParaRPr lang="en-US" altLang="en-US" sz="2400" dirty="0"/>
          </a:p>
          <a:p>
            <a:pPr marL="800100" lvl="1" indent="-342900">
              <a:lnSpc>
                <a:spcPct val="120000"/>
              </a:lnSpc>
              <a:spcBef>
                <a:spcPts val="0"/>
              </a:spcBef>
              <a:spcAft>
                <a:spcPts val="0"/>
              </a:spcAft>
              <a:buFont typeface="Arial" panose="020B0604020202020204" pitchFamily="34" charset="0"/>
              <a:buChar char="•"/>
            </a:pPr>
            <a:endParaRPr lang="th-TH" altLang="en-US" sz="2400" dirty="0"/>
          </a:p>
        </p:txBody>
      </p:sp>
      <p:sp>
        <p:nvSpPr>
          <p:cNvPr id="2" name="Date Placeholder 1">
            <a:extLst>
              <a:ext uri="{FF2B5EF4-FFF2-40B4-BE49-F238E27FC236}">
                <a16:creationId xmlns:a16="http://schemas.microsoft.com/office/drawing/2014/main" id="{061A7D9D-36D7-A641-A478-C54C8076E8CF}"/>
              </a:ext>
            </a:extLst>
          </p:cNvPr>
          <p:cNvSpPr>
            <a:spLocks noGrp="1"/>
          </p:cNvSpPr>
          <p:nvPr>
            <p:ph type="dt" sz="half" idx="10"/>
          </p:nvPr>
        </p:nvSpPr>
        <p:spPr/>
        <p:txBody>
          <a:bodyPr/>
          <a:lstStyle/>
          <a:p>
            <a:fld id="{BBFF3619-7756-DB44-8740-1BB93823368F}" type="datetime1">
              <a:rPr lang="en-US" smtClean="0"/>
              <a:t>3/5/20</a:t>
            </a:fld>
            <a:endParaRPr lang="de-DE"/>
          </a:p>
        </p:txBody>
      </p:sp>
      <p:sp>
        <p:nvSpPr>
          <p:cNvPr id="3" name="Footer Placeholder 2">
            <a:extLst>
              <a:ext uri="{FF2B5EF4-FFF2-40B4-BE49-F238E27FC236}">
                <a16:creationId xmlns:a16="http://schemas.microsoft.com/office/drawing/2014/main" id="{63D08C87-A6C0-EF40-90DA-916AEAF72272}"/>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6844698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75CD-251C-6F46-8A52-E6BD64F70028}"/>
              </a:ext>
            </a:extLst>
          </p:cNvPr>
          <p:cNvSpPr>
            <a:spLocks noGrp="1"/>
          </p:cNvSpPr>
          <p:nvPr>
            <p:ph type="title"/>
          </p:nvPr>
        </p:nvSpPr>
        <p:spPr/>
        <p:txBody>
          <a:bodyPr/>
          <a:lstStyle/>
          <a:p>
            <a:r>
              <a:rPr lang="en-TH" dirty="0"/>
              <a:t>LAB 1.1</a:t>
            </a:r>
          </a:p>
        </p:txBody>
      </p:sp>
      <p:sp>
        <p:nvSpPr>
          <p:cNvPr id="3" name="Date Placeholder 2">
            <a:extLst>
              <a:ext uri="{FF2B5EF4-FFF2-40B4-BE49-F238E27FC236}">
                <a16:creationId xmlns:a16="http://schemas.microsoft.com/office/drawing/2014/main" id="{A43D559D-539E-994B-BB3B-5243B71F70AE}"/>
              </a:ext>
            </a:extLst>
          </p:cNvPr>
          <p:cNvSpPr>
            <a:spLocks noGrp="1"/>
          </p:cNvSpPr>
          <p:nvPr>
            <p:ph type="dt" sz="half" idx="10"/>
          </p:nvPr>
        </p:nvSpPr>
        <p:spPr/>
        <p:txBody>
          <a:bodyPr/>
          <a:lstStyle/>
          <a:p>
            <a:fld id="{517360E3-6C9C-5344-A750-6FFE7FBC1FFE}" type="datetime1">
              <a:rPr lang="en-US" smtClean="0"/>
              <a:t>3/5/20</a:t>
            </a:fld>
            <a:endParaRPr lang="de-DE"/>
          </a:p>
        </p:txBody>
      </p:sp>
      <p:sp>
        <p:nvSpPr>
          <p:cNvPr id="4" name="Footer Placeholder 3">
            <a:extLst>
              <a:ext uri="{FF2B5EF4-FFF2-40B4-BE49-F238E27FC236}">
                <a16:creationId xmlns:a16="http://schemas.microsoft.com/office/drawing/2014/main" id="{A8ADA305-9387-3C4D-94DB-C7BE66427198}"/>
              </a:ext>
            </a:extLst>
          </p:cNvPr>
          <p:cNvSpPr>
            <a:spLocks noGrp="1"/>
          </p:cNvSpPr>
          <p:nvPr>
            <p:ph type="ftr" sz="quarter" idx="11"/>
          </p:nvPr>
        </p:nvSpPr>
        <p:spPr/>
        <p:txBody>
          <a:bodyPr/>
          <a:lstStyle/>
          <a:p>
            <a:r>
              <a:rPr lang="de-DE"/>
              <a:t>YottaDB Intermediate #2</a:t>
            </a:r>
          </a:p>
        </p:txBody>
      </p:sp>
      <p:sp>
        <p:nvSpPr>
          <p:cNvPr id="6" name="Text Placeholder 5">
            <a:extLst>
              <a:ext uri="{FF2B5EF4-FFF2-40B4-BE49-F238E27FC236}">
                <a16:creationId xmlns:a16="http://schemas.microsoft.com/office/drawing/2014/main" id="{F865CEFD-E7CF-0042-8D77-DA7B8C6D8C03}"/>
              </a:ext>
            </a:extLst>
          </p:cNvPr>
          <p:cNvSpPr>
            <a:spLocks noGrp="1"/>
          </p:cNvSpPr>
          <p:nvPr>
            <p:ph type="body" idx="13"/>
          </p:nvPr>
        </p:nvSpPr>
        <p:spPr/>
        <p:txBody>
          <a:bodyPr/>
          <a:lstStyle/>
          <a:p>
            <a:endParaRPr lang="en-TH"/>
          </a:p>
        </p:txBody>
      </p:sp>
      <p:sp>
        <p:nvSpPr>
          <p:cNvPr id="7" name="Content Placeholder 6">
            <a:extLst>
              <a:ext uri="{FF2B5EF4-FFF2-40B4-BE49-F238E27FC236}">
                <a16:creationId xmlns:a16="http://schemas.microsoft.com/office/drawing/2014/main" id="{BF755891-147C-F545-8443-B626E0093B9E}"/>
              </a:ext>
            </a:extLst>
          </p:cNvPr>
          <p:cNvSpPr>
            <a:spLocks noGrp="1"/>
          </p:cNvSpPr>
          <p:nvPr>
            <p:ph idx="14"/>
          </p:nvPr>
        </p:nvSpPr>
        <p:spPr/>
        <p:txBody>
          <a:bodyPr/>
          <a:lstStyle/>
          <a:p>
            <a:endParaRPr lang="en-TH"/>
          </a:p>
        </p:txBody>
      </p:sp>
    </p:spTree>
    <p:extLst>
      <p:ext uri="{BB962C8B-B14F-4D97-AF65-F5344CB8AC3E}">
        <p14:creationId xmlns:p14="http://schemas.microsoft.com/office/powerpoint/2010/main" val="17248820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ltLang="en-US"/>
              <a:t>Dual-Site to Single-Site</a:t>
            </a:r>
          </a:p>
        </p:txBody>
      </p:sp>
      <p:sp>
        <p:nvSpPr>
          <p:cNvPr id="101379" name="Content Placeholder 2"/>
          <p:cNvSpPr>
            <a:spLocks noGrp="1"/>
          </p:cNvSpPr>
          <p:nvPr>
            <p:ph idx="14"/>
          </p:nvPr>
        </p:nvSpPr>
        <p:spPr>
          <a:xfrm>
            <a:off x="1786774" y="1801491"/>
            <a:ext cx="7905866" cy="2871059"/>
          </a:xfrm>
        </p:spPr>
        <p:txBody>
          <a:bodyPr/>
          <a:lstStyle/>
          <a:p>
            <a:pPr marL="457200" indent="-457200">
              <a:buFont typeface="Arial" panose="020B0604020202020204" pitchFamily="34" charset="0"/>
              <a:buChar char="•"/>
            </a:pPr>
            <a:r>
              <a:rPr lang="en-US" altLang="en-US" sz="3200" b="1" dirty="0"/>
              <a:t>Normal Failover </a:t>
            </a:r>
          </a:p>
          <a:p>
            <a:pPr marL="800100" lvl="1" indent="-342900">
              <a:buFont typeface="Arial" panose="020B0604020202020204" pitchFamily="34" charset="0"/>
              <a:buChar char="•"/>
            </a:pPr>
            <a:r>
              <a:rPr lang="en-US" altLang="en-US" sz="2800" dirty="0"/>
              <a:t>If you have a choice, choose a time when database update rates are low to minimize the clients that may time out and retry their messages, and when no batch processes are running.</a:t>
            </a:r>
          </a:p>
          <a:p>
            <a:pPr marL="800100" lvl="1" indent="-342900">
              <a:buFont typeface="Arial" panose="020B0604020202020204" pitchFamily="34" charset="0"/>
              <a:buChar char="•"/>
            </a:pPr>
            <a:r>
              <a:rPr lang="en-US" altLang="en-US" sz="2800" dirty="0"/>
              <a:t>The external system responsible for primary/secondary status identification should be told that Site B should now be the primary system and Site A should now be the secondary.</a:t>
            </a:r>
            <a:endParaRPr lang="en-US" altLang="en-US" sz="2800" b="1" dirty="0"/>
          </a:p>
          <a:p>
            <a:pPr marL="800100" lvl="1" indent="-342900">
              <a:buFont typeface="Arial" panose="020B0604020202020204" pitchFamily="34" charset="0"/>
              <a:buChar char="•"/>
            </a:pPr>
            <a:endParaRPr lang="en-US" altLang="en-US" sz="2400" dirty="0"/>
          </a:p>
        </p:txBody>
      </p:sp>
      <p:sp>
        <p:nvSpPr>
          <p:cNvPr id="2" name="Date Placeholder 1">
            <a:extLst>
              <a:ext uri="{FF2B5EF4-FFF2-40B4-BE49-F238E27FC236}">
                <a16:creationId xmlns:a16="http://schemas.microsoft.com/office/drawing/2014/main" id="{B56ACDA1-9562-4745-AB32-C4638800AE5B}"/>
              </a:ext>
            </a:extLst>
          </p:cNvPr>
          <p:cNvSpPr>
            <a:spLocks noGrp="1"/>
          </p:cNvSpPr>
          <p:nvPr>
            <p:ph type="dt" sz="half" idx="10"/>
          </p:nvPr>
        </p:nvSpPr>
        <p:spPr/>
        <p:txBody>
          <a:bodyPr/>
          <a:lstStyle/>
          <a:p>
            <a:fld id="{B0F4F10C-BA0D-6248-8B87-6F11E8C9821A}" type="datetime1">
              <a:rPr lang="en-US" smtClean="0"/>
              <a:t>3/5/20</a:t>
            </a:fld>
            <a:endParaRPr lang="de-DE"/>
          </a:p>
        </p:txBody>
      </p:sp>
      <p:sp>
        <p:nvSpPr>
          <p:cNvPr id="3" name="Footer Placeholder 2">
            <a:extLst>
              <a:ext uri="{FF2B5EF4-FFF2-40B4-BE49-F238E27FC236}">
                <a16:creationId xmlns:a16="http://schemas.microsoft.com/office/drawing/2014/main" id="{182E0077-EF6E-734A-A73B-BA2D1F5967C2}"/>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863961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ltLang="en-US"/>
              <a:t>Dual-Site to Single-Site(Cont.)</a:t>
            </a:r>
          </a:p>
        </p:txBody>
      </p:sp>
      <p:sp>
        <p:nvSpPr>
          <p:cNvPr id="102403" name="Content Placeholder 2"/>
          <p:cNvSpPr>
            <a:spLocks noGrp="1"/>
          </p:cNvSpPr>
          <p:nvPr>
            <p:ph idx="14"/>
          </p:nvPr>
        </p:nvSpPr>
        <p:spPr>
          <a:xfrm>
            <a:off x="1786775" y="1512733"/>
            <a:ext cx="7905866" cy="2871059"/>
          </a:xfrm>
        </p:spPr>
        <p:txBody>
          <a:bodyPr/>
          <a:lstStyle/>
          <a:p>
            <a:pPr marL="457200" indent="-457200">
              <a:spcAft>
                <a:spcPts val="0"/>
              </a:spcAft>
              <a:buFont typeface="Arial" panose="020B0604020202020204" pitchFamily="34" charset="0"/>
              <a:buChar char="•"/>
            </a:pPr>
            <a:r>
              <a:rPr lang="en-US" altLang="en-US" sz="3200" b="1" dirty="0"/>
              <a:t>Normal Failover </a:t>
            </a:r>
          </a:p>
          <a:p>
            <a:pPr marL="800100" lvl="1" indent="-342900">
              <a:spcBef>
                <a:spcPts val="0"/>
              </a:spcBef>
              <a:spcAft>
                <a:spcPts val="0"/>
              </a:spcAft>
              <a:buFont typeface="Arial" panose="020B0604020202020204" pitchFamily="34" charset="0"/>
              <a:buChar char="•"/>
            </a:pPr>
            <a:r>
              <a:rPr lang="en-US" altLang="en-US" sz="2400" dirty="0"/>
              <a:t>On A:</a:t>
            </a:r>
          </a:p>
          <a:p>
            <a:pPr marL="1257300" lvl="2" indent="-342900">
              <a:spcBef>
                <a:spcPts val="0"/>
              </a:spcBef>
              <a:spcAft>
                <a:spcPts val="0"/>
              </a:spcAft>
              <a:buFont typeface="Arial" panose="020B0604020202020204" pitchFamily="34" charset="0"/>
              <a:buChar char="•"/>
            </a:pPr>
            <a:r>
              <a:rPr lang="en-US" altLang="en-US" sz="2400" dirty="0"/>
              <a:t>Stop the application servers.</a:t>
            </a:r>
          </a:p>
          <a:p>
            <a:pPr marL="1257300" lvl="2" indent="-342900">
              <a:spcBef>
                <a:spcPts val="0"/>
              </a:spcBef>
              <a:spcAft>
                <a:spcPts val="0"/>
              </a:spcAft>
              <a:buFont typeface="Arial" panose="020B0604020202020204" pitchFamily="34" charset="0"/>
              <a:buChar char="•"/>
            </a:pPr>
            <a:r>
              <a:rPr lang="en-US" altLang="en-US" sz="2400" dirty="0"/>
              <a:t>Shut down the replication Source Server with an appropriate timeout. (default 30 seconds.)</a:t>
            </a:r>
          </a:p>
          <a:p>
            <a:pPr marL="1257300" lvl="2" indent="-342900">
              <a:spcBef>
                <a:spcPts val="0"/>
              </a:spcBef>
              <a:spcAft>
                <a:spcPts val="0"/>
              </a:spcAft>
              <a:buFont typeface="Arial" panose="020B0604020202020204" pitchFamily="34" charset="0"/>
              <a:buChar char="•"/>
            </a:pPr>
            <a:r>
              <a:rPr lang="en-US" altLang="en-US" sz="2400" dirty="0"/>
              <a:t>Perform the rollback for the primary restarting as secondary.</a:t>
            </a:r>
          </a:p>
          <a:p>
            <a:pPr marL="1257300" lvl="2" indent="-342900">
              <a:spcBef>
                <a:spcPts val="0"/>
              </a:spcBef>
              <a:spcAft>
                <a:spcPts val="0"/>
              </a:spcAft>
              <a:buFont typeface="Arial" panose="020B0604020202020204" pitchFamily="34" charset="0"/>
              <a:buChar char="•"/>
            </a:pPr>
            <a:r>
              <a:rPr lang="en-US" altLang="en-US" sz="2400" dirty="0"/>
              <a:t>Wait for B to become functional as the primary, and then p</a:t>
            </a:r>
            <a:r>
              <a:rPr lang="en-US" sz="2400" dirty="0"/>
              <a:t>erform a FETCHRESYNC ROLLBACK BACKWARD.</a:t>
            </a:r>
            <a:r>
              <a:rPr lang="en-US" altLang="en-US" sz="2400" dirty="0"/>
              <a:t> </a:t>
            </a:r>
          </a:p>
          <a:p>
            <a:pPr marL="1257300" lvl="2" indent="-342900">
              <a:spcBef>
                <a:spcPts val="0"/>
              </a:spcBef>
              <a:spcAft>
                <a:spcPts val="0"/>
              </a:spcAft>
              <a:buFont typeface="Arial" panose="020B0604020202020204" pitchFamily="34" charset="0"/>
              <a:buChar char="•"/>
            </a:pPr>
            <a:r>
              <a:rPr lang="en-US" altLang="en-US" sz="2400" dirty="0"/>
              <a:t>Create new journal files.</a:t>
            </a:r>
          </a:p>
          <a:p>
            <a:pPr marL="1257300" lvl="2" indent="-342900">
              <a:spcBef>
                <a:spcPts val="0"/>
              </a:spcBef>
              <a:spcAft>
                <a:spcPts val="0"/>
              </a:spcAft>
              <a:buFont typeface="Arial" panose="020B0604020202020204" pitchFamily="34" charset="0"/>
              <a:buChar char="•"/>
            </a:pPr>
            <a:r>
              <a:rPr lang="en-US" altLang="en-US" sz="2400" dirty="0"/>
              <a:t>Start the passive Source Server, and then the Receiver Server.</a:t>
            </a:r>
          </a:p>
          <a:p>
            <a:pPr marL="1257300" lvl="2" indent="-342900">
              <a:spcBef>
                <a:spcPts val="0"/>
              </a:spcBef>
              <a:spcAft>
                <a:spcPts val="0"/>
              </a:spcAft>
              <a:buFont typeface="Arial" panose="020B0604020202020204" pitchFamily="34" charset="0"/>
              <a:buChar char="•"/>
            </a:pPr>
            <a:r>
              <a:rPr lang="en-US" altLang="en-US" sz="2400" dirty="0"/>
              <a:t>Start the passive application servers, if appropriate.</a:t>
            </a:r>
          </a:p>
          <a:p>
            <a:pPr marL="1371600" lvl="2" indent="-457200">
              <a:spcBef>
                <a:spcPts val="0"/>
              </a:spcBef>
              <a:spcAft>
                <a:spcPts val="0"/>
              </a:spcAft>
              <a:buFont typeface="Arial" panose="020B0604020202020204" pitchFamily="34" charset="0"/>
              <a:buChar char="•"/>
            </a:pPr>
            <a:endParaRPr lang="en-US" altLang="en-US" sz="3200" dirty="0"/>
          </a:p>
        </p:txBody>
      </p:sp>
      <p:sp>
        <p:nvSpPr>
          <p:cNvPr id="2" name="Date Placeholder 1">
            <a:extLst>
              <a:ext uri="{FF2B5EF4-FFF2-40B4-BE49-F238E27FC236}">
                <a16:creationId xmlns:a16="http://schemas.microsoft.com/office/drawing/2014/main" id="{3BF7B51D-99B9-9A49-8143-C5F213C5B669}"/>
              </a:ext>
            </a:extLst>
          </p:cNvPr>
          <p:cNvSpPr>
            <a:spLocks noGrp="1"/>
          </p:cNvSpPr>
          <p:nvPr>
            <p:ph type="dt" sz="half" idx="10"/>
          </p:nvPr>
        </p:nvSpPr>
        <p:spPr/>
        <p:txBody>
          <a:bodyPr/>
          <a:lstStyle/>
          <a:p>
            <a:fld id="{BE2F54E4-D3D8-0146-A6B4-2047359E8C51}" type="datetime1">
              <a:rPr lang="en-US" smtClean="0"/>
              <a:t>3/5/20</a:t>
            </a:fld>
            <a:endParaRPr lang="de-DE"/>
          </a:p>
        </p:txBody>
      </p:sp>
      <p:sp>
        <p:nvSpPr>
          <p:cNvPr id="3" name="Footer Placeholder 2">
            <a:extLst>
              <a:ext uri="{FF2B5EF4-FFF2-40B4-BE49-F238E27FC236}">
                <a16:creationId xmlns:a16="http://schemas.microsoft.com/office/drawing/2014/main" id="{02E19C1E-5E4D-0F48-BE0E-669798D80694}"/>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466334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a:t>Dual-Site to Single-Site(Cont.)</a:t>
            </a:r>
          </a:p>
        </p:txBody>
      </p:sp>
      <p:sp>
        <p:nvSpPr>
          <p:cNvPr id="103427" name="Content Placeholder 2"/>
          <p:cNvSpPr>
            <a:spLocks noGrp="1"/>
          </p:cNvSpPr>
          <p:nvPr>
            <p:ph idx="14"/>
          </p:nvPr>
        </p:nvSpPr>
        <p:spPr>
          <a:xfrm>
            <a:off x="1776614" y="1602110"/>
            <a:ext cx="9416192" cy="2871059"/>
          </a:xfrm>
        </p:spPr>
        <p:txBody>
          <a:bodyPr/>
          <a:lstStyle/>
          <a:p>
            <a:pPr marL="457200" indent="-457200">
              <a:spcAft>
                <a:spcPts val="0"/>
              </a:spcAft>
              <a:buFont typeface="Arial" panose="020B0604020202020204" pitchFamily="34" charset="0"/>
              <a:buChar char="•"/>
            </a:pPr>
            <a:r>
              <a:rPr lang="en-US" altLang="en-US" sz="3200" b="1" dirty="0"/>
              <a:t>Normal Failover </a:t>
            </a:r>
          </a:p>
          <a:p>
            <a:pPr marL="800100" lvl="1" indent="-342900">
              <a:spcBef>
                <a:spcPts val="0"/>
              </a:spcBef>
              <a:spcAft>
                <a:spcPts val="0"/>
              </a:spcAft>
              <a:buFont typeface="Arial" panose="020B0604020202020204" pitchFamily="34" charset="0"/>
              <a:buChar char="•"/>
            </a:pPr>
            <a:r>
              <a:rPr lang="en-US" altLang="en-US" sz="2400" dirty="0"/>
              <a:t>On B:</a:t>
            </a:r>
          </a:p>
          <a:p>
            <a:pPr marL="1371600" lvl="2" indent="-457200">
              <a:spcBef>
                <a:spcPts val="0"/>
              </a:spcBef>
              <a:spcAft>
                <a:spcPts val="0"/>
              </a:spcAft>
              <a:buFont typeface="Arial" panose="020B0604020202020204" pitchFamily="34" charset="0"/>
              <a:buChar char="•"/>
            </a:pPr>
            <a:r>
              <a:rPr lang="en-US" altLang="en-US" sz="2400" dirty="0"/>
              <a:t>Shut down the Receiver Server with an appropriate timeout.</a:t>
            </a:r>
          </a:p>
          <a:p>
            <a:pPr marL="1371600" lvl="2" indent="-457200">
              <a:spcBef>
                <a:spcPts val="0"/>
              </a:spcBef>
              <a:spcAft>
                <a:spcPts val="0"/>
              </a:spcAft>
              <a:buFont typeface="Arial" panose="020B0604020202020204" pitchFamily="34" charset="0"/>
              <a:buChar char="•"/>
            </a:pPr>
            <a:r>
              <a:rPr lang="en-US" altLang="en-US" sz="2400" dirty="0"/>
              <a:t>Create new journal files.</a:t>
            </a:r>
          </a:p>
          <a:p>
            <a:pPr marL="1371600" lvl="2" indent="-457200">
              <a:spcBef>
                <a:spcPts val="0"/>
              </a:spcBef>
              <a:spcAft>
                <a:spcPts val="0"/>
              </a:spcAft>
              <a:buFont typeface="Arial" panose="020B0604020202020204" pitchFamily="34" charset="0"/>
              <a:buChar char="•"/>
            </a:pPr>
            <a:r>
              <a:rPr lang="en-US" altLang="en-US" sz="2400" dirty="0"/>
              <a:t>Make the passive Source Server active.</a:t>
            </a:r>
          </a:p>
          <a:p>
            <a:pPr marL="1371600" lvl="2" indent="-457200">
              <a:spcBef>
                <a:spcPts val="0"/>
              </a:spcBef>
              <a:spcAft>
                <a:spcPts val="0"/>
              </a:spcAft>
              <a:buFont typeface="Arial" panose="020B0604020202020204" pitchFamily="34" charset="0"/>
              <a:buChar char="•"/>
            </a:pPr>
            <a:r>
              <a:rPr lang="en-US" altLang="en-US" sz="2400" dirty="0"/>
              <a:t>Start the application servers (if they were previously passive, make them active).</a:t>
            </a:r>
          </a:p>
          <a:p>
            <a:pPr marL="1371600" lvl="2" indent="-457200">
              <a:spcBef>
                <a:spcPts val="0"/>
              </a:spcBef>
              <a:spcAft>
                <a:spcPts val="0"/>
              </a:spcAft>
              <a:buFont typeface="Arial" panose="020B0604020202020204" pitchFamily="34" charset="0"/>
              <a:buChar char="•"/>
            </a:pPr>
            <a:r>
              <a:rPr lang="en-US" altLang="en-US" sz="2400" dirty="0"/>
              <a:t>If the state of the database indicates that batch operations were in process, restart batch operations.</a:t>
            </a:r>
          </a:p>
          <a:p>
            <a:pPr marL="1371600" lvl="2" indent="-457200">
              <a:spcBef>
                <a:spcPts val="0"/>
              </a:spcBef>
              <a:spcAft>
                <a:spcPts val="0"/>
              </a:spcAft>
              <a:buFont typeface="Arial" panose="020B0604020202020204" pitchFamily="34" charset="0"/>
              <a:buChar char="•"/>
            </a:pPr>
            <a:r>
              <a:rPr lang="en-US" altLang="en-US" sz="2400" dirty="0"/>
              <a:t>Begin accepting online transactions.</a:t>
            </a:r>
          </a:p>
          <a:p>
            <a:pPr marL="1371600" lvl="2" indent="-457200">
              <a:spcBef>
                <a:spcPts val="0"/>
              </a:spcBef>
              <a:spcAft>
                <a:spcPts val="0"/>
              </a:spcAft>
              <a:buFont typeface="Arial" panose="020B0604020202020204" pitchFamily="34" charset="0"/>
              <a:buChar char="•"/>
            </a:pPr>
            <a:endParaRPr lang="en-US" altLang="en-US" sz="3200" dirty="0"/>
          </a:p>
        </p:txBody>
      </p:sp>
      <p:sp>
        <p:nvSpPr>
          <p:cNvPr id="2" name="Date Placeholder 1">
            <a:extLst>
              <a:ext uri="{FF2B5EF4-FFF2-40B4-BE49-F238E27FC236}">
                <a16:creationId xmlns:a16="http://schemas.microsoft.com/office/drawing/2014/main" id="{7C6CD943-B9DC-1045-86CE-9A525BEDC489}"/>
              </a:ext>
            </a:extLst>
          </p:cNvPr>
          <p:cNvSpPr>
            <a:spLocks noGrp="1"/>
          </p:cNvSpPr>
          <p:nvPr>
            <p:ph type="dt" sz="half" idx="10"/>
          </p:nvPr>
        </p:nvSpPr>
        <p:spPr/>
        <p:txBody>
          <a:bodyPr/>
          <a:lstStyle/>
          <a:p>
            <a:fld id="{7FF0BB5B-0D53-6646-8562-E0F7B129A2A6}" type="datetime1">
              <a:rPr lang="en-US" smtClean="0"/>
              <a:t>3/5/20</a:t>
            </a:fld>
            <a:endParaRPr lang="de-DE"/>
          </a:p>
        </p:txBody>
      </p:sp>
      <p:sp>
        <p:nvSpPr>
          <p:cNvPr id="3" name="Footer Placeholder 2">
            <a:extLst>
              <a:ext uri="{FF2B5EF4-FFF2-40B4-BE49-F238E27FC236}">
                <a16:creationId xmlns:a16="http://schemas.microsoft.com/office/drawing/2014/main" id="{20B119ED-CB21-8245-8BF2-40228796C329}"/>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751768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75CD-251C-6F46-8A52-E6BD64F70028}"/>
              </a:ext>
            </a:extLst>
          </p:cNvPr>
          <p:cNvSpPr>
            <a:spLocks noGrp="1"/>
          </p:cNvSpPr>
          <p:nvPr>
            <p:ph type="title"/>
          </p:nvPr>
        </p:nvSpPr>
        <p:spPr/>
        <p:txBody>
          <a:bodyPr/>
          <a:lstStyle/>
          <a:p>
            <a:r>
              <a:rPr lang="en-TH" dirty="0"/>
              <a:t>LAB 1.2</a:t>
            </a:r>
          </a:p>
        </p:txBody>
      </p:sp>
      <p:sp>
        <p:nvSpPr>
          <p:cNvPr id="3" name="Date Placeholder 2">
            <a:extLst>
              <a:ext uri="{FF2B5EF4-FFF2-40B4-BE49-F238E27FC236}">
                <a16:creationId xmlns:a16="http://schemas.microsoft.com/office/drawing/2014/main" id="{A43D559D-539E-994B-BB3B-5243B71F70AE}"/>
              </a:ext>
            </a:extLst>
          </p:cNvPr>
          <p:cNvSpPr>
            <a:spLocks noGrp="1"/>
          </p:cNvSpPr>
          <p:nvPr>
            <p:ph type="dt" sz="half" idx="10"/>
          </p:nvPr>
        </p:nvSpPr>
        <p:spPr/>
        <p:txBody>
          <a:bodyPr/>
          <a:lstStyle/>
          <a:p>
            <a:fld id="{0D8D7197-0BD6-2540-9DCE-46A034128CC4}" type="datetime1">
              <a:rPr lang="en-US" smtClean="0"/>
              <a:t>3/5/20</a:t>
            </a:fld>
            <a:endParaRPr lang="de-DE"/>
          </a:p>
        </p:txBody>
      </p:sp>
      <p:sp>
        <p:nvSpPr>
          <p:cNvPr id="4" name="Footer Placeholder 3">
            <a:extLst>
              <a:ext uri="{FF2B5EF4-FFF2-40B4-BE49-F238E27FC236}">
                <a16:creationId xmlns:a16="http://schemas.microsoft.com/office/drawing/2014/main" id="{A8ADA305-9387-3C4D-94DB-C7BE66427198}"/>
              </a:ext>
            </a:extLst>
          </p:cNvPr>
          <p:cNvSpPr>
            <a:spLocks noGrp="1"/>
          </p:cNvSpPr>
          <p:nvPr>
            <p:ph type="ftr" sz="quarter" idx="11"/>
          </p:nvPr>
        </p:nvSpPr>
        <p:spPr/>
        <p:txBody>
          <a:bodyPr/>
          <a:lstStyle/>
          <a:p>
            <a:r>
              <a:rPr lang="de-DE"/>
              <a:t>YottaDB Intermediate #2</a:t>
            </a:r>
          </a:p>
        </p:txBody>
      </p:sp>
      <p:sp>
        <p:nvSpPr>
          <p:cNvPr id="6" name="Text Placeholder 5">
            <a:extLst>
              <a:ext uri="{FF2B5EF4-FFF2-40B4-BE49-F238E27FC236}">
                <a16:creationId xmlns:a16="http://schemas.microsoft.com/office/drawing/2014/main" id="{F865CEFD-E7CF-0042-8D77-DA7B8C6D8C03}"/>
              </a:ext>
            </a:extLst>
          </p:cNvPr>
          <p:cNvSpPr>
            <a:spLocks noGrp="1"/>
          </p:cNvSpPr>
          <p:nvPr>
            <p:ph type="body" idx="13"/>
          </p:nvPr>
        </p:nvSpPr>
        <p:spPr/>
        <p:txBody>
          <a:bodyPr/>
          <a:lstStyle/>
          <a:p>
            <a:endParaRPr lang="en-TH"/>
          </a:p>
        </p:txBody>
      </p:sp>
      <p:sp>
        <p:nvSpPr>
          <p:cNvPr id="7" name="Content Placeholder 6">
            <a:extLst>
              <a:ext uri="{FF2B5EF4-FFF2-40B4-BE49-F238E27FC236}">
                <a16:creationId xmlns:a16="http://schemas.microsoft.com/office/drawing/2014/main" id="{BF755891-147C-F545-8443-B626E0093B9E}"/>
              </a:ext>
            </a:extLst>
          </p:cNvPr>
          <p:cNvSpPr>
            <a:spLocks noGrp="1"/>
          </p:cNvSpPr>
          <p:nvPr>
            <p:ph idx="14"/>
          </p:nvPr>
        </p:nvSpPr>
        <p:spPr/>
        <p:txBody>
          <a:bodyPr/>
          <a:lstStyle/>
          <a:p>
            <a:endParaRPr lang="en-TH"/>
          </a:p>
        </p:txBody>
      </p:sp>
    </p:spTree>
    <p:extLst>
      <p:ext uri="{BB962C8B-B14F-4D97-AF65-F5344CB8AC3E}">
        <p14:creationId xmlns:p14="http://schemas.microsoft.com/office/powerpoint/2010/main" val="25491448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p:cNvSpPr>
          <p:nvPr>
            <p:ph type="title"/>
          </p:nvPr>
        </p:nvSpPr>
        <p:spPr/>
        <p:txBody>
          <a:bodyPr/>
          <a:lstStyle/>
          <a:p>
            <a:r>
              <a:rPr lang="en-US" altLang="en-US" dirty="0"/>
              <a:t>YDB Replication : Failure</a:t>
            </a:r>
            <a:endParaRPr lang="th-TH" altLang="en-US" dirty="0"/>
          </a:p>
        </p:txBody>
      </p:sp>
      <p:sp>
        <p:nvSpPr>
          <p:cNvPr id="2" name="Date Placeholder 1">
            <a:extLst>
              <a:ext uri="{FF2B5EF4-FFF2-40B4-BE49-F238E27FC236}">
                <a16:creationId xmlns:a16="http://schemas.microsoft.com/office/drawing/2014/main" id="{2FA03933-5580-A741-8D6A-03A900737330}"/>
              </a:ext>
            </a:extLst>
          </p:cNvPr>
          <p:cNvSpPr>
            <a:spLocks noGrp="1"/>
          </p:cNvSpPr>
          <p:nvPr>
            <p:ph type="dt" sz="half" idx="10"/>
          </p:nvPr>
        </p:nvSpPr>
        <p:spPr/>
        <p:txBody>
          <a:bodyPr/>
          <a:lstStyle/>
          <a:p>
            <a:fld id="{C6E55A88-C5B8-4C44-827F-FF99CA979470}" type="datetime1">
              <a:rPr lang="en-US" smtClean="0"/>
              <a:t>3/5/20</a:t>
            </a:fld>
            <a:endParaRPr lang="de-DE"/>
          </a:p>
        </p:txBody>
      </p:sp>
      <p:sp>
        <p:nvSpPr>
          <p:cNvPr id="3" name="Footer Placeholder 2">
            <a:extLst>
              <a:ext uri="{FF2B5EF4-FFF2-40B4-BE49-F238E27FC236}">
                <a16:creationId xmlns:a16="http://schemas.microsoft.com/office/drawing/2014/main" id="{8B4E4B91-88EA-B340-854E-BB0D3977BF46}"/>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1047074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ltLang="en-US"/>
              <a:t>Failure</a:t>
            </a:r>
          </a:p>
        </p:txBody>
      </p:sp>
      <p:sp>
        <p:nvSpPr>
          <p:cNvPr id="104451" name="Content Placeholder 2"/>
          <p:cNvSpPr>
            <a:spLocks noGrp="1"/>
          </p:cNvSpPr>
          <p:nvPr>
            <p:ph idx="14"/>
          </p:nvPr>
        </p:nvSpPr>
        <p:spPr>
          <a:xfrm>
            <a:off x="1834901" y="1410948"/>
            <a:ext cx="7905866" cy="2871059"/>
          </a:xfrm>
        </p:spPr>
        <p:txBody>
          <a:bodyPr/>
          <a:lstStyle/>
          <a:p>
            <a:pPr marL="457200" indent="-457200">
              <a:buFont typeface="Arial" panose="020B0604020202020204" pitchFamily="34" charset="0"/>
              <a:buChar char="•"/>
            </a:pPr>
            <a:r>
              <a:rPr lang="en-US" altLang="en-US" sz="2800" b="1" dirty="0"/>
              <a:t>Network Failures</a:t>
            </a:r>
          </a:p>
          <a:p>
            <a:pPr marL="800100" lvl="1" indent="-342900">
              <a:buFont typeface="Arial" panose="020B0604020202020204" pitchFamily="34" charset="0"/>
              <a:buChar char="•"/>
            </a:pPr>
            <a:r>
              <a:rPr lang="en-US" altLang="en-US" sz="2400" dirty="0"/>
              <a:t>If the network from clients to the primary fails, and the network from the clients to the secondary is still functioning, this warrants a failover from the primary to the secondary.</a:t>
            </a:r>
          </a:p>
          <a:p>
            <a:pPr marL="800100" lvl="1" indent="-342900">
              <a:buFont typeface="Arial" panose="020B0604020202020204" pitchFamily="34" charset="0"/>
              <a:buChar char="•"/>
            </a:pPr>
            <a:r>
              <a:rPr lang="en-US" altLang="en-US" sz="2400" dirty="0"/>
              <a:t>If the network from clients to both the primary and secondary fails, the application is no longer available.</a:t>
            </a:r>
          </a:p>
          <a:p>
            <a:pPr marL="800100" lvl="1" indent="-342900">
              <a:buFont typeface="Arial" panose="020B0604020202020204" pitchFamily="34" charset="0"/>
              <a:buChar char="•"/>
            </a:pPr>
            <a:r>
              <a:rPr lang="en-US" altLang="en-US" sz="2400" dirty="0"/>
              <a:t>If the network between primary and secondary fails, no action is required to manage YDB replication.</a:t>
            </a:r>
          </a:p>
          <a:p>
            <a:pPr marL="800100" lvl="1" indent="-342900">
              <a:buFont typeface="Arial" panose="020B0604020202020204" pitchFamily="34" charset="0"/>
              <a:buChar char="•"/>
            </a:pPr>
            <a:r>
              <a:rPr lang="en-US" altLang="en-US" sz="2400" dirty="0"/>
              <a:t>If the network from the clients to the secondary fails, no action is required to manage YDB replication.</a:t>
            </a:r>
          </a:p>
        </p:txBody>
      </p:sp>
      <p:sp>
        <p:nvSpPr>
          <p:cNvPr id="2" name="Date Placeholder 1">
            <a:extLst>
              <a:ext uri="{FF2B5EF4-FFF2-40B4-BE49-F238E27FC236}">
                <a16:creationId xmlns:a16="http://schemas.microsoft.com/office/drawing/2014/main" id="{00766848-DEB6-DB40-B0E9-7B269AF4BB41}"/>
              </a:ext>
            </a:extLst>
          </p:cNvPr>
          <p:cNvSpPr>
            <a:spLocks noGrp="1"/>
          </p:cNvSpPr>
          <p:nvPr>
            <p:ph type="dt" sz="half" idx="10"/>
          </p:nvPr>
        </p:nvSpPr>
        <p:spPr/>
        <p:txBody>
          <a:bodyPr/>
          <a:lstStyle/>
          <a:p>
            <a:fld id="{26A2F4CF-3B4D-CE40-AB0E-A2BC2406ED58}" type="datetime1">
              <a:rPr lang="en-US" smtClean="0"/>
              <a:t>3/5/20</a:t>
            </a:fld>
            <a:endParaRPr lang="de-DE"/>
          </a:p>
        </p:txBody>
      </p:sp>
      <p:sp>
        <p:nvSpPr>
          <p:cNvPr id="3" name="Footer Placeholder 2">
            <a:extLst>
              <a:ext uri="{FF2B5EF4-FFF2-40B4-BE49-F238E27FC236}">
                <a16:creationId xmlns:a16="http://schemas.microsoft.com/office/drawing/2014/main" id="{78B70C67-E927-014B-9FA0-F4F694BF863A}"/>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916388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ltLang="en-US" dirty="0"/>
              <a:t>Failure(Cont.)</a:t>
            </a:r>
          </a:p>
        </p:txBody>
      </p:sp>
      <p:sp>
        <p:nvSpPr>
          <p:cNvPr id="2" name="Text Placeholder 1"/>
          <p:cNvSpPr>
            <a:spLocks noGrp="1"/>
          </p:cNvSpPr>
          <p:nvPr>
            <p:ph type="body" idx="13"/>
          </p:nvPr>
        </p:nvSpPr>
        <p:spPr/>
        <p:txBody>
          <a:bodyPr/>
          <a:lstStyle/>
          <a:p>
            <a:r>
              <a:rPr lang="en-US" dirty="0"/>
              <a:t>Secondary Fails</a:t>
            </a:r>
          </a:p>
        </p:txBody>
      </p:sp>
      <p:sp>
        <p:nvSpPr>
          <p:cNvPr id="105475" name="Content Placeholder 2"/>
          <p:cNvSpPr>
            <a:spLocks noGrp="1"/>
          </p:cNvSpPr>
          <p:nvPr>
            <p:ph idx="14"/>
          </p:nvPr>
        </p:nvSpPr>
        <p:spPr>
          <a:xfrm>
            <a:off x="1776613" y="2289629"/>
            <a:ext cx="8092215" cy="2871059"/>
          </a:xfrm>
        </p:spPr>
        <p:txBody>
          <a:bodyPr/>
          <a:lstStyle/>
          <a:p>
            <a:pPr marL="457200" indent="-457200">
              <a:buFont typeface="Arial" panose="020B0604020202020204" pitchFamily="34" charset="0"/>
              <a:buChar char="•"/>
            </a:pPr>
            <a:r>
              <a:rPr lang="en-US" altLang="en-US" sz="2800" dirty="0"/>
              <a:t>When the secondary comes back up after failure, it will still be the secondary.</a:t>
            </a:r>
          </a:p>
          <a:p>
            <a:pPr marL="457200" indent="-457200">
              <a:buFont typeface="Arial" panose="020B0604020202020204" pitchFamily="34" charset="0"/>
              <a:buChar char="•"/>
            </a:pPr>
            <a:r>
              <a:rPr lang="en-US" altLang="en-US" sz="2800" dirty="0"/>
              <a:t>Refer to the preceding “Secondary Starts After a Shut Down or Crash”.</a:t>
            </a:r>
          </a:p>
        </p:txBody>
      </p:sp>
      <p:sp>
        <p:nvSpPr>
          <p:cNvPr id="3" name="Date Placeholder 2">
            <a:extLst>
              <a:ext uri="{FF2B5EF4-FFF2-40B4-BE49-F238E27FC236}">
                <a16:creationId xmlns:a16="http://schemas.microsoft.com/office/drawing/2014/main" id="{194F0586-6328-274D-A718-4D25B2DD1C64}"/>
              </a:ext>
            </a:extLst>
          </p:cNvPr>
          <p:cNvSpPr>
            <a:spLocks noGrp="1"/>
          </p:cNvSpPr>
          <p:nvPr>
            <p:ph type="dt" sz="half" idx="10"/>
          </p:nvPr>
        </p:nvSpPr>
        <p:spPr/>
        <p:txBody>
          <a:bodyPr/>
          <a:lstStyle/>
          <a:p>
            <a:fld id="{9F8688A2-45DD-634C-B98E-2F85E7334DDC}" type="datetime1">
              <a:rPr lang="en-US" smtClean="0"/>
              <a:t>3/5/20</a:t>
            </a:fld>
            <a:endParaRPr lang="de-DE"/>
          </a:p>
        </p:txBody>
      </p:sp>
      <p:sp>
        <p:nvSpPr>
          <p:cNvPr id="4" name="Footer Placeholder 3">
            <a:extLst>
              <a:ext uri="{FF2B5EF4-FFF2-40B4-BE49-F238E27FC236}">
                <a16:creationId xmlns:a16="http://schemas.microsoft.com/office/drawing/2014/main" id="{96FAE05E-F5A3-AD40-9E4F-D2F300BC5677}"/>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254521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tLang="en-US"/>
              <a:t>Failure(Cont.)</a:t>
            </a:r>
          </a:p>
        </p:txBody>
      </p:sp>
      <p:sp>
        <p:nvSpPr>
          <p:cNvPr id="2" name="Text Placeholder 1"/>
          <p:cNvSpPr>
            <a:spLocks noGrp="1"/>
          </p:cNvSpPr>
          <p:nvPr>
            <p:ph type="body" idx="13"/>
          </p:nvPr>
        </p:nvSpPr>
        <p:spPr/>
        <p:txBody>
          <a:bodyPr/>
          <a:lstStyle/>
          <a:p>
            <a:r>
              <a:rPr lang="en-US" dirty="0"/>
              <a:t>Primary Fails</a:t>
            </a:r>
          </a:p>
        </p:txBody>
      </p:sp>
      <p:sp>
        <p:nvSpPr>
          <p:cNvPr id="106499" name="Content Placeholder 2"/>
          <p:cNvSpPr>
            <a:spLocks noGrp="1"/>
          </p:cNvSpPr>
          <p:nvPr>
            <p:ph idx="14"/>
          </p:nvPr>
        </p:nvSpPr>
        <p:spPr>
          <a:xfrm>
            <a:off x="1786775" y="2165875"/>
            <a:ext cx="7905866" cy="2871059"/>
          </a:xfrm>
        </p:spPr>
        <p:txBody>
          <a:bodyPr/>
          <a:lstStyle/>
          <a:p>
            <a:pPr marL="342900" indent="-342900">
              <a:buFont typeface="Arial" panose="020B0604020202020204" pitchFamily="34" charset="0"/>
              <a:buChar char="•"/>
            </a:pPr>
            <a:r>
              <a:rPr lang="en-US" altLang="en-US" sz="2800" dirty="0"/>
              <a:t>The external control mechanism should detect that the primary has failed, and take action to switch the secondary to primary mode, and either route transactions to the new primary (former secondary) or notify clients to route transactions to the new primary.</a:t>
            </a:r>
          </a:p>
          <a:p>
            <a:pPr marL="342900" indent="-342900">
              <a:buFont typeface="Arial" panose="020B0604020202020204" pitchFamily="34" charset="0"/>
              <a:buChar char="•"/>
            </a:pPr>
            <a:r>
              <a:rPr lang="en-US" altLang="en-US" sz="2800" dirty="0"/>
              <a:t>If the former primary did not respond to certain transactions, one cannot be certain whether they were processed and whether or not the database updates were committed to the former secondary.</a:t>
            </a:r>
          </a:p>
        </p:txBody>
      </p:sp>
      <p:sp>
        <p:nvSpPr>
          <p:cNvPr id="3" name="Date Placeholder 2">
            <a:extLst>
              <a:ext uri="{FF2B5EF4-FFF2-40B4-BE49-F238E27FC236}">
                <a16:creationId xmlns:a16="http://schemas.microsoft.com/office/drawing/2014/main" id="{748E8148-D6CC-C54D-AF28-BA9E35088931}"/>
              </a:ext>
            </a:extLst>
          </p:cNvPr>
          <p:cNvSpPr>
            <a:spLocks noGrp="1"/>
          </p:cNvSpPr>
          <p:nvPr>
            <p:ph type="dt" sz="half" idx="10"/>
          </p:nvPr>
        </p:nvSpPr>
        <p:spPr/>
        <p:txBody>
          <a:bodyPr/>
          <a:lstStyle/>
          <a:p>
            <a:fld id="{EA4402F7-BD97-164D-BA06-323D4EEC377A}" type="datetime1">
              <a:rPr lang="en-US" smtClean="0"/>
              <a:t>3/5/20</a:t>
            </a:fld>
            <a:endParaRPr lang="de-DE"/>
          </a:p>
        </p:txBody>
      </p:sp>
      <p:sp>
        <p:nvSpPr>
          <p:cNvPr id="4" name="Footer Placeholder 3">
            <a:extLst>
              <a:ext uri="{FF2B5EF4-FFF2-40B4-BE49-F238E27FC236}">
                <a16:creationId xmlns:a16="http://schemas.microsoft.com/office/drawing/2014/main" id="{755D426E-5E92-5E43-B2CE-A3C420F994D3}"/>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54567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dirty="0"/>
              <a:t>YDB Replication</a:t>
            </a:r>
            <a:endParaRPr lang="th-TH" altLang="en-US" dirty="0"/>
          </a:p>
        </p:txBody>
      </p:sp>
      <p:sp>
        <p:nvSpPr>
          <p:cNvPr id="3" name="Content Placeholder 2"/>
          <p:cNvSpPr>
            <a:spLocks noGrp="1"/>
          </p:cNvSpPr>
          <p:nvPr>
            <p:ph idx="14"/>
          </p:nvPr>
        </p:nvSpPr>
        <p:spPr>
          <a:xfrm>
            <a:off x="2206162" y="1717913"/>
            <a:ext cx="7905866" cy="2871059"/>
          </a:xfrm>
        </p:spPr>
        <p:txBody>
          <a:bodyPr/>
          <a:lstStyle/>
          <a:p>
            <a:pPr marL="457200" indent="-457200">
              <a:buFont typeface="Arial" panose="020B0604020202020204" pitchFamily="34" charset="0"/>
              <a:buChar char="•"/>
              <a:defRPr/>
            </a:pPr>
            <a:r>
              <a:rPr lang="en-US" sz="2800" dirty="0"/>
              <a:t>When replication is turned on for a database region, all updates to that region on a primary system replicate in near real-time on the database of a secondary system.</a:t>
            </a:r>
          </a:p>
          <a:p>
            <a:pPr marL="457200" indent="-457200">
              <a:buFont typeface="Arial" panose="020B0604020202020204" pitchFamily="34" charset="0"/>
              <a:buChar char="•"/>
              <a:defRPr/>
            </a:pPr>
            <a:r>
              <a:rPr lang="en-US" sz="2800" dirty="0"/>
              <a:t>The following steps characterize database updates. The first two steps occur with or without replication:</a:t>
            </a:r>
          </a:p>
          <a:p>
            <a:pPr marL="971550" lvl="1" indent="-514350">
              <a:buFont typeface="+mj-lt"/>
              <a:buAutoNum type="arabicPeriod"/>
              <a:defRPr/>
            </a:pPr>
            <a:r>
              <a:rPr lang="en-US" sz="2400" dirty="0"/>
              <a:t>The journal file is written.</a:t>
            </a:r>
          </a:p>
          <a:p>
            <a:pPr marL="971550" lvl="1" indent="-514350">
              <a:buFont typeface="+mj-lt"/>
              <a:buAutoNum type="arabicPeriod"/>
              <a:defRPr/>
            </a:pPr>
            <a:r>
              <a:rPr lang="en-US" sz="2400" dirty="0"/>
              <a:t>The database is updated.</a:t>
            </a:r>
          </a:p>
          <a:p>
            <a:pPr marL="971550" lvl="1" indent="-514350">
              <a:buFont typeface="+mj-lt"/>
              <a:buAutoNum type="arabicPeriod"/>
              <a:defRPr/>
            </a:pPr>
            <a:r>
              <a:rPr lang="en-US" sz="2400" dirty="0"/>
              <a:t>The logical (M-level) journal file entry is delivered to a replication Source Server which in turn delivers it to the secondary system.</a:t>
            </a:r>
          </a:p>
          <a:p>
            <a:pPr lvl="1">
              <a:defRPr/>
            </a:pPr>
            <a:endParaRPr lang="th-TH" sz="2400" dirty="0"/>
          </a:p>
        </p:txBody>
      </p:sp>
      <p:sp>
        <p:nvSpPr>
          <p:cNvPr id="2" name="Date Placeholder 1">
            <a:extLst>
              <a:ext uri="{FF2B5EF4-FFF2-40B4-BE49-F238E27FC236}">
                <a16:creationId xmlns:a16="http://schemas.microsoft.com/office/drawing/2014/main" id="{D252CEDE-FF7E-9C43-B9C7-C314C0A6A1BE}"/>
              </a:ext>
            </a:extLst>
          </p:cNvPr>
          <p:cNvSpPr>
            <a:spLocks noGrp="1"/>
          </p:cNvSpPr>
          <p:nvPr>
            <p:ph type="dt" sz="half" idx="10"/>
          </p:nvPr>
        </p:nvSpPr>
        <p:spPr/>
        <p:txBody>
          <a:bodyPr/>
          <a:lstStyle/>
          <a:p>
            <a:fld id="{0FD18527-8D39-B34F-8B32-4BE4FEB7FD04}" type="datetime1">
              <a:rPr lang="en-US" smtClean="0"/>
              <a:t>3/5/20</a:t>
            </a:fld>
            <a:endParaRPr lang="de-DE"/>
          </a:p>
        </p:txBody>
      </p:sp>
      <p:sp>
        <p:nvSpPr>
          <p:cNvPr id="4" name="Footer Placeholder 3">
            <a:extLst>
              <a:ext uri="{FF2B5EF4-FFF2-40B4-BE49-F238E27FC236}">
                <a16:creationId xmlns:a16="http://schemas.microsoft.com/office/drawing/2014/main" id="{D4321775-B4F4-D043-9659-FA625140C2A9}"/>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0273121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tLang="en-US" dirty="0"/>
              <a:t>Failure(Cont.)</a:t>
            </a:r>
          </a:p>
        </p:txBody>
      </p:sp>
      <p:sp>
        <p:nvSpPr>
          <p:cNvPr id="2" name="Text Placeholder 1">
            <a:extLst>
              <a:ext uri="{FF2B5EF4-FFF2-40B4-BE49-F238E27FC236}">
                <a16:creationId xmlns:a16="http://schemas.microsoft.com/office/drawing/2014/main" id="{042F5168-DDEB-1644-81BB-A4E364F1E012}"/>
              </a:ext>
            </a:extLst>
          </p:cNvPr>
          <p:cNvSpPr>
            <a:spLocks noGrp="1"/>
          </p:cNvSpPr>
          <p:nvPr>
            <p:ph type="body" idx="13"/>
          </p:nvPr>
        </p:nvSpPr>
        <p:spPr/>
        <p:txBody>
          <a:bodyPr/>
          <a:lstStyle/>
          <a:p>
            <a:r>
              <a:rPr lang="en-US" dirty="0"/>
              <a:t>Primary Fails</a:t>
            </a:r>
          </a:p>
        </p:txBody>
      </p:sp>
      <p:sp>
        <p:nvSpPr>
          <p:cNvPr id="107523" name="Content Placeholder 2"/>
          <p:cNvSpPr>
            <a:spLocks noGrp="1"/>
          </p:cNvSpPr>
          <p:nvPr>
            <p:ph idx="14"/>
          </p:nvPr>
        </p:nvSpPr>
        <p:spPr>
          <a:xfrm>
            <a:off x="1909437" y="1817808"/>
            <a:ext cx="9130270" cy="2871059"/>
          </a:xfrm>
        </p:spPr>
        <p:txBody>
          <a:bodyPr>
            <a:noAutofit/>
          </a:bodyPr>
          <a:lstStyle/>
          <a:p>
            <a:pPr marL="800100" lvl="1" indent="-342900">
              <a:lnSpc>
                <a:spcPct val="120000"/>
              </a:lnSpc>
              <a:spcBef>
                <a:spcPts val="0"/>
              </a:spcBef>
              <a:spcAft>
                <a:spcPts val="0"/>
              </a:spcAft>
              <a:buFont typeface="Arial" panose="020B0604020202020204" pitchFamily="34" charset="0"/>
              <a:buChar char="•"/>
            </a:pPr>
            <a:r>
              <a:rPr lang="en-US" altLang="en-US" sz="2400" dirty="0"/>
              <a:t>On new primary (former secondary)</a:t>
            </a:r>
          </a:p>
          <a:p>
            <a:pPr marL="1257300" lvl="2" indent="-342900">
              <a:lnSpc>
                <a:spcPct val="120000"/>
              </a:lnSpc>
              <a:spcBef>
                <a:spcPts val="0"/>
              </a:spcBef>
              <a:spcAft>
                <a:spcPts val="0"/>
              </a:spcAft>
              <a:buFont typeface="Arial" panose="020B0604020202020204" pitchFamily="34" charset="0"/>
              <a:buChar char="•"/>
            </a:pPr>
            <a:r>
              <a:rPr lang="en-US" altLang="en-US" sz="2000" dirty="0"/>
              <a:t>Stop the Replication Server.</a:t>
            </a:r>
          </a:p>
          <a:p>
            <a:pPr marL="1257300" lvl="2" indent="-342900">
              <a:lnSpc>
                <a:spcPct val="120000"/>
              </a:lnSpc>
              <a:spcBef>
                <a:spcPts val="0"/>
              </a:spcBef>
              <a:spcAft>
                <a:spcPts val="0"/>
              </a:spcAft>
              <a:buFont typeface="Arial" panose="020B0604020202020204" pitchFamily="34" charset="0"/>
              <a:buChar char="•"/>
            </a:pPr>
            <a:r>
              <a:rPr lang="en-US" altLang="en-US" sz="2000" dirty="0"/>
              <a:t>Create new journal files.</a:t>
            </a:r>
          </a:p>
          <a:p>
            <a:pPr marL="1257300" lvl="2" indent="-342900">
              <a:lnSpc>
                <a:spcPct val="120000"/>
              </a:lnSpc>
              <a:spcBef>
                <a:spcPts val="0"/>
              </a:spcBef>
              <a:spcAft>
                <a:spcPts val="0"/>
              </a:spcAft>
              <a:buFont typeface="Arial" panose="020B0604020202020204" pitchFamily="34" charset="0"/>
              <a:buChar char="•"/>
            </a:pPr>
            <a:r>
              <a:rPr lang="en-US" altLang="en-US" sz="2000" dirty="0"/>
              <a:t>Switch the Source Server from passive to active mode.</a:t>
            </a:r>
          </a:p>
          <a:p>
            <a:pPr marL="1257300" lvl="2" indent="-342900">
              <a:lnSpc>
                <a:spcPct val="120000"/>
              </a:lnSpc>
              <a:spcBef>
                <a:spcPts val="0"/>
              </a:spcBef>
              <a:spcAft>
                <a:spcPts val="0"/>
              </a:spcAft>
              <a:buFont typeface="Arial" panose="020B0604020202020204" pitchFamily="34" charset="0"/>
              <a:buChar char="•"/>
            </a:pPr>
            <a:r>
              <a:rPr lang="en-US" altLang="en-US" sz="2000" dirty="0"/>
              <a:t>Start the application servers, or if they were passive, they should be activated. </a:t>
            </a:r>
          </a:p>
          <a:p>
            <a:pPr marL="1257300" lvl="2" indent="-342900">
              <a:lnSpc>
                <a:spcPct val="120000"/>
              </a:lnSpc>
              <a:spcBef>
                <a:spcPts val="0"/>
              </a:spcBef>
              <a:spcAft>
                <a:spcPts val="0"/>
              </a:spcAft>
              <a:buFont typeface="Arial" panose="020B0604020202020204" pitchFamily="34" charset="0"/>
              <a:buChar char="•"/>
            </a:pPr>
            <a:r>
              <a:rPr lang="en-US" altLang="en-US" sz="2000" dirty="0"/>
              <a:t>If the state of the database indicates that batch operations were in process, restart batch operations.</a:t>
            </a:r>
          </a:p>
          <a:p>
            <a:pPr marL="1257300" lvl="2" indent="-342900">
              <a:lnSpc>
                <a:spcPct val="120000"/>
              </a:lnSpc>
              <a:spcBef>
                <a:spcPts val="0"/>
              </a:spcBef>
              <a:spcAft>
                <a:spcPts val="0"/>
              </a:spcAft>
              <a:buFont typeface="Arial" panose="020B0604020202020204" pitchFamily="34" charset="0"/>
              <a:buChar char="•"/>
            </a:pPr>
            <a:r>
              <a:rPr lang="en-US" altLang="en-US" sz="2000" dirty="0"/>
              <a:t>When the new secondary (the former primary) comes back up, p</a:t>
            </a:r>
            <a:r>
              <a:rPr lang="en-US" sz="2000" dirty="0"/>
              <a:t>erform a FETCHRESYNC ROLLBACK BACKWARD.</a:t>
            </a:r>
            <a:r>
              <a:rPr lang="en-US" altLang="en-US" sz="2000" dirty="0"/>
              <a:t> </a:t>
            </a:r>
          </a:p>
          <a:p>
            <a:pPr marL="1257300" lvl="2" indent="-342900">
              <a:lnSpc>
                <a:spcPct val="120000"/>
              </a:lnSpc>
              <a:spcBef>
                <a:spcPts val="0"/>
              </a:spcBef>
              <a:spcAft>
                <a:spcPts val="0"/>
              </a:spcAft>
              <a:buFont typeface="Arial" panose="020B0604020202020204" pitchFamily="34" charset="0"/>
              <a:buChar char="•"/>
            </a:pPr>
            <a:r>
              <a:rPr lang="en-US" altLang="en-US" sz="2000" dirty="0"/>
              <a:t>Create new journal files.</a:t>
            </a:r>
          </a:p>
          <a:p>
            <a:pPr marL="1257300" lvl="2" indent="-342900">
              <a:lnSpc>
                <a:spcPct val="120000"/>
              </a:lnSpc>
              <a:spcBef>
                <a:spcPts val="0"/>
              </a:spcBef>
              <a:spcAft>
                <a:spcPts val="0"/>
              </a:spcAft>
              <a:buFont typeface="Arial" panose="020B0604020202020204" pitchFamily="34" charset="0"/>
              <a:buChar char="•"/>
            </a:pPr>
            <a:r>
              <a:rPr lang="en-US" altLang="en-US" sz="2000" dirty="0"/>
              <a:t>Start the Source Server in passive mode.</a:t>
            </a:r>
          </a:p>
          <a:p>
            <a:pPr marL="1257300" lvl="2" indent="-342900">
              <a:lnSpc>
                <a:spcPct val="120000"/>
              </a:lnSpc>
              <a:spcBef>
                <a:spcPts val="0"/>
              </a:spcBef>
              <a:spcAft>
                <a:spcPts val="0"/>
              </a:spcAft>
              <a:buFont typeface="Arial" panose="020B0604020202020204" pitchFamily="34" charset="0"/>
              <a:buChar char="•"/>
            </a:pPr>
            <a:r>
              <a:rPr lang="en-US" altLang="en-US" sz="2000" dirty="0"/>
              <a:t>Start the Receiver Server to resume replication.</a:t>
            </a:r>
          </a:p>
          <a:p>
            <a:pPr marL="1257300" lvl="2" indent="-342900">
              <a:lnSpc>
                <a:spcPct val="120000"/>
              </a:lnSpc>
              <a:spcBef>
                <a:spcPts val="0"/>
              </a:spcBef>
              <a:spcAft>
                <a:spcPts val="0"/>
              </a:spcAft>
              <a:buFont typeface="Arial" panose="020B0604020202020204" pitchFamily="34" charset="0"/>
              <a:buChar char="•"/>
            </a:pPr>
            <a:r>
              <a:rPr lang="en-US" altLang="en-US" sz="2000" dirty="0"/>
              <a:t>As appropriate, start the passive application servers.</a:t>
            </a:r>
          </a:p>
          <a:p>
            <a:pPr marL="1257300" lvl="2" indent="-342900">
              <a:lnSpc>
                <a:spcPct val="120000"/>
              </a:lnSpc>
              <a:spcBef>
                <a:spcPts val="0"/>
              </a:spcBef>
              <a:spcAft>
                <a:spcPts val="0"/>
              </a:spcAft>
              <a:buFont typeface="Arial" panose="020B0604020202020204" pitchFamily="34" charset="0"/>
              <a:buChar char="•"/>
            </a:pPr>
            <a:endParaRPr lang="en-US" altLang="en-US" sz="2000" dirty="0"/>
          </a:p>
        </p:txBody>
      </p:sp>
      <p:sp>
        <p:nvSpPr>
          <p:cNvPr id="3" name="Date Placeholder 2">
            <a:extLst>
              <a:ext uri="{FF2B5EF4-FFF2-40B4-BE49-F238E27FC236}">
                <a16:creationId xmlns:a16="http://schemas.microsoft.com/office/drawing/2014/main" id="{AEB70E78-B08A-D949-B726-A55E1DC59A3C}"/>
              </a:ext>
            </a:extLst>
          </p:cNvPr>
          <p:cNvSpPr>
            <a:spLocks noGrp="1"/>
          </p:cNvSpPr>
          <p:nvPr>
            <p:ph type="dt" sz="half" idx="10"/>
          </p:nvPr>
        </p:nvSpPr>
        <p:spPr/>
        <p:txBody>
          <a:bodyPr/>
          <a:lstStyle/>
          <a:p>
            <a:fld id="{5DCAA885-5E3F-7D46-8972-1582020EA449}" type="datetime1">
              <a:rPr lang="en-US" smtClean="0"/>
              <a:t>3/5/20</a:t>
            </a:fld>
            <a:endParaRPr lang="de-DE"/>
          </a:p>
        </p:txBody>
      </p:sp>
      <p:sp>
        <p:nvSpPr>
          <p:cNvPr id="4" name="Footer Placeholder 3">
            <a:extLst>
              <a:ext uri="{FF2B5EF4-FFF2-40B4-BE49-F238E27FC236}">
                <a16:creationId xmlns:a16="http://schemas.microsoft.com/office/drawing/2014/main" id="{DE432C31-B572-E14B-A96F-244C32E2C32D}"/>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5290240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altLang="en-US"/>
              <a:t>Dual-Site Failure</a:t>
            </a:r>
          </a:p>
        </p:txBody>
      </p:sp>
      <p:sp>
        <p:nvSpPr>
          <p:cNvPr id="2" name="Text Placeholder 1">
            <a:extLst>
              <a:ext uri="{FF2B5EF4-FFF2-40B4-BE49-F238E27FC236}">
                <a16:creationId xmlns:a16="http://schemas.microsoft.com/office/drawing/2014/main" id="{91B5DECB-45EC-0648-A674-1F25A43DB0CE}"/>
              </a:ext>
            </a:extLst>
          </p:cNvPr>
          <p:cNvSpPr>
            <a:spLocks noGrp="1"/>
          </p:cNvSpPr>
          <p:nvPr>
            <p:ph type="body" idx="13"/>
          </p:nvPr>
        </p:nvSpPr>
        <p:spPr/>
        <p:txBody>
          <a:bodyPr/>
          <a:lstStyle/>
          <a:p>
            <a:r>
              <a:rPr lang="en-US" altLang="en-US" dirty="0"/>
              <a:t>Secondary (Site B) Fails First</a:t>
            </a:r>
          </a:p>
        </p:txBody>
      </p:sp>
      <p:sp>
        <p:nvSpPr>
          <p:cNvPr id="108547" name="Content Placeholder 2"/>
          <p:cNvSpPr>
            <a:spLocks noGrp="1"/>
          </p:cNvSpPr>
          <p:nvPr>
            <p:ph idx="14"/>
          </p:nvPr>
        </p:nvSpPr>
        <p:spPr>
          <a:xfrm>
            <a:off x="1766455" y="1717913"/>
            <a:ext cx="6440843" cy="2871059"/>
          </a:xfrm>
        </p:spPr>
        <p:txBody>
          <a:bodyPr>
            <a:noAutofit/>
          </a:bodyPr>
          <a:lstStyle/>
          <a:p>
            <a:pPr marL="342900" indent="-342900">
              <a:lnSpc>
                <a:spcPct val="120000"/>
              </a:lnSpc>
              <a:spcAft>
                <a:spcPts val="0"/>
              </a:spcAft>
              <a:buFont typeface="Arial" panose="020B0604020202020204" pitchFamily="34" charset="0"/>
              <a:buChar char="•"/>
            </a:pPr>
            <a:r>
              <a:rPr lang="en-US" altLang="en-US" sz="3200" dirty="0"/>
              <a:t>Site A Recovers First</a:t>
            </a:r>
          </a:p>
          <a:p>
            <a:pPr lvl="1">
              <a:lnSpc>
                <a:spcPct val="120000"/>
              </a:lnSpc>
              <a:spcBef>
                <a:spcPts val="0"/>
              </a:spcBef>
              <a:spcAft>
                <a:spcPts val="0"/>
              </a:spcAft>
            </a:pPr>
            <a:r>
              <a:rPr lang="en-US" altLang="en-US" sz="3200" dirty="0"/>
              <a:t>On Site A:</a:t>
            </a:r>
          </a:p>
          <a:p>
            <a:pPr marL="914400" lvl="1" indent="-457200">
              <a:lnSpc>
                <a:spcPct val="120000"/>
              </a:lnSpc>
              <a:spcBef>
                <a:spcPts val="0"/>
              </a:spcBef>
              <a:spcAft>
                <a:spcPts val="0"/>
              </a:spcAft>
              <a:buFont typeface="Arial" panose="020B0604020202020204" pitchFamily="34" charset="0"/>
              <a:buChar char="•"/>
            </a:pPr>
            <a:r>
              <a:rPr lang="en-US" altLang="en-US" sz="2400" dirty="0"/>
              <a:t>Rollback the database to the last committed transaction (last application-consistent state).</a:t>
            </a:r>
          </a:p>
          <a:p>
            <a:pPr marL="914400" lvl="1" indent="-457200">
              <a:lnSpc>
                <a:spcPct val="120000"/>
              </a:lnSpc>
              <a:spcBef>
                <a:spcPts val="0"/>
              </a:spcBef>
              <a:spcAft>
                <a:spcPts val="0"/>
              </a:spcAft>
              <a:buFont typeface="Arial" panose="020B0604020202020204" pitchFamily="34" charset="0"/>
              <a:buChar char="•"/>
            </a:pPr>
            <a:r>
              <a:rPr lang="en-US" altLang="en-US" sz="2400" dirty="0"/>
              <a:t>Create new journal files.</a:t>
            </a:r>
          </a:p>
          <a:p>
            <a:pPr marL="914400" lvl="1" indent="-457200">
              <a:lnSpc>
                <a:spcPct val="120000"/>
              </a:lnSpc>
              <a:spcBef>
                <a:spcPts val="0"/>
              </a:spcBef>
              <a:spcAft>
                <a:spcPts val="0"/>
              </a:spcAft>
              <a:buFont typeface="Arial" panose="020B0604020202020204" pitchFamily="34" charset="0"/>
              <a:buChar char="•"/>
            </a:pPr>
            <a:r>
              <a:rPr lang="en-US" altLang="en-US" sz="2400" dirty="0"/>
              <a:t>Start the Source Server.</a:t>
            </a:r>
          </a:p>
          <a:p>
            <a:pPr marL="914400" lvl="1" indent="-457200">
              <a:lnSpc>
                <a:spcPct val="120000"/>
              </a:lnSpc>
              <a:spcBef>
                <a:spcPts val="0"/>
              </a:spcBef>
              <a:spcAft>
                <a:spcPts val="0"/>
              </a:spcAft>
              <a:buFont typeface="Arial" panose="020B0604020202020204" pitchFamily="34" charset="0"/>
              <a:buChar char="•"/>
            </a:pPr>
            <a:r>
              <a:rPr lang="en-US" altLang="en-US" sz="2400" dirty="0"/>
              <a:t>Start the application servers. Application availability is now restored.</a:t>
            </a:r>
          </a:p>
          <a:p>
            <a:pPr marL="914400" lvl="1" indent="-457200">
              <a:lnSpc>
                <a:spcPct val="120000"/>
              </a:lnSpc>
              <a:spcBef>
                <a:spcPts val="0"/>
              </a:spcBef>
              <a:spcAft>
                <a:spcPts val="0"/>
              </a:spcAft>
              <a:buFont typeface="Arial" panose="020B0604020202020204" pitchFamily="34" charset="0"/>
              <a:buChar char="•"/>
            </a:pPr>
            <a:r>
              <a:rPr lang="en-US" altLang="en-US" sz="2400" dirty="0"/>
              <a:t>If the state of the database indicates that batch operations were in process, restart batch operations.</a:t>
            </a:r>
          </a:p>
          <a:p>
            <a:pPr marL="1257300" lvl="2" indent="-342900">
              <a:lnSpc>
                <a:spcPct val="120000"/>
              </a:lnSpc>
              <a:spcBef>
                <a:spcPts val="0"/>
              </a:spcBef>
              <a:spcAft>
                <a:spcPts val="0"/>
              </a:spcAft>
              <a:buFont typeface="Arial" panose="020B0604020202020204" pitchFamily="34" charset="0"/>
              <a:buChar char="•"/>
            </a:pPr>
            <a:endParaRPr lang="en-US" altLang="en-US" sz="1800" b="1" dirty="0"/>
          </a:p>
        </p:txBody>
      </p:sp>
      <p:grpSp>
        <p:nvGrpSpPr>
          <p:cNvPr id="16" name="Group 15">
            <a:extLst>
              <a:ext uri="{FF2B5EF4-FFF2-40B4-BE49-F238E27FC236}">
                <a16:creationId xmlns:a16="http://schemas.microsoft.com/office/drawing/2014/main" id="{0781EBAC-ACD2-4343-9DA8-1B696616E2AC}"/>
              </a:ext>
            </a:extLst>
          </p:cNvPr>
          <p:cNvGrpSpPr/>
          <p:nvPr/>
        </p:nvGrpSpPr>
        <p:grpSpPr>
          <a:xfrm>
            <a:off x="8531799" y="1678418"/>
            <a:ext cx="2687395" cy="3319959"/>
            <a:chOff x="8531799" y="1678418"/>
            <a:chExt cx="2687395" cy="3319959"/>
          </a:xfrm>
        </p:grpSpPr>
        <p:sp>
          <p:nvSpPr>
            <p:cNvPr id="3" name="Can 2">
              <a:extLst>
                <a:ext uri="{FF2B5EF4-FFF2-40B4-BE49-F238E27FC236}">
                  <a16:creationId xmlns:a16="http://schemas.microsoft.com/office/drawing/2014/main" id="{E13EAD29-509C-FA43-B504-04BCB2ED53ED}"/>
                </a:ext>
              </a:extLst>
            </p:cNvPr>
            <p:cNvSpPr/>
            <p:nvPr/>
          </p:nvSpPr>
          <p:spPr>
            <a:xfrm>
              <a:off x="8531799" y="2292348"/>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A</a:t>
              </a:r>
            </a:p>
          </p:txBody>
        </p:sp>
        <p:sp>
          <p:nvSpPr>
            <p:cNvPr id="6" name="Can 5">
              <a:extLst>
                <a:ext uri="{FF2B5EF4-FFF2-40B4-BE49-F238E27FC236}">
                  <a16:creationId xmlns:a16="http://schemas.microsoft.com/office/drawing/2014/main" id="{03B81F44-DB12-A94B-B5A5-B98E89E958C6}"/>
                </a:ext>
              </a:extLst>
            </p:cNvPr>
            <p:cNvSpPr/>
            <p:nvPr/>
          </p:nvSpPr>
          <p:spPr>
            <a:xfrm>
              <a:off x="8531799" y="4228943"/>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B</a:t>
              </a:r>
            </a:p>
          </p:txBody>
        </p:sp>
        <p:sp>
          <p:nvSpPr>
            <p:cNvPr id="4" name="Down Arrow 3">
              <a:extLst>
                <a:ext uri="{FF2B5EF4-FFF2-40B4-BE49-F238E27FC236}">
                  <a16:creationId xmlns:a16="http://schemas.microsoft.com/office/drawing/2014/main" id="{F525718D-D435-5C40-A175-3FC6F5FE748B}"/>
                </a:ext>
              </a:extLst>
            </p:cNvPr>
            <p:cNvSpPr/>
            <p:nvPr/>
          </p:nvSpPr>
          <p:spPr>
            <a:xfrm>
              <a:off x="8829671" y="3061782"/>
              <a:ext cx="240597" cy="1167161"/>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0" name="Down Arrow 9">
              <a:extLst>
                <a:ext uri="{FF2B5EF4-FFF2-40B4-BE49-F238E27FC236}">
                  <a16:creationId xmlns:a16="http://schemas.microsoft.com/office/drawing/2014/main" id="{E2097BB9-96E4-8447-94A3-A95951353B2A}"/>
                </a:ext>
              </a:extLst>
            </p:cNvPr>
            <p:cNvSpPr/>
            <p:nvPr/>
          </p:nvSpPr>
          <p:spPr>
            <a:xfrm>
              <a:off x="9820947" y="1678418"/>
              <a:ext cx="365760" cy="61393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5" name="Down Arrow 14">
              <a:extLst>
                <a:ext uri="{FF2B5EF4-FFF2-40B4-BE49-F238E27FC236}">
                  <a16:creationId xmlns:a16="http://schemas.microsoft.com/office/drawing/2014/main" id="{4C9FF6A1-C125-6040-8AAA-96994FA4CF80}"/>
                </a:ext>
              </a:extLst>
            </p:cNvPr>
            <p:cNvSpPr/>
            <p:nvPr/>
          </p:nvSpPr>
          <p:spPr>
            <a:xfrm rot="10800000">
              <a:off x="10798910" y="1678418"/>
              <a:ext cx="365760" cy="61393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2" name="TextBox 11">
              <a:extLst>
                <a:ext uri="{FF2B5EF4-FFF2-40B4-BE49-F238E27FC236}">
                  <a16:creationId xmlns:a16="http://schemas.microsoft.com/office/drawing/2014/main" id="{CFB0908C-28AA-F14F-A7E4-C4E79F6EBA7A}"/>
                </a:ext>
              </a:extLst>
            </p:cNvPr>
            <p:cNvSpPr txBox="1"/>
            <p:nvPr/>
          </p:nvSpPr>
          <p:spPr>
            <a:xfrm>
              <a:off x="9822645" y="4404306"/>
              <a:ext cx="388248" cy="369332"/>
            </a:xfrm>
            <a:prstGeom prst="rect">
              <a:avLst/>
            </a:prstGeom>
            <a:noFill/>
          </p:spPr>
          <p:txBody>
            <a:bodyPr wrap="none" rtlCol="0">
              <a:spAutoFit/>
            </a:bodyPr>
            <a:lstStyle/>
            <a:p>
              <a:r>
                <a:rPr lang="en-TH" dirty="0"/>
                <a:t>1</a:t>
              </a:r>
              <a:r>
                <a:rPr lang="en-TH" baseline="30000" dirty="0"/>
                <a:t>st</a:t>
              </a:r>
            </a:p>
          </p:txBody>
        </p:sp>
        <p:sp>
          <p:nvSpPr>
            <p:cNvPr id="17" name="TextBox 16">
              <a:extLst>
                <a:ext uri="{FF2B5EF4-FFF2-40B4-BE49-F238E27FC236}">
                  <a16:creationId xmlns:a16="http://schemas.microsoft.com/office/drawing/2014/main" id="{1A13E982-1AD4-6747-B08A-E078146EF70F}"/>
                </a:ext>
              </a:extLst>
            </p:cNvPr>
            <p:cNvSpPr txBox="1"/>
            <p:nvPr/>
          </p:nvSpPr>
          <p:spPr>
            <a:xfrm>
              <a:off x="9813099" y="2492399"/>
              <a:ext cx="431528" cy="369332"/>
            </a:xfrm>
            <a:prstGeom prst="rect">
              <a:avLst/>
            </a:prstGeom>
            <a:noFill/>
          </p:spPr>
          <p:txBody>
            <a:bodyPr wrap="none" rtlCol="0">
              <a:spAutoFit/>
            </a:bodyPr>
            <a:lstStyle/>
            <a:p>
              <a:r>
                <a:rPr lang="en-TH" dirty="0"/>
                <a:t>2</a:t>
              </a:r>
              <a:r>
                <a:rPr lang="en-TH" baseline="30000" dirty="0"/>
                <a:t>nd</a:t>
              </a:r>
            </a:p>
          </p:txBody>
        </p:sp>
        <p:sp>
          <p:nvSpPr>
            <p:cNvPr id="19" name="TextBox 18">
              <a:extLst>
                <a:ext uri="{FF2B5EF4-FFF2-40B4-BE49-F238E27FC236}">
                  <a16:creationId xmlns:a16="http://schemas.microsoft.com/office/drawing/2014/main" id="{68951648-3955-8D40-AB69-ADE4C49E6DB8}"/>
                </a:ext>
              </a:extLst>
            </p:cNvPr>
            <p:cNvSpPr txBox="1"/>
            <p:nvPr/>
          </p:nvSpPr>
          <p:spPr>
            <a:xfrm>
              <a:off x="10787666" y="2492399"/>
              <a:ext cx="388248" cy="369332"/>
            </a:xfrm>
            <a:prstGeom prst="rect">
              <a:avLst/>
            </a:prstGeom>
            <a:noFill/>
          </p:spPr>
          <p:txBody>
            <a:bodyPr wrap="none" rtlCol="0">
              <a:spAutoFit/>
            </a:bodyPr>
            <a:lstStyle/>
            <a:p>
              <a:r>
                <a:rPr lang="en-TH" dirty="0"/>
                <a:t>1</a:t>
              </a:r>
              <a:r>
                <a:rPr lang="en-TH" baseline="30000" dirty="0"/>
                <a:t>st</a:t>
              </a:r>
            </a:p>
          </p:txBody>
        </p:sp>
        <p:sp>
          <p:nvSpPr>
            <p:cNvPr id="20" name="TextBox 19">
              <a:extLst>
                <a:ext uri="{FF2B5EF4-FFF2-40B4-BE49-F238E27FC236}">
                  <a16:creationId xmlns:a16="http://schemas.microsoft.com/office/drawing/2014/main" id="{F3AE4CBE-C7F8-2744-AC54-D5E66325D9B5}"/>
                </a:ext>
              </a:extLst>
            </p:cNvPr>
            <p:cNvSpPr txBox="1"/>
            <p:nvPr/>
          </p:nvSpPr>
          <p:spPr>
            <a:xfrm>
              <a:off x="10787666" y="4404306"/>
              <a:ext cx="431528" cy="369332"/>
            </a:xfrm>
            <a:prstGeom prst="rect">
              <a:avLst/>
            </a:prstGeom>
            <a:noFill/>
          </p:spPr>
          <p:txBody>
            <a:bodyPr wrap="none" rtlCol="0">
              <a:spAutoFit/>
            </a:bodyPr>
            <a:lstStyle/>
            <a:p>
              <a:r>
                <a:rPr lang="en-TH" dirty="0"/>
                <a:t>2</a:t>
              </a:r>
              <a:r>
                <a:rPr lang="en-TH" baseline="30000" dirty="0"/>
                <a:t>nd</a:t>
              </a:r>
            </a:p>
          </p:txBody>
        </p:sp>
      </p:grpSp>
      <p:sp>
        <p:nvSpPr>
          <p:cNvPr id="18" name="Date Placeholder 17">
            <a:extLst>
              <a:ext uri="{FF2B5EF4-FFF2-40B4-BE49-F238E27FC236}">
                <a16:creationId xmlns:a16="http://schemas.microsoft.com/office/drawing/2014/main" id="{BA856083-044C-0E45-9C0C-2C4B7B6A8353}"/>
              </a:ext>
            </a:extLst>
          </p:cNvPr>
          <p:cNvSpPr>
            <a:spLocks noGrp="1"/>
          </p:cNvSpPr>
          <p:nvPr>
            <p:ph type="dt" sz="half" idx="10"/>
          </p:nvPr>
        </p:nvSpPr>
        <p:spPr/>
        <p:txBody>
          <a:bodyPr/>
          <a:lstStyle/>
          <a:p>
            <a:fld id="{9E33A7ED-3F50-354A-BF68-6A340031A197}" type="datetime1">
              <a:rPr lang="en-US" smtClean="0"/>
              <a:t>3/5/20</a:t>
            </a:fld>
            <a:endParaRPr lang="de-DE"/>
          </a:p>
        </p:txBody>
      </p:sp>
      <p:sp>
        <p:nvSpPr>
          <p:cNvPr id="21" name="Footer Placeholder 20">
            <a:extLst>
              <a:ext uri="{FF2B5EF4-FFF2-40B4-BE49-F238E27FC236}">
                <a16:creationId xmlns:a16="http://schemas.microsoft.com/office/drawing/2014/main" id="{BE59675E-BA51-B946-8F17-22EE49183DDE}"/>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095867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altLang="en-US"/>
              <a:t>Dual-Site Failure(Cont.)</a:t>
            </a:r>
          </a:p>
        </p:txBody>
      </p:sp>
      <p:sp>
        <p:nvSpPr>
          <p:cNvPr id="2" name="Text Placeholder 1">
            <a:extLst>
              <a:ext uri="{FF2B5EF4-FFF2-40B4-BE49-F238E27FC236}">
                <a16:creationId xmlns:a16="http://schemas.microsoft.com/office/drawing/2014/main" id="{34C5A41D-4EB5-6649-8A83-5711C612C496}"/>
              </a:ext>
            </a:extLst>
          </p:cNvPr>
          <p:cNvSpPr>
            <a:spLocks noGrp="1"/>
          </p:cNvSpPr>
          <p:nvPr>
            <p:ph type="body" idx="13"/>
          </p:nvPr>
        </p:nvSpPr>
        <p:spPr/>
        <p:txBody>
          <a:bodyPr/>
          <a:lstStyle/>
          <a:p>
            <a:r>
              <a:rPr lang="en-US" altLang="en-US" dirty="0"/>
              <a:t>Secondary (Site B) Fails First</a:t>
            </a:r>
            <a:r>
              <a:rPr lang="en-TH" altLang="en-US" dirty="0"/>
              <a:t> (Cont.)</a:t>
            </a:r>
            <a:endParaRPr lang="en-US" altLang="en-US" dirty="0"/>
          </a:p>
        </p:txBody>
      </p:sp>
      <p:sp>
        <p:nvSpPr>
          <p:cNvPr id="109571" name="Content Placeholder 2"/>
          <p:cNvSpPr>
            <a:spLocks noGrp="1"/>
          </p:cNvSpPr>
          <p:nvPr>
            <p:ph idx="14"/>
          </p:nvPr>
        </p:nvSpPr>
        <p:spPr>
          <a:xfrm>
            <a:off x="1766455" y="2063135"/>
            <a:ext cx="7905866" cy="2871059"/>
          </a:xfrm>
        </p:spPr>
        <p:txBody>
          <a:bodyPr/>
          <a:lstStyle/>
          <a:p>
            <a:pPr lvl="1">
              <a:spcBef>
                <a:spcPts val="0"/>
              </a:spcBef>
              <a:spcAft>
                <a:spcPts val="0"/>
              </a:spcAft>
            </a:pPr>
            <a:r>
              <a:rPr lang="en-US" altLang="en-US" sz="3200" dirty="0"/>
              <a:t>On Site B:</a:t>
            </a:r>
          </a:p>
          <a:p>
            <a:pPr marL="914400" lvl="1" indent="-457200">
              <a:spcBef>
                <a:spcPts val="0"/>
              </a:spcBef>
              <a:spcAft>
                <a:spcPts val="0"/>
              </a:spcAft>
              <a:buFont typeface="Arial" panose="020B0604020202020204" pitchFamily="34" charset="0"/>
              <a:buChar char="•"/>
            </a:pPr>
            <a:r>
              <a:rPr lang="en-US" altLang="en-US" sz="2400" dirty="0"/>
              <a:t>Rollback the database to the last committed transaction.</a:t>
            </a:r>
          </a:p>
          <a:p>
            <a:pPr marL="914400" lvl="1" indent="-457200">
              <a:spcBef>
                <a:spcPts val="0"/>
              </a:spcBef>
              <a:spcAft>
                <a:spcPts val="0"/>
              </a:spcAft>
              <a:buFont typeface="Arial" panose="020B0604020202020204" pitchFamily="34" charset="0"/>
              <a:buChar char="•"/>
            </a:pPr>
            <a:r>
              <a:rPr lang="en-US" altLang="en-US" sz="2400" dirty="0"/>
              <a:t>Create new journal files.</a:t>
            </a:r>
          </a:p>
          <a:p>
            <a:pPr marL="914400" lvl="1" indent="-457200">
              <a:spcBef>
                <a:spcPts val="0"/>
              </a:spcBef>
              <a:spcAft>
                <a:spcPts val="0"/>
              </a:spcAft>
              <a:buFont typeface="Arial" panose="020B0604020202020204" pitchFamily="34" charset="0"/>
              <a:buChar char="•"/>
            </a:pPr>
            <a:r>
              <a:rPr lang="en-US" altLang="en-US" sz="2400" dirty="0"/>
              <a:t>Start the Source Server in passive mode.</a:t>
            </a:r>
          </a:p>
          <a:p>
            <a:pPr marL="914400" lvl="1" indent="-457200">
              <a:spcBef>
                <a:spcPts val="0"/>
              </a:spcBef>
              <a:spcAft>
                <a:spcPts val="0"/>
              </a:spcAft>
              <a:buFont typeface="Arial" panose="020B0604020202020204" pitchFamily="34" charset="0"/>
              <a:buChar char="•"/>
            </a:pPr>
            <a:r>
              <a:rPr lang="en-US" altLang="en-US" sz="2400" dirty="0"/>
              <a:t>Start the Receiver Server. Dual-site operation is now restored.</a:t>
            </a:r>
          </a:p>
          <a:p>
            <a:pPr marL="914400" lvl="1" indent="-457200">
              <a:spcBef>
                <a:spcPts val="0"/>
              </a:spcBef>
              <a:spcAft>
                <a:spcPts val="0"/>
              </a:spcAft>
              <a:buFont typeface="Arial" panose="020B0604020202020204" pitchFamily="34" charset="0"/>
              <a:buChar char="•"/>
            </a:pPr>
            <a:r>
              <a:rPr lang="en-US" altLang="en-US" sz="2400" dirty="0"/>
              <a:t>Start the passive application servers, as appropriate.</a:t>
            </a:r>
          </a:p>
          <a:p>
            <a:pPr marL="1257300" lvl="2" indent="-342900">
              <a:spcBef>
                <a:spcPts val="0"/>
              </a:spcBef>
              <a:spcAft>
                <a:spcPts val="0"/>
              </a:spcAft>
              <a:buFont typeface="Arial" panose="020B0604020202020204" pitchFamily="34" charset="0"/>
              <a:buChar char="•"/>
            </a:pPr>
            <a:endParaRPr lang="en-US" altLang="en-US" sz="2000" b="1" dirty="0"/>
          </a:p>
        </p:txBody>
      </p:sp>
      <p:grpSp>
        <p:nvGrpSpPr>
          <p:cNvPr id="15" name="Group 14">
            <a:extLst>
              <a:ext uri="{FF2B5EF4-FFF2-40B4-BE49-F238E27FC236}">
                <a16:creationId xmlns:a16="http://schemas.microsoft.com/office/drawing/2014/main" id="{9AEAD49F-377B-D84A-B9DE-99ACAC266650}"/>
              </a:ext>
            </a:extLst>
          </p:cNvPr>
          <p:cNvGrpSpPr/>
          <p:nvPr/>
        </p:nvGrpSpPr>
        <p:grpSpPr>
          <a:xfrm>
            <a:off x="8531799" y="1678418"/>
            <a:ext cx="2687395" cy="3319959"/>
            <a:chOff x="8531799" y="1678418"/>
            <a:chExt cx="2687395" cy="3319959"/>
          </a:xfrm>
        </p:grpSpPr>
        <p:sp>
          <p:nvSpPr>
            <p:cNvPr id="16" name="Can 15">
              <a:extLst>
                <a:ext uri="{FF2B5EF4-FFF2-40B4-BE49-F238E27FC236}">
                  <a16:creationId xmlns:a16="http://schemas.microsoft.com/office/drawing/2014/main" id="{D9F72D94-83B4-DD44-9E77-34AE222F8724}"/>
                </a:ext>
              </a:extLst>
            </p:cNvPr>
            <p:cNvSpPr/>
            <p:nvPr/>
          </p:nvSpPr>
          <p:spPr>
            <a:xfrm>
              <a:off x="8531799" y="2292348"/>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A</a:t>
              </a:r>
            </a:p>
          </p:txBody>
        </p:sp>
        <p:sp>
          <p:nvSpPr>
            <p:cNvPr id="17" name="Can 16">
              <a:extLst>
                <a:ext uri="{FF2B5EF4-FFF2-40B4-BE49-F238E27FC236}">
                  <a16:creationId xmlns:a16="http://schemas.microsoft.com/office/drawing/2014/main" id="{27135847-D71A-8347-90BA-6AD2D590D795}"/>
                </a:ext>
              </a:extLst>
            </p:cNvPr>
            <p:cNvSpPr/>
            <p:nvPr/>
          </p:nvSpPr>
          <p:spPr>
            <a:xfrm>
              <a:off x="8531799" y="4228943"/>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B</a:t>
              </a:r>
            </a:p>
          </p:txBody>
        </p:sp>
        <p:sp>
          <p:nvSpPr>
            <p:cNvPr id="18" name="Down Arrow 17">
              <a:extLst>
                <a:ext uri="{FF2B5EF4-FFF2-40B4-BE49-F238E27FC236}">
                  <a16:creationId xmlns:a16="http://schemas.microsoft.com/office/drawing/2014/main" id="{E3A87C84-D80B-0A44-B66F-87DACFBFD3D1}"/>
                </a:ext>
              </a:extLst>
            </p:cNvPr>
            <p:cNvSpPr/>
            <p:nvPr/>
          </p:nvSpPr>
          <p:spPr>
            <a:xfrm>
              <a:off x="8829671" y="3061782"/>
              <a:ext cx="240597" cy="1167161"/>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9" name="Down Arrow 18">
              <a:extLst>
                <a:ext uri="{FF2B5EF4-FFF2-40B4-BE49-F238E27FC236}">
                  <a16:creationId xmlns:a16="http://schemas.microsoft.com/office/drawing/2014/main" id="{B588D689-ABAE-5244-85D5-BD08FE6B16A8}"/>
                </a:ext>
              </a:extLst>
            </p:cNvPr>
            <p:cNvSpPr/>
            <p:nvPr/>
          </p:nvSpPr>
          <p:spPr>
            <a:xfrm>
              <a:off x="9820947" y="1678418"/>
              <a:ext cx="365760" cy="61393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0" name="Down Arrow 19">
              <a:extLst>
                <a:ext uri="{FF2B5EF4-FFF2-40B4-BE49-F238E27FC236}">
                  <a16:creationId xmlns:a16="http://schemas.microsoft.com/office/drawing/2014/main" id="{7F9CD2CB-324F-A64D-AF3A-943BEE935CE6}"/>
                </a:ext>
              </a:extLst>
            </p:cNvPr>
            <p:cNvSpPr/>
            <p:nvPr/>
          </p:nvSpPr>
          <p:spPr>
            <a:xfrm rot="10800000">
              <a:off x="10798910" y="1678418"/>
              <a:ext cx="365760" cy="61393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1" name="TextBox 20">
              <a:extLst>
                <a:ext uri="{FF2B5EF4-FFF2-40B4-BE49-F238E27FC236}">
                  <a16:creationId xmlns:a16="http://schemas.microsoft.com/office/drawing/2014/main" id="{A7F24708-8264-894E-A206-F843855276DB}"/>
                </a:ext>
              </a:extLst>
            </p:cNvPr>
            <p:cNvSpPr txBox="1"/>
            <p:nvPr/>
          </p:nvSpPr>
          <p:spPr>
            <a:xfrm>
              <a:off x="9822645" y="4404306"/>
              <a:ext cx="388248" cy="369332"/>
            </a:xfrm>
            <a:prstGeom prst="rect">
              <a:avLst/>
            </a:prstGeom>
            <a:noFill/>
          </p:spPr>
          <p:txBody>
            <a:bodyPr wrap="none" rtlCol="0">
              <a:spAutoFit/>
            </a:bodyPr>
            <a:lstStyle/>
            <a:p>
              <a:r>
                <a:rPr lang="en-TH" dirty="0"/>
                <a:t>1</a:t>
              </a:r>
              <a:r>
                <a:rPr lang="en-TH" baseline="30000" dirty="0"/>
                <a:t>st</a:t>
              </a:r>
            </a:p>
          </p:txBody>
        </p:sp>
        <p:sp>
          <p:nvSpPr>
            <p:cNvPr id="22" name="TextBox 21">
              <a:extLst>
                <a:ext uri="{FF2B5EF4-FFF2-40B4-BE49-F238E27FC236}">
                  <a16:creationId xmlns:a16="http://schemas.microsoft.com/office/drawing/2014/main" id="{ED68E3C7-3F1B-E64B-95E7-53D4743CB196}"/>
                </a:ext>
              </a:extLst>
            </p:cNvPr>
            <p:cNvSpPr txBox="1"/>
            <p:nvPr/>
          </p:nvSpPr>
          <p:spPr>
            <a:xfrm>
              <a:off x="9813099" y="2492399"/>
              <a:ext cx="431528" cy="369332"/>
            </a:xfrm>
            <a:prstGeom prst="rect">
              <a:avLst/>
            </a:prstGeom>
            <a:noFill/>
          </p:spPr>
          <p:txBody>
            <a:bodyPr wrap="none" rtlCol="0">
              <a:spAutoFit/>
            </a:bodyPr>
            <a:lstStyle/>
            <a:p>
              <a:r>
                <a:rPr lang="en-TH" dirty="0"/>
                <a:t>2</a:t>
              </a:r>
              <a:r>
                <a:rPr lang="en-TH" baseline="30000" dirty="0"/>
                <a:t>nd</a:t>
              </a:r>
            </a:p>
          </p:txBody>
        </p:sp>
        <p:sp>
          <p:nvSpPr>
            <p:cNvPr id="23" name="TextBox 22">
              <a:extLst>
                <a:ext uri="{FF2B5EF4-FFF2-40B4-BE49-F238E27FC236}">
                  <a16:creationId xmlns:a16="http://schemas.microsoft.com/office/drawing/2014/main" id="{E50747D7-C364-EA4E-A72C-E4F741635CB5}"/>
                </a:ext>
              </a:extLst>
            </p:cNvPr>
            <p:cNvSpPr txBox="1"/>
            <p:nvPr/>
          </p:nvSpPr>
          <p:spPr>
            <a:xfrm>
              <a:off x="10787666" y="2492399"/>
              <a:ext cx="388248" cy="369332"/>
            </a:xfrm>
            <a:prstGeom prst="rect">
              <a:avLst/>
            </a:prstGeom>
            <a:noFill/>
          </p:spPr>
          <p:txBody>
            <a:bodyPr wrap="none" rtlCol="0">
              <a:spAutoFit/>
            </a:bodyPr>
            <a:lstStyle/>
            <a:p>
              <a:r>
                <a:rPr lang="en-TH" dirty="0"/>
                <a:t>1</a:t>
              </a:r>
              <a:r>
                <a:rPr lang="en-TH" baseline="30000" dirty="0"/>
                <a:t>st</a:t>
              </a:r>
            </a:p>
          </p:txBody>
        </p:sp>
        <p:sp>
          <p:nvSpPr>
            <p:cNvPr id="24" name="TextBox 23">
              <a:extLst>
                <a:ext uri="{FF2B5EF4-FFF2-40B4-BE49-F238E27FC236}">
                  <a16:creationId xmlns:a16="http://schemas.microsoft.com/office/drawing/2014/main" id="{B41EC9E9-3CED-584A-AD63-0DA566869819}"/>
                </a:ext>
              </a:extLst>
            </p:cNvPr>
            <p:cNvSpPr txBox="1"/>
            <p:nvPr/>
          </p:nvSpPr>
          <p:spPr>
            <a:xfrm>
              <a:off x="10787666" y="4404306"/>
              <a:ext cx="431528" cy="369332"/>
            </a:xfrm>
            <a:prstGeom prst="rect">
              <a:avLst/>
            </a:prstGeom>
            <a:noFill/>
          </p:spPr>
          <p:txBody>
            <a:bodyPr wrap="none" rtlCol="0">
              <a:spAutoFit/>
            </a:bodyPr>
            <a:lstStyle/>
            <a:p>
              <a:r>
                <a:rPr lang="en-TH" dirty="0"/>
                <a:t>2</a:t>
              </a:r>
              <a:r>
                <a:rPr lang="en-TH" baseline="30000" dirty="0"/>
                <a:t>nd</a:t>
              </a:r>
            </a:p>
          </p:txBody>
        </p:sp>
      </p:grpSp>
      <p:sp>
        <p:nvSpPr>
          <p:cNvPr id="3" name="Date Placeholder 2">
            <a:extLst>
              <a:ext uri="{FF2B5EF4-FFF2-40B4-BE49-F238E27FC236}">
                <a16:creationId xmlns:a16="http://schemas.microsoft.com/office/drawing/2014/main" id="{7691DEED-1BA7-2E41-ABDD-FDF448F05214}"/>
              </a:ext>
            </a:extLst>
          </p:cNvPr>
          <p:cNvSpPr>
            <a:spLocks noGrp="1"/>
          </p:cNvSpPr>
          <p:nvPr>
            <p:ph type="dt" sz="half" idx="10"/>
          </p:nvPr>
        </p:nvSpPr>
        <p:spPr/>
        <p:txBody>
          <a:bodyPr/>
          <a:lstStyle/>
          <a:p>
            <a:fld id="{13429D15-25B5-2943-974D-07A37BE0EC1B}" type="datetime1">
              <a:rPr lang="en-US" smtClean="0"/>
              <a:t>3/5/20</a:t>
            </a:fld>
            <a:endParaRPr lang="de-DE"/>
          </a:p>
        </p:txBody>
      </p:sp>
      <p:sp>
        <p:nvSpPr>
          <p:cNvPr id="4" name="Footer Placeholder 3">
            <a:extLst>
              <a:ext uri="{FF2B5EF4-FFF2-40B4-BE49-F238E27FC236}">
                <a16:creationId xmlns:a16="http://schemas.microsoft.com/office/drawing/2014/main" id="{EC5B9874-8917-9747-8E20-92CC91EBDE97}"/>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2961775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altLang="en-US"/>
              <a:t>Dual-Site Failure(Cont.)</a:t>
            </a:r>
          </a:p>
        </p:txBody>
      </p:sp>
      <p:sp>
        <p:nvSpPr>
          <p:cNvPr id="2" name="Text Placeholder 1">
            <a:extLst>
              <a:ext uri="{FF2B5EF4-FFF2-40B4-BE49-F238E27FC236}">
                <a16:creationId xmlns:a16="http://schemas.microsoft.com/office/drawing/2014/main" id="{76407EEA-F944-1149-AEC5-82E5BA6F5B73}"/>
              </a:ext>
            </a:extLst>
          </p:cNvPr>
          <p:cNvSpPr>
            <a:spLocks noGrp="1"/>
          </p:cNvSpPr>
          <p:nvPr>
            <p:ph type="body" idx="13"/>
          </p:nvPr>
        </p:nvSpPr>
        <p:spPr/>
        <p:txBody>
          <a:bodyPr/>
          <a:lstStyle/>
          <a:p>
            <a:r>
              <a:rPr lang="en-US" altLang="en-US" dirty="0"/>
              <a:t>Secondary (Site B) Fails First</a:t>
            </a:r>
            <a:r>
              <a:rPr lang="en-TH" altLang="en-US" dirty="0"/>
              <a:t> (Cont.)</a:t>
            </a:r>
            <a:endParaRPr lang="en-US" altLang="en-US" dirty="0"/>
          </a:p>
        </p:txBody>
      </p:sp>
      <p:sp>
        <p:nvSpPr>
          <p:cNvPr id="110595" name="Content Placeholder 2"/>
          <p:cNvSpPr>
            <a:spLocks noGrp="1"/>
          </p:cNvSpPr>
          <p:nvPr>
            <p:ph idx="14"/>
          </p:nvPr>
        </p:nvSpPr>
        <p:spPr>
          <a:xfrm>
            <a:off x="1766455" y="1993470"/>
            <a:ext cx="5872130" cy="2871059"/>
          </a:xfrm>
        </p:spPr>
        <p:txBody>
          <a:bodyPr lIns="90000"/>
          <a:lstStyle/>
          <a:p>
            <a:pPr marL="342900" indent="-342900">
              <a:buFont typeface="Arial" panose="020B0604020202020204" pitchFamily="34" charset="0"/>
              <a:buChar char="•"/>
            </a:pPr>
            <a:r>
              <a:rPr lang="en-US" altLang="en-US" sz="3200" dirty="0"/>
              <a:t>Site B Recovers First</a:t>
            </a:r>
          </a:p>
          <a:p>
            <a:pPr lvl="1"/>
            <a:r>
              <a:rPr lang="en-US" altLang="en-US" sz="3200" dirty="0"/>
              <a:t>On Site B:</a:t>
            </a:r>
          </a:p>
          <a:p>
            <a:pPr marL="914400" lvl="1" indent="-457200">
              <a:spcBef>
                <a:spcPts val="0"/>
              </a:spcBef>
              <a:spcAft>
                <a:spcPts val="0"/>
              </a:spcAft>
              <a:buFont typeface="Arial" panose="020B0604020202020204" pitchFamily="34" charset="0"/>
              <a:buChar char="•"/>
            </a:pPr>
            <a:r>
              <a:rPr lang="en-US" altLang="en-US" sz="2400" dirty="0"/>
              <a:t>Rollback the database to the last committed transaction (last application-consistent state).</a:t>
            </a:r>
          </a:p>
          <a:p>
            <a:pPr marL="914400" lvl="1" indent="-457200">
              <a:spcBef>
                <a:spcPts val="0"/>
              </a:spcBef>
              <a:spcAft>
                <a:spcPts val="0"/>
              </a:spcAft>
              <a:buFont typeface="Arial" panose="020B0604020202020204" pitchFamily="34" charset="0"/>
              <a:buChar char="•"/>
            </a:pPr>
            <a:r>
              <a:rPr lang="en-US" altLang="en-US" sz="2400" dirty="0"/>
              <a:t>Create new journal files.</a:t>
            </a:r>
          </a:p>
          <a:p>
            <a:pPr marL="914400" lvl="1" indent="-457200">
              <a:spcBef>
                <a:spcPts val="0"/>
              </a:spcBef>
              <a:spcAft>
                <a:spcPts val="0"/>
              </a:spcAft>
              <a:buFont typeface="Arial" panose="020B0604020202020204" pitchFamily="34" charset="0"/>
              <a:buChar char="•"/>
            </a:pPr>
            <a:r>
              <a:rPr lang="en-US" altLang="en-US" sz="2400" dirty="0"/>
              <a:t>Start the Source Server.</a:t>
            </a:r>
          </a:p>
          <a:p>
            <a:pPr marL="914400" lvl="1" indent="-457200">
              <a:spcBef>
                <a:spcPts val="0"/>
              </a:spcBef>
              <a:spcAft>
                <a:spcPts val="0"/>
              </a:spcAft>
              <a:buFont typeface="Arial" panose="020B0604020202020204" pitchFamily="34" charset="0"/>
              <a:buChar char="•"/>
            </a:pPr>
            <a:r>
              <a:rPr lang="en-US" altLang="en-US" sz="2400" dirty="0"/>
              <a:t>Start the application servers. Application availability is now restored.</a:t>
            </a:r>
          </a:p>
          <a:p>
            <a:pPr marL="914400" lvl="1" indent="-457200">
              <a:spcBef>
                <a:spcPts val="0"/>
              </a:spcBef>
              <a:spcAft>
                <a:spcPts val="0"/>
              </a:spcAft>
              <a:buFont typeface="Arial" panose="020B0604020202020204" pitchFamily="34" charset="0"/>
              <a:buChar char="•"/>
            </a:pPr>
            <a:r>
              <a:rPr lang="en-US" altLang="en-US" sz="2400" dirty="0"/>
              <a:t>If the state of the database indicates that batch operations were in process, restart batch operations.</a:t>
            </a:r>
          </a:p>
          <a:p>
            <a:pPr marL="1257300" lvl="2" indent="-342900">
              <a:buFont typeface="Arial" panose="020B0604020202020204" pitchFamily="34" charset="0"/>
              <a:buChar char="•"/>
            </a:pPr>
            <a:endParaRPr lang="en-US" altLang="en-US" sz="2000" b="1" dirty="0"/>
          </a:p>
        </p:txBody>
      </p:sp>
      <p:grpSp>
        <p:nvGrpSpPr>
          <p:cNvPr id="15" name="Group 14">
            <a:extLst>
              <a:ext uri="{FF2B5EF4-FFF2-40B4-BE49-F238E27FC236}">
                <a16:creationId xmlns:a16="http://schemas.microsoft.com/office/drawing/2014/main" id="{C9EDDC43-737A-364D-955C-A587EF150278}"/>
              </a:ext>
            </a:extLst>
          </p:cNvPr>
          <p:cNvGrpSpPr/>
          <p:nvPr/>
        </p:nvGrpSpPr>
        <p:grpSpPr>
          <a:xfrm>
            <a:off x="8531799" y="1678418"/>
            <a:ext cx="2687395" cy="3319959"/>
            <a:chOff x="8531799" y="1678418"/>
            <a:chExt cx="2687395" cy="3319959"/>
          </a:xfrm>
        </p:grpSpPr>
        <p:sp>
          <p:nvSpPr>
            <p:cNvPr id="16" name="Can 15">
              <a:extLst>
                <a:ext uri="{FF2B5EF4-FFF2-40B4-BE49-F238E27FC236}">
                  <a16:creationId xmlns:a16="http://schemas.microsoft.com/office/drawing/2014/main" id="{F9AB74A9-88B8-D845-A8CF-9C37239205F1}"/>
                </a:ext>
              </a:extLst>
            </p:cNvPr>
            <p:cNvSpPr/>
            <p:nvPr/>
          </p:nvSpPr>
          <p:spPr>
            <a:xfrm>
              <a:off x="8531799" y="2292348"/>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A</a:t>
              </a:r>
            </a:p>
          </p:txBody>
        </p:sp>
        <p:sp>
          <p:nvSpPr>
            <p:cNvPr id="17" name="Can 16">
              <a:extLst>
                <a:ext uri="{FF2B5EF4-FFF2-40B4-BE49-F238E27FC236}">
                  <a16:creationId xmlns:a16="http://schemas.microsoft.com/office/drawing/2014/main" id="{0087A3A3-42D3-B24F-9B20-61D6B3B53BA0}"/>
                </a:ext>
              </a:extLst>
            </p:cNvPr>
            <p:cNvSpPr/>
            <p:nvPr/>
          </p:nvSpPr>
          <p:spPr>
            <a:xfrm>
              <a:off x="8531799" y="4228943"/>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B</a:t>
              </a:r>
            </a:p>
          </p:txBody>
        </p:sp>
        <p:sp>
          <p:nvSpPr>
            <p:cNvPr id="18" name="Down Arrow 17">
              <a:extLst>
                <a:ext uri="{FF2B5EF4-FFF2-40B4-BE49-F238E27FC236}">
                  <a16:creationId xmlns:a16="http://schemas.microsoft.com/office/drawing/2014/main" id="{8E451CC4-8C39-604F-9793-79FC579CE6F6}"/>
                </a:ext>
              </a:extLst>
            </p:cNvPr>
            <p:cNvSpPr/>
            <p:nvPr/>
          </p:nvSpPr>
          <p:spPr>
            <a:xfrm>
              <a:off x="8829671" y="3061782"/>
              <a:ext cx="240597" cy="1167161"/>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9" name="Down Arrow 18">
              <a:extLst>
                <a:ext uri="{FF2B5EF4-FFF2-40B4-BE49-F238E27FC236}">
                  <a16:creationId xmlns:a16="http://schemas.microsoft.com/office/drawing/2014/main" id="{D20C7FDC-8BDA-734B-9588-8E5E96AE9741}"/>
                </a:ext>
              </a:extLst>
            </p:cNvPr>
            <p:cNvSpPr/>
            <p:nvPr/>
          </p:nvSpPr>
          <p:spPr>
            <a:xfrm>
              <a:off x="9820947" y="1678418"/>
              <a:ext cx="365760" cy="61393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0" name="Down Arrow 19">
              <a:extLst>
                <a:ext uri="{FF2B5EF4-FFF2-40B4-BE49-F238E27FC236}">
                  <a16:creationId xmlns:a16="http://schemas.microsoft.com/office/drawing/2014/main" id="{52239E29-8FCA-D94A-9E14-0499AD803F50}"/>
                </a:ext>
              </a:extLst>
            </p:cNvPr>
            <p:cNvSpPr/>
            <p:nvPr/>
          </p:nvSpPr>
          <p:spPr>
            <a:xfrm rot="10800000">
              <a:off x="10798910" y="1678418"/>
              <a:ext cx="365760" cy="61393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1" name="TextBox 20">
              <a:extLst>
                <a:ext uri="{FF2B5EF4-FFF2-40B4-BE49-F238E27FC236}">
                  <a16:creationId xmlns:a16="http://schemas.microsoft.com/office/drawing/2014/main" id="{A51D0902-93EC-6842-8608-DFFD77CECC28}"/>
                </a:ext>
              </a:extLst>
            </p:cNvPr>
            <p:cNvSpPr txBox="1"/>
            <p:nvPr/>
          </p:nvSpPr>
          <p:spPr>
            <a:xfrm>
              <a:off x="9822645" y="4404306"/>
              <a:ext cx="388248" cy="369332"/>
            </a:xfrm>
            <a:prstGeom prst="rect">
              <a:avLst/>
            </a:prstGeom>
            <a:noFill/>
          </p:spPr>
          <p:txBody>
            <a:bodyPr wrap="none" rtlCol="0">
              <a:spAutoFit/>
            </a:bodyPr>
            <a:lstStyle/>
            <a:p>
              <a:r>
                <a:rPr lang="en-TH" dirty="0"/>
                <a:t>1</a:t>
              </a:r>
              <a:r>
                <a:rPr lang="en-TH" baseline="30000" dirty="0"/>
                <a:t>st</a:t>
              </a:r>
            </a:p>
          </p:txBody>
        </p:sp>
        <p:sp>
          <p:nvSpPr>
            <p:cNvPr id="22" name="TextBox 21">
              <a:extLst>
                <a:ext uri="{FF2B5EF4-FFF2-40B4-BE49-F238E27FC236}">
                  <a16:creationId xmlns:a16="http://schemas.microsoft.com/office/drawing/2014/main" id="{25B7586F-7A4D-BC4D-BE47-99C721861813}"/>
                </a:ext>
              </a:extLst>
            </p:cNvPr>
            <p:cNvSpPr txBox="1"/>
            <p:nvPr/>
          </p:nvSpPr>
          <p:spPr>
            <a:xfrm>
              <a:off x="9813099" y="2492399"/>
              <a:ext cx="431528" cy="369332"/>
            </a:xfrm>
            <a:prstGeom prst="rect">
              <a:avLst/>
            </a:prstGeom>
            <a:noFill/>
          </p:spPr>
          <p:txBody>
            <a:bodyPr wrap="none" rtlCol="0">
              <a:spAutoFit/>
            </a:bodyPr>
            <a:lstStyle/>
            <a:p>
              <a:r>
                <a:rPr lang="en-TH" dirty="0"/>
                <a:t>2</a:t>
              </a:r>
              <a:r>
                <a:rPr lang="en-TH" baseline="30000" dirty="0"/>
                <a:t>nd</a:t>
              </a:r>
            </a:p>
          </p:txBody>
        </p:sp>
        <p:sp>
          <p:nvSpPr>
            <p:cNvPr id="23" name="TextBox 22">
              <a:extLst>
                <a:ext uri="{FF2B5EF4-FFF2-40B4-BE49-F238E27FC236}">
                  <a16:creationId xmlns:a16="http://schemas.microsoft.com/office/drawing/2014/main" id="{E4ACDDBF-D7F3-2044-886F-AA6E2C7D381D}"/>
                </a:ext>
              </a:extLst>
            </p:cNvPr>
            <p:cNvSpPr txBox="1"/>
            <p:nvPr/>
          </p:nvSpPr>
          <p:spPr>
            <a:xfrm>
              <a:off x="10787666" y="2492399"/>
              <a:ext cx="431528" cy="369332"/>
            </a:xfrm>
            <a:prstGeom prst="rect">
              <a:avLst/>
            </a:prstGeom>
            <a:noFill/>
          </p:spPr>
          <p:txBody>
            <a:bodyPr wrap="none" rtlCol="0">
              <a:spAutoFit/>
            </a:bodyPr>
            <a:lstStyle/>
            <a:p>
              <a:r>
                <a:rPr lang="en-TH" dirty="0"/>
                <a:t>2</a:t>
              </a:r>
              <a:r>
                <a:rPr lang="en-TH" baseline="30000" dirty="0"/>
                <a:t>nd</a:t>
              </a:r>
            </a:p>
          </p:txBody>
        </p:sp>
        <p:sp>
          <p:nvSpPr>
            <p:cNvPr id="24" name="TextBox 23">
              <a:extLst>
                <a:ext uri="{FF2B5EF4-FFF2-40B4-BE49-F238E27FC236}">
                  <a16:creationId xmlns:a16="http://schemas.microsoft.com/office/drawing/2014/main" id="{B7CE8DBA-B3B0-8B40-B1A7-E301B3FCF7D8}"/>
                </a:ext>
              </a:extLst>
            </p:cNvPr>
            <p:cNvSpPr txBox="1"/>
            <p:nvPr/>
          </p:nvSpPr>
          <p:spPr>
            <a:xfrm>
              <a:off x="10787666" y="4404306"/>
              <a:ext cx="388248" cy="369332"/>
            </a:xfrm>
            <a:prstGeom prst="rect">
              <a:avLst/>
            </a:prstGeom>
            <a:noFill/>
          </p:spPr>
          <p:txBody>
            <a:bodyPr wrap="none" rtlCol="0">
              <a:spAutoFit/>
            </a:bodyPr>
            <a:lstStyle/>
            <a:p>
              <a:r>
                <a:rPr lang="en-TH" dirty="0"/>
                <a:t>1</a:t>
              </a:r>
              <a:r>
                <a:rPr lang="en-TH" baseline="30000" dirty="0"/>
                <a:t>st</a:t>
              </a:r>
            </a:p>
          </p:txBody>
        </p:sp>
      </p:grpSp>
      <p:sp>
        <p:nvSpPr>
          <p:cNvPr id="3" name="Date Placeholder 2">
            <a:extLst>
              <a:ext uri="{FF2B5EF4-FFF2-40B4-BE49-F238E27FC236}">
                <a16:creationId xmlns:a16="http://schemas.microsoft.com/office/drawing/2014/main" id="{1E7778B2-6D31-DC4A-B1F3-1A9782E5CF25}"/>
              </a:ext>
            </a:extLst>
          </p:cNvPr>
          <p:cNvSpPr>
            <a:spLocks noGrp="1"/>
          </p:cNvSpPr>
          <p:nvPr>
            <p:ph type="dt" sz="half" idx="10"/>
          </p:nvPr>
        </p:nvSpPr>
        <p:spPr/>
        <p:txBody>
          <a:bodyPr/>
          <a:lstStyle/>
          <a:p>
            <a:fld id="{09DB0220-56E6-3340-AD82-164806083419}" type="datetime1">
              <a:rPr lang="en-US" smtClean="0"/>
              <a:t>3/5/20</a:t>
            </a:fld>
            <a:endParaRPr lang="de-DE"/>
          </a:p>
        </p:txBody>
      </p:sp>
      <p:sp>
        <p:nvSpPr>
          <p:cNvPr id="4" name="Footer Placeholder 3">
            <a:extLst>
              <a:ext uri="{FF2B5EF4-FFF2-40B4-BE49-F238E27FC236}">
                <a16:creationId xmlns:a16="http://schemas.microsoft.com/office/drawing/2014/main" id="{BD98A61D-84BF-7F4E-8C56-33EF54BFB684}"/>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8348765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altLang="en-US"/>
              <a:t>Dual-Site Failure(Cont.)</a:t>
            </a:r>
          </a:p>
        </p:txBody>
      </p:sp>
      <p:sp>
        <p:nvSpPr>
          <p:cNvPr id="2" name="Text Placeholder 1">
            <a:extLst>
              <a:ext uri="{FF2B5EF4-FFF2-40B4-BE49-F238E27FC236}">
                <a16:creationId xmlns:a16="http://schemas.microsoft.com/office/drawing/2014/main" id="{05AE6643-318B-7D43-ABF2-B373A237B8FE}"/>
              </a:ext>
            </a:extLst>
          </p:cNvPr>
          <p:cNvSpPr>
            <a:spLocks noGrp="1"/>
          </p:cNvSpPr>
          <p:nvPr>
            <p:ph type="body" idx="13"/>
          </p:nvPr>
        </p:nvSpPr>
        <p:spPr/>
        <p:txBody>
          <a:bodyPr/>
          <a:lstStyle/>
          <a:p>
            <a:r>
              <a:rPr lang="en-US" altLang="en-US" dirty="0"/>
              <a:t>Secondary (Site B) Fails First</a:t>
            </a:r>
            <a:r>
              <a:rPr lang="en-TH" altLang="en-US" dirty="0"/>
              <a:t> (Cont.)</a:t>
            </a:r>
            <a:endParaRPr lang="en-US" altLang="en-US" dirty="0"/>
          </a:p>
        </p:txBody>
      </p:sp>
      <p:sp>
        <p:nvSpPr>
          <p:cNvPr id="111619" name="Content Placeholder 2"/>
          <p:cNvSpPr>
            <a:spLocks noGrp="1"/>
          </p:cNvSpPr>
          <p:nvPr>
            <p:ph idx="14"/>
          </p:nvPr>
        </p:nvSpPr>
        <p:spPr>
          <a:xfrm>
            <a:off x="1766455" y="2063135"/>
            <a:ext cx="6262423" cy="2871059"/>
          </a:xfrm>
        </p:spPr>
        <p:txBody>
          <a:bodyPr/>
          <a:lstStyle/>
          <a:p>
            <a:pPr lvl="1"/>
            <a:r>
              <a:rPr lang="en-US" altLang="en-US" sz="3200" dirty="0"/>
              <a:t>On Site A:</a:t>
            </a:r>
          </a:p>
          <a:p>
            <a:pPr marL="914400" lvl="1" indent="-457200">
              <a:spcBef>
                <a:spcPts val="0"/>
              </a:spcBef>
              <a:spcAft>
                <a:spcPts val="0"/>
              </a:spcAft>
              <a:buFont typeface="Arial" panose="020B0604020202020204" pitchFamily="34" charset="0"/>
              <a:buChar char="•"/>
            </a:pPr>
            <a:r>
              <a:rPr lang="en-US" sz="2400" dirty="0"/>
              <a:t>Perform a FETCHRESYNC ROLLBACK BACKWARD.</a:t>
            </a:r>
            <a:r>
              <a:rPr lang="en-US" altLang="en-US" sz="2400" dirty="0"/>
              <a:t> </a:t>
            </a:r>
          </a:p>
          <a:p>
            <a:pPr marL="914400" lvl="1" indent="-457200">
              <a:spcBef>
                <a:spcPts val="0"/>
              </a:spcBef>
              <a:spcAft>
                <a:spcPts val="0"/>
              </a:spcAft>
              <a:buFont typeface="Arial" panose="020B0604020202020204" pitchFamily="34" charset="0"/>
              <a:buChar char="•"/>
            </a:pPr>
            <a:r>
              <a:rPr lang="en-US" altLang="en-US" sz="2400" dirty="0"/>
              <a:t>Create new journal files.</a:t>
            </a:r>
          </a:p>
          <a:p>
            <a:pPr marL="914400" lvl="1" indent="-457200">
              <a:spcBef>
                <a:spcPts val="0"/>
              </a:spcBef>
              <a:spcAft>
                <a:spcPts val="0"/>
              </a:spcAft>
              <a:buFont typeface="Arial" panose="020B0604020202020204" pitchFamily="34" charset="0"/>
              <a:buChar char="•"/>
            </a:pPr>
            <a:r>
              <a:rPr lang="en-US" altLang="en-US" sz="2400" dirty="0"/>
              <a:t>Start the Source Server in passive mode.</a:t>
            </a:r>
          </a:p>
          <a:p>
            <a:pPr marL="914400" lvl="1" indent="-457200">
              <a:spcBef>
                <a:spcPts val="0"/>
              </a:spcBef>
              <a:spcAft>
                <a:spcPts val="0"/>
              </a:spcAft>
              <a:buFont typeface="Arial" panose="020B0604020202020204" pitchFamily="34" charset="0"/>
              <a:buChar char="•"/>
            </a:pPr>
            <a:r>
              <a:rPr lang="en-US" altLang="en-US" sz="2400" dirty="0"/>
              <a:t>Start the Receiver Server to resume replication as the new secondary. Dual-site operation is now restored.</a:t>
            </a:r>
          </a:p>
          <a:p>
            <a:pPr marL="914400" lvl="1" indent="-457200">
              <a:spcBef>
                <a:spcPts val="0"/>
              </a:spcBef>
              <a:spcAft>
                <a:spcPts val="0"/>
              </a:spcAft>
              <a:buFont typeface="Arial" panose="020B0604020202020204" pitchFamily="34" charset="0"/>
              <a:buChar char="•"/>
            </a:pPr>
            <a:r>
              <a:rPr lang="en-US" altLang="en-US" sz="2400" dirty="0"/>
              <a:t>Start the passive application servers, as appropriate.</a:t>
            </a:r>
          </a:p>
          <a:p>
            <a:pPr marL="1257300" lvl="2" indent="-342900">
              <a:buFont typeface="Arial" panose="020B0604020202020204" pitchFamily="34" charset="0"/>
              <a:buChar char="•"/>
            </a:pPr>
            <a:endParaRPr lang="en-US" altLang="en-US" sz="2000" b="1" dirty="0"/>
          </a:p>
        </p:txBody>
      </p:sp>
      <p:grpSp>
        <p:nvGrpSpPr>
          <p:cNvPr id="25" name="Group 24">
            <a:extLst>
              <a:ext uri="{FF2B5EF4-FFF2-40B4-BE49-F238E27FC236}">
                <a16:creationId xmlns:a16="http://schemas.microsoft.com/office/drawing/2014/main" id="{3F361E93-514E-DE45-A91F-2030ACBAF434}"/>
              </a:ext>
            </a:extLst>
          </p:cNvPr>
          <p:cNvGrpSpPr/>
          <p:nvPr/>
        </p:nvGrpSpPr>
        <p:grpSpPr>
          <a:xfrm>
            <a:off x="8531799" y="1678418"/>
            <a:ext cx="2687395" cy="3319959"/>
            <a:chOff x="8531799" y="1678418"/>
            <a:chExt cx="2687395" cy="3319959"/>
          </a:xfrm>
        </p:grpSpPr>
        <p:sp>
          <p:nvSpPr>
            <p:cNvPr id="26" name="Can 25">
              <a:extLst>
                <a:ext uri="{FF2B5EF4-FFF2-40B4-BE49-F238E27FC236}">
                  <a16:creationId xmlns:a16="http://schemas.microsoft.com/office/drawing/2014/main" id="{BB13F769-65F6-9447-9215-0D1318C36BD9}"/>
                </a:ext>
              </a:extLst>
            </p:cNvPr>
            <p:cNvSpPr/>
            <p:nvPr/>
          </p:nvSpPr>
          <p:spPr>
            <a:xfrm>
              <a:off x="8531799" y="2292348"/>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A</a:t>
              </a:r>
            </a:p>
          </p:txBody>
        </p:sp>
        <p:sp>
          <p:nvSpPr>
            <p:cNvPr id="27" name="Can 26">
              <a:extLst>
                <a:ext uri="{FF2B5EF4-FFF2-40B4-BE49-F238E27FC236}">
                  <a16:creationId xmlns:a16="http://schemas.microsoft.com/office/drawing/2014/main" id="{7363E334-8DC0-6845-98CB-481CA11173B0}"/>
                </a:ext>
              </a:extLst>
            </p:cNvPr>
            <p:cNvSpPr/>
            <p:nvPr/>
          </p:nvSpPr>
          <p:spPr>
            <a:xfrm>
              <a:off x="8531799" y="4228943"/>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B</a:t>
              </a:r>
            </a:p>
          </p:txBody>
        </p:sp>
        <p:sp>
          <p:nvSpPr>
            <p:cNvPr id="28" name="Down Arrow 27">
              <a:extLst>
                <a:ext uri="{FF2B5EF4-FFF2-40B4-BE49-F238E27FC236}">
                  <a16:creationId xmlns:a16="http://schemas.microsoft.com/office/drawing/2014/main" id="{AB4227E5-82BB-A747-B51F-40DBC7108B05}"/>
                </a:ext>
              </a:extLst>
            </p:cNvPr>
            <p:cNvSpPr/>
            <p:nvPr/>
          </p:nvSpPr>
          <p:spPr>
            <a:xfrm>
              <a:off x="8829671" y="3061782"/>
              <a:ext cx="240597" cy="1167161"/>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9" name="Down Arrow 28">
              <a:extLst>
                <a:ext uri="{FF2B5EF4-FFF2-40B4-BE49-F238E27FC236}">
                  <a16:creationId xmlns:a16="http://schemas.microsoft.com/office/drawing/2014/main" id="{59BA114C-DFE8-3B4E-9888-A1191FFCAEB6}"/>
                </a:ext>
              </a:extLst>
            </p:cNvPr>
            <p:cNvSpPr/>
            <p:nvPr/>
          </p:nvSpPr>
          <p:spPr>
            <a:xfrm>
              <a:off x="9820947" y="1678418"/>
              <a:ext cx="365760" cy="61393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0" name="Down Arrow 29">
              <a:extLst>
                <a:ext uri="{FF2B5EF4-FFF2-40B4-BE49-F238E27FC236}">
                  <a16:creationId xmlns:a16="http://schemas.microsoft.com/office/drawing/2014/main" id="{3BCDFDFE-039A-8849-95F0-2711F2C6F6CA}"/>
                </a:ext>
              </a:extLst>
            </p:cNvPr>
            <p:cNvSpPr/>
            <p:nvPr/>
          </p:nvSpPr>
          <p:spPr>
            <a:xfrm rot="10800000">
              <a:off x="10798910" y="1678418"/>
              <a:ext cx="365760" cy="61393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1" name="TextBox 30">
              <a:extLst>
                <a:ext uri="{FF2B5EF4-FFF2-40B4-BE49-F238E27FC236}">
                  <a16:creationId xmlns:a16="http://schemas.microsoft.com/office/drawing/2014/main" id="{BE0547CD-1584-C441-98D6-4B197365476E}"/>
                </a:ext>
              </a:extLst>
            </p:cNvPr>
            <p:cNvSpPr txBox="1"/>
            <p:nvPr/>
          </p:nvSpPr>
          <p:spPr>
            <a:xfrm>
              <a:off x="9822645" y="4404306"/>
              <a:ext cx="388248" cy="369332"/>
            </a:xfrm>
            <a:prstGeom prst="rect">
              <a:avLst/>
            </a:prstGeom>
            <a:noFill/>
          </p:spPr>
          <p:txBody>
            <a:bodyPr wrap="none" rtlCol="0">
              <a:spAutoFit/>
            </a:bodyPr>
            <a:lstStyle/>
            <a:p>
              <a:r>
                <a:rPr lang="en-TH" dirty="0"/>
                <a:t>1</a:t>
              </a:r>
              <a:r>
                <a:rPr lang="en-TH" baseline="30000" dirty="0"/>
                <a:t>st</a:t>
              </a:r>
            </a:p>
          </p:txBody>
        </p:sp>
        <p:sp>
          <p:nvSpPr>
            <p:cNvPr id="32" name="TextBox 31">
              <a:extLst>
                <a:ext uri="{FF2B5EF4-FFF2-40B4-BE49-F238E27FC236}">
                  <a16:creationId xmlns:a16="http://schemas.microsoft.com/office/drawing/2014/main" id="{2A5C1D1E-90FC-234D-BDFE-49179B72CDFE}"/>
                </a:ext>
              </a:extLst>
            </p:cNvPr>
            <p:cNvSpPr txBox="1"/>
            <p:nvPr/>
          </p:nvSpPr>
          <p:spPr>
            <a:xfrm>
              <a:off x="9813099" y="2492399"/>
              <a:ext cx="431528" cy="369332"/>
            </a:xfrm>
            <a:prstGeom prst="rect">
              <a:avLst/>
            </a:prstGeom>
            <a:noFill/>
          </p:spPr>
          <p:txBody>
            <a:bodyPr wrap="none" rtlCol="0">
              <a:spAutoFit/>
            </a:bodyPr>
            <a:lstStyle/>
            <a:p>
              <a:r>
                <a:rPr lang="en-TH" dirty="0"/>
                <a:t>2</a:t>
              </a:r>
              <a:r>
                <a:rPr lang="en-TH" baseline="30000" dirty="0"/>
                <a:t>nd</a:t>
              </a:r>
            </a:p>
          </p:txBody>
        </p:sp>
        <p:sp>
          <p:nvSpPr>
            <p:cNvPr id="33" name="TextBox 32">
              <a:extLst>
                <a:ext uri="{FF2B5EF4-FFF2-40B4-BE49-F238E27FC236}">
                  <a16:creationId xmlns:a16="http://schemas.microsoft.com/office/drawing/2014/main" id="{25DC2AE8-63B6-C447-A1CA-0D26DF13F022}"/>
                </a:ext>
              </a:extLst>
            </p:cNvPr>
            <p:cNvSpPr txBox="1"/>
            <p:nvPr/>
          </p:nvSpPr>
          <p:spPr>
            <a:xfrm>
              <a:off x="10787666" y="2492399"/>
              <a:ext cx="431528" cy="369332"/>
            </a:xfrm>
            <a:prstGeom prst="rect">
              <a:avLst/>
            </a:prstGeom>
            <a:noFill/>
          </p:spPr>
          <p:txBody>
            <a:bodyPr wrap="none" rtlCol="0">
              <a:spAutoFit/>
            </a:bodyPr>
            <a:lstStyle/>
            <a:p>
              <a:r>
                <a:rPr lang="en-TH" dirty="0"/>
                <a:t>2</a:t>
              </a:r>
              <a:r>
                <a:rPr lang="en-TH" baseline="30000" dirty="0"/>
                <a:t>nd</a:t>
              </a:r>
            </a:p>
          </p:txBody>
        </p:sp>
        <p:sp>
          <p:nvSpPr>
            <p:cNvPr id="34" name="TextBox 33">
              <a:extLst>
                <a:ext uri="{FF2B5EF4-FFF2-40B4-BE49-F238E27FC236}">
                  <a16:creationId xmlns:a16="http://schemas.microsoft.com/office/drawing/2014/main" id="{E796B2EE-9869-704F-A374-70231595F5FD}"/>
                </a:ext>
              </a:extLst>
            </p:cNvPr>
            <p:cNvSpPr txBox="1"/>
            <p:nvPr/>
          </p:nvSpPr>
          <p:spPr>
            <a:xfrm>
              <a:off x="10787666" y="4404306"/>
              <a:ext cx="388248" cy="369332"/>
            </a:xfrm>
            <a:prstGeom prst="rect">
              <a:avLst/>
            </a:prstGeom>
            <a:noFill/>
          </p:spPr>
          <p:txBody>
            <a:bodyPr wrap="none" rtlCol="0">
              <a:spAutoFit/>
            </a:bodyPr>
            <a:lstStyle/>
            <a:p>
              <a:r>
                <a:rPr lang="en-TH" dirty="0"/>
                <a:t>1</a:t>
              </a:r>
              <a:r>
                <a:rPr lang="en-TH" baseline="30000" dirty="0"/>
                <a:t>st</a:t>
              </a:r>
            </a:p>
          </p:txBody>
        </p:sp>
      </p:grpSp>
      <p:sp>
        <p:nvSpPr>
          <p:cNvPr id="3" name="Date Placeholder 2">
            <a:extLst>
              <a:ext uri="{FF2B5EF4-FFF2-40B4-BE49-F238E27FC236}">
                <a16:creationId xmlns:a16="http://schemas.microsoft.com/office/drawing/2014/main" id="{8895B2DD-9E38-B644-88FB-B564E1300F1E}"/>
              </a:ext>
            </a:extLst>
          </p:cNvPr>
          <p:cNvSpPr>
            <a:spLocks noGrp="1"/>
          </p:cNvSpPr>
          <p:nvPr>
            <p:ph type="dt" sz="half" idx="10"/>
          </p:nvPr>
        </p:nvSpPr>
        <p:spPr/>
        <p:txBody>
          <a:bodyPr/>
          <a:lstStyle/>
          <a:p>
            <a:fld id="{C7B1E8B2-5F52-B84E-99A6-C52602F02EBD}" type="datetime1">
              <a:rPr lang="en-US" smtClean="0"/>
              <a:t>3/5/20</a:t>
            </a:fld>
            <a:endParaRPr lang="de-DE"/>
          </a:p>
        </p:txBody>
      </p:sp>
      <p:sp>
        <p:nvSpPr>
          <p:cNvPr id="4" name="Footer Placeholder 3">
            <a:extLst>
              <a:ext uri="{FF2B5EF4-FFF2-40B4-BE49-F238E27FC236}">
                <a16:creationId xmlns:a16="http://schemas.microsoft.com/office/drawing/2014/main" id="{C7955970-2CBD-9A43-A0B3-D139FB05D999}"/>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28598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altLang="en-US"/>
              <a:t>Dual-Site Failure(Cont.)</a:t>
            </a:r>
          </a:p>
        </p:txBody>
      </p:sp>
      <p:sp>
        <p:nvSpPr>
          <p:cNvPr id="2" name="Text Placeholder 1">
            <a:extLst>
              <a:ext uri="{FF2B5EF4-FFF2-40B4-BE49-F238E27FC236}">
                <a16:creationId xmlns:a16="http://schemas.microsoft.com/office/drawing/2014/main" id="{0AD1B88A-B9C7-214D-BA4A-38F2E4068EED}"/>
              </a:ext>
            </a:extLst>
          </p:cNvPr>
          <p:cNvSpPr>
            <a:spLocks noGrp="1"/>
          </p:cNvSpPr>
          <p:nvPr>
            <p:ph type="body" idx="13"/>
          </p:nvPr>
        </p:nvSpPr>
        <p:spPr/>
        <p:txBody>
          <a:bodyPr/>
          <a:lstStyle/>
          <a:p>
            <a:r>
              <a:rPr lang="en-US" altLang="en-US" dirty="0"/>
              <a:t>Primary (Site A) Fails First</a:t>
            </a:r>
          </a:p>
        </p:txBody>
      </p:sp>
      <p:sp>
        <p:nvSpPr>
          <p:cNvPr id="112643" name="Content Placeholder 2"/>
          <p:cNvSpPr>
            <a:spLocks noGrp="1"/>
          </p:cNvSpPr>
          <p:nvPr>
            <p:ph idx="14"/>
          </p:nvPr>
        </p:nvSpPr>
        <p:spPr>
          <a:xfrm>
            <a:off x="1766455" y="2063135"/>
            <a:ext cx="5927886" cy="2871059"/>
          </a:xfrm>
        </p:spPr>
        <p:txBody>
          <a:bodyPr/>
          <a:lstStyle/>
          <a:p>
            <a:pPr marL="342900" indent="-342900">
              <a:spcAft>
                <a:spcPts val="0"/>
              </a:spcAft>
              <a:buFont typeface="Arial" panose="020B0604020202020204" pitchFamily="34" charset="0"/>
              <a:buChar char="•"/>
            </a:pPr>
            <a:r>
              <a:rPr lang="en-US" altLang="en-US" sz="3600" dirty="0"/>
              <a:t>Site B Recovers First</a:t>
            </a:r>
          </a:p>
          <a:p>
            <a:pPr lvl="1">
              <a:spcBef>
                <a:spcPts val="0"/>
              </a:spcBef>
              <a:spcAft>
                <a:spcPts val="0"/>
              </a:spcAft>
            </a:pPr>
            <a:r>
              <a:rPr lang="en-US" altLang="en-US" sz="3200" dirty="0"/>
              <a:t>On Site B:</a:t>
            </a:r>
          </a:p>
          <a:p>
            <a:pPr marL="914400" lvl="1" indent="-457200">
              <a:spcBef>
                <a:spcPts val="0"/>
              </a:spcBef>
              <a:spcAft>
                <a:spcPts val="0"/>
              </a:spcAft>
              <a:buFont typeface="Arial" panose="020B0604020202020204" pitchFamily="34" charset="0"/>
              <a:buChar char="•"/>
            </a:pPr>
            <a:r>
              <a:rPr lang="en-US" altLang="en-US" sz="2400" dirty="0"/>
              <a:t>Roll back the database to the last committed transaction (last application-consistent state).</a:t>
            </a:r>
          </a:p>
          <a:p>
            <a:pPr marL="914400" lvl="1" indent="-457200">
              <a:spcBef>
                <a:spcPts val="0"/>
              </a:spcBef>
              <a:spcAft>
                <a:spcPts val="0"/>
              </a:spcAft>
              <a:buFont typeface="Arial" panose="020B0604020202020204" pitchFamily="34" charset="0"/>
              <a:buChar char="•"/>
            </a:pPr>
            <a:r>
              <a:rPr lang="en-US" altLang="en-US" sz="2400" dirty="0"/>
              <a:t>Create new journal files.</a:t>
            </a:r>
          </a:p>
          <a:p>
            <a:pPr marL="914400" lvl="1" indent="-457200">
              <a:spcBef>
                <a:spcPts val="0"/>
              </a:spcBef>
              <a:spcAft>
                <a:spcPts val="0"/>
              </a:spcAft>
              <a:buFont typeface="Arial" panose="020B0604020202020204" pitchFamily="34" charset="0"/>
              <a:buChar char="•"/>
            </a:pPr>
            <a:r>
              <a:rPr lang="en-US" altLang="en-US" sz="2400" dirty="0"/>
              <a:t>Start the Source Server.</a:t>
            </a:r>
          </a:p>
          <a:p>
            <a:pPr marL="914400" lvl="1" indent="-457200">
              <a:spcBef>
                <a:spcPts val="0"/>
              </a:spcBef>
              <a:spcAft>
                <a:spcPts val="0"/>
              </a:spcAft>
              <a:buFont typeface="Arial" panose="020B0604020202020204" pitchFamily="34" charset="0"/>
              <a:buChar char="•"/>
            </a:pPr>
            <a:r>
              <a:rPr lang="en-US" altLang="en-US" sz="2400" dirty="0"/>
              <a:t>Start the application servers. Application availability is now restored. If the state of the database indicates that batch operations were in process, restart batch operations.</a:t>
            </a:r>
          </a:p>
          <a:p>
            <a:pPr marL="1257300" lvl="2" indent="-342900">
              <a:spcBef>
                <a:spcPts val="0"/>
              </a:spcBef>
              <a:spcAft>
                <a:spcPts val="0"/>
              </a:spcAft>
              <a:buFont typeface="Arial" panose="020B0604020202020204" pitchFamily="34" charset="0"/>
              <a:buChar char="•"/>
            </a:pPr>
            <a:endParaRPr lang="en-US" altLang="en-US" sz="2000" b="1" dirty="0"/>
          </a:p>
        </p:txBody>
      </p:sp>
      <p:grpSp>
        <p:nvGrpSpPr>
          <p:cNvPr id="15" name="Group 14">
            <a:extLst>
              <a:ext uri="{FF2B5EF4-FFF2-40B4-BE49-F238E27FC236}">
                <a16:creationId xmlns:a16="http://schemas.microsoft.com/office/drawing/2014/main" id="{4DC16029-BF5E-7D46-8740-33AB3FBB2C3C}"/>
              </a:ext>
            </a:extLst>
          </p:cNvPr>
          <p:cNvGrpSpPr/>
          <p:nvPr/>
        </p:nvGrpSpPr>
        <p:grpSpPr>
          <a:xfrm>
            <a:off x="8531799" y="1678418"/>
            <a:ext cx="2687395" cy="3319959"/>
            <a:chOff x="8531799" y="1678418"/>
            <a:chExt cx="2687395" cy="3319959"/>
          </a:xfrm>
        </p:grpSpPr>
        <p:sp>
          <p:nvSpPr>
            <p:cNvPr id="16" name="Can 15">
              <a:extLst>
                <a:ext uri="{FF2B5EF4-FFF2-40B4-BE49-F238E27FC236}">
                  <a16:creationId xmlns:a16="http://schemas.microsoft.com/office/drawing/2014/main" id="{D8AFDF91-A8A1-9E46-818E-48080761685B}"/>
                </a:ext>
              </a:extLst>
            </p:cNvPr>
            <p:cNvSpPr/>
            <p:nvPr/>
          </p:nvSpPr>
          <p:spPr>
            <a:xfrm>
              <a:off x="8531799" y="2292348"/>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A</a:t>
              </a:r>
            </a:p>
          </p:txBody>
        </p:sp>
        <p:sp>
          <p:nvSpPr>
            <p:cNvPr id="17" name="Can 16">
              <a:extLst>
                <a:ext uri="{FF2B5EF4-FFF2-40B4-BE49-F238E27FC236}">
                  <a16:creationId xmlns:a16="http://schemas.microsoft.com/office/drawing/2014/main" id="{25CB0B5D-4338-EF4B-9323-75E88E4E03E5}"/>
                </a:ext>
              </a:extLst>
            </p:cNvPr>
            <p:cNvSpPr/>
            <p:nvPr/>
          </p:nvSpPr>
          <p:spPr>
            <a:xfrm>
              <a:off x="8531799" y="4228943"/>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B</a:t>
              </a:r>
            </a:p>
          </p:txBody>
        </p:sp>
        <p:sp>
          <p:nvSpPr>
            <p:cNvPr id="18" name="Down Arrow 17">
              <a:extLst>
                <a:ext uri="{FF2B5EF4-FFF2-40B4-BE49-F238E27FC236}">
                  <a16:creationId xmlns:a16="http://schemas.microsoft.com/office/drawing/2014/main" id="{6734F261-AF1F-AC4C-851F-C5E918487C8E}"/>
                </a:ext>
              </a:extLst>
            </p:cNvPr>
            <p:cNvSpPr/>
            <p:nvPr/>
          </p:nvSpPr>
          <p:spPr>
            <a:xfrm>
              <a:off x="8829671" y="3061782"/>
              <a:ext cx="240597" cy="1167161"/>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9" name="Down Arrow 18">
              <a:extLst>
                <a:ext uri="{FF2B5EF4-FFF2-40B4-BE49-F238E27FC236}">
                  <a16:creationId xmlns:a16="http://schemas.microsoft.com/office/drawing/2014/main" id="{C678FE75-98AB-2F42-A77A-68AC1A64BEA3}"/>
                </a:ext>
              </a:extLst>
            </p:cNvPr>
            <p:cNvSpPr/>
            <p:nvPr/>
          </p:nvSpPr>
          <p:spPr>
            <a:xfrm>
              <a:off x="9820947" y="1678418"/>
              <a:ext cx="365760" cy="61393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0" name="Down Arrow 19">
              <a:extLst>
                <a:ext uri="{FF2B5EF4-FFF2-40B4-BE49-F238E27FC236}">
                  <a16:creationId xmlns:a16="http://schemas.microsoft.com/office/drawing/2014/main" id="{73AB580E-7660-D941-A1DF-287F7273147B}"/>
                </a:ext>
              </a:extLst>
            </p:cNvPr>
            <p:cNvSpPr/>
            <p:nvPr/>
          </p:nvSpPr>
          <p:spPr>
            <a:xfrm rot="10800000">
              <a:off x="10798910" y="1678418"/>
              <a:ext cx="365760" cy="61393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1" name="TextBox 20">
              <a:extLst>
                <a:ext uri="{FF2B5EF4-FFF2-40B4-BE49-F238E27FC236}">
                  <a16:creationId xmlns:a16="http://schemas.microsoft.com/office/drawing/2014/main" id="{24270383-35BA-2E44-AF40-8CAF5731B683}"/>
                </a:ext>
              </a:extLst>
            </p:cNvPr>
            <p:cNvSpPr txBox="1"/>
            <p:nvPr/>
          </p:nvSpPr>
          <p:spPr>
            <a:xfrm>
              <a:off x="9822645" y="4404306"/>
              <a:ext cx="431528" cy="369332"/>
            </a:xfrm>
            <a:prstGeom prst="rect">
              <a:avLst/>
            </a:prstGeom>
            <a:noFill/>
          </p:spPr>
          <p:txBody>
            <a:bodyPr wrap="none" rtlCol="0">
              <a:spAutoFit/>
            </a:bodyPr>
            <a:lstStyle/>
            <a:p>
              <a:r>
                <a:rPr lang="en-TH" dirty="0"/>
                <a:t>2</a:t>
              </a:r>
              <a:r>
                <a:rPr lang="en-TH" baseline="30000" dirty="0"/>
                <a:t>nd</a:t>
              </a:r>
            </a:p>
          </p:txBody>
        </p:sp>
        <p:sp>
          <p:nvSpPr>
            <p:cNvPr id="22" name="TextBox 21">
              <a:extLst>
                <a:ext uri="{FF2B5EF4-FFF2-40B4-BE49-F238E27FC236}">
                  <a16:creationId xmlns:a16="http://schemas.microsoft.com/office/drawing/2014/main" id="{147CE3FE-4605-E748-82FD-84F4CD6F02AC}"/>
                </a:ext>
              </a:extLst>
            </p:cNvPr>
            <p:cNvSpPr txBox="1"/>
            <p:nvPr/>
          </p:nvSpPr>
          <p:spPr>
            <a:xfrm>
              <a:off x="9813099" y="2492399"/>
              <a:ext cx="388248" cy="369332"/>
            </a:xfrm>
            <a:prstGeom prst="rect">
              <a:avLst/>
            </a:prstGeom>
            <a:noFill/>
          </p:spPr>
          <p:txBody>
            <a:bodyPr wrap="none" rtlCol="0">
              <a:spAutoFit/>
            </a:bodyPr>
            <a:lstStyle/>
            <a:p>
              <a:r>
                <a:rPr lang="en-TH" dirty="0"/>
                <a:t>1</a:t>
              </a:r>
              <a:r>
                <a:rPr lang="en-TH" baseline="30000" dirty="0"/>
                <a:t>st</a:t>
              </a:r>
            </a:p>
          </p:txBody>
        </p:sp>
        <p:sp>
          <p:nvSpPr>
            <p:cNvPr id="23" name="TextBox 22">
              <a:extLst>
                <a:ext uri="{FF2B5EF4-FFF2-40B4-BE49-F238E27FC236}">
                  <a16:creationId xmlns:a16="http://schemas.microsoft.com/office/drawing/2014/main" id="{8E054786-0990-8743-9580-5D10FDE2A5AD}"/>
                </a:ext>
              </a:extLst>
            </p:cNvPr>
            <p:cNvSpPr txBox="1"/>
            <p:nvPr/>
          </p:nvSpPr>
          <p:spPr>
            <a:xfrm>
              <a:off x="10787666" y="2492399"/>
              <a:ext cx="431528" cy="369332"/>
            </a:xfrm>
            <a:prstGeom prst="rect">
              <a:avLst/>
            </a:prstGeom>
            <a:noFill/>
          </p:spPr>
          <p:txBody>
            <a:bodyPr wrap="none" rtlCol="0">
              <a:spAutoFit/>
            </a:bodyPr>
            <a:lstStyle/>
            <a:p>
              <a:r>
                <a:rPr lang="en-TH" dirty="0"/>
                <a:t>2</a:t>
              </a:r>
              <a:r>
                <a:rPr lang="en-TH" baseline="30000" dirty="0"/>
                <a:t>nd</a:t>
              </a:r>
            </a:p>
          </p:txBody>
        </p:sp>
        <p:sp>
          <p:nvSpPr>
            <p:cNvPr id="24" name="TextBox 23">
              <a:extLst>
                <a:ext uri="{FF2B5EF4-FFF2-40B4-BE49-F238E27FC236}">
                  <a16:creationId xmlns:a16="http://schemas.microsoft.com/office/drawing/2014/main" id="{948FFA30-A787-944F-8225-EA40C88E9053}"/>
                </a:ext>
              </a:extLst>
            </p:cNvPr>
            <p:cNvSpPr txBox="1"/>
            <p:nvPr/>
          </p:nvSpPr>
          <p:spPr>
            <a:xfrm>
              <a:off x="10787666" y="4404306"/>
              <a:ext cx="388248" cy="369332"/>
            </a:xfrm>
            <a:prstGeom prst="rect">
              <a:avLst/>
            </a:prstGeom>
            <a:noFill/>
          </p:spPr>
          <p:txBody>
            <a:bodyPr wrap="none" rtlCol="0">
              <a:spAutoFit/>
            </a:bodyPr>
            <a:lstStyle/>
            <a:p>
              <a:r>
                <a:rPr lang="en-TH" dirty="0"/>
                <a:t>1</a:t>
              </a:r>
              <a:r>
                <a:rPr lang="en-TH" baseline="30000" dirty="0"/>
                <a:t>st</a:t>
              </a:r>
            </a:p>
          </p:txBody>
        </p:sp>
      </p:grpSp>
      <p:sp>
        <p:nvSpPr>
          <p:cNvPr id="3" name="Date Placeholder 2">
            <a:extLst>
              <a:ext uri="{FF2B5EF4-FFF2-40B4-BE49-F238E27FC236}">
                <a16:creationId xmlns:a16="http://schemas.microsoft.com/office/drawing/2014/main" id="{AFB09F04-FB15-4546-A0DE-5C9BAEA84573}"/>
              </a:ext>
            </a:extLst>
          </p:cNvPr>
          <p:cNvSpPr>
            <a:spLocks noGrp="1"/>
          </p:cNvSpPr>
          <p:nvPr>
            <p:ph type="dt" sz="half" idx="10"/>
          </p:nvPr>
        </p:nvSpPr>
        <p:spPr/>
        <p:txBody>
          <a:bodyPr/>
          <a:lstStyle/>
          <a:p>
            <a:fld id="{9BEF30BD-D430-3A4A-8A28-5C82F74AB764}" type="datetime1">
              <a:rPr lang="en-US" smtClean="0"/>
              <a:t>3/5/20</a:t>
            </a:fld>
            <a:endParaRPr lang="de-DE"/>
          </a:p>
        </p:txBody>
      </p:sp>
      <p:sp>
        <p:nvSpPr>
          <p:cNvPr id="4" name="Footer Placeholder 3">
            <a:extLst>
              <a:ext uri="{FF2B5EF4-FFF2-40B4-BE49-F238E27FC236}">
                <a16:creationId xmlns:a16="http://schemas.microsoft.com/office/drawing/2014/main" id="{680E8101-7E7D-1041-852F-679CE0003E1C}"/>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5080057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altLang="en-US"/>
              <a:t>Dual-Site Failure(Cont.)</a:t>
            </a:r>
          </a:p>
        </p:txBody>
      </p:sp>
      <p:sp>
        <p:nvSpPr>
          <p:cNvPr id="2" name="Text Placeholder 1">
            <a:extLst>
              <a:ext uri="{FF2B5EF4-FFF2-40B4-BE49-F238E27FC236}">
                <a16:creationId xmlns:a16="http://schemas.microsoft.com/office/drawing/2014/main" id="{3E392672-D9D7-B248-840B-37292D1815E2}"/>
              </a:ext>
            </a:extLst>
          </p:cNvPr>
          <p:cNvSpPr>
            <a:spLocks noGrp="1"/>
          </p:cNvSpPr>
          <p:nvPr>
            <p:ph type="body" idx="13"/>
          </p:nvPr>
        </p:nvSpPr>
        <p:spPr/>
        <p:txBody>
          <a:bodyPr/>
          <a:lstStyle/>
          <a:p>
            <a:r>
              <a:rPr lang="en-US" altLang="en-US" dirty="0"/>
              <a:t>Primary (Site A) Fails First</a:t>
            </a:r>
            <a:r>
              <a:rPr lang="en-TH" altLang="en-US" dirty="0"/>
              <a:t> (Cont.)</a:t>
            </a:r>
            <a:endParaRPr lang="en-US" altLang="en-US" dirty="0"/>
          </a:p>
        </p:txBody>
      </p:sp>
      <p:sp>
        <p:nvSpPr>
          <p:cNvPr id="113667" name="Content Placeholder 2"/>
          <p:cNvSpPr>
            <a:spLocks noGrp="1"/>
          </p:cNvSpPr>
          <p:nvPr>
            <p:ph idx="14"/>
          </p:nvPr>
        </p:nvSpPr>
        <p:spPr>
          <a:xfrm>
            <a:off x="1766455" y="2024878"/>
            <a:ext cx="5704862" cy="2871059"/>
          </a:xfrm>
        </p:spPr>
        <p:txBody>
          <a:bodyPr/>
          <a:lstStyle/>
          <a:p>
            <a:pPr lvl="1"/>
            <a:r>
              <a:rPr lang="en-US" altLang="en-US" sz="3200" dirty="0"/>
              <a:t>On Site A:</a:t>
            </a:r>
          </a:p>
          <a:p>
            <a:pPr marL="914400" lvl="1" indent="-457200">
              <a:spcBef>
                <a:spcPts val="0"/>
              </a:spcBef>
              <a:spcAft>
                <a:spcPts val="0"/>
              </a:spcAft>
              <a:buFont typeface="Arial" panose="020B0604020202020204" pitchFamily="34" charset="0"/>
              <a:buChar char="•"/>
            </a:pPr>
            <a:r>
              <a:rPr lang="en-US" sz="2400" dirty="0"/>
              <a:t>Perform a FETCHRESYNC ROLLBACK BACKWARD.</a:t>
            </a:r>
            <a:r>
              <a:rPr lang="en-US" altLang="en-US" sz="2400" dirty="0"/>
              <a:t> </a:t>
            </a:r>
          </a:p>
          <a:p>
            <a:pPr marL="914400" lvl="1" indent="-457200">
              <a:spcBef>
                <a:spcPts val="0"/>
              </a:spcBef>
              <a:spcAft>
                <a:spcPts val="0"/>
              </a:spcAft>
              <a:buFont typeface="Arial" panose="020B0604020202020204" pitchFamily="34" charset="0"/>
              <a:buChar char="•"/>
            </a:pPr>
            <a:r>
              <a:rPr lang="en-US" altLang="en-US" sz="2400" dirty="0"/>
              <a:t>Create new journal files.</a:t>
            </a:r>
          </a:p>
          <a:p>
            <a:pPr marL="914400" lvl="1" indent="-457200">
              <a:spcBef>
                <a:spcPts val="0"/>
              </a:spcBef>
              <a:spcAft>
                <a:spcPts val="0"/>
              </a:spcAft>
              <a:buFont typeface="Arial" panose="020B0604020202020204" pitchFamily="34" charset="0"/>
              <a:buChar char="•"/>
            </a:pPr>
            <a:r>
              <a:rPr lang="en-US" altLang="en-US" sz="2400" dirty="0"/>
              <a:t>Start the Source Server in passive mode.</a:t>
            </a:r>
          </a:p>
          <a:p>
            <a:pPr marL="914400" lvl="1" indent="-457200">
              <a:spcBef>
                <a:spcPts val="0"/>
              </a:spcBef>
              <a:spcAft>
                <a:spcPts val="0"/>
              </a:spcAft>
              <a:buFont typeface="Arial" panose="020B0604020202020204" pitchFamily="34" charset="0"/>
              <a:buChar char="•"/>
            </a:pPr>
            <a:r>
              <a:rPr lang="en-US" altLang="en-US" sz="2400" dirty="0"/>
              <a:t>Start the Receiver Server to resume replication as the new secondary. Dual-site operation is now restored.</a:t>
            </a:r>
          </a:p>
          <a:p>
            <a:pPr marL="914400" lvl="1" indent="-457200">
              <a:spcBef>
                <a:spcPts val="0"/>
              </a:spcBef>
              <a:spcAft>
                <a:spcPts val="0"/>
              </a:spcAft>
              <a:buFont typeface="Arial" panose="020B0604020202020204" pitchFamily="34" charset="0"/>
              <a:buChar char="•"/>
            </a:pPr>
            <a:r>
              <a:rPr lang="en-US" altLang="en-US" sz="2400" dirty="0"/>
              <a:t>Start the passive application servers, as appropriate.</a:t>
            </a:r>
          </a:p>
          <a:p>
            <a:pPr marL="1257300" lvl="2" indent="-342900">
              <a:buFont typeface="Arial" panose="020B0604020202020204" pitchFamily="34" charset="0"/>
              <a:buChar char="•"/>
            </a:pPr>
            <a:endParaRPr lang="en-US" altLang="en-US" sz="2000" b="1" dirty="0"/>
          </a:p>
        </p:txBody>
      </p:sp>
      <p:grpSp>
        <p:nvGrpSpPr>
          <p:cNvPr id="15" name="Group 14">
            <a:extLst>
              <a:ext uri="{FF2B5EF4-FFF2-40B4-BE49-F238E27FC236}">
                <a16:creationId xmlns:a16="http://schemas.microsoft.com/office/drawing/2014/main" id="{6062B510-BE87-5749-B9A6-BAB253597AE1}"/>
              </a:ext>
            </a:extLst>
          </p:cNvPr>
          <p:cNvGrpSpPr/>
          <p:nvPr/>
        </p:nvGrpSpPr>
        <p:grpSpPr>
          <a:xfrm>
            <a:off x="8531799" y="1678418"/>
            <a:ext cx="2687395" cy="3319959"/>
            <a:chOff x="8531799" y="1678418"/>
            <a:chExt cx="2687395" cy="3319959"/>
          </a:xfrm>
        </p:grpSpPr>
        <p:sp>
          <p:nvSpPr>
            <p:cNvPr id="16" name="Can 15">
              <a:extLst>
                <a:ext uri="{FF2B5EF4-FFF2-40B4-BE49-F238E27FC236}">
                  <a16:creationId xmlns:a16="http://schemas.microsoft.com/office/drawing/2014/main" id="{DD357475-C47F-9E41-BD43-C64AB0F3690C}"/>
                </a:ext>
              </a:extLst>
            </p:cNvPr>
            <p:cNvSpPr/>
            <p:nvPr/>
          </p:nvSpPr>
          <p:spPr>
            <a:xfrm>
              <a:off x="8531799" y="2292348"/>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A</a:t>
              </a:r>
            </a:p>
          </p:txBody>
        </p:sp>
        <p:sp>
          <p:nvSpPr>
            <p:cNvPr id="17" name="Can 16">
              <a:extLst>
                <a:ext uri="{FF2B5EF4-FFF2-40B4-BE49-F238E27FC236}">
                  <a16:creationId xmlns:a16="http://schemas.microsoft.com/office/drawing/2014/main" id="{BB6C55C3-E3FE-0841-BD9C-9B77354A54E3}"/>
                </a:ext>
              </a:extLst>
            </p:cNvPr>
            <p:cNvSpPr/>
            <p:nvPr/>
          </p:nvSpPr>
          <p:spPr>
            <a:xfrm>
              <a:off x="8531799" y="4228943"/>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B</a:t>
              </a:r>
            </a:p>
          </p:txBody>
        </p:sp>
        <p:sp>
          <p:nvSpPr>
            <p:cNvPr id="18" name="Down Arrow 17">
              <a:extLst>
                <a:ext uri="{FF2B5EF4-FFF2-40B4-BE49-F238E27FC236}">
                  <a16:creationId xmlns:a16="http://schemas.microsoft.com/office/drawing/2014/main" id="{4A29C508-4B04-4C44-A4B2-E215E30EBDFB}"/>
                </a:ext>
              </a:extLst>
            </p:cNvPr>
            <p:cNvSpPr/>
            <p:nvPr/>
          </p:nvSpPr>
          <p:spPr>
            <a:xfrm>
              <a:off x="8829671" y="3061782"/>
              <a:ext cx="240597" cy="1167161"/>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9" name="Down Arrow 18">
              <a:extLst>
                <a:ext uri="{FF2B5EF4-FFF2-40B4-BE49-F238E27FC236}">
                  <a16:creationId xmlns:a16="http://schemas.microsoft.com/office/drawing/2014/main" id="{491FB42B-E988-214D-A824-34D608595596}"/>
                </a:ext>
              </a:extLst>
            </p:cNvPr>
            <p:cNvSpPr/>
            <p:nvPr/>
          </p:nvSpPr>
          <p:spPr>
            <a:xfrm>
              <a:off x="9820947" y="1678418"/>
              <a:ext cx="365760" cy="61393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0" name="Down Arrow 19">
              <a:extLst>
                <a:ext uri="{FF2B5EF4-FFF2-40B4-BE49-F238E27FC236}">
                  <a16:creationId xmlns:a16="http://schemas.microsoft.com/office/drawing/2014/main" id="{EA10B609-A224-FB49-8274-C8E77BE18D92}"/>
                </a:ext>
              </a:extLst>
            </p:cNvPr>
            <p:cNvSpPr/>
            <p:nvPr/>
          </p:nvSpPr>
          <p:spPr>
            <a:xfrm rot="10800000">
              <a:off x="10798910" y="1678418"/>
              <a:ext cx="365760" cy="61393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1" name="TextBox 20">
              <a:extLst>
                <a:ext uri="{FF2B5EF4-FFF2-40B4-BE49-F238E27FC236}">
                  <a16:creationId xmlns:a16="http://schemas.microsoft.com/office/drawing/2014/main" id="{EE22BD64-6D56-E342-A9C2-BD78E75E878F}"/>
                </a:ext>
              </a:extLst>
            </p:cNvPr>
            <p:cNvSpPr txBox="1"/>
            <p:nvPr/>
          </p:nvSpPr>
          <p:spPr>
            <a:xfrm>
              <a:off x="9822645" y="4404306"/>
              <a:ext cx="431528" cy="369332"/>
            </a:xfrm>
            <a:prstGeom prst="rect">
              <a:avLst/>
            </a:prstGeom>
            <a:noFill/>
          </p:spPr>
          <p:txBody>
            <a:bodyPr wrap="none" rtlCol="0">
              <a:spAutoFit/>
            </a:bodyPr>
            <a:lstStyle/>
            <a:p>
              <a:r>
                <a:rPr lang="en-TH" dirty="0"/>
                <a:t>2</a:t>
              </a:r>
              <a:r>
                <a:rPr lang="en-TH" baseline="30000" dirty="0"/>
                <a:t>nd</a:t>
              </a:r>
            </a:p>
          </p:txBody>
        </p:sp>
        <p:sp>
          <p:nvSpPr>
            <p:cNvPr id="22" name="TextBox 21">
              <a:extLst>
                <a:ext uri="{FF2B5EF4-FFF2-40B4-BE49-F238E27FC236}">
                  <a16:creationId xmlns:a16="http://schemas.microsoft.com/office/drawing/2014/main" id="{45CCD41F-D7B8-E74D-9A05-D6BF83B1043D}"/>
                </a:ext>
              </a:extLst>
            </p:cNvPr>
            <p:cNvSpPr txBox="1"/>
            <p:nvPr/>
          </p:nvSpPr>
          <p:spPr>
            <a:xfrm>
              <a:off x="9813099" y="2492399"/>
              <a:ext cx="388248" cy="369332"/>
            </a:xfrm>
            <a:prstGeom prst="rect">
              <a:avLst/>
            </a:prstGeom>
            <a:noFill/>
          </p:spPr>
          <p:txBody>
            <a:bodyPr wrap="none" rtlCol="0">
              <a:spAutoFit/>
            </a:bodyPr>
            <a:lstStyle/>
            <a:p>
              <a:r>
                <a:rPr lang="en-TH" dirty="0"/>
                <a:t>1</a:t>
              </a:r>
              <a:r>
                <a:rPr lang="en-TH" baseline="30000" dirty="0"/>
                <a:t>st</a:t>
              </a:r>
            </a:p>
          </p:txBody>
        </p:sp>
        <p:sp>
          <p:nvSpPr>
            <p:cNvPr id="23" name="TextBox 22">
              <a:extLst>
                <a:ext uri="{FF2B5EF4-FFF2-40B4-BE49-F238E27FC236}">
                  <a16:creationId xmlns:a16="http://schemas.microsoft.com/office/drawing/2014/main" id="{D4DEA020-5014-C443-86D4-825E7ACD75B4}"/>
                </a:ext>
              </a:extLst>
            </p:cNvPr>
            <p:cNvSpPr txBox="1"/>
            <p:nvPr/>
          </p:nvSpPr>
          <p:spPr>
            <a:xfrm>
              <a:off x="10787666" y="2492399"/>
              <a:ext cx="431528" cy="369332"/>
            </a:xfrm>
            <a:prstGeom prst="rect">
              <a:avLst/>
            </a:prstGeom>
            <a:noFill/>
          </p:spPr>
          <p:txBody>
            <a:bodyPr wrap="none" rtlCol="0">
              <a:spAutoFit/>
            </a:bodyPr>
            <a:lstStyle/>
            <a:p>
              <a:r>
                <a:rPr lang="en-TH" dirty="0"/>
                <a:t>2</a:t>
              </a:r>
              <a:r>
                <a:rPr lang="en-TH" baseline="30000" dirty="0"/>
                <a:t>nd</a:t>
              </a:r>
            </a:p>
          </p:txBody>
        </p:sp>
        <p:sp>
          <p:nvSpPr>
            <p:cNvPr id="24" name="TextBox 23">
              <a:extLst>
                <a:ext uri="{FF2B5EF4-FFF2-40B4-BE49-F238E27FC236}">
                  <a16:creationId xmlns:a16="http://schemas.microsoft.com/office/drawing/2014/main" id="{478300FB-785F-1746-A1CE-EBB24DC3EF9B}"/>
                </a:ext>
              </a:extLst>
            </p:cNvPr>
            <p:cNvSpPr txBox="1"/>
            <p:nvPr/>
          </p:nvSpPr>
          <p:spPr>
            <a:xfrm>
              <a:off x="10787666" y="4404306"/>
              <a:ext cx="388248" cy="369332"/>
            </a:xfrm>
            <a:prstGeom prst="rect">
              <a:avLst/>
            </a:prstGeom>
            <a:noFill/>
          </p:spPr>
          <p:txBody>
            <a:bodyPr wrap="none" rtlCol="0">
              <a:spAutoFit/>
            </a:bodyPr>
            <a:lstStyle/>
            <a:p>
              <a:r>
                <a:rPr lang="en-TH" dirty="0"/>
                <a:t>1</a:t>
              </a:r>
              <a:r>
                <a:rPr lang="en-TH" baseline="30000" dirty="0"/>
                <a:t>st</a:t>
              </a:r>
            </a:p>
          </p:txBody>
        </p:sp>
      </p:grpSp>
      <p:sp>
        <p:nvSpPr>
          <p:cNvPr id="3" name="Date Placeholder 2">
            <a:extLst>
              <a:ext uri="{FF2B5EF4-FFF2-40B4-BE49-F238E27FC236}">
                <a16:creationId xmlns:a16="http://schemas.microsoft.com/office/drawing/2014/main" id="{FA5DD383-03B2-CC4F-84B0-0D25E3288E6B}"/>
              </a:ext>
            </a:extLst>
          </p:cNvPr>
          <p:cNvSpPr>
            <a:spLocks noGrp="1"/>
          </p:cNvSpPr>
          <p:nvPr>
            <p:ph type="dt" sz="half" idx="10"/>
          </p:nvPr>
        </p:nvSpPr>
        <p:spPr/>
        <p:txBody>
          <a:bodyPr/>
          <a:lstStyle/>
          <a:p>
            <a:fld id="{190FE62F-EA73-B644-978B-8E2D20466347}" type="datetime1">
              <a:rPr lang="en-US" smtClean="0"/>
              <a:t>3/5/20</a:t>
            </a:fld>
            <a:endParaRPr lang="de-DE"/>
          </a:p>
        </p:txBody>
      </p:sp>
      <p:sp>
        <p:nvSpPr>
          <p:cNvPr id="4" name="Footer Placeholder 3">
            <a:extLst>
              <a:ext uri="{FF2B5EF4-FFF2-40B4-BE49-F238E27FC236}">
                <a16:creationId xmlns:a16="http://schemas.microsoft.com/office/drawing/2014/main" id="{5EA2E97E-7FC7-C245-B32C-B00D4FA10FB6}"/>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7940274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altLang="en-US"/>
              <a:t>Dual-Site Failure</a:t>
            </a:r>
          </a:p>
        </p:txBody>
      </p:sp>
      <p:sp>
        <p:nvSpPr>
          <p:cNvPr id="2" name="Text Placeholder 1">
            <a:extLst>
              <a:ext uri="{FF2B5EF4-FFF2-40B4-BE49-F238E27FC236}">
                <a16:creationId xmlns:a16="http://schemas.microsoft.com/office/drawing/2014/main" id="{D70D0A50-8C47-6E41-A7F5-8F8A02B43B5C}"/>
              </a:ext>
            </a:extLst>
          </p:cNvPr>
          <p:cNvSpPr>
            <a:spLocks noGrp="1"/>
          </p:cNvSpPr>
          <p:nvPr>
            <p:ph type="body" idx="13"/>
          </p:nvPr>
        </p:nvSpPr>
        <p:spPr/>
        <p:txBody>
          <a:bodyPr/>
          <a:lstStyle/>
          <a:p>
            <a:r>
              <a:rPr lang="en-US" altLang="en-US" dirty="0"/>
              <a:t>Primary (Site A) Fails First</a:t>
            </a:r>
            <a:r>
              <a:rPr lang="en-TH" altLang="en-US" dirty="0"/>
              <a:t> (Cont.)</a:t>
            </a:r>
            <a:endParaRPr lang="en-US" altLang="en-US" dirty="0"/>
          </a:p>
        </p:txBody>
      </p:sp>
      <p:sp>
        <p:nvSpPr>
          <p:cNvPr id="114691" name="Content Placeholder 2"/>
          <p:cNvSpPr>
            <a:spLocks noGrp="1"/>
          </p:cNvSpPr>
          <p:nvPr>
            <p:ph idx="14"/>
          </p:nvPr>
        </p:nvSpPr>
        <p:spPr>
          <a:xfrm>
            <a:off x="1766455" y="1962064"/>
            <a:ext cx="6307028" cy="2871059"/>
          </a:xfrm>
        </p:spPr>
        <p:txBody>
          <a:bodyPr/>
          <a:lstStyle/>
          <a:p>
            <a:pPr marL="342900" indent="-342900">
              <a:buFont typeface="Arial" panose="020B0604020202020204" pitchFamily="34" charset="0"/>
              <a:buChar char="•"/>
            </a:pPr>
            <a:r>
              <a:rPr lang="en-US" altLang="en-US" sz="3600" dirty="0"/>
              <a:t>Site A Recovers First</a:t>
            </a:r>
          </a:p>
          <a:p>
            <a:pPr lvl="1"/>
            <a:r>
              <a:rPr lang="en-US" altLang="en-US" sz="3200" dirty="0"/>
              <a:t>On Site A:</a:t>
            </a:r>
          </a:p>
          <a:p>
            <a:pPr marL="914400" lvl="1" indent="-457200">
              <a:spcBef>
                <a:spcPts val="0"/>
              </a:spcBef>
              <a:spcAft>
                <a:spcPts val="0"/>
              </a:spcAft>
              <a:buFont typeface="Arial" panose="020B0604020202020204" pitchFamily="34" charset="0"/>
              <a:buChar char="•"/>
            </a:pPr>
            <a:r>
              <a:rPr lang="en-US" altLang="en-US" sz="2400" dirty="0"/>
              <a:t>Rollback the database to the last committed transaction (last application-consistent state).</a:t>
            </a:r>
          </a:p>
          <a:p>
            <a:pPr marL="914400" lvl="1" indent="-457200">
              <a:spcBef>
                <a:spcPts val="0"/>
              </a:spcBef>
              <a:spcAft>
                <a:spcPts val="0"/>
              </a:spcAft>
              <a:buFont typeface="Arial" panose="020B0604020202020204" pitchFamily="34" charset="0"/>
              <a:buChar char="•"/>
            </a:pPr>
            <a:r>
              <a:rPr lang="en-US" altLang="en-US" sz="2400" dirty="0"/>
              <a:t>Create new journal files.</a:t>
            </a:r>
          </a:p>
          <a:p>
            <a:pPr marL="914400" lvl="1" indent="-457200">
              <a:spcBef>
                <a:spcPts val="0"/>
              </a:spcBef>
              <a:spcAft>
                <a:spcPts val="0"/>
              </a:spcAft>
              <a:buFont typeface="Arial" panose="020B0604020202020204" pitchFamily="34" charset="0"/>
              <a:buChar char="•"/>
            </a:pPr>
            <a:r>
              <a:rPr lang="en-US" altLang="en-US" sz="2400" dirty="0"/>
              <a:t>Start the Source Server.</a:t>
            </a:r>
          </a:p>
          <a:p>
            <a:pPr marL="914400" lvl="1" indent="-457200">
              <a:spcBef>
                <a:spcPts val="0"/>
              </a:spcBef>
              <a:spcAft>
                <a:spcPts val="0"/>
              </a:spcAft>
              <a:buFont typeface="Arial" panose="020B0604020202020204" pitchFamily="34" charset="0"/>
              <a:buChar char="•"/>
            </a:pPr>
            <a:r>
              <a:rPr lang="en-US" altLang="en-US" sz="2400" dirty="0"/>
              <a:t>Start the application servers. Application availability is now restored.</a:t>
            </a:r>
          </a:p>
          <a:p>
            <a:pPr marL="914400" lvl="1" indent="-457200">
              <a:spcBef>
                <a:spcPts val="0"/>
              </a:spcBef>
              <a:spcAft>
                <a:spcPts val="0"/>
              </a:spcAft>
              <a:buFont typeface="Arial" panose="020B0604020202020204" pitchFamily="34" charset="0"/>
              <a:buChar char="•"/>
            </a:pPr>
            <a:r>
              <a:rPr lang="en-US" altLang="en-US" sz="2400" dirty="0"/>
              <a:t>If the state of the database indicates that batch operations were in process, restart batch operations.</a:t>
            </a:r>
          </a:p>
          <a:p>
            <a:pPr marL="1257300" lvl="2" indent="-342900">
              <a:buFont typeface="Arial" panose="020B0604020202020204" pitchFamily="34" charset="0"/>
              <a:buChar char="•"/>
            </a:pPr>
            <a:endParaRPr lang="en-US" altLang="en-US" sz="2000" b="1" dirty="0"/>
          </a:p>
        </p:txBody>
      </p:sp>
      <p:grpSp>
        <p:nvGrpSpPr>
          <p:cNvPr id="15" name="Group 14">
            <a:extLst>
              <a:ext uri="{FF2B5EF4-FFF2-40B4-BE49-F238E27FC236}">
                <a16:creationId xmlns:a16="http://schemas.microsoft.com/office/drawing/2014/main" id="{DDC0BB76-1AF7-AA4A-84D2-091655CA51A4}"/>
              </a:ext>
            </a:extLst>
          </p:cNvPr>
          <p:cNvGrpSpPr/>
          <p:nvPr/>
        </p:nvGrpSpPr>
        <p:grpSpPr>
          <a:xfrm>
            <a:off x="8531799" y="1678418"/>
            <a:ext cx="2687395" cy="3319959"/>
            <a:chOff x="8531799" y="1678418"/>
            <a:chExt cx="2687395" cy="3319959"/>
          </a:xfrm>
        </p:grpSpPr>
        <p:sp>
          <p:nvSpPr>
            <p:cNvPr id="16" name="Can 15">
              <a:extLst>
                <a:ext uri="{FF2B5EF4-FFF2-40B4-BE49-F238E27FC236}">
                  <a16:creationId xmlns:a16="http://schemas.microsoft.com/office/drawing/2014/main" id="{DB348AF8-BCC0-CF4A-9B7B-233CAA69225F}"/>
                </a:ext>
              </a:extLst>
            </p:cNvPr>
            <p:cNvSpPr/>
            <p:nvPr/>
          </p:nvSpPr>
          <p:spPr>
            <a:xfrm>
              <a:off x="8531799" y="2292348"/>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A</a:t>
              </a:r>
            </a:p>
          </p:txBody>
        </p:sp>
        <p:sp>
          <p:nvSpPr>
            <p:cNvPr id="17" name="Can 16">
              <a:extLst>
                <a:ext uri="{FF2B5EF4-FFF2-40B4-BE49-F238E27FC236}">
                  <a16:creationId xmlns:a16="http://schemas.microsoft.com/office/drawing/2014/main" id="{1EB1CC0E-52DB-E347-A399-47FE08EE2E39}"/>
                </a:ext>
              </a:extLst>
            </p:cNvPr>
            <p:cNvSpPr/>
            <p:nvPr/>
          </p:nvSpPr>
          <p:spPr>
            <a:xfrm>
              <a:off x="8531799" y="4228943"/>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B</a:t>
              </a:r>
            </a:p>
          </p:txBody>
        </p:sp>
        <p:sp>
          <p:nvSpPr>
            <p:cNvPr id="18" name="Down Arrow 17">
              <a:extLst>
                <a:ext uri="{FF2B5EF4-FFF2-40B4-BE49-F238E27FC236}">
                  <a16:creationId xmlns:a16="http://schemas.microsoft.com/office/drawing/2014/main" id="{A6683A74-9858-C14E-8CCD-1917F90E9C85}"/>
                </a:ext>
              </a:extLst>
            </p:cNvPr>
            <p:cNvSpPr/>
            <p:nvPr/>
          </p:nvSpPr>
          <p:spPr>
            <a:xfrm>
              <a:off x="8829671" y="3061782"/>
              <a:ext cx="240597" cy="1167161"/>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9" name="Down Arrow 18">
              <a:extLst>
                <a:ext uri="{FF2B5EF4-FFF2-40B4-BE49-F238E27FC236}">
                  <a16:creationId xmlns:a16="http://schemas.microsoft.com/office/drawing/2014/main" id="{C316837C-7339-E14C-B2C4-C572F7C2E398}"/>
                </a:ext>
              </a:extLst>
            </p:cNvPr>
            <p:cNvSpPr/>
            <p:nvPr/>
          </p:nvSpPr>
          <p:spPr>
            <a:xfrm>
              <a:off x="9820947" y="1678418"/>
              <a:ext cx="365760" cy="61393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0" name="Down Arrow 19">
              <a:extLst>
                <a:ext uri="{FF2B5EF4-FFF2-40B4-BE49-F238E27FC236}">
                  <a16:creationId xmlns:a16="http://schemas.microsoft.com/office/drawing/2014/main" id="{A1880E59-27A5-7040-87EE-23CCDC3CE001}"/>
                </a:ext>
              </a:extLst>
            </p:cNvPr>
            <p:cNvSpPr/>
            <p:nvPr/>
          </p:nvSpPr>
          <p:spPr>
            <a:xfrm rot="10800000">
              <a:off x="10798910" y="1678418"/>
              <a:ext cx="365760" cy="61393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1" name="TextBox 20">
              <a:extLst>
                <a:ext uri="{FF2B5EF4-FFF2-40B4-BE49-F238E27FC236}">
                  <a16:creationId xmlns:a16="http://schemas.microsoft.com/office/drawing/2014/main" id="{283CDFF4-0736-F344-A049-DC44ABF0EA85}"/>
                </a:ext>
              </a:extLst>
            </p:cNvPr>
            <p:cNvSpPr txBox="1"/>
            <p:nvPr/>
          </p:nvSpPr>
          <p:spPr>
            <a:xfrm>
              <a:off x="9822645" y="4404306"/>
              <a:ext cx="431528" cy="369332"/>
            </a:xfrm>
            <a:prstGeom prst="rect">
              <a:avLst/>
            </a:prstGeom>
            <a:noFill/>
          </p:spPr>
          <p:txBody>
            <a:bodyPr wrap="none" rtlCol="0">
              <a:spAutoFit/>
            </a:bodyPr>
            <a:lstStyle/>
            <a:p>
              <a:r>
                <a:rPr lang="en-TH" dirty="0"/>
                <a:t>2</a:t>
              </a:r>
              <a:r>
                <a:rPr lang="en-TH" baseline="30000" dirty="0"/>
                <a:t>nd</a:t>
              </a:r>
            </a:p>
          </p:txBody>
        </p:sp>
        <p:sp>
          <p:nvSpPr>
            <p:cNvPr id="22" name="TextBox 21">
              <a:extLst>
                <a:ext uri="{FF2B5EF4-FFF2-40B4-BE49-F238E27FC236}">
                  <a16:creationId xmlns:a16="http://schemas.microsoft.com/office/drawing/2014/main" id="{623076E4-CD33-B043-AD09-D467A668BB89}"/>
                </a:ext>
              </a:extLst>
            </p:cNvPr>
            <p:cNvSpPr txBox="1"/>
            <p:nvPr/>
          </p:nvSpPr>
          <p:spPr>
            <a:xfrm>
              <a:off x="9813099" y="2492399"/>
              <a:ext cx="388248" cy="369332"/>
            </a:xfrm>
            <a:prstGeom prst="rect">
              <a:avLst/>
            </a:prstGeom>
            <a:noFill/>
          </p:spPr>
          <p:txBody>
            <a:bodyPr wrap="none" rtlCol="0">
              <a:spAutoFit/>
            </a:bodyPr>
            <a:lstStyle/>
            <a:p>
              <a:r>
                <a:rPr lang="en-TH" dirty="0"/>
                <a:t>1</a:t>
              </a:r>
              <a:r>
                <a:rPr lang="en-TH" baseline="30000" dirty="0"/>
                <a:t>st</a:t>
              </a:r>
            </a:p>
          </p:txBody>
        </p:sp>
        <p:sp>
          <p:nvSpPr>
            <p:cNvPr id="23" name="TextBox 22">
              <a:extLst>
                <a:ext uri="{FF2B5EF4-FFF2-40B4-BE49-F238E27FC236}">
                  <a16:creationId xmlns:a16="http://schemas.microsoft.com/office/drawing/2014/main" id="{29F2A615-C0C1-F14F-AC5B-904B016FCA11}"/>
                </a:ext>
              </a:extLst>
            </p:cNvPr>
            <p:cNvSpPr txBox="1"/>
            <p:nvPr/>
          </p:nvSpPr>
          <p:spPr>
            <a:xfrm>
              <a:off x="10787666" y="2492399"/>
              <a:ext cx="388248" cy="369332"/>
            </a:xfrm>
            <a:prstGeom prst="rect">
              <a:avLst/>
            </a:prstGeom>
            <a:noFill/>
          </p:spPr>
          <p:txBody>
            <a:bodyPr wrap="none" rtlCol="0">
              <a:spAutoFit/>
            </a:bodyPr>
            <a:lstStyle/>
            <a:p>
              <a:r>
                <a:rPr lang="en-TH" dirty="0"/>
                <a:t>1</a:t>
              </a:r>
              <a:r>
                <a:rPr lang="en-TH" baseline="30000" dirty="0"/>
                <a:t>st</a:t>
              </a:r>
            </a:p>
          </p:txBody>
        </p:sp>
        <p:sp>
          <p:nvSpPr>
            <p:cNvPr id="24" name="TextBox 23">
              <a:extLst>
                <a:ext uri="{FF2B5EF4-FFF2-40B4-BE49-F238E27FC236}">
                  <a16:creationId xmlns:a16="http://schemas.microsoft.com/office/drawing/2014/main" id="{E05A4D8E-5A64-E944-9928-45B43EF3F9B3}"/>
                </a:ext>
              </a:extLst>
            </p:cNvPr>
            <p:cNvSpPr txBox="1"/>
            <p:nvPr/>
          </p:nvSpPr>
          <p:spPr>
            <a:xfrm>
              <a:off x="10787666" y="4404306"/>
              <a:ext cx="431528" cy="369332"/>
            </a:xfrm>
            <a:prstGeom prst="rect">
              <a:avLst/>
            </a:prstGeom>
            <a:noFill/>
          </p:spPr>
          <p:txBody>
            <a:bodyPr wrap="none" rtlCol="0">
              <a:spAutoFit/>
            </a:bodyPr>
            <a:lstStyle/>
            <a:p>
              <a:r>
                <a:rPr lang="en-TH" dirty="0"/>
                <a:t>2</a:t>
              </a:r>
              <a:r>
                <a:rPr lang="en-TH" baseline="30000" dirty="0"/>
                <a:t>nd</a:t>
              </a:r>
            </a:p>
          </p:txBody>
        </p:sp>
      </p:grpSp>
      <p:sp>
        <p:nvSpPr>
          <p:cNvPr id="3" name="Date Placeholder 2">
            <a:extLst>
              <a:ext uri="{FF2B5EF4-FFF2-40B4-BE49-F238E27FC236}">
                <a16:creationId xmlns:a16="http://schemas.microsoft.com/office/drawing/2014/main" id="{6024952D-8556-B740-AEE4-A2454FB879ED}"/>
              </a:ext>
            </a:extLst>
          </p:cNvPr>
          <p:cNvSpPr>
            <a:spLocks noGrp="1"/>
          </p:cNvSpPr>
          <p:nvPr>
            <p:ph type="dt" sz="half" idx="10"/>
          </p:nvPr>
        </p:nvSpPr>
        <p:spPr/>
        <p:txBody>
          <a:bodyPr/>
          <a:lstStyle/>
          <a:p>
            <a:fld id="{9E064B5D-4648-4446-98A3-28A6ABE9F292}" type="datetime1">
              <a:rPr lang="en-US" smtClean="0"/>
              <a:t>3/5/20</a:t>
            </a:fld>
            <a:endParaRPr lang="de-DE"/>
          </a:p>
        </p:txBody>
      </p:sp>
      <p:sp>
        <p:nvSpPr>
          <p:cNvPr id="4" name="Footer Placeholder 3">
            <a:extLst>
              <a:ext uri="{FF2B5EF4-FFF2-40B4-BE49-F238E27FC236}">
                <a16:creationId xmlns:a16="http://schemas.microsoft.com/office/drawing/2014/main" id="{8E4EA46A-2283-0F47-8120-AAA95B6CA032}"/>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5114563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US" altLang="en-US"/>
              <a:t>Dual-Site Failure(Cont.)</a:t>
            </a:r>
          </a:p>
        </p:txBody>
      </p:sp>
      <p:sp>
        <p:nvSpPr>
          <p:cNvPr id="2" name="Text Placeholder 1">
            <a:extLst>
              <a:ext uri="{FF2B5EF4-FFF2-40B4-BE49-F238E27FC236}">
                <a16:creationId xmlns:a16="http://schemas.microsoft.com/office/drawing/2014/main" id="{7653015D-6EBE-6E42-A26D-B2B4E503028A}"/>
              </a:ext>
            </a:extLst>
          </p:cNvPr>
          <p:cNvSpPr>
            <a:spLocks noGrp="1"/>
          </p:cNvSpPr>
          <p:nvPr>
            <p:ph type="body" idx="13"/>
          </p:nvPr>
        </p:nvSpPr>
        <p:spPr/>
        <p:txBody>
          <a:bodyPr/>
          <a:lstStyle/>
          <a:p>
            <a:r>
              <a:rPr lang="en-US" altLang="en-US" dirty="0"/>
              <a:t>Primary (Site A) Fails First</a:t>
            </a:r>
            <a:r>
              <a:rPr lang="en-TH" altLang="en-US" dirty="0"/>
              <a:t> (Cont.)</a:t>
            </a:r>
            <a:endParaRPr lang="en-US" altLang="en-US" dirty="0"/>
          </a:p>
        </p:txBody>
      </p:sp>
      <p:sp>
        <p:nvSpPr>
          <p:cNvPr id="115715" name="Content Placeholder 2"/>
          <p:cNvSpPr>
            <a:spLocks noGrp="1"/>
          </p:cNvSpPr>
          <p:nvPr>
            <p:ph idx="14"/>
          </p:nvPr>
        </p:nvSpPr>
        <p:spPr>
          <a:xfrm>
            <a:off x="1766455" y="2194382"/>
            <a:ext cx="6987252" cy="2871059"/>
          </a:xfrm>
        </p:spPr>
        <p:txBody>
          <a:bodyPr/>
          <a:lstStyle/>
          <a:p>
            <a:pPr lvl="1"/>
            <a:r>
              <a:rPr lang="en-US" altLang="en-US" sz="3200" dirty="0"/>
              <a:t>On Site B:</a:t>
            </a:r>
          </a:p>
          <a:p>
            <a:pPr marL="914400" lvl="1" indent="-457200">
              <a:spcBef>
                <a:spcPts val="0"/>
              </a:spcBef>
              <a:spcAft>
                <a:spcPts val="0"/>
              </a:spcAft>
              <a:buFont typeface="Arial" panose="020B0604020202020204" pitchFamily="34" charset="0"/>
              <a:buChar char="•"/>
            </a:pPr>
            <a:r>
              <a:rPr lang="en-US" altLang="en-US" sz="2400" dirty="0"/>
              <a:t>Rollback the database to the last committed transaction.</a:t>
            </a:r>
          </a:p>
          <a:p>
            <a:pPr marL="914400" lvl="1" indent="-457200">
              <a:spcBef>
                <a:spcPts val="0"/>
              </a:spcBef>
              <a:spcAft>
                <a:spcPts val="0"/>
              </a:spcAft>
              <a:buFont typeface="Arial" panose="020B0604020202020204" pitchFamily="34" charset="0"/>
              <a:buChar char="•"/>
            </a:pPr>
            <a:r>
              <a:rPr lang="en-US" altLang="en-US" sz="2400" dirty="0"/>
              <a:t>Create new journal files.</a:t>
            </a:r>
          </a:p>
          <a:p>
            <a:pPr marL="914400" lvl="1" indent="-457200">
              <a:spcBef>
                <a:spcPts val="0"/>
              </a:spcBef>
              <a:spcAft>
                <a:spcPts val="0"/>
              </a:spcAft>
              <a:buFont typeface="Arial" panose="020B0604020202020204" pitchFamily="34" charset="0"/>
              <a:buChar char="•"/>
            </a:pPr>
            <a:r>
              <a:rPr lang="en-US" altLang="en-US" sz="2400" dirty="0"/>
              <a:t>Start the Source Server in passive mode.</a:t>
            </a:r>
          </a:p>
          <a:p>
            <a:pPr marL="914400" lvl="1" indent="-457200">
              <a:spcBef>
                <a:spcPts val="0"/>
              </a:spcBef>
              <a:spcAft>
                <a:spcPts val="0"/>
              </a:spcAft>
              <a:buFont typeface="Arial" panose="020B0604020202020204" pitchFamily="34" charset="0"/>
              <a:buChar char="•"/>
            </a:pPr>
            <a:r>
              <a:rPr lang="en-US" altLang="en-US" sz="2400" dirty="0"/>
              <a:t>Start the Receiver Server. Dual-site operation is now restored.</a:t>
            </a:r>
          </a:p>
          <a:p>
            <a:pPr marL="914400" lvl="1" indent="-457200">
              <a:spcBef>
                <a:spcPts val="0"/>
              </a:spcBef>
              <a:spcAft>
                <a:spcPts val="0"/>
              </a:spcAft>
              <a:buFont typeface="Arial" panose="020B0604020202020204" pitchFamily="34" charset="0"/>
              <a:buChar char="•"/>
            </a:pPr>
            <a:r>
              <a:rPr lang="en-US" altLang="en-US" sz="2400" dirty="0"/>
              <a:t>Start the passive application servers, as appropriate.</a:t>
            </a:r>
          </a:p>
          <a:p>
            <a:pPr marL="1257300" lvl="2" indent="-342900">
              <a:buFont typeface="Arial" panose="020B0604020202020204" pitchFamily="34" charset="0"/>
              <a:buChar char="•"/>
            </a:pPr>
            <a:endParaRPr lang="en-US" altLang="en-US" sz="2400" b="1" dirty="0"/>
          </a:p>
        </p:txBody>
      </p:sp>
      <p:grpSp>
        <p:nvGrpSpPr>
          <p:cNvPr id="15" name="Group 14">
            <a:extLst>
              <a:ext uri="{FF2B5EF4-FFF2-40B4-BE49-F238E27FC236}">
                <a16:creationId xmlns:a16="http://schemas.microsoft.com/office/drawing/2014/main" id="{B4D8D25E-3DF8-F541-954C-A2E52E97EA1B}"/>
              </a:ext>
            </a:extLst>
          </p:cNvPr>
          <p:cNvGrpSpPr/>
          <p:nvPr/>
        </p:nvGrpSpPr>
        <p:grpSpPr>
          <a:xfrm>
            <a:off x="8531799" y="1678418"/>
            <a:ext cx="2687395" cy="3319959"/>
            <a:chOff x="8531799" y="1678418"/>
            <a:chExt cx="2687395" cy="3319959"/>
          </a:xfrm>
        </p:grpSpPr>
        <p:sp>
          <p:nvSpPr>
            <p:cNvPr id="16" name="Can 15">
              <a:extLst>
                <a:ext uri="{FF2B5EF4-FFF2-40B4-BE49-F238E27FC236}">
                  <a16:creationId xmlns:a16="http://schemas.microsoft.com/office/drawing/2014/main" id="{98963A67-0B13-064D-867E-DCFE92FAAADC}"/>
                </a:ext>
              </a:extLst>
            </p:cNvPr>
            <p:cNvSpPr/>
            <p:nvPr/>
          </p:nvSpPr>
          <p:spPr>
            <a:xfrm>
              <a:off x="8531799" y="2292348"/>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A</a:t>
              </a:r>
            </a:p>
          </p:txBody>
        </p:sp>
        <p:sp>
          <p:nvSpPr>
            <p:cNvPr id="17" name="Can 16">
              <a:extLst>
                <a:ext uri="{FF2B5EF4-FFF2-40B4-BE49-F238E27FC236}">
                  <a16:creationId xmlns:a16="http://schemas.microsoft.com/office/drawing/2014/main" id="{8524AADF-B682-0A4B-9AFB-2424428E7418}"/>
                </a:ext>
              </a:extLst>
            </p:cNvPr>
            <p:cNvSpPr/>
            <p:nvPr/>
          </p:nvSpPr>
          <p:spPr>
            <a:xfrm>
              <a:off x="8531799" y="4228943"/>
              <a:ext cx="836342" cy="769434"/>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B</a:t>
              </a:r>
            </a:p>
          </p:txBody>
        </p:sp>
        <p:sp>
          <p:nvSpPr>
            <p:cNvPr id="18" name="Down Arrow 17">
              <a:extLst>
                <a:ext uri="{FF2B5EF4-FFF2-40B4-BE49-F238E27FC236}">
                  <a16:creationId xmlns:a16="http://schemas.microsoft.com/office/drawing/2014/main" id="{3D802AE0-D514-1C43-8C5B-ED450B55E450}"/>
                </a:ext>
              </a:extLst>
            </p:cNvPr>
            <p:cNvSpPr/>
            <p:nvPr/>
          </p:nvSpPr>
          <p:spPr>
            <a:xfrm>
              <a:off x="8829671" y="3061782"/>
              <a:ext cx="240597" cy="1167161"/>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9" name="Down Arrow 18">
              <a:extLst>
                <a:ext uri="{FF2B5EF4-FFF2-40B4-BE49-F238E27FC236}">
                  <a16:creationId xmlns:a16="http://schemas.microsoft.com/office/drawing/2014/main" id="{211E2CD3-F7A4-A947-9FD0-0B511D758E67}"/>
                </a:ext>
              </a:extLst>
            </p:cNvPr>
            <p:cNvSpPr/>
            <p:nvPr/>
          </p:nvSpPr>
          <p:spPr>
            <a:xfrm>
              <a:off x="9820947" y="1678418"/>
              <a:ext cx="365760" cy="61393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0" name="Down Arrow 19">
              <a:extLst>
                <a:ext uri="{FF2B5EF4-FFF2-40B4-BE49-F238E27FC236}">
                  <a16:creationId xmlns:a16="http://schemas.microsoft.com/office/drawing/2014/main" id="{5AC9F103-A095-C545-B3DB-5F04C1D5AB6F}"/>
                </a:ext>
              </a:extLst>
            </p:cNvPr>
            <p:cNvSpPr/>
            <p:nvPr/>
          </p:nvSpPr>
          <p:spPr>
            <a:xfrm rot="10800000">
              <a:off x="10798910" y="1678418"/>
              <a:ext cx="365760" cy="61393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1" name="TextBox 20">
              <a:extLst>
                <a:ext uri="{FF2B5EF4-FFF2-40B4-BE49-F238E27FC236}">
                  <a16:creationId xmlns:a16="http://schemas.microsoft.com/office/drawing/2014/main" id="{E52A17E3-368C-A947-BBE0-53461A89098E}"/>
                </a:ext>
              </a:extLst>
            </p:cNvPr>
            <p:cNvSpPr txBox="1"/>
            <p:nvPr/>
          </p:nvSpPr>
          <p:spPr>
            <a:xfrm>
              <a:off x="9822645" y="4404306"/>
              <a:ext cx="431528" cy="369332"/>
            </a:xfrm>
            <a:prstGeom prst="rect">
              <a:avLst/>
            </a:prstGeom>
            <a:noFill/>
          </p:spPr>
          <p:txBody>
            <a:bodyPr wrap="none" rtlCol="0">
              <a:spAutoFit/>
            </a:bodyPr>
            <a:lstStyle/>
            <a:p>
              <a:r>
                <a:rPr lang="en-TH" dirty="0"/>
                <a:t>2</a:t>
              </a:r>
              <a:r>
                <a:rPr lang="en-TH" baseline="30000" dirty="0"/>
                <a:t>nd</a:t>
              </a:r>
            </a:p>
          </p:txBody>
        </p:sp>
        <p:sp>
          <p:nvSpPr>
            <p:cNvPr id="22" name="TextBox 21">
              <a:extLst>
                <a:ext uri="{FF2B5EF4-FFF2-40B4-BE49-F238E27FC236}">
                  <a16:creationId xmlns:a16="http://schemas.microsoft.com/office/drawing/2014/main" id="{C6BAD20E-B736-4044-A2B5-9CFDF278E3D0}"/>
                </a:ext>
              </a:extLst>
            </p:cNvPr>
            <p:cNvSpPr txBox="1"/>
            <p:nvPr/>
          </p:nvSpPr>
          <p:spPr>
            <a:xfrm>
              <a:off x="9813099" y="2492399"/>
              <a:ext cx="388248" cy="369332"/>
            </a:xfrm>
            <a:prstGeom prst="rect">
              <a:avLst/>
            </a:prstGeom>
            <a:noFill/>
          </p:spPr>
          <p:txBody>
            <a:bodyPr wrap="none" rtlCol="0">
              <a:spAutoFit/>
            </a:bodyPr>
            <a:lstStyle/>
            <a:p>
              <a:r>
                <a:rPr lang="en-TH" dirty="0"/>
                <a:t>1</a:t>
              </a:r>
              <a:r>
                <a:rPr lang="en-TH" baseline="30000" dirty="0"/>
                <a:t>st</a:t>
              </a:r>
            </a:p>
          </p:txBody>
        </p:sp>
        <p:sp>
          <p:nvSpPr>
            <p:cNvPr id="23" name="TextBox 22">
              <a:extLst>
                <a:ext uri="{FF2B5EF4-FFF2-40B4-BE49-F238E27FC236}">
                  <a16:creationId xmlns:a16="http://schemas.microsoft.com/office/drawing/2014/main" id="{1C9BCA64-AFA6-5B49-B46C-05F9ED4A3746}"/>
                </a:ext>
              </a:extLst>
            </p:cNvPr>
            <p:cNvSpPr txBox="1"/>
            <p:nvPr/>
          </p:nvSpPr>
          <p:spPr>
            <a:xfrm>
              <a:off x="10787666" y="2492399"/>
              <a:ext cx="388248" cy="369332"/>
            </a:xfrm>
            <a:prstGeom prst="rect">
              <a:avLst/>
            </a:prstGeom>
            <a:noFill/>
          </p:spPr>
          <p:txBody>
            <a:bodyPr wrap="none" rtlCol="0">
              <a:spAutoFit/>
            </a:bodyPr>
            <a:lstStyle/>
            <a:p>
              <a:r>
                <a:rPr lang="en-TH" dirty="0"/>
                <a:t>1</a:t>
              </a:r>
              <a:r>
                <a:rPr lang="en-TH" baseline="30000" dirty="0"/>
                <a:t>st</a:t>
              </a:r>
            </a:p>
          </p:txBody>
        </p:sp>
        <p:sp>
          <p:nvSpPr>
            <p:cNvPr id="24" name="TextBox 23">
              <a:extLst>
                <a:ext uri="{FF2B5EF4-FFF2-40B4-BE49-F238E27FC236}">
                  <a16:creationId xmlns:a16="http://schemas.microsoft.com/office/drawing/2014/main" id="{C0F43BEF-E216-FB4A-93AA-5EC6196D3A94}"/>
                </a:ext>
              </a:extLst>
            </p:cNvPr>
            <p:cNvSpPr txBox="1"/>
            <p:nvPr/>
          </p:nvSpPr>
          <p:spPr>
            <a:xfrm>
              <a:off x="10787666" y="4404306"/>
              <a:ext cx="431528" cy="369332"/>
            </a:xfrm>
            <a:prstGeom prst="rect">
              <a:avLst/>
            </a:prstGeom>
            <a:noFill/>
          </p:spPr>
          <p:txBody>
            <a:bodyPr wrap="none" rtlCol="0">
              <a:spAutoFit/>
            </a:bodyPr>
            <a:lstStyle/>
            <a:p>
              <a:r>
                <a:rPr lang="en-TH" dirty="0"/>
                <a:t>2</a:t>
              </a:r>
              <a:r>
                <a:rPr lang="en-TH" baseline="30000" dirty="0"/>
                <a:t>nd</a:t>
              </a:r>
            </a:p>
          </p:txBody>
        </p:sp>
      </p:grpSp>
      <p:sp>
        <p:nvSpPr>
          <p:cNvPr id="3" name="Date Placeholder 2">
            <a:extLst>
              <a:ext uri="{FF2B5EF4-FFF2-40B4-BE49-F238E27FC236}">
                <a16:creationId xmlns:a16="http://schemas.microsoft.com/office/drawing/2014/main" id="{3ABAD082-77EA-AF41-B8F8-432033DA3FC1}"/>
              </a:ext>
            </a:extLst>
          </p:cNvPr>
          <p:cNvSpPr>
            <a:spLocks noGrp="1"/>
          </p:cNvSpPr>
          <p:nvPr>
            <p:ph type="dt" sz="half" idx="10"/>
          </p:nvPr>
        </p:nvSpPr>
        <p:spPr/>
        <p:txBody>
          <a:bodyPr/>
          <a:lstStyle/>
          <a:p>
            <a:fld id="{285346B8-ED95-2249-A248-FFC9EF2D3E05}" type="datetime1">
              <a:rPr lang="en-US" smtClean="0"/>
              <a:t>3/5/20</a:t>
            </a:fld>
            <a:endParaRPr lang="de-DE"/>
          </a:p>
        </p:txBody>
      </p:sp>
      <p:sp>
        <p:nvSpPr>
          <p:cNvPr id="4" name="Footer Placeholder 3">
            <a:extLst>
              <a:ext uri="{FF2B5EF4-FFF2-40B4-BE49-F238E27FC236}">
                <a16:creationId xmlns:a16="http://schemas.microsoft.com/office/drawing/2014/main" id="{687FBA0C-FD11-E140-8B9B-E595C9220943}"/>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3263946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altLang="en-US"/>
              <a:t>Complex Dual-Site Failure</a:t>
            </a:r>
          </a:p>
        </p:txBody>
      </p:sp>
      <p:sp>
        <p:nvSpPr>
          <p:cNvPr id="2" name="Text Placeholder 1"/>
          <p:cNvSpPr>
            <a:spLocks noGrp="1"/>
          </p:cNvSpPr>
          <p:nvPr>
            <p:ph type="body" idx="13"/>
          </p:nvPr>
        </p:nvSpPr>
        <p:spPr/>
        <p:txBody>
          <a:bodyPr/>
          <a:lstStyle/>
          <a:p>
            <a:endParaRPr lang="en-US"/>
          </a:p>
        </p:txBody>
      </p:sp>
      <p:pic>
        <p:nvPicPr>
          <p:cNvPr id="116739" name="Picture 2"/>
          <p:cNvPicPr>
            <a:picLocks noGrp="1" noChangeAspect="1" noChangeArrowheads="1"/>
          </p:cNvPicPr>
          <p:nvPr>
            <p:ph idx="14"/>
          </p:nvPr>
        </p:nvPicPr>
        <p:blipFill>
          <a:blip r:embed="rId2" cstate="print">
            <a:extLst>
              <a:ext uri="{28A0092B-C50C-407E-A947-70E740481C1C}">
                <a14:useLocalDpi xmlns:a14="http://schemas.microsoft.com/office/drawing/2010/main" val="0"/>
              </a:ext>
            </a:extLst>
          </a:blip>
          <a:stretch>
            <a:fillRect/>
          </a:stretch>
        </p:blipFill>
        <p:spPr>
          <a:xfrm>
            <a:off x="3329491" y="1410948"/>
            <a:ext cx="4150713" cy="4824912"/>
          </a:xfrm>
          <a:noFill/>
          <a:ln>
            <a:solidFill>
              <a:schemeClr val="tx1"/>
            </a:solidFill>
            <a:miter lim="800000"/>
            <a:headEnd/>
            <a:tailEnd/>
          </a:ln>
        </p:spPr>
      </p:pic>
      <p:sp>
        <p:nvSpPr>
          <p:cNvPr id="3" name="Date Placeholder 2">
            <a:extLst>
              <a:ext uri="{FF2B5EF4-FFF2-40B4-BE49-F238E27FC236}">
                <a16:creationId xmlns:a16="http://schemas.microsoft.com/office/drawing/2014/main" id="{EAB2D8CF-0912-0441-A818-B5CA3D65EF16}"/>
              </a:ext>
            </a:extLst>
          </p:cNvPr>
          <p:cNvSpPr>
            <a:spLocks noGrp="1"/>
          </p:cNvSpPr>
          <p:nvPr>
            <p:ph type="dt" sz="half" idx="10"/>
          </p:nvPr>
        </p:nvSpPr>
        <p:spPr/>
        <p:txBody>
          <a:bodyPr/>
          <a:lstStyle/>
          <a:p>
            <a:fld id="{13B3C7FD-5FB2-0943-ADD3-56350CFC63DB}" type="datetime1">
              <a:rPr lang="en-US" smtClean="0"/>
              <a:t>3/5/20</a:t>
            </a:fld>
            <a:endParaRPr lang="de-DE"/>
          </a:p>
        </p:txBody>
      </p:sp>
      <p:sp>
        <p:nvSpPr>
          <p:cNvPr id="4" name="Footer Placeholder 3">
            <a:extLst>
              <a:ext uri="{FF2B5EF4-FFF2-40B4-BE49-F238E27FC236}">
                <a16:creationId xmlns:a16="http://schemas.microsoft.com/office/drawing/2014/main" id="{88F3E7EB-E748-8A4F-B9EA-F3F73283BE35}"/>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93404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a:t>YDB Replication Architecture</a:t>
            </a:r>
            <a:endParaRPr lang="th-TH" altLang="en-US" dirty="0"/>
          </a:p>
        </p:txBody>
      </p:sp>
      <p:pic>
        <p:nvPicPr>
          <p:cNvPr id="3" name="Content Placeholder 2"/>
          <p:cNvPicPr>
            <a:picLocks noGrp="1" noChangeAspect="1"/>
          </p:cNvPicPr>
          <p:nvPr>
            <p:ph idx="14"/>
          </p:nvPr>
        </p:nvPicPr>
        <p:blipFill>
          <a:blip r:embed="rId2" cstate="print">
            <a:extLst>
              <a:ext uri="{28A0092B-C50C-407E-A947-70E740481C1C}">
                <a14:useLocalDpi xmlns:a14="http://schemas.microsoft.com/office/drawing/2010/main" val="0"/>
              </a:ext>
            </a:extLst>
          </a:blip>
          <a:stretch>
            <a:fillRect/>
          </a:stretch>
        </p:blipFill>
        <p:spPr>
          <a:xfrm>
            <a:off x="3358580" y="1410948"/>
            <a:ext cx="4293504" cy="4861845"/>
          </a:xfrm>
        </p:spPr>
      </p:pic>
      <p:sp>
        <p:nvSpPr>
          <p:cNvPr id="2" name="Date Placeholder 1">
            <a:extLst>
              <a:ext uri="{FF2B5EF4-FFF2-40B4-BE49-F238E27FC236}">
                <a16:creationId xmlns:a16="http://schemas.microsoft.com/office/drawing/2014/main" id="{3E9B60DB-BAAA-8C45-8E0E-084F9D8004F5}"/>
              </a:ext>
            </a:extLst>
          </p:cNvPr>
          <p:cNvSpPr>
            <a:spLocks noGrp="1"/>
          </p:cNvSpPr>
          <p:nvPr>
            <p:ph type="dt" sz="half" idx="10"/>
          </p:nvPr>
        </p:nvSpPr>
        <p:spPr/>
        <p:txBody>
          <a:bodyPr/>
          <a:lstStyle/>
          <a:p>
            <a:fld id="{FA4E85F8-8A5F-1242-8176-B0F5A49D045A}" type="datetime1">
              <a:rPr lang="en-US" smtClean="0"/>
              <a:t>3/5/20</a:t>
            </a:fld>
            <a:endParaRPr lang="de-DE"/>
          </a:p>
        </p:txBody>
      </p:sp>
      <p:sp>
        <p:nvSpPr>
          <p:cNvPr id="4" name="Footer Placeholder 3">
            <a:extLst>
              <a:ext uri="{FF2B5EF4-FFF2-40B4-BE49-F238E27FC236}">
                <a16:creationId xmlns:a16="http://schemas.microsoft.com/office/drawing/2014/main" id="{ABD7F9DF-577E-C943-918E-BB01A3DC88CF}"/>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153291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chor="ctr"/>
          <a:lstStyle/>
          <a:p>
            <a:r>
              <a:rPr lang="en-US" altLang="en-US" sz="3200" dirty="0"/>
              <a:t>Question and Answer</a:t>
            </a:r>
            <a:br>
              <a:rPr lang="en-US" altLang="en-US" sz="3200" dirty="0"/>
            </a:br>
            <a:endParaRPr lang="th-TH" altLang="en-US" sz="3200" dirty="0"/>
          </a:p>
        </p:txBody>
      </p:sp>
      <p:sp>
        <p:nvSpPr>
          <p:cNvPr id="5" name="Date Placeholder 4"/>
          <p:cNvSpPr>
            <a:spLocks noGrp="1"/>
          </p:cNvSpPr>
          <p:nvPr>
            <p:ph type="dt" sz="half" idx="10"/>
          </p:nvPr>
        </p:nvSpPr>
        <p:spPr/>
        <p:txBody>
          <a:bodyPr/>
          <a:lstStyle/>
          <a:p>
            <a:fld id="{F87A0615-1196-544A-A13E-353C6E3F5DC8}" type="datetime1">
              <a:rPr lang="en-US" smtClean="0"/>
              <a:t>3/5/20</a:t>
            </a:fld>
            <a:endParaRPr lang="de-DE"/>
          </a:p>
        </p:txBody>
      </p:sp>
      <p:sp>
        <p:nvSpPr>
          <p:cNvPr id="6" name="Footer Placeholder 5"/>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357454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dirty="0"/>
              <a:t>YDB Replication</a:t>
            </a:r>
            <a:endParaRPr lang="th-TH" altLang="en-US" dirty="0"/>
          </a:p>
        </p:txBody>
      </p:sp>
      <p:sp>
        <p:nvSpPr>
          <p:cNvPr id="2" name="Text Placeholder 1"/>
          <p:cNvSpPr>
            <a:spLocks noGrp="1"/>
          </p:cNvSpPr>
          <p:nvPr>
            <p:ph type="body" idx="13"/>
          </p:nvPr>
        </p:nvSpPr>
        <p:spPr/>
        <p:txBody>
          <a:bodyPr/>
          <a:lstStyle/>
          <a:p>
            <a:endParaRPr lang="en-US"/>
          </a:p>
        </p:txBody>
      </p:sp>
      <p:sp>
        <p:nvSpPr>
          <p:cNvPr id="67587" name="Content Placeholder 2"/>
          <p:cNvSpPr>
            <a:spLocks noGrp="1"/>
          </p:cNvSpPr>
          <p:nvPr>
            <p:ph idx="14"/>
          </p:nvPr>
        </p:nvSpPr>
        <p:spPr>
          <a:xfrm>
            <a:off x="1711148" y="2269003"/>
            <a:ext cx="7905866" cy="2871059"/>
          </a:xfrm>
        </p:spPr>
        <p:txBody>
          <a:bodyPr/>
          <a:lstStyle/>
          <a:p>
            <a:pPr marL="342900" indent="-342900">
              <a:buFont typeface="Arial" panose="020B0604020202020204" pitchFamily="34" charset="0"/>
              <a:buChar char="•"/>
            </a:pPr>
            <a:r>
              <a:rPr lang="en-US" altLang="en-US" dirty="0"/>
              <a:t>YDB replicates the database by transporting the control records and M–level update journal records generated at the primary system to the secondary system and applying them there.</a:t>
            </a:r>
          </a:p>
          <a:p>
            <a:pPr marL="342900" indent="-342900">
              <a:buFont typeface="Arial" panose="020B0604020202020204" pitchFamily="34" charset="0"/>
              <a:buChar char="•"/>
            </a:pPr>
            <a:r>
              <a:rPr lang="en-US" altLang="en-US" dirty="0"/>
              <a:t>Transaction commits at the primary system and data transfers to the secondary system occur asynchronously.</a:t>
            </a:r>
          </a:p>
          <a:p>
            <a:pPr marL="342900" indent="-342900">
              <a:buFont typeface="Arial" panose="020B0604020202020204" pitchFamily="34" charset="0"/>
              <a:buChar char="•"/>
            </a:pPr>
            <a:r>
              <a:rPr lang="en-US" altLang="en-US" dirty="0"/>
              <a:t>If the secondary system or the communication link fails, it can lag behind the primary system until the two systems reestablish communication.</a:t>
            </a:r>
          </a:p>
          <a:p>
            <a:pPr marL="342900" indent="-342900">
              <a:buFont typeface="Arial" panose="020B0604020202020204" pitchFamily="34" charset="0"/>
              <a:buChar char="•"/>
            </a:pPr>
            <a:r>
              <a:rPr lang="en-US" altLang="en-US" dirty="0"/>
              <a:t>The journal entries are replicated as units related to a database transaction, i.e., within a transaction fence.</a:t>
            </a:r>
          </a:p>
        </p:txBody>
      </p:sp>
      <p:sp>
        <p:nvSpPr>
          <p:cNvPr id="3" name="Date Placeholder 2">
            <a:extLst>
              <a:ext uri="{FF2B5EF4-FFF2-40B4-BE49-F238E27FC236}">
                <a16:creationId xmlns:a16="http://schemas.microsoft.com/office/drawing/2014/main" id="{0534C41B-8F3C-2540-A9E7-3ED4CD91635A}"/>
              </a:ext>
            </a:extLst>
          </p:cNvPr>
          <p:cNvSpPr>
            <a:spLocks noGrp="1"/>
          </p:cNvSpPr>
          <p:nvPr>
            <p:ph type="dt" sz="half" idx="10"/>
          </p:nvPr>
        </p:nvSpPr>
        <p:spPr/>
        <p:txBody>
          <a:bodyPr/>
          <a:lstStyle/>
          <a:p>
            <a:fld id="{6C7EC57C-DCA0-0642-9901-516F41931D0B}" type="datetime1">
              <a:rPr lang="en-US" smtClean="0"/>
              <a:t>3/5/20</a:t>
            </a:fld>
            <a:endParaRPr lang="de-DE"/>
          </a:p>
        </p:txBody>
      </p:sp>
      <p:sp>
        <p:nvSpPr>
          <p:cNvPr id="4" name="Footer Placeholder 3">
            <a:extLst>
              <a:ext uri="{FF2B5EF4-FFF2-40B4-BE49-F238E27FC236}">
                <a16:creationId xmlns:a16="http://schemas.microsoft.com/office/drawing/2014/main" id="{9CFA6F4E-3442-FC4B-8650-323EE4794F0D}"/>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136003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dirty="0"/>
              <a:t>YDB Replication</a:t>
            </a:r>
            <a:endParaRPr lang="th-TH" altLang="en-US" dirty="0"/>
          </a:p>
        </p:txBody>
      </p:sp>
      <p:sp>
        <p:nvSpPr>
          <p:cNvPr id="2" name="Text Placeholder 1"/>
          <p:cNvSpPr>
            <a:spLocks noGrp="1"/>
          </p:cNvSpPr>
          <p:nvPr>
            <p:ph type="body" idx="13"/>
          </p:nvPr>
        </p:nvSpPr>
        <p:spPr/>
        <p:txBody>
          <a:bodyPr/>
          <a:lstStyle/>
          <a:p>
            <a:endParaRPr lang="en-US"/>
          </a:p>
        </p:txBody>
      </p:sp>
      <p:sp>
        <p:nvSpPr>
          <p:cNvPr id="68611" name="Content Placeholder 2"/>
          <p:cNvSpPr>
            <a:spLocks noGrp="1"/>
          </p:cNvSpPr>
          <p:nvPr>
            <p:ph idx="14"/>
          </p:nvPr>
        </p:nvSpPr>
        <p:spPr/>
        <p:txBody>
          <a:bodyPr/>
          <a:lstStyle/>
          <a:p>
            <a:pPr marL="457200" indent="-457200">
              <a:buFont typeface="Arial" panose="020B0604020202020204" pitchFamily="34" charset="0"/>
              <a:buChar char="•"/>
            </a:pPr>
            <a:r>
              <a:rPr lang="en-US" altLang="en-US" sz="2800" dirty="0"/>
              <a:t>For optimum recovery, the replicated updates are moved to the secondary system at a rate as close to their creation rate as possible.</a:t>
            </a:r>
          </a:p>
          <a:p>
            <a:pPr marL="457200" indent="-457200">
              <a:buFont typeface="Arial" panose="020B0604020202020204" pitchFamily="34" charset="0"/>
              <a:buChar char="•"/>
            </a:pPr>
            <a:r>
              <a:rPr lang="en-US" altLang="en-US" sz="2800" dirty="0"/>
              <a:t>For optimum performance on the primary system, disk I/O related to the replication process should be zero.</a:t>
            </a:r>
          </a:p>
          <a:p>
            <a:pPr marL="457200" indent="-457200">
              <a:buFont typeface="Arial" panose="020B0604020202020204" pitchFamily="34" charset="0"/>
              <a:buChar char="•"/>
            </a:pPr>
            <a:r>
              <a:rPr lang="en-US" altLang="en-US" sz="2800" dirty="0"/>
              <a:t>To achieve this, the network connection and the software subsystem of the secondary must have adequate bandwidth for peak update rates on the primary.</a:t>
            </a:r>
          </a:p>
        </p:txBody>
      </p:sp>
      <p:sp>
        <p:nvSpPr>
          <p:cNvPr id="3" name="Date Placeholder 2">
            <a:extLst>
              <a:ext uri="{FF2B5EF4-FFF2-40B4-BE49-F238E27FC236}">
                <a16:creationId xmlns:a16="http://schemas.microsoft.com/office/drawing/2014/main" id="{0D59B6E4-1023-7846-ABB8-22C147713B86}"/>
              </a:ext>
            </a:extLst>
          </p:cNvPr>
          <p:cNvSpPr>
            <a:spLocks noGrp="1"/>
          </p:cNvSpPr>
          <p:nvPr>
            <p:ph type="dt" sz="half" idx="10"/>
          </p:nvPr>
        </p:nvSpPr>
        <p:spPr/>
        <p:txBody>
          <a:bodyPr/>
          <a:lstStyle/>
          <a:p>
            <a:fld id="{A73C3BFE-50BD-794A-897B-0E0A00247A12}" type="datetime1">
              <a:rPr lang="en-US" smtClean="0"/>
              <a:t>3/5/20</a:t>
            </a:fld>
            <a:endParaRPr lang="de-DE"/>
          </a:p>
        </p:txBody>
      </p:sp>
      <p:sp>
        <p:nvSpPr>
          <p:cNvPr id="4" name="Footer Placeholder 3">
            <a:extLst>
              <a:ext uri="{FF2B5EF4-FFF2-40B4-BE49-F238E27FC236}">
                <a16:creationId xmlns:a16="http://schemas.microsoft.com/office/drawing/2014/main" id="{1AB31F16-D560-CB4A-AA36-D18B0ECFE345}"/>
              </a:ext>
            </a:extLst>
          </p:cNvPr>
          <p:cNvSpPr>
            <a:spLocks noGrp="1"/>
          </p:cNvSpPr>
          <p:nvPr>
            <p:ph type="ftr" sz="quarter" idx="11"/>
          </p:nvPr>
        </p:nvSpPr>
        <p:spPr/>
        <p:txBody>
          <a:bodyPr/>
          <a:lstStyle/>
          <a:p>
            <a:r>
              <a:rPr lang="de-DE"/>
              <a:t>YottaDB Intermediate #2</a:t>
            </a:r>
          </a:p>
        </p:txBody>
      </p:sp>
    </p:spTree>
    <p:extLst>
      <p:ext uri="{BB962C8B-B14F-4D97-AF65-F5344CB8AC3E}">
        <p14:creationId xmlns:p14="http://schemas.microsoft.com/office/powerpoint/2010/main" val="2388243108"/>
      </p:ext>
    </p:extLst>
  </p:cSld>
  <p:clrMapOvr>
    <a:masterClrMapping/>
  </p:clrMapOvr>
</p:sld>
</file>

<file path=ppt/theme/theme1.xml><?xml version="1.0" encoding="utf-8"?>
<a:theme xmlns:a="http://schemas.openxmlformats.org/drawingml/2006/main" name="Office Theme">
  <a:themeElements>
    <a:clrScheme name="TN">
      <a:dk1>
        <a:srgbClr val="636363"/>
      </a:dk1>
      <a:lt1>
        <a:sysClr val="window" lastClr="FFFFFF"/>
      </a:lt1>
      <a:dk2>
        <a:srgbClr val="636363"/>
      </a:dk2>
      <a:lt2>
        <a:srgbClr val="E7E6E6"/>
      </a:lt2>
      <a:accent1>
        <a:srgbClr val="C1D528"/>
      </a:accent1>
      <a:accent2>
        <a:srgbClr val="3FB7C5"/>
      </a:accent2>
      <a:accent3>
        <a:srgbClr val="40AF78"/>
      </a:accent3>
      <a:accent4>
        <a:srgbClr val="AB3661"/>
      </a:accent4>
      <a:accent5>
        <a:srgbClr val="3C0B4E"/>
      </a:accent5>
      <a:accent6>
        <a:srgbClr val="005A8C"/>
      </a:accent6>
      <a:hlink>
        <a:srgbClr val="C1D528"/>
      </a:hlink>
      <a:folHlink>
        <a:srgbClr val="3FB7C5"/>
      </a:folHlink>
    </a:clrScheme>
    <a:fontScheme name="T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4575</TotalTime>
  <Words>4994</Words>
  <Application>Microsoft Macintosh PowerPoint</Application>
  <PresentationFormat>Widescreen</PresentationFormat>
  <Paragraphs>626</Paragraphs>
  <Slides>70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Arial Narrow</vt:lpstr>
      <vt:lpstr>Calibri</vt:lpstr>
      <vt:lpstr>Cordia New</vt:lpstr>
      <vt:lpstr>Courier New</vt:lpstr>
      <vt:lpstr>Symbol</vt:lpstr>
      <vt:lpstr>Office Theme</vt:lpstr>
      <vt:lpstr>YottaDBTM  Intermediate  Comsan Chanma (Neo) T.N. Incorporation Ltd.</vt:lpstr>
      <vt:lpstr>About Me</vt:lpstr>
      <vt:lpstr>Agenda</vt:lpstr>
      <vt:lpstr>YDB Replication</vt:lpstr>
      <vt:lpstr>Theory of Operation</vt:lpstr>
      <vt:lpstr>YDB Replication</vt:lpstr>
      <vt:lpstr>YDB Replication Architecture</vt:lpstr>
      <vt:lpstr>YDB Replication</vt:lpstr>
      <vt:lpstr>YDB Replication</vt:lpstr>
      <vt:lpstr>Type of Replication</vt:lpstr>
      <vt:lpstr>YDB Replication Mechanism</vt:lpstr>
      <vt:lpstr>YDB Process</vt:lpstr>
      <vt:lpstr>Journal Pool</vt:lpstr>
      <vt:lpstr>Journal Pool(Cont.)</vt:lpstr>
      <vt:lpstr>Source Server</vt:lpstr>
      <vt:lpstr>Source Server(Cont.)</vt:lpstr>
      <vt:lpstr>Source Server(Cont.)</vt:lpstr>
      <vt:lpstr>Source Server(Cont.)</vt:lpstr>
      <vt:lpstr>Source Server(Cont.)</vt:lpstr>
      <vt:lpstr>Source Server(Cont.)</vt:lpstr>
      <vt:lpstr>Receiver Server</vt:lpstr>
      <vt:lpstr>Receiver Server(Cont.)</vt:lpstr>
      <vt:lpstr>Server Shutdown</vt:lpstr>
      <vt:lpstr>Server Shutdown(Cont.)</vt:lpstr>
      <vt:lpstr>Application Instance</vt:lpstr>
      <vt:lpstr>Filter</vt:lpstr>
      <vt:lpstr>Statistics</vt:lpstr>
      <vt:lpstr>Failover &amp; Database Synchronization </vt:lpstr>
      <vt:lpstr>Failover &amp; Database Synchronization </vt:lpstr>
      <vt:lpstr>Application Architecture</vt:lpstr>
      <vt:lpstr>YDB Replication Command</vt:lpstr>
      <vt:lpstr>Controlling Replication </vt:lpstr>
      <vt:lpstr>Controlling Replication (Cont.) </vt:lpstr>
      <vt:lpstr>Controlling Replication (Cont.) </vt:lpstr>
      <vt:lpstr>Controlling Replication(Cont.) </vt:lpstr>
      <vt:lpstr>Controlling Replication(Cont.) </vt:lpstr>
      <vt:lpstr>Controlling Replication(Cont.) </vt:lpstr>
      <vt:lpstr>Controlling Replication(Cont.) </vt:lpstr>
      <vt:lpstr>Controlling Replication(Cont.) </vt:lpstr>
      <vt:lpstr>Controlling Replication(Cont.) </vt:lpstr>
      <vt:lpstr>Controlling Replication(Cont.) </vt:lpstr>
      <vt:lpstr>YDB Replication &amp; Recovery</vt:lpstr>
      <vt:lpstr>Implementing Replication &amp; Recovery</vt:lpstr>
      <vt:lpstr>Implementing Replication &amp; Recovery</vt:lpstr>
      <vt:lpstr>Procedures</vt:lpstr>
      <vt:lpstr>Normal Operation</vt:lpstr>
      <vt:lpstr>Normal Operation(Cont.)</vt:lpstr>
      <vt:lpstr>Normal Operation(Cont.)</vt:lpstr>
      <vt:lpstr>Normal Operation(Cont.)</vt:lpstr>
      <vt:lpstr>Normal Operation(Cont.)</vt:lpstr>
      <vt:lpstr>LAB 1.1</vt:lpstr>
      <vt:lpstr>Dual-Site to Single-Site</vt:lpstr>
      <vt:lpstr>Dual-Site to Single-Site(Cont.)</vt:lpstr>
      <vt:lpstr>Dual-Site to Single-Site(Cont.)</vt:lpstr>
      <vt:lpstr>LAB 1.2</vt:lpstr>
      <vt:lpstr>YDB Replication : Failure</vt:lpstr>
      <vt:lpstr>Failure</vt:lpstr>
      <vt:lpstr>Failure(Cont.)</vt:lpstr>
      <vt:lpstr>Failure(Cont.)</vt:lpstr>
      <vt:lpstr>Failure(Cont.)</vt:lpstr>
      <vt:lpstr>Dual-Site Failure</vt:lpstr>
      <vt:lpstr>Dual-Site Failure(Cont.)</vt:lpstr>
      <vt:lpstr>Dual-Site Failure(Cont.)</vt:lpstr>
      <vt:lpstr>Dual-Site Failure(Cont.)</vt:lpstr>
      <vt:lpstr>Dual-Site Failure(Cont.)</vt:lpstr>
      <vt:lpstr>Dual-Site Failure(Cont.)</vt:lpstr>
      <vt:lpstr>Dual-Site Failure</vt:lpstr>
      <vt:lpstr>Dual-Site Failure(Cont.)</vt:lpstr>
      <vt:lpstr>Complex Dual-Site Failure</vt:lpstr>
      <vt:lpstr>Question and Answer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Carina Witt</dc:creator>
  <cp:lastModifiedBy>HnEawSukE -</cp:lastModifiedBy>
  <cp:revision>252</cp:revision>
  <cp:lastPrinted>2020-03-05T00:14:17Z</cp:lastPrinted>
  <dcterms:created xsi:type="dcterms:W3CDTF">2016-07-22T06:56:24Z</dcterms:created>
  <dcterms:modified xsi:type="dcterms:W3CDTF">2020-03-05T00:18:36Z</dcterms:modified>
</cp:coreProperties>
</file>