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26"/>
  </p:notesMasterIdLst>
  <p:sldIdLst>
    <p:sldId id="290" r:id="rId2"/>
    <p:sldId id="314" r:id="rId3"/>
    <p:sldId id="299" r:id="rId4"/>
    <p:sldId id="301" r:id="rId5"/>
    <p:sldId id="288" r:id="rId6"/>
    <p:sldId id="294" r:id="rId7"/>
    <p:sldId id="300" r:id="rId8"/>
    <p:sldId id="302" r:id="rId9"/>
    <p:sldId id="289" r:id="rId10"/>
    <p:sldId id="303" r:id="rId11"/>
    <p:sldId id="304" r:id="rId12"/>
    <p:sldId id="305" r:id="rId13"/>
    <p:sldId id="306" r:id="rId14"/>
    <p:sldId id="307" r:id="rId15"/>
    <p:sldId id="291" r:id="rId16"/>
    <p:sldId id="309" r:id="rId17"/>
    <p:sldId id="308" r:id="rId18"/>
    <p:sldId id="310" r:id="rId19"/>
    <p:sldId id="296" r:id="rId20"/>
    <p:sldId id="311" r:id="rId21"/>
    <p:sldId id="312" r:id="rId22"/>
    <p:sldId id="313" r:id="rId23"/>
    <p:sldId id="295" r:id="rId24"/>
    <p:sldId id="293" r:id="rId2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739"/>
  </p:normalViewPr>
  <p:slideViewPr>
    <p:cSldViewPr snapToGrid="0" snapToObjects="1">
      <p:cViewPr varScale="1">
        <p:scale>
          <a:sx n="92" d="100"/>
          <a:sy n="92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4F85D-4FC6-A44F-ADA2-94DB7300C6E0}" type="datetimeFigureOut">
              <a:rPr lang="en-GB" smtClean="0"/>
              <a:t>22/05/2017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35BF8-BEBF-5244-9310-4676C30415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469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0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848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4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068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6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4538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1548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12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5163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084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73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43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37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101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685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551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DFC6-2CBD-954F-BC22-3384E9D0A459}" type="datetimeFigureOut">
              <a:rPr lang="es-ES_tradnl" smtClean="0"/>
              <a:t>22/5/17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44381E-5A28-904C-B71C-701AA73202F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790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epln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hnesman/SA-Correlation-with-Twitter-and-Med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455168" y="3528347"/>
            <a:ext cx="8915399" cy="60774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Twitter / Media Analysis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Argentina</a:t>
            </a: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903958" y="5029200"/>
            <a:ext cx="40178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Horacio Nesman</a:t>
            </a:r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r>
              <a:rPr lang="en-GB" sz="2400" dirty="0" smtClean="0"/>
              <a:t>General Assembly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04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759528" y="1694985"/>
            <a:ext cx="9343642" cy="4414870"/>
          </a:xfrm>
        </p:spPr>
        <p:txBody>
          <a:bodyPr>
            <a:normAutofit fontScale="77500" lnSpcReduction="20000"/>
          </a:bodyPr>
          <a:lstStyle/>
          <a:p>
            <a:pPr algn="ctr"/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Merge the tweets in one </a:t>
            </a:r>
            <a:r>
              <a:rPr lang="en-GB" sz="2400" dirty="0" err="1" smtClean="0"/>
              <a:t>DataFrame</a:t>
            </a:r>
            <a:endParaRPr lang="en-GB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Identify ‘RT’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Clean the text (‘www…’ , ‘http:..’)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Drop duplicates*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Drop tweets with Nan values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Send the </a:t>
            </a:r>
            <a:r>
              <a:rPr lang="en-GB" sz="2400" dirty="0" err="1" smtClean="0"/>
              <a:t>DataFrame</a:t>
            </a:r>
            <a:r>
              <a:rPr lang="en-GB" sz="2400" dirty="0" smtClean="0"/>
              <a:t> thru a Language Detector (</a:t>
            </a:r>
            <a:r>
              <a:rPr lang="en-GB" sz="2400" b="1" dirty="0" err="1" smtClean="0"/>
              <a:t>Langid</a:t>
            </a:r>
            <a:r>
              <a:rPr lang="en-GB" sz="2400" b="1" dirty="0" smtClean="0"/>
              <a:t> </a:t>
            </a:r>
            <a:r>
              <a:rPr lang="en-GB" sz="2400" dirty="0" smtClean="0"/>
              <a:t>&amp; </a:t>
            </a:r>
            <a:r>
              <a:rPr lang="en-GB" sz="2400" b="1" dirty="0" err="1" smtClean="0"/>
              <a:t>Langdetect</a:t>
            </a:r>
            <a:r>
              <a:rPr lang="en-GB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Drop Retweets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Labelled them manually (4196 tweets)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Drop the tweets with Polarity = [‘</a:t>
            </a:r>
            <a:r>
              <a:rPr lang="en-GB" sz="2400" dirty="0" err="1" smtClean="0"/>
              <a:t>Neu</a:t>
            </a:r>
            <a:r>
              <a:rPr lang="en-GB" sz="2400" dirty="0" smtClean="0"/>
              <a:t>’, ‘Nan’]</a:t>
            </a:r>
            <a:endParaRPr lang="en-GB" sz="2400" dirty="0"/>
          </a:p>
          <a:p>
            <a:endParaRPr lang="en-GB" dirty="0" smtClean="0"/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b="1" dirty="0" smtClean="0"/>
              <a:t>Outcome</a:t>
            </a:r>
            <a:r>
              <a:rPr lang="en-GB" dirty="0"/>
              <a:t>: </a:t>
            </a:r>
            <a:r>
              <a:rPr lang="en-GB" dirty="0" smtClean="0"/>
              <a:t>2000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Parse and clean the Tweets</a:t>
            </a: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1759528" y="6321947"/>
            <a:ext cx="5973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(*this </a:t>
            </a:r>
            <a:r>
              <a:rPr lang="en-GB" sz="1400" dirty="0"/>
              <a:t>is due that different search terms will result in the same tweet</a:t>
            </a:r>
            <a:r>
              <a:rPr lang="en-GB" sz="1400" dirty="0" smtClean="0"/>
              <a:t>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04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759527" y="1265494"/>
            <a:ext cx="9343642" cy="441487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GB" dirty="0"/>
          </a:p>
          <a:p>
            <a:r>
              <a:rPr lang="en-GB" sz="2200" dirty="0" smtClean="0"/>
              <a:t>-Some tweets are ambiguous, they include a positive phrase and a negative phrase in the same tweet. Particularly in Sports: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smtClean="0"/>
              <a:t>Praise their favourite team and curse against the biggest rival.</a:t>
            </a:r>
          </a:p>
          <a:p>
            <a:pPr lvl="1" algn="just"/>
            <a:r>
              <a:rPr lang="en-GB" dirty="0" smtClean="0"/>
              <a:t> </a:t>
            </a:r>
            <a:r>
              <a:rPr lang="en-GB" sz="1400" i="1" dirty="0" smtClean="0"/>
              <a:t>(</a:t>
            </a:r>
            <a:r>
              <a:rPr lang="en-GB" sz="1400" i="1" dirty="0"/>
              <a:t>i.e.: </a:t>
            </a:r>
            <a:r>
              <a:rPr lang="en-GB" sz="1400" i="1" dirty="0" smtClean="0"/>
              <a:t>“</a:t>
            </a:r>
            <a:r>
              <a:rPr lang="en-GB" sz="1400" i="1" dirty="0" err="1" smtClean="0"/>
              <a:t>Goooooool</a:t>
            </a:r>
            <a:r>
              <a:rPr lang="en-GB" sz="1400" i="1" dirty="0" smtClean="0"/>
              <a:t> </a:t>
            </a:r>
            <a:r>
              <a:rPr lang="en-GB" sz="1400" i="1" dirty="0" err="1"/>
              <a:t>hijo</a:t>
            </a:r>
            <a:r>
              <a:rPr lang="en-GB" sz="1400" i="1" dirty="0"/>
              <a:t> de re mil </a:t>
            </a:r>
            <a:r>
              <a:rPr lang="en-GB" sz="1400" i="1" dirty="0" smtClean="0"/>
              <a:t>p***, </a:t>
            </a:r>
            <a:r>
              <a:rPr lang="en-GB" sz="1400" i="1" dirty="0" err="1"/>
              <a:t>vamos</a:t>
            </a:r>
            <a:r>
              <a:rPr lang="en-GB" sz="1400" i="1" dirty="0"/>
              <a:t> river la </a:t>
            </a:r>
            <a:r>
              <a:rPr lang="en-GB" sz="1400" i="1" dirty="0" smtClean="0"/>
              <a:t>c***** </a:t>
            </a:r>
            <a:r>
              <a:rPr lang="en-GB" sz="1400" i="1" dirty="0"/>
              <a:t>de </a:t>
            </a:r>
            <a:r>
              <a:rPr lang="en-GB" sz="1400" i="1" dirty="0" err="1"/>
              <a:t>boca</a:t>
            </a:r>
            <a:r>
              <a:rPr lang="en-GB" sz="1400" i="1" dirty="0"/>
              <a:t>, el </a:t>
            </a:r>
            <a:r>
              <a:rPr lang="en-GB" sz="1400" i="1" dirty="0" err="1"/>
              <a:t>domingo</a:t>
            </a:r>
            <a:r>
              <a:rPr lang="en-GB" sz="1400" i="1" dirty="0"/>
              <a:t> </a:t>
            </a:r>
            <a:r>
              <a:rPr lang="en-GB" sz="1400" i="1" dirty="0" err="1"/>
              <a:t>comemos</a:t>
            </a:r>
            <a:r>
              <a:rPr lang="en-GB" sz="1400" i="1" dirty="0"/>
              <a:t> </a:t>
            </a:r>
            <a:r>
              <a:rPr lang="en-GB" sz="1400" i="1" dirty="0" err="1"/>
              <a:t>chancho</a:t>
            </a:r>
            <a:r>
              <a:rPr lang="en-GB" sz="1400" i="1" dirty="0" smtClean="0"/>
              <a:t>..”)</a:t>
            </a:r>
          </a:p>
          <a:p>
            <a:pPr marL="342900" indent="-342900">
              <a:buFont typeface="Arial" charset="0"/>
              <a:buChar char="•"/>
            </a:pPr>
            <a:endParaRPr lang="en-GB" sz="1600" i="1" dirty="0"/>
          </a:p>
          <a:p>
            <a:pPr marL="285750" indent="-285750">
              <a:buFont typeface="Arial" charset="0"/>
              <a:buChar char="•"/>
            </a:pPr>
            <a:r>
              <a:rPr lang="en-GB" sz="2000" dirty="0" smtClean="0"/>
              <a:t>Praise their favourite team and curse their own mother or something like that. </a:t>
            </a:r>
          </a:p>
          <a:p>
            <a:pPr lvl="1" algn="l"/>
            <a:r>
              <a:rPr lang="en-GB" dirty="0" smtClean="0"/>
              <a:t>(</a:t>
            </a:r>
            <a:r>
              <a:rPr lang="en-GB" dirty="0" err="1" smtClean="0"/>
              <a:t>i.e</a:t>
            </a:r>
            <a:r>
              <a:rPr lang="en-GB" dirty="0" smtClean="0"/>
              <a:t>: </a:t>
            </a:r>
            <a:r>
              <a:rPr lang="en-GB" sz="1400" i="1" dirty="0"/>
              <a:t>“Que </a:t>
            </a:r>
            <a:r>
              <a:rPr lang="en-GB" sz="1400" i="1" dirty="0" err="1"/>
              <a:t>lindo</a:t>
            </a:r>
            <a:r>
              <a:rPr lang="en-GB" sz="1400" i="1" dirty="0"/>
              <a:t> </a:t>
            </a:r>
            <a:r>
              <a:rPr lang="en-GB" sz="1400" i="1" dirty="0" err="1"/>
              <a:t>es</a:t>
            </a:r>
            <a:r>
              <a:rPr lang="en-GB" sz="1400" i="1" dirty="0"/>
              <a:t> </a:t>
            </a:r>
            <a:r>
              <a:rPr lang="en-GB" sz="1400" i="1" dirty="0" err="1"/>
              <a:t>ser</a:t>
            </a:r>
            <a:r>
              <a:rPr lang="en-GB" sz="1400" i="1" dirty="0"/>
              <a:t> de River la </a:t>
            </a:r>
            <a:r>
              <a:rPr lang="en-GB" sz="1400" i="1" dirty="0" smtClean="0"/>
              <a:t>p*** </a:t>
            </a:r>
            <a:r>
              <a:rPr lang="en-GB" sz="1400" i="1" dirty="0" err="1"/>
              <a:t>madre</a:t>
            </a:r>
            <a:r>
              <a:rPr lang="en-GB" sz="1400" i="1" dirty="0"/>
              <a:t>”)</a:t>
            </a: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GB" sz="2200" dirty="0"/>
              <a:t>Also there is a lot of irony, in which having a good understanding of the context is key to labelled the sentiment properly</a:t>
            </a:r>
            <a:r>
              <a:rPr lang="en-GB" sz="2200" dirty="0" smtClean="0"/>
              <a:t>.</a:t>
            </a:r>
          </a:p>
          <a:p>
            <a:pPr lvl="1" algn="l"/>
            <a:r>
              <a:rPr lang="en-GB" dirty="0" smtClean="0"/>
              <a:t>(i.e.: “</a:t>
            </a:r>
            <a:r>
              <a:rPr lang="es-ES_tradnl" sz="1400" i="1" dirty="0" smtClean="0"/>
              <a:t>Como </a:t>
            </a:r>
            <a:r>
              <a:rPr lang="es-ES_tradnl" sz="1400" i="1" dirty="0"/>
              <a:t>nos favorece la </a:t>
            </a:r>
            <a:r>
              <a:rPr lang="es-ES_tradnl" sz="1400" i="1" dirty="0" err="1" smtClean="0"/>
              <a:t>afa</a:t>
            </a:r>
            <a:r>
              <a:rPr lang="es-ES_tradnl" sz="1400" i="1" dirty="0" smtClean="0"/>
              <a:t>**”) </a:t>
            </a:r>
            <a:endParaRPr lang="es-ES_tradnl" sz="1400" i="1" dirty="0"/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Parse and clean the Tweets</a:t>
            </a: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2187770" y="6057781"/>
            <a:ext cx="622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** </a:t>
            </a:r>
            <a:r>
              <a:rPr lang="en-GB" sz="1400" b="1" dirty="0" err="1" smtClean="0"/>
              <a:t>afa</a:t>
            </a:r>
            <a:r>
              <a:rPr lang="en-GB" sz="1400" dirty="0" smtClean="0"/>
              <a:t> means </a:t>
            </a:r>
            <a:r>
              <a:rPr lang="en-GB" sz="1400" dirty="0" err="1" smtClean="0"/>
              <a:t>Asociaci</a:t>
            </a:r>
            <a:r>
              <a:rPr lang="es-ES" sz="1400" dirty="0" smtClean="0"/>
              <a:t>ón de Fútbol Argentino</a:t>
            </a:r>
            <a:endParaRPr lang="en-GB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20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Polarity / Categories</a:t>
            </a: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1" y="1265494"/>
            <a:ext cx="56572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Polarity / Terms / Most Positives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27" y="1468582"/>
            <a:ext cx="6683664" cy="46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Polarity / Terms / Most Negatives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598" y="1159727"/>
            <a:ext cx="6737929" cy="55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</a:t>
            </a:r>
            <a:r>
              <a:rPr lang="en-GB" dirty="0" err="1" smtClean="0"/>
              <a:t>Wordcloud</a:t>
            </a:r>
            <a:r>
              <a:rPr lang="en-GB" dirty="0" smtClean="0"/>
              <a:t> - Positives</a:t>
            </a: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973" y="1320800"/>
            <a:ext cx="8604827" cy="43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</a:t>
            </a:r>
            <a:r>
              <a:rPr lang="en-GB" dirty="0" err="1" smtClean="0"/>
              <a:t>Wordcloud</a:t>
            </a:r>
            <a:r>
              <a:rPr lang="en-GB" dirty="0" smtClean="0"/>
              <a:t> - Negatives</a:t>
            </a:r>
            <a:endParaRPr lang="en-GB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08" y="1264624"/>
            <a:ext cx="8671791" cy="44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408298" y="2378420"/>
            <a:ext cx="8915399" cy="1223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dirty="0" smtClean="0"/>
              <a:t>Twitter </a:t>
            </a:r>
          </a:p>
          <a:p>
            <a:pPr algn="ctr"/>
            <a:r>
              <a:rPr lang="en-GB" dirty="0" smtClean="0"/>
              <a:t>Sentiment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0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872746" y="693658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Sentiment Analysis – Building a model</a:t>
            </a:r>
            <a:endParaRPr lang="en-GB" dirty="0"/>
          </a:p>
        </p:txBody>
      </p:sp>
      <p:sp>
        <p:nvSpPr>
          <p:cNvPr id="6" name="CuadroTexto 5"/>
          <p:cNvSpPr txBox="1"/>
          <p:nvPr/>
        </p:nvSpPr>
        <p:spPr>
          <a:xfrm>
            <a:off x="1872746" y="1733316"/>
            <a:ext cx="83640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Find a model capable to perform a Sentiment Analysis on Tweets in Spanish.</a:t>
            </a:r>
          </a:p>
          <a:p>
            <a:endParaRPr lang="en-GB" sz="2400" dirty="0" smtClean="0"/>
          </a:p>
          <a:p>
            <a:r>
              <a:rPr lang="en-GB" sz="2400" dirty="0" smtClean="0"/>
              <a:t>TASS dataset which is a competition organized by the SEPLN (</a:t>
            </a:r>
            <a:r>
              <a:rPr lang="en-GB" sz="2400" dirty="0" err="1" smtClean="0"/>
              <a:t>Sociedad</a:t>
            </a:r>
            <a:r>
              <a:rPr lang="en-GB" sz="2400" dirty="0" smtClean="0"/>
              <a:t> Española para </a:t>
            </a:r>
            <a:r>
              <a:rPr lang="en-GB" sz="2400" dirty="0" err="1" smtClean="0"/>
              <a:t>Procesamiento</a:t>
            </a:r>
            <a:r>
              <a:rPr lang="en-GB" sz="2400" dirty="0" smtClean="0"/>
              <a:t> del </a:t>
            </a:r>
            <a:r>
              <a:rPr lang="en-GB" sz="2400" dirty="0" err="1" smtClean="0"/>
              <a:t>Lenguaje</a:t>
            </a:r>
            <a:r>
              <a:rPr lang="en-GB" sz="2400" dirty="0" smtClean="0"/>
              <a:t> Natural) -  </a:t>
            </a:r>
            <a:r>
              <a:rPr lang="en-GB" sz="2400" dirty="0" smtClean="0">
                <a:hlinkClick r:id="rId2"/>
              </a:rPr>
              <a:t>www.sepln.org</a:t>
            </a:r>
            <a:endParaRPr lang="en-GB" sz="2400" dirty="0" smtClean="0"/>
          </a:p>
          <a:p>
            <a:endParaRPr lang="en-GB" sz="2400" dirty="0"/>
          </a:p>
          <a:p>
            <a:r>
              <a:rPr lang="en-GB" dirty="0" smtClean="0"/>
              <a:t>Size: 10503 labelled tweets </a:t>
            </a: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1408298" y="6226454"/>
            <a:ext cx="960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Reference: </a:t>
            </a:r>
            <a:r>
              <a:rPr lang="en-GB" sz="1200" dirty="0" err="1"/>
              <a:t>Martínez-Cámara</a:t>
            </a:r>
            <a:r>
              <a:rPr lang="en-GB" sz="1200" dirty="0"/>
              <a:t>, E., Martín-Valdivia, M. T., </a:t>
            </a:r>
            <a:r>
              <a:rPr lang="en-GB" sz="1200" dirty="0" err="1"/>
              <a:t>Ureña-López</a:t>
            </a:r>
            <a:r>
              <a:rPr lang="en-GB" sz="1200" dirty="0"/>
              <a:t>, L. A., &amp; </a:t>
            </a:r>
            <a:r>
              <a:rPr lang="en-GB" sz="1200" dirty="0" err="1"/>
              <a:t>Mitkov</a:t>
            </a:r>
            <a:r>
              <a:rPr lang="en-GB" sz="1200" dirty="0"/>
              <a:t>, R. (2015). Polarity classification for Spanish </a:t>
            </a:r>
            <a:endParaRPr lang="en-GB" sz="1200" dirty="0" smtClean="0"/>
          </a:p>
          <a:p>
            <a:r>
              <a:rPr lang="en-GB" sz="1200" dirty="0" smtClean="0"/>
              <a:t>tweets </a:t>
            </a:r>
            <a:r>
              <a:rPr lang="en-GB" sz="1200" dirty="0"/>
              <a:t>using the COST corpus. </a:t>
            </a:r>
            <a:r>
              <a:rPr lang="en-GB" sz="1200" i="1" dirty="0" smtClean="0"/>
              <a:t>Journal </a:t>
            </a:r>
            <a:r>
              <a:rPr lang="en-GB" sz="1200" i="1" dirty="0"/>
              <a:t>of Information Science</a:t>
            </a:r>
            <a:r>
              <a:rPr lang="en-GB" sz="1200" dirty="0"/>
              <a:t>, 0165551514566564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872746" y="4857048"/>
            <a:ext cx="836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/general-tweets-train-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tagged.xml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(7219 tweets)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stompol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-tweets-train-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tagged.xml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(784 tweets)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politics2013-tweets-test-tagged.xml	(2500 tweets)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</a:t>
            </a:r>
            <a:r>
              <a:rPr lang="en-GB" dirty="0"/>
              <a:t>Sentiment </a:t>
            </a:r>
            <a:r>
              <a:rPr lang="en-GB" dirty="0" smtClean="0"/>
              <a:t>Analysis – Building the model</a:t>
            </a:r>
            <a:endParaRPr lang="en-GB" dirty="0"/>
          </a:p>
        </p:txBody>
      </p:sp>
      <p:sp>
        <p:nvSpPr>
          <p:cNvPr id="6" name="CuadroTexto 5"/>
          <p:cNvSpPr txBox="1"/>
          <p:nvPr/>
        </p:nvSpPr>
        <p:spPr>
          <a:xfrm>
            <a:off x="1872746" y="1733316"/>
            <a:ext cx="8364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Prepare the Data Set(I used the TASS dataset for this):</a:t>
            </a: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Concatenate into one </a:t>
            </a:r>
            <a:r>
              <a:rPr lang="en-GB" dirty="0" err="1" smtClean="0"/>
              <a:t>pd.DataFrame</a:t>
            </a:r>
            <a:r>
              <a:rPr lang="en-GB" dirty="0" smtClean="0"/>
              <a:t> (10503 tweets)</a:t>
            </a:r>
          </a:p>
          <a:p>
            <a:pPr marL="285750" indent="-285750">
              <a:buFont typeface="Arial" charset="0"/>
              <a:buChar char="•"/>
            </a:pPr>
            <a:endParaRPr lang="en-GB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Clean the tweets with ‘Neutral’ or ‘None’ polarity</a:t>
            </a:r>
          </a:p>
          <a:p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Final dataset: 7001 tweets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3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009350" y="618892"/>
            <a:ext cx="8915399" cy="60774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Twitter / Media Analysis</a:t>
            </a:r>
            <a:endParaRPr lang="en-GB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621421" y="1594887"/>
            <a:ext cx="9628470" cy="3365039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 smtClean="0"/>
              <a:t>Source: Digital Newspapers from Argentina:</a:t>
            </a:r>
          </a:p>
          <a:p>
            <a:endParaRPr lang="en-GB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La </a:t>
            </a:r>
            <a:r>
              <a:rPr lang="en-GB" sz="2800" dirty="0" err="1" smtClean="0"/>
              <a:t>Naci</a:t>
            </a:r>
            <a:r>
              <a:rPr lang="es-ES" sz="2800" dirty="0" smtClean="0"/>
              <a:t>ón </a:t>
            </a:r>
            <a:r>
              <a:rPr lang="es-ES" sz="2800" dirty="0"/>
              <a:t>- http://</a:t>
            </a:r>
            <a:r>
              <a:rPr lang="es-ES" sz="2800" dirty="0" err="1"/>
              <a:t>lanacion.com.ar</a:t>
            </a:r>
            <a:r>
              <a:rPr lang="es-ES" sz="2800" dirty="0"/>
              <a:t>/</a:t>
            </a:r>
            <a:endParaRPr lang="es-E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s-ES" sz="2800" dirty="0" smtClean="0"/>
              <a:t>La Voz - </a:t>
            </a:r>
            <a:r>
              <a:rPr lang="es-ES" sz="2400" dirty="0" err="1"/>
              <a:t>www.lavoz.com.ar</a:t>
            </a:r>
            <a:r>
              <a:rPr lang="es-ES" sz="2400" dirty="0"/>
              <a:t>/</a:t>
            </a:r>
            <a:endParaRPr lang="es-E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s-ES" sz="2800" dirty="0" smtClean="0"/>
              <a:t>Los Andes </a:t>
            </a:r>
            <a:r>
              <a:rPr lang="es-ES" sz="2800" dirty="0"/>
              <a:t>- http://</a:t>
            </a:r>
            <a:r>
              <a:rPr lang="es-ES" sz="2800" dirty="0" err="1"/>
              <a:t>losandes.com.ar</a:t>
            </a:r>
            <a:r>
              <a:rPr lang="es-ES" sz="2800" dirty="0"/>
              <a:t>/</a:t>
            </a:r>
            <a:endParaRPr lang="en-GB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GB" sz="2800" dirty="0" smtClean="0"/>
              <a:t>Twitter </a:t>
            </a:r>
            <a:r>
              <a:rPr lang="en-GB" sz="2800" dirty="0"/>
              <a:t>- http://</a:t>
            </a:r>
            <a:r>
              <a:rPr lang="en-GB" sz="2800" dirty="0" err="1"/>
              <a:t>www.twitter.com</a:t>
            </a:r>
            <a:endParaRPr lang="en-GB" sz="2800" dirty="0" smtClean="0"/>
          </a:p>
          <a:p>
            <a:pPr algn="ctr"/>
            <a:endParaRPr lang="en-GB" sz="2000" dirty="0" smtClean="0"/>
          </a:p>
          <a:p>
            <a:pPr algn="ctr"/>
            <a:r>
              <a:rPr lang="en-GB" sz="2000" dirty="0" smtClean="0"/>
              <a:t>Timeframe: 28/04/17 – 06/05/17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96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</a:t>
            </a:r>
            <a:r>
              <a:rPr lang="en-GB" dirty="0"/>
              <a:t>Sentiment </a:t>
            </a:r>
            <a:r>
              <a:rPr lang="en-GB" dirty="0" smtClean="0"/>
              <a:t>Analysis – Building the model</a:t>
            </a:r>
            <a:endParaRPr lang="en-GB" dirty="0"/>
          </a:p>
        </p:txBody>
      </p:sp>
      <p:sp>
        <p:nvSpPr>
          <p:cNvPr id="6" name="CuadroTexto 5"/>
          <p:cNvSpPr txBox="1"/>
          <p:nvPr/>
        </p:nvSpPr>
        <p:spPr>
          <a:xfrm>
            <a:off x="1872746" y="1733316"/>
            <a:ext cx="8364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 used 3 methods for Vectorising the dataset:</a:t>
            </a:r>
          </a:p>
          <a:p>
            <a:endParaRPr lang="en-GB" dirty="0" smtClean="0"/>
          </a:p>
          <a:p>
            <a:r>
              <a:rPr lang="en-GB" i="1" dirty="0" smtClean="0"/>
              <a:t>Vectorization means, to transform a text into a Vector, in which each word of the text becomes a feature of the vector</a:t>
            </a:r>
          </a:p>
          <a:p>
            <a:endParaRPr lang="en-GB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CountVectorizer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(binary = False / Frequency)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CountVectorizer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(binary =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Presence)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Tf-idF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(weighted) – (Term </a:t>
            </a:r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Inverse Document Frequency)</a:t>
            </a:r>
            <a:endParaRPr lang="en-GB" dirty="0"/>
          </a:p>
          <a:p>
            <a:endParaRPr lang="en-GB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dirty="0" smtClean="0"/>
              <a:t>These Vectors will be the input to my estimators which are:</a:t>
            </a:r>
            <a:endParaRPr lang="en-GB" dirty="0"/>
          </a:p>
          <a:p>
            <a:r>
              <a:rPr lang="en-GB" dirty="0" smtClean="0"/>
              <a:t>I</a:t>
            </a:r>
            <a:endParaRPr lang="en-GB" dirty="0"/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 Forest Classifier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Logarithmic Regression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362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</a:t>
            </a:r>
            <a:r>
              <a:rPr lang="en-GB" dirty="0"/>
              <a:t>Sentiment </a:t>
            </a:r>
            <a:r>
              <a:rPr lang="en-GB" dirty="0" smtClean="0"/>
              <a:t>Analysis – Getting a model</a:t>
            </a:r>
            <a:endParaRPr lang="en-GB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29302"/>
              </p:ext>
            </p:extLst>
          </p:nvPr>
        </p:nvGraphicFramePr>
        <p:xfrm>
          <a:off x="2187770" y="1866269"/>
          <a:ext cx="8127999" cy="347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727"/>
                <a:gridCol w="2216728"/>
                <a:gridCol w="1916544"/>
              </a:tblGrid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Model / </a:t>
                      </a:r>
                      <a:r>
                        <a:rPr lang="en-GB" dirty="0" err="1" smtClean="0"/>
                        <a:t>Vectorizer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Train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Score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RFC / </a:t>
                      </a:r>
                      <a:r>
                        <a:rPr lang="en-GB" dirty="0" err="1" smtClean="0"/>
                        <a:t>C_Vect</a:t>
                      </a:r>
                      <a:r>
                        <a:rPr lang="en-GB" dirty="0" smtClean="0"/>
                        <a:t> (Presence)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0.6746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Log </a:t>
                      </a:r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/ </a:t>
                      </a:r>
                      <a:r>
                        <a:rPr lang="en-GB" dirty="0" err="1" smtClean="0"/>
                        <a:t>C_Vect</a:t>
                      </a:r>
                      <a:r>
                        <a:rPr lang="en-GB" dirty="0" smtClean="0"/>
                        <a:t> (Presence)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0.6832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0.63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RFC / </a:t>
                      </a:r>
                      <a:r>
                        <a:rPr lang="en-GB" dirty="0" err="1" smtClean="0"/>
                        <a:t>C_Vect</a:t>
                      </a:r>
                      <a:r>
                        <a:rPr lang="en-GB" baseline="0" dirty="0" smtClean="0"/>
                        <a:t> (Frequency)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0.6754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0.59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Log </a:t>
                      </a:r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 /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dirty="0" err="1" smtClean="0"/>
                        <a:t>C_Vect</a:t>
                      </a:r>
                      <a:r>
                        <a:rPr lang="en-GB" baseline="0" dirty="0" smtClean="0"/>
                        <a:t> (Frequency)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0.6857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0.62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RFC / </a:t>
                      </a:r>
                      <a:r>
                        <a:rPr lang="en-GB" dirty="0" err="1" smtClean="0"/>
                        <a:t>Tf-idF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0.6756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0.57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Log </a:t>
                      </a:r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 / </a:t>
                      </a:r>
                      <a:r>
                        <a:rPr lang="en-GB" dirty="0" err="1" smtClean="0"/>
                        <a:t>Tf-idF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0.6848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0.63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1814945" y="4696690"/>
            <a:ext cx="7883236" cy="83127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ipse 7"/>
          <p:cNvSpPr/>
          <p:nvPr/>
        </p:nvSpPr>
        <p:spPr>
          <a:xfrm>
            <a:off x="1925781" y="2673926"/>
            <a:ext cx="7883236" cy="831273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70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021515" y="665988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</a:t>
            </a:r>
            <a:r>
              <a:rPr lang="en-GB"/>
              <a:t>Sentiment </a:t>
            </a:r>
            <a:r>
              <a:rPr lang="en-GB" smtClean="0"/>
              <a:t>Analysis – Fitting my data</a:t>
            </a:r>
            <a:endParaRPr lang="en-GB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68050"/>
              </p:ext>
            </p:extLst>
          </p:nvPr>
        </p:nvGraphicFramePr>
        <p:xfrm>
          <a:off x="2201625" y="2351178"/>
          <a:ext cx="8127999" cy="149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727"/>
                <a:gridCol w="2216728"/>
                <a:gridCol w="1916544"/>
              </a:tblGrid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Model / </a:t>
                      </a:r>
                      <a:r>
                        <a:rPr lang="en-GB" dirty="0" err="1" smtClean="0"/>
                        <a:t>Vectorizer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Train Score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 Score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Log </a:t>
                      </a:r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/ </a:t>
                      </a:r>
                      <a:r>
                        <a:rPr lang="en-GB" dirty="0" err="1" smtClean="0"/>
                        <a:t>C_Vect</a:t>
                      </a:r>
                      <a:r>
                        <a:rPr lang="en-GB" dirty="0" smtClean="0"/>
                        <a:t> (Presence)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0.71</a:t>
                      </a:r>
                      <a:endParaRPr lang="en-GB" dirty="0"/>
                    </a:p>
                  </a:txBody>
                  <a:tcPr/>
                </a:tc>
              </a:tr>
              <a:tr h="496895">
                <a:tc>
                  <a:txBody>
                    <a:bodyPr/>
                    <a:lstStyle/>
                    <a:p>
                      <a:r>
                        <a:rPr lang="en-GB" dirty="0" smtClean="0"/>
                        <a:t>Log </a:t>
                      </a:r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 / </a:t>
                      </a:r>
                      <a:r>
                        <a:rPr lang="en-GB" dirty="0" err="1" smtClean="0"/>
                        <a:t>Tf-idF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0.8245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0.7250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Future Steps</a:t>
            </a: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2187770" y="2114484"/>
            <a:ext cx="736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Improve the coding, include more newspapers in my analysis.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Perform Topic Modelling (Latent </a:t>
            </a:r>
            <a:r>
              <a:rPr lang="en-GB" dirty="0" err="1" smtClean="0"/>
              <a:t>Dirichlet</a:t>
            </a:r>
            <a:r>
              <a:rPr lang="en-GB" dirty="0" smtClean="0"/>
              <a:t> Allocation)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187770" y="145087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Media Analysis</a:t>
            </a:r>
            <a:endParaRPr lang="en-GB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187770" y="327721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Twitter Analysis</a:t>
            </a:r>
            <a:endParaRPr lang="en-GB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187770" y="3852913"/>
            <a:ext cx="9179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 smtClean="0"/>
              <a:t>Increase the database of labelled tweets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Analyse the role of Retweets, what type of sentiments are more popular in RT?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Explore further different tuning parameters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Support Vector Machine models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Research the tweets of particular/influent users on Twitter (Lovers/Haters)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60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33649" y="2874819"/>
            <a:ext cx="2703223" cy="78278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2521967" y="6026726"/>
            <a:ext cx="780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github.com/hnesman/SA-Correlation-with-Twitter-and-Media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206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009350" y="618892"/>
            <a:ext cx="8915399" cy="60774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Two Stages</a:t>
            </a:r>
            <a:endParaRPr lang="en-GB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652814" y="1930306"/>
            <a:ext cx="9628470" cy="3365039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GB" sz="2800" dirty="0" smtClean="0"/>
              <a:t>Discover Most Frequent Terms from Media</a:t>
            </a:r>
          </a:p>
          <a:p>
            <a:pPr marL="342900" indent="-342900">
              <a:buAutoNum type="arabicParenR"/>
            </a:pPr>
            <a:endParaRPr lang="en-GB" sz="2800" dirty="0" smtClean="0"/>
          </a:p>
          <a:p>
            <a:pPr marL="342900" indent="-342900">
              <a:buAutoNum type="arabicParenR"/>
            </a:pPr>
            <a:endParaRPr lang="en-GB" sz="2800" dirty="0" smtClean="0"/>
          </a:p>
          <a:p>
            <a:pPr marL="342900" indent="-342900">
              <a:buAutoNum type="arabicParenR"/>
            </a:pPr>
            <a:r>
              <a:rPr lang="en-GB" sz="2800" dirty="0"/>
              <a:t>P</a:t>
            </a:r>
            <a:r>
              <a:rPr lang="en-GB" sz="2800" dirty="0" smtClean="0"/>
              <a:t>erform Twitter Sentiment Analysis on those terms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70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605541" y="2558529"/>
            <a:ext cx="8915399" cy="1112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dirty="0" smtClean="0"/>
              <a:t>Media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6888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736989" y="1159727"/>
            <a:ext cx="8915399" cy="3924891"/>
          </a:xfrm>
        </p:spPr>
        <p:txBody>
          <a:bodyPr>
            <a:normAutofit/>
          </a:bodyPr>
          <a:lstStyle/>
          <a:p>
            <a:r>
              <a:rPr lang="en-GB" sz="2800" b="1" dirty="0"/>
              <a:t>Beautiful </a:t>
            </a:r>
            <a:r>
              <a:rPr lang="en-GB" sz="2800" b="1" dirty="0" smtClean="0"/>
              <a:t>Soup </a:t>
            </a:r>
            <a:r>
              <a:rPr lang="en-GB" sz="2800" dirty="0" smtClean="0"/>
              <a:t>for</a:t>
            </a:r>
            <a:r>
              <a:rPr lang="en-GB" sz="2800" dirty="0" smtClean="0">
                <a:solidFill>
                  <a:srgbClr val="FF0000"/>
                </a:solidFill>
              </a:rPr>
              <a:t>:</a:t>
            </a:r>
            <a:endParaRPr lang="en-GB" sz="2800" dirty="0" smtClean="0"/>
          </a:p>
          <a:p>
            <a:r>
              <a:rPr lang="en-GB" sz="2800" dirty="0" smtClean="0"/>
              <a:t>Webscraping, cleaning and parsing the data</a:t>
            </a:r>
          </a:p>
          <a:p>
            <a:endParaRPr lang="en-GB" sz="2800" dirty="0" smtClean="0">
              <a:solidFill>
                <a:srgbClr val="FF0000"/>
              </a:solidFill>
            </a:endParaRPr>
          </a:p>
          <a:p>
            <a:r>
              <a:rPr lang="en-GB" sz="2800" dirty="0"/>
              <a:t>I </a:t>
            </a:r>
            <a:r>
              <a:rPr lang="en-GB" sz="2800" dirty="0" smtClean="0"/>
              <a:t>collected from each Newspaper: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LosAndes</a:t>
            </a:r>
            <a:r>
              <a:rPr lang="en-GB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(152 </a:t>
            </a:r>
            <a:r>
              <a:rPr lang="en-GB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articles)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LaNaci</a:t>
            </a:r>
            <a:r>
              <a:rPr lang="es-ES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ó</a:t>
            </a:r>
            <a:r>
              <a:rPr lang="en-GB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 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(1002 </a:t>
            </a:r>
            <a:r>
              <a:rPr lang="en-GB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articles)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LaVoz</a:t>
            </a:r>
            <a:r>
              <a:rPr lang="en-GB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(249 articles)</a:t>
            </a:r>
          </a:p>
          <a:p>
            <a:pPr algn="ctr"/>
            <a:endParaRPr lang="en-GB" sz="2000" dirty="0" smtClean="0">
              <a:solidFill>
                <a:srgbClr val="FF0000"/>
              </a:solidFill>
            </a:endParaRPr>
          </a:p>
          <a:p>
            <a:endParaRPr lang="en-GB" sz="2800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022763" y="5423811"/>
            <a:ext cx="625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articles belong to the period: 28/4/2017 – 6/5/2017</a:t>
            </a:r>
            <a:endParaRPr lang="en-GB" dirty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736989" y="449297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600" smtClean="0"/>
              <a:t>Media - Get the Data &amp; Terms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20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875536" y="327948"/>
            <a:ext cx="8915399" cy="540834"/>
          </a:xfrm>
        </p:spPr>
        <p:txBody>
          <a:bodyPr>
            <a:noAutofit/>
          </a:bodyPr>
          <a:lstStyle/>
          <a:p>
            <a:r>
              <a:rPr lang="en-GB" sz="3600" dirty="0" smtClean="0"/>
              <a:t>Media - Get the Data &amp; Terms</a:t>
            </a:r>
            <a:endParaRPr lang="en-GB" sz="3600" dirty="0"/>
          </a:p>
        </p:txBody>
      </p:sp>
      <p:sp>
        <p:nvSpPr>
          <p:cNvPr id="8" name="Subtítulo 6"/>
          <p:cNvSpPr txBox="1">
            <a:spLocks/>
          </p:cNvSpPr>
          <p:nvPr/>
        </p:nvSpPr>
        <p:spPr>
          <a:xfrm>
            <a:off x="1736990" y="1191492"/>
            <a:ext cx="8915399" cy="4599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lphaUcParenR"/>
            </a:pPr>
            <a:r>
              <a:rPr lang="en-GB" b="1" u="sng" dirty="0" smtClean="0"/>
              <a:t>Prepare the Data</a:t>
            </a:r>
            <a:r>
              <a:rPr lang="en-GB" u="sng" dirty="0" smtClean="0"/>
              <a:t>: </a:t>
            </a:r>
          </a:p>
          <a:p>
            <a:pPr marL="342900" indent="-342900">
              <a:buAutoNum type="alphaUcParenR"/>
            </a:pPr>
            <a:endParaRPr lang="en-GB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-Merge the three files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-Mapped values of </a:t>
            </a:r>
            <a:r>
              <a:rPr lang="en-GB" dirty="0" err="1" smtClean="0"/>
              <a:t>Art_Label</a:t>
            </a:r>
            <a:endParaRPr lang="en-GB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-Clean characters</a:t>
            </a:r>
            <a:endParaRPr lang="en-GB" dirty="0" smtClean="0">
              <a:solidFill>
                <a:srgbClr val="FF0000"/>
              </a:solidFill>
            </a:endParaRPr>
          </a:p>
          <a:p>
            <a:pPr algn="ctr"/>
            <a:r>
              <a:rPr lang="en-GB" sz="2400" b="1" dirty="0" smtClean="0">
                <a:solidFill>
                  <a:srgbClr val="C00000"/>
                </a:solidFill>
              </a:rPr>
              <a:t>Total: 1403 articles</a:t>
            </a:r>
          </a:p>
          <a:p>
            <a:endParaRPr lang="en-GB" dirty="0" smtClean="0"/>
          </a:p>
          <a:p>
            <a:r>
              <a:rPr lang="en-GB" dirty="0" smtClean="0"/>
              <a:t>B) </a:t>
            </a:r>
            <a:r>
              <a:rPr lang="en-GB" b="1" u="sng" dirty="0" err="1" smtClean="0"/>
              <a:t>Vectorize</a:t>
            </a:r>
            <a:r>
              <a:rPr lang="en-GB" b="1" u="sng" dirty="0" smtClean="0"/>
              <a:t> the text</a:t>
            </a:r>
            <a:r>
              <a:rPr lang="en-GB" u="sng" dirty="0" smtClean="0"/>
              <a:t>:</a:t>
            </a:r>
          </a:p>
          <a:p>
            <a:endParaRPr lang="en-GB" u="sng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Create the Vector Word using </a:t>
            </a:r>
            <a:r>
              <a:rPr lang="en-GB" b="1" dirty="0" err="1" smtClean="0"/>
              <a:t>sklearn.CountVectorizer</a:t>
            </a:r>
            <a:endParaRPr lang="en-GB" b="1" dirty="0" smtClean="0"/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Extract the terms to feed the Twitter Search. Shortlisted by me.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875536" y="327948"/>
            <a:ext cx="8915399" cy="540834"/>
          </a:xfrm>
        </p:spPr>
        <p:txBody>
          <a:bodyPr>
            <a:noAutofit/>
          </a:bodyPr>
          <a:lstStyle/>
          <a:p>
            <a:r>
              <a:rPr lang="en-GB" sz="3600" dirty="0" smtClean="0"/>
              <a:t>Media - Get the Data &amp; Terms</a:t>
            </a:r>
            <a:endParaRPr lang="en-GB" sz="3600" dirty="0"/>
          </a:p>
        </p:txBody>
      </p:sp>
      <p:sp>
        <p:nvSpPr>
          <p:cNvPr id="8" name="Subtítulo 6"/>
          <p:cNvSpPr txBox="1">
            <a:spLocks/>
          </p:cNvSpPr>
          <p:nvPr/>
        </p:nvSpPr>
        <p:spPr>
          <a:xfrm>
            <a:off x="1736990" y="1191492"/>
            <a:ext cx="8915399" cy="45997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I shortlisted 20* terms and classified them within the following fields:</a:t>
            </a:r>
          </a:p>
          <a:p>
            <a:endParaRPr lang="en-GB" sz="2400" dirty="0"/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/>
              <a:t>Politics (National)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/>
              <a:t>World/Politics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/>
              <a:t>Religion/Politics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/>
              <a:t>Sports/Politics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400" dirty="0" smtClean="0"/>
              <a:t>Sports</a:t>
            </a:r>
          </a:p>
          <a:p>
            <a:pPr marL="342900" indent="-342900">
              <a:buAutoNum type="alphaUcParenR"/>
            </a:pPr>
            <a:endParaRPr lang="en-GB" u="sng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1736990" y="6303819"/>
            <a:ext cx="88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*Originally were 21, but I cut 1 as it wasn’t very relevant to the country affairs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967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4"/>
          <p:cNvSpPr txBox="1">
            <a:spLocks/>
          </p:cNvSpPr>
          <p:nvPr/>
        </p:nvSpPr>
        <p:spPr>
          <a:xfrm>
            <a:off x="1231468" y="2378419"/>
            <a:ext cx="8915399" cy="1112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4800" dirty="0" smtClean="0"/>
              <a:t>Twitter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4735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759528" y="1694985"/>
            <a:ext cx="9343642" cy="4414870"/>
          </a:xfrm>
        </p:spPr>
        <p:txBody>
          <a:bodyPr>
            <a:normAutofit lnSpcReduction="10000"/>
          </a:bodyPr>
          <a:lstStyle/>
          <a:p>
            <a:pPr algn="ctr"/>
            <a:endParaRPr lang="en-GB" dirty="0"/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Twitter APIs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err="1" smtClean="0"/>
              <a:t>Tweepy</a:t>
            </a:r>
            <a:endParaRPr lang="en-GB" sz="1600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Limitations: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Twitter only allows access to 7 days old tweets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Rate Limited: restrictions in the number of calls you can do within a certain time frame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 smtClean="0"/>
              <a:t>Twitter provides just a sample of tweets (</a:t>
            </a:r>
            <a:r>
              <a:rPr lang="en-GB" b="1" dirty="0" smtClean="0"/>
              <a:t>GNIP </a:t>
            </a:r>
            <a:r>
              <a:rPr lang="en-GB" dirty="0" smtClean="0"/>
              <a:t>can provide complete data)</a:t>
            </a:r>
            <a:endParaRPr lang="en-GB" b="1" dirty="0" smtClean="0"/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GB" b="1" dirty="0" smtClean="0"/>
              <a:t>Outcome</a:t>
            </a:r>
            <a:r>
              <a:rPr lang="en-GB" dirty="0"/>
              <a:t>: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59104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Tweets 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the period 28/04/17 – 06/05/17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2187770" y="618893"/>
            <a:ext cx="8915399" cy="540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Twitter – Search the terms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6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14651</TotalTime>
  <Words>913</Words>
  <Application>Microsoft Macintosh PowerPoint</Application>
  <PresentationFormat>Panorámica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Wingdings 3</vt:lpstr>
      <vt:lpstr>Arial</vt:lpstr>
      <vt:lpstr>Espiral</vt:lpstr>
      <vt:lpstr>Twitter / Media Analysis  Argentina</vt:lpstr>
      <vt:lpstr>Twitter / Media Analysis</vt:lpstr>
      <vt:lpstr>Two Stages</vt:lpstr>
      <vt:lpstr>Presentación de PowerPoint</vt:lpstr>
      <vt:lpstr>Presentación de PowerPoint</vt:lpstr>
      <vt:lpstr>Media - Get the Data &amp; Terms</vt:lpstr>
      <vt:lpstr>Media - Get the Data &amp; Terms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horacio_nesman@yahoo.com.ar</dc:creator>
  <cp:lastModifiedBy>horacio_nesman@yahoo.com.ar</cp:lastModifiedBy>
  <cp:revision>263</cp:revision>
  <dcterms:created xsi:type="dcterms:W3CDTF">2017-04-05T10:21:26Z</dcterms:created>
  <dcterms:modified xsi:type="dcterms:W3CDTF">2017-05-22T11:12:51Z</dcterms:modified>
</cp:coreProperties>
</file>