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80" r:id="rId2"/>
    <p:sldId id="277" r:id="rId3"/>
  </p:sldIdLst>
  <p:sldSz cx="9144000" cy="6858000" type="screen4x3"/>
  <p:notesSz cx="9144000" cy="6858000"/>
  <p:embeddedFontLst>
    <p:embeddedFont>
      <p:font typeface="AIMEAP+NanumSquare Regular" panose="020B0600000101010101" charset="-127"/>
      <p:regular r:id="rId5"/>
    </p:embeddedFont>
    <p:embeddedFont>
      <p:font typeface="WGVCDD+NanumSquare Regular" panose="020B0600000101010101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C54E-FDC8-4ECA-8190-C86F89A58829}" type="datetimeFigureOut">
              <a:rPr lang="ko-KR" altLang="en-US" smtClean="0"/>
              <a:t>2022-08-10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218D5-D44B-4FD2-B609-160800671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264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45691-088B-44BB-9C3A-CF2D46D5B3D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029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45691-088B-44BB-9C3A-CF2D46D5B3D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8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804" y="219582"/>
            <a:ext cx="2941036" cy="26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8"/>
              </a:lnSpc>
            </a:pPr>
            <a:r>
              <a:rPr sz="2000" spc="11" dirty="0">
                <a:latin typeface="WGVCDD+NanumSquare Regular"/>
                <a:cs typeface="WGVCDD+NanumSquare Regular"/>
              </a:rPr>
              <a:t>0</a:t>
            </a:r>
            <a:r>
              <a:rPr lang="en-US" altLang="ko-KR" sz="2000" spc="11" dirty="0">
                <a:latin typeface="WGVCDD+NanumSquare Regular"/>
                <a:cs typeface="WGVCDD+NanumSquare Regular"/>
              </a:rPr>
              <a:t>2 </a:t>
            </a:r>
            <a:r>
              <a:rPr lang="en-US" altLang="ko-KR" sz="2000" spc="11" dirty="0">
                <a:latin typeface="+mj-ea"/>
                <a:ea typeface="+mj-ea"/>
                <a:cs typeface="WGVCDD+NanumSquare Regular"/>
              </a:rPr>
              <a:t> </a:t>
            </a:r>
            <a:r>
              <a:rPr lang="ko-KR" altLang="en-US" sz="2000" spc="11" dirty="0">
                <a:latin typeface="+mj-ea"/>
                <a:ea typeface="+mj-ea"/>
                <a:cs typeface="WGVCDD+NanumSquare Regular"/>
              </a:rPr>
              <a:t> 프로젝트 분석</a:t>
            </a:r>
            <a:r>
              <a:rPr lang="en-US" altLang="ko-KR" sz="2000" spc="2353" dirty="0">
                <a:latin typeface="WGVCDD+NanumSquare Regular"/>
                <a:cs typeface="WGVCDD+NanumSquare Regular"/>
              </a:rPr>
              <a:t> </a:t>
            </a:r>
            <a:endParaRPr sz="2000" dirty="0">
              <a:latin typeface="AIMEAP+NanumSquare Regular"/>
              <a:cs typeface="AIMEAP+NanumSquare Regular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277215-DFFE-FECD-8148-498C66FA921D}"/>
              </a:ext>
            </a:extLst>
          </p:cNvPr>
          <p:cNvSpPr txBox="1"/>
          <p:nvPr/>
        </p:nvSpPr>
        <p:spPr>
          <a:xfrm>
            <a:off x="364273" y="61641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01-1) </a:t>
            </a:r>
            <a:r>
              <a:rPr lang="ko-KR" altLang="en-US" dirty="0"/>
              <a:t>프로젝트 기능 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9A2A9B-8161-A288-28F0-7D15F50F2497}"/>
              </a:ext>
            </a:extLst>
          </p:cNvPr>
          <p:cNvSpPr/>
          <p:nvPr/>
        </p:nvSpPr>
        <p:spPr>
          <a:xfrm>
            <a:off x="3233286" y="1545238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login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35BD57-AFA1-9674-32BE-FFB624C484FF}"/>
              </a:ext>
            </a:extLst>
          </p:cNvPr>
          <p:cNvSpPr/>
          <p:nvPr/>
        </p:nvSpPr>
        <p:spPr>
          <a:xfrm>
            <a:off x="467543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도서현황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1A246EF-7962-3611-E1E4-FF5FD9543329}"/>
              </a:ext>
            </a:extLst>
          </p:cNvPr>
          <p:cNvSpPr/>
          <p:nvPr/>
        </p:nvSpPr>
        <p:spPr>
          <a:xfrm>
            <a:off x="2153166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대여</a:t>
            </a:r>
            <a:r>
              <a:rPr lang="en-US" altLang="ko-KR" sz="1200" dirty="0"/>
              <a:t>/</a:t>
            </a:r>
            <a:r>
              <a:rPr lang="ko-KR" altLang="en-US" sz="1200" dirty="0"/>
              <a:t>반납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1B3019C-791B-BAE9-3F73-DCF39454C643}"/>
              </a:ext>
            </a:extLst>
          </p:cNvPr>
          <p:cNvSpPr/>
          <p:nvPr/>
        </p:nvSpPr>
        <p:spPr>
          <a:xfrm>
            <a:off x="5796136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8B5F5B-91CB-D331-DA45-FE51AB917552}"/>
              </a:ext>
            </a:extLst>
          </p:cNvPr>
          <p:cNvSpPr/>
          <p:nvPr/>
        </p:nvSpPr>
        <p:spPr>
          <a:xfrm>
            <a:off x="1115615" y="3011033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도서정보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2FBCB5-B03D-FDCB-9845-9A6DB3CEED38}"/>
              </a:ext>
            </a:extLst>
          </p:cNvPr>
          <p:cNvSpPr/>
          <p:nvPr/>
        </p:nvSpPr>
        <p:spPr>
          <a:xfrm>
            <a:off x="1115615" y="3548239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도서등록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E0B1B57-7F74-84C2-911A-CA8A227A587B}"/>
              </a:ext>
            </a:extLst>
          </p:cNvPr>
          <p:cNvSpPr/>
          <p:nvPr/>
        </p:nvSpPr>
        <p:spPr>
          <a:xfrm>
            <a:off x="1115615" y="4085445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정보수정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5A6E513-0F49-9492-832A-D98E3C4D6111}"/>
              </a:ext>
            </a:extLst>
          </p:cNvPr>
          <p:cNvSpPr/>
          <p:nvPr/>
        </p:nvSpPr>
        <p:spPr>
          <a:xfrm>
            <a:off x="2748085" y="3040005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도서대여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939DA17-DA0E-B6FB-FC48-ED37E17E6838}"/>
              </a:ext>
            </a:extLst>
          </p:cNvPr>
          <p:cNvSpPr/>
          <p:nvPr/>
        </p:nvSpPr>
        <p:spPr>
          <a:xfrm>
            <a:off x="3324149" y="3515089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도서예약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7ED0D9C-5AE4-343F-F7CB-029A9D8D8F6F}"/>
              </a:ext>
            </a:extLst>
          </p:cNvPr>
          <p:cNvSpPr/>
          <p:nvPr/>
        </p:nvSpPr>
        <p:spPr>
          <a:xfrm>
            <a:off x="2748085" y="4019145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도서반납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D585788-B77A-F7C8-FAA9-7EFA0CFF3343}"/>
              </a:ext>
            </a:extLst>
          </p:cNvPr>
          <p:cNvSpPr/>
          <p:nvPr/>
        </p:nvSpPr>
        <p:spPr>
          <a:xfrm>
            <a:off x="6732240" y="3418990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 도서 상위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위에 대한 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B70EDA4-3EF8-8B9C-715E-5D5C0BC4C7DF}"/>
              </a:ext>
            </a:extLst>
          </p:cNvPr>
          <p:cNvSpPr/>
          <p:nvPr/>
        </p:nvSpPr>
        <p:spPr>
          <a:xfrm>
            <a:off x="6732240" y="3953851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대출자 상위 </a:t>
            </a:r>
            <a:r>
              <a:rPr lang="en-US" altLang="ko-KR" sz="10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위에 대한 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1A1675-7A13-CAA0-C559-3F44ADF025F3}"/>
              </a:ext>
            </a:extLst>
          </p:cNvPr>
          <p:cNvSpPr/>
          <p:nvPr/>
        </p:nvSpPr>
        <p:spPr>
          <a:xfrm>
            <a:off x="6732240" y="4488712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대출기간이 가장 짧은 도서에 대한 정보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353586D-00D7-E1B7-71EC-1006867F0A6C}"/>
              </a:ext>
            </a:extLst>
          </p:cNvPr>
          <p:cNvSpPr/>
          <p:nvPr/>
        </p:nvSpPr>
        <p:spPr>
          <a:xfrm>
            <a:off x="6732240" y="5023573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대출반납이 가장 빠른 학생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CD7F8F-83A5-0A9F-9B45-3B4857B520A3}"/>
              </a:ext>
            </a:extLst>
          </p:cNvPr>
          <p:cNvSpPr/>
          <p:nvPr/>
        </p:nvSpPr>
        <p:spPr>
          <a:xfrm>
            <a:off x="6732240" y="5558434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대출을 가장 많이 하는 학과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379E799-5D74-BA79-F817-910647A1D419}"/>
              </a:ext>
            </a:extLst>
          </p:cNvPr>
          <p:cNvSpPr/>
          <p:nvPr/>
        </p:nvSpPr>
        <p:spPr>
          <a:xfrm>
            <a:off x="6732240" y="6093296"/>
            <a:ext cx="213107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/>
                </a:solidFill>
                <a:latin typeface="Consolas" panose="020B0609020204030204" pitchFamily="49" charset="0"/>
              </a:rPr>
              <a:t>대출반납이 가장 늦은 학과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2173993-BB13-7709-0DA3-817308A46BA0}"/>
              </a:ext>
            </a:extLst>
          </p:cNvPr>
          <p:cNvCxnSpPr>
            <a:stCxn id="4" idx="2"/>
            <a:endCxn id="44" idx="0"/>
          </p:cNvCxnSpPr>
          <p:nvPr/>
        </p:nvCxnSpPr>
        <p:spPr>
          <a:xfrm rot="5400000">
            <a:off x="2102443" y="774435"/>
            <a:ext cx="360040" cy="27657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3D3326A-7A11-F30F-58DF-CE611A38FF38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 rot="16200000" flipH="1">
            <a:off x="4766739" y="875881"/>
            <a:ext cx="360040" cy="25628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03C0547-26B9-5EB2-FB6E-61C28D22CD12}"/>
              </a:ext>
            </a:extLst>
          </p:cNvPr>
          <p:cNvCxnSpPr>
            <a:stCxn id="4" idx="2"/>
            <a:endCxn id="52" idx="0"/>
          </p:cNvCxnSpPr>
          <p:nvPr/>
        </p:nvCxnSpPr>
        <p:spPr>
          <a:xfrm rot="5400000">
            <a:off x="2945254" y="1617246"/>
            <a:ext cx="360040" cy="10801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B868F03-DD6E-C14A-749E-B88A62ED417C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rot="16200000" flipH="1">
            <a:off x="3989370" y="1653250"/>
            <a:ext cx="360040" cy="100811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2AA5B0A-FEFC-BA75-98DC-9A3DEC09C3C8}"/>
              </a:ext>
            </a:extLst>
          </p:cNvPr>
          <p:cNvCxnSpPr>
            <a:stCxn id="44" idx="2"/>
            <a:endCxn id="55" idx="1"/>
          </p:cNvCxnSpPr>
          <p:nvPr/>
        </p:nvCxnSpPr>
        <p:spPr>
          <a:xfrm rot="16200000" flipH="1">
            <a:off x="778762" y="2890203"/>
            <a:ext cx="457683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9ED42E8-2D51-D502-393A-59EA3910290B}"/>
              </a:ext>
            </a:extLst>
          </p:cNvPr>
          <p:cNvCxnSpPr>
            <a:stCxn id="44" idx="2"/>
            <a:endCxn id="59" idx="1"/>
          </p:cNvCxnSpPr>
          <p:nvPr/>
        </p:nvCxnSpPr>
        <p:spPr>
          <a:xfrm rot="16200000" flipH="1">
            <a:off x="510159" y="3158806"/>
            <a:ext cx="994889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EE21F4C-2F52-9AE6-F77B-BD6BC1C8D081}"/>
              </a:ext>
            </a:extLst>
          </p:cNvPr>
          <p:cNvCxnSpPr>
            <a:stCxn id="44" idx="2"/>
            <a:endCxn id="60" idx="1"/>
          </p:cNvCxnSpPr>
          <p:nvPr/>
        </p:nvCxnSpPr>
        <p:spPr>
          <a:xfrm rot="16200000" flipH="1">
            <a:off x="241556" y="3427409"/>
            <a:ext cx="1532095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FAE2857F-0082-1FBD-E6C7-E02FD070A4AF}"/>
              </a:ext>
            </a:extLst>
          </p:cNvPr>
          <p:cNvCxnSpPr>
            <a:stCxn id="52" idx="2"/>
            <a:endCxn id="62" idx="1"/>
          </p:cNvCxnSpPr>
          <p:nvPr/>
        </p:nvCxnSpPr>
        <p:spPr>
          <a:xfrm rot="16200000" flipH="1">
            <a:off x="2423322" y="2931265"/>
            <a:ext cx="486655" cy="1628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40E253-A3ED-6214-2DF8-536CD9787A90}"/>
              </a:ext>
            </a:extLst>
          </p:cNvPr>
          <p:cNvSpPr/>
          <p:nvPr/>
        </p:nvSpPr>
        <p:spPr>
          <a:xfrm>
            <a:off x="4241398" y="233732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회원관리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F81137-3F53-A312-E301-284781227A5B}"/>
              </a:ext>
            </a:extLst>
          </p:cNvPr>
          <p:cNvSpPr/>
          <p:nvPr/>
        </p:nvSpPr>
        <p:spPr>
          <a:xfrm>
            <a:off x="1115615" y="4639377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대출현황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FF76DD5-B580-ACFD-57D7-C43F9F939BF4}"/>
              </a:ext>
            </a:extLst>
          </p:cNvPr>
          <p:cNvSpPr/>
          <p:nvPr/>
        </p:nvSpPr>
        <p:spPr>
          <a:xfrm>
            <a:off x="4860032" y="2996952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회원현황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EB74B-03D2-2706-5D93-A8C8F6FC4B04}"/>
              </a:ext>
            </a:extLst>
          </p:cNvPr>
          <p:cNvSpPr/>
          <p:nvPr/>
        </p:nvSpPr>
        <p:spPr>
          <a:xfrm>
            <a:off x="4860032" y="3505186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회원등록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D97157C-95E2-BA78-B7F8-457E72F359CE}"/>
              </a:ext>
            </a:extLst>
          </p:cNvPr>
          <p:cNvSpPr/>
          <p:nvPr/>
        </p:nvSpPr>
        <p:spPr>
          <a:xfrm>
            <a:off x="6710370" y="2884129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환경설정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AF8FCED3-B14F-E8BB-E146-B6F50C6A0B36}"/>
              </a:ext>
            </a:extLst>
          </p:cNvPr>
          <p:cNvCxnSpPr>
            <a:stCxn id="44" idx="2"/>
            <a:endCxn id="23" idx="1"/>
          </p:cNvCxnSpPr>
          <p:nvPr/>
        </p:nvCxnSpPr>
        <p:spPr>
          <a:xfrm rot="16200000" flipH="1">
            <a:off x="-35410" y="3704375"/>
            <a:ext cx="2086027" cy="2160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3AE2154-82CF-D907-A6E4-A929D0DD9F97}"/>
              </a:ext>
            </a:extLst>
          </p:cNvPr>
          <p:cNvCxnSpPr>
            <a:stCxn id="62" idx="2"/>
            <a:endCxn id="67" idx="1"/>
          </p:cNvCxnSpPr>
          <p:nvPr/>
        </p:nvCxnSpPr>
        <p:spPr>
          <a:xfrm rot="16200000" flipH="1">
            <a:off x="3122611" y="3529575"/>
            <a:ext cx="259060" cy="14401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4B97C05-3320-E2FE-0304-5B78972A35A3}"/>
              </a:ext>
            </a:extLst>
          </p:cNvPr>
          <p:cNvCxnSpPr>
            <a:stCxn id="52" idx="2"/>
            <a:endCxn id="68" idx="1"/>
          </p:cNvCxnSpPr>
          <p:nvPr/>
        </p:nvCxnSpPr>
        <p:spPr>
          <a:xfrm rot="16200000" flipH="1">
            <a:off x="1933752" y="3420835"/>
            <a:ext cx="1465795" cy="1628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88F0492-8D15-2207-DA29-C3E568D31AA6}"/>
              </a:ext>
            </a:extLst>
          </p:cNvPr>
          <p:cNvCxnSpPr>
            <a:stCxn id="18" idx="2"/>
            <a:endCxn id="28" idx="1"/>
          </p:cNvCxnSpPr>
          <p:nvPr/>
        </p:nvCxnSpPr>
        <p:spPr>
          <a:xfrm rot="16200000" flipH="1">
            <a:off x="4544938" y="2897882"/>
            <a:ext cx="443602" cy="186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BD04CC2E-3557-24D5-CCB7-AD85BAE4E5A7}"/>
              </a:ext>
            </a:extLst>
          </p:cNvPr>
          <p:cNvCxnSpPr>
            <a:stCxn id="18" idx="2"/>
            <a:endCxn id="30" idx="1"/>
          </p:cNvCxnSpPr>
          <p:nvPr/>
        </p:nvCxnSpPr>
        <p:spPr>
          <a:xfrm rot="16200000" flipH="1">
            <a:off x="4290821" y="3151999"/>
            <a:ext cx="951836" cy="1865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85AE31BF-BABC-7FF6-0F0B-8D8939E33092}"/>
              </a:ext>
            </a:extLst>
          </p:cNvPr>
          <p:cNvCxnSpPr>
            <a:cxnSpLocks/>
            <a:stCxn id="54" idx="2"/>
            <a:endCxn id="34" idx="1"/>
          </p:cNvCxnSpPr>
          <p:nvPr/>
        </p:nvCxnSpPr>
        <p:spPr>
          <a:xfrm rot="16200000" flipH="1">
            <a:off x="6303888" y="2693670"/>
            <a:ext cx="330779" cy="4821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EDC25D5-C19D-10B0-917F-61AB2C88D93E}"/>
              </a:ext>
            </a:extLst>
          </p:cNvPr>
          <p:cNvCxnSpPr>
            <a:cxnSpLocks/>
            <a:stCxn id="54" idx="2"/>
            <a:endCxn id="70" idx="1"/>
          </p:cNvCxnSpPr>
          <p:nvPr/>
        </p:nvCxnSpPr>
        <p:spPr>
          <a:xfrm rot="16200000" flipH="1">
            <a:off x="6047392" y="2950166"/>
            <a:ext cx="865640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연결선: 꺾임 68">
            <a:extLst>
              <a:ext uri="{FF2B5EF4-FFF2-40B4-BE49-F238E27FC236}">
                <a16:creationId xmlns:a16="http://schemas.microsoft.com/office/drawing/2014/main" id="{62F382A2-AB03-BBE1-5B88-D69F93A3941F}"/>
              </a:ext>
            </a:extLst>
          </p:cNvPr>
          <p:cNvCxnSpPr>
            <a:cxnSpLocks/>
            <a:stCxn id="54" idx="2"/>
            <a:endCxn id="71" idx="1"/>
          </p:cNvCxnSpPr>
          <p:nvPr/>
        </p:nvCxnSpPr>
        <p:spPr>
          <a:xfrm rot="16200000" flipH="1">
            <a:off x="5779962" y="3217596"/>
            <a:ext cx="1400501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1EC6F77-92F6-47B4-0762-851A600DAA48}"/>
              </a:ext>
            </a:extLst>
          </p:cNvPr>
          <p:cNvCxnSpPr>
            <a:cxnSpLocks/>
            <a:stCxn id="54" idx="2"/>
            <a:endCxn id="72" idx="1"/>
          </p:cNvCxnSpPr>
          <p:nvPr/>
        </p:nvCxnSpPr>
        <p:spPr>
          <a:xfrm rot="16200000" flipH="1">
            <a:off x="5512531" y="3485027"/>
            <a:ext cx="1935362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0EE65CC9-16ED-D492-4C54-D5C5F387255F}"/>
              </a:ext>
            </a:extLst>
          </p:cNvPr>
          <p:cNvCxnSpPr>
            <a:cxnSpLocks/>
            <a:stCxn id="54" idx="2"/>
            <a:endCxn id="73" idx="1"/>
          </p:cNvCxnSpPr>
          <p:nvPr/>
        </p:nvCxnSpPr>
        <p:spPr>
          <a:xfrm rot="16200000" flipH="1">
            <a:off x="5245101" y="3752457"/>
            <a:ext cx="2470223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F2CABE37-592C-8932-AE5A-5CF0FC474794}"/>
              </a:ext>
            </a:extLst>
          </p:cNvPr>
          <p:cNvCxnSpPr>
            <a:cxnSpLocks/>
            <a:stCxn id="54" idx="2"/>
            <a:endCxn id="74" idx="1"/>
          </p:cNvCxnSpPr>
          <p:nvPr/>
        </p:nvCxnSpPr>
        <p:spPr>
          <a:xfrm rot="16200000" flipH="1">
            <a:off x="4977670" y="4019888"/>
            <a:ext cx="3005084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93DB30C3-284B-409D-EE3E-436C98EA2EEC}"/>
              </a:ext>
            </a:extLst>
          </p:cNvPr>
          <p:cNvCxnSpPr>
            <a:cxnSpLocks/>
            <a:stCxn id="54" idx="2"/>
            <a:endCxn id="75" idx="1"/>
          </p:cNvCxnSpPr>
          <p:nvPr/>
        </p:nvCxnSpPr>
        <p:spPr>
          <a:xfrm rot="16200000" flipH="1">
            <a:off x="4710239" y="4287319"/>
            <a:ext cx="3539946" cy="5040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E72A144-A347-153C-F48E-CD4064E6B531}"/>
              </a:ext>
            </a:extLst>
          </p:cNvPr>
          <p:cNvSpPr/>
          <p:nvPr/>
        </p:nvSpPr>
        <p:spPr>
          <a:xfrm>
            <a:off x="3233286" y="985364"/>
            <a:ext cx="86409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Library</a:t>
            </a:r>
          </a:p>
          <a:p>
            <a:pPr algn="ctr"/>
            <a:r>
              <a:rPr lang="en-US" altLang="ko-KR" sz="1200" dirty="0"/>
              <a:t>Service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185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90804" y="219582"/>
            <a:ext cx="2941036" cy="263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8"/>
              </a:lnSpc>
            </a:pPr>
            <a:r>
              <a:rPr sz="2000" spc="11" dirty="0">
                <a:solidFill>
                  <a:srgbClr val="2E3F4F"/>
                </a:solidFill>
                <a:latin typeface="WGVCDD+NanumSquare Regular"/>
                <a:cs typeface="WGVCDD+NanumSquare Regular"/>
              </a:rPr>
              <a:t>0</a:t>
            </a:r>
            <a:r>
              <a:rPr lang="en-US" altLang="ko-KR" sz="2000" spc="11" dirty="0">
                <a:solidFill>
                  <a:srgbClr val="2E3F4F"/>
                </a:solidFill>
                <a:latin typeface="WGVCDD+NanumSquare Regular"/>
                <a:cs typeface="WGVCDD+NanumSquare Regular"/>
              </a:rPr>
              <a:t>2 </a:t>
            </a:r>
            <a:r>
              <a:rPr lang="en-US" altLang="ko-KR" sz="2000" spc="11" dirty="0">
                <a:solidFill>
                  <a:srgbClr val="2E3F4F"/>
                </a:solidFill>
                <a:latin typeface="+mj-ea"/>
                <a:ea typeface="+mj-ea"/>
                <a:cs typeface="WGVCDD+NanumSquare Regular"/>
              </a:rPr>
              <a:t> </a:t>
            </a:r>
            <a:r>
              <a:rPr lang="ko-KR" altLang="en-US" sz="2000" spc="11" dirty="0">
                <a:solidFill>
                  <a:schemeClr val="bg1"/>
                </a:solidFill>
                <a:latin typeface="+mj-ea"/>
                <a:ea typeface="+mj-ea"/>
                <a:cs typeface="WGVCDD+NanumSquare Regular"/>
              </a:rPr>
              <a:t> 프로젝트 분석</a:t>
            </a:r>
            <a:r>
              <a:rPr lang="en-US" altLang="ko-KR" sz="2000" spc="2353" dirty="0">
                <a:solidFill>
                  <a:srgbClr val="2E3F4F"/>
                </a:solidFill>
                <a:latin typeface="WGVCDD+NanumSquare Regular"/>
                <a:cs typeface="WGVCDD+NanumSquare Regular"/>
              </a:rPr>
              <a:t> </a:t>
            </a:r>
            <a:endParaRPr sz="2000" dirty="0">
              <a:solidFill>
                <a:srgbClr val="FFFFFF"/>
              </a:solidFill>
              <a:latin typeface="AIMEAP+NanumSquare Regular"/>
              <a:cs typeface="AIMEAP+NanumSquare Regular"/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C82D89E-20F6-318D-71E0-7FBEEA3332EF}"/>
              </a:ext>
            </a:extLst>
          </p:cNvPr>
          <p:cNvSpPr/>
          <p:nvPr/>
        </p:nvSpPr>
        <p:spPr>
          <a:xfrm>
            <a:off x="7602300" y="2916482"/>
            <a:ext cx="1290180" cy="271803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C24C49-6F26-C10C-AB3D-E21CBBB48E56}"/>
              </a:ext>
            </a:extLst>
          </p:cNvPr>
          <p:cNvSpPr/>
          <p:nvPr/>
        </p:nvSpPr>
        <p:spPr>
          <a:xfrm>
            <a:off x="5410184" y="1666547"/>
            <a:ext cx="1904084" cy="770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ConnectionManager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1043B8-E272-F5B4-D060-ECC68C26AFA9}"/>
              </a:ext>
            </a:extLst>
          </p:cNvPr>
          <p:cNvSpPr/>
          <p:nvPr/>
        </p:nvSpPr>
        <p:spPr>
          <a:xfrm>
            <a:off x="5410182" y="2825031"/>
            <a:ext cx="1904086" cy="157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DAO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ABE2C-3413-952A-F049-7AD25120FEFC}"/>
              </a:ext>
            </a:extLst>
          </p:cNvPr>
          <p:cNvSpPr/>
          <p:nvPr/>
        </p:nvSpPr>
        <p:spPr>
          <a:xfrm>
            <a:off x="1537082" y="4693627"/>
            <a:ext cx="5777186" cy="940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/>
              <a:t>        VO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76FAA2-6069-8F91-0AA4-8F2A5C01CFE8}"/>
              </a:ext>
            </a:extLst>
          </p:cNvPr>
          <p:cNvSpPr/>
          <p:nvPr/>
        </p:nvSpPr>
        <p:spPr>
          <a:xfrm>
            <a:off x="1537083" y="2825031"/>
            <a:ext cx="808634" cy="157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Main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sp>
        <p:nvSpPr>
          <p:cNvPr id="17" name="순서도: 문서 16">
            <a:extLst>
              <a:ext uri="{FF2B5EF4-FFF2-40B4-BE49-F238E27FC236}">
                <a16:creationId xmlns:a16="http://schemas.microsoft.com/office/drawing/2014/main" id="{BFDC5D82-097A-E879-E4B1-2DE8D53CDC7E}"/>
              </a:ext>
            </a:extLst>
          </p:cNvPr>
          <p:cNvSpPr/>
          <p:nvPr/>
        </p:nvSpPr>
        <p:spPr>
          <a:xfrm flipH="1">
            <a:off x="292296" y="4693627"/>
            <a:ext cx="967335" cy="977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</a:t>
            </a: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85E8B232-E8A0-9176-7CE1-0BE4E615851D}"/>
              </a:ext>
            </a:extLst>
          </p:cNvPr>
          <p:cNvCxnSpPr>
            <a:cxnSpLocks/>
            <a:stCxn id="8" idx="0"/>
            <a:endCxn id="9" idx="3"/>
          </p:cNvCxnSpPr>
          <p:nvPr/>
        </p:nvCxnSpPr>
        <p:spPr>
          <a:xfrm rot="16200000" flipV="1">
            <a:off x="7187168" y="2178805"/>
            <a:ext cx="1187323" cy="933122"/>
          </a:xfrm>
          <a:prstGeom prst="curvedConnector2">
            <a:avLst/>
          </a:prstGeom>
          <a:ln w="285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A18BE15F-24B9-8D36-2CB7-F25C13647B3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6168141" y="2630946"/>
            <a:ext cx="388170" cy="1"/>
          </a:xfrm>
          <a:prstGeom prst="curvedConnector3">
            <a:avLst/>
          </a:prstGeom>
          <a:ln w="28575">
            <a:solidFill>
              <a:schemeClr val="accent2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F620BCB-C8A3-A8A3-E961-C98311E2FD35}"/>
              </a:ext>
            </a:extLst>
          </p:cNvPr>
          <p:cNvGraphicFramePr>
            <a:graphicFrameLocks noGrp="1"/>
          </p:cNvGraphicFramePr>
          <p:nvPr/>
        </p:nvGraphicFramePr>
        <p:xfrm>
          <a:off x="7794212" y="3547302"/>
          <a:ext cx="964604" cy="45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51">
                  <a:extLst>
                    <a:ext uri="{9D8B030D-6E8A-4147-A177-3AD203B41FA5}">
                      <a16:colId xmlns:a16="http://schemas.microsoft.com/office/drawing/2014/main" val="1642289522"/>
                    </a:ext>
                  </a:extLst>
                </a:gridCol>
                <a:gridCol w="241151">
                  <a:extLst>
                    <a:ext uri="{9D8B030D-6E8A-4147-A177-3AD203B41FA5}">
                      <a16:colId xmlns:a16="http://schemas.microsoft.com/office/drawing/2014/main" val="2464019961"/>
                    </a:ext>
                  </a:extLst>
                </a:gridCol>
                <a:gridCol w="241151">
                  <a:extLst>
                    <a:ext uri="{9D8B030D-6E8A-4147-A177-3AD203B41FA5}">
                      <a16:colId xmlns:a16="http://schemas.microsoft.com/office/drawing/2014/main" val="3978854072"/>
                    </a:ext>
                  </a:extLst>
                </a:gridCol>
                <a:gridCol w="241151">
                  <a:extLst>
                    <a:ext uri="{9D8B030D-6E8A-4147-A177-3AD203B41FA5}">
                      <a16:colId xmlns:a16="http://schemas.microsoft.com/office/drawing/2014/main" val="3475736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1218334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2405438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3794656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1144772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6045" marR="66045" marT="33022" marB="33022"/>
                </a:tc>
                <a:extLst>
                  <a:ext uri="{0D108BD9-81ED-4DB2-BD59-A6C34878D82A}">
                    <a16:rowId xmlns:a16="http://schemas.microsoft.com/office/drawing/2014/main" val="3939868119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2BF57E-CA28-6B73-10C1-9BD23DFCDCF8}"/>
              </a:ext>
            </a:extLst>
          </p:cNvPr>
          <p:cNvSpPr/>
          <p:nvPr/>
        </p:nvSpPr>
        <p:spPr>
          <a:xfrm>
            <a:off x="2627784" y="1666547"/>
            <a:ext cx="2477780" cy="2736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Business Logic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endParaRPr lang="ko-KR" altLang="en-US" sz="1400" dirty="0"/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E46673C-5757-CD12-7956-DBFD83B8DCF6}"/>
              </a:ext>
            </a:extLst>
          </p:cNvPr>
          <p:cNvCxnSpPr>
            <a:cxnSpLocks/>
            <a:stCxn id="17" idx="0"/>
            <a:endCxn id="16" idx="1"/>
          </p:cNvCxnSpPr>
          <p:nvPr/>
        </p:nvCxnSpPr>
        <p:spPr>
          <a:xfrm rot="5400000" flipH="1" flipV="1">
            <a:off x="616789" y="3773333"/>
            <a:ext cx="1079469" cy="761120"/>
          </a:xfrm>
          <a:prstGeom prst="curvedConnector2">
            <a:avLst/>
          </a:prstGeom>
          <a:ln w="28575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D344EC3D-AE26-7F53-53D3-3A2D98C3263E}"/>
              </a:ext>
            </a:extLst>
          </p:cNvPr>
          <p:cNvCxnSpPr>
            <a:cxnSpLocks/>
          </p:cNvCxnSpPr>
          <p:nvPr/>
        </p:nvCxnSpPr>
        <p:spPr>
          <a:xfrm rot="10800000">
            <a:off x="7226943" y="3735444"/>
            <a:ext cx="640423" cy="343796"/>
          </a:xfrm>
          <a:prstGeom prst="curvedConnector3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E544D272-B765-FB86-235C-11764E7AF9F5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>
            <a:off x="5105564" y="3034916"/>
            <a:ext cx="393347" cy="646040"/>
          </a:xfrm>
          <a:prstGeom prst="curvedConnector3">
            <a:avLst>
              <a:gd name="adj1" fmla="val 5000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F7AF217E-639F-770C-36C1-419C7AB520E2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2345717" y="3141586"/>
            <a:ext cx="414449" cy="472572"/>
          </a:xfrm>
          <a:prstGeom prst="curvedConnector3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F52B01C6-32AA-B182-F1AE-BE8C18830FFF}"/>
              </a:ext>
            </a:extLst>
          </p:cNvPr>
          <p:cNvCxnSpPr>
            <a:cxnSpLocks/>
            <a:stCxn id="12" idx="2"/>
            <a:endCxn id="23" idx="3"/>
          </p:cNvCxnSpPr>
          <p:nvPr/>
        </p:nvCxnSpPr>
        <p:spPr>
          <a:xfrm rot="5400000" flipH="1">
            <a:off x="5049711" y="3090770"/>
            <a:ext cx="1368368" cy="1256661"/>
          </a:xfrm>
          <a:prstGeom prst="curvedConnector4">
            <a:avLst>
              <a:gd name="adj1" fmla="val -64930"/>
              <a:gd name="adj2" fmla="val 87880"/>
            </a:avLst>
          </a:prstGeom>
          <a:ln w="28575">
            <a:headEnd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F07358-D671-F6F4-BFF1-E5C400B0E23E}"/>
              </a:ext>
            </a:extLst>
          </p:cNvPr>
          <p:cNvSpPr txBox="1"/>
          <p:nvPr/>
        </p:nvSpPr>
        <p:spPr>
          <a:xfrm>
            <a:off x="5855165" y="1968631"/>
            <a:ext cx="1154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Connection</a:t>
            </a:r>
            <a:endParaRPr lang="ko-KR" altLang="en-US" sz="1400" b="1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6A048-489B-F5E6-9368-4836EE0C6381}"/>
              </a:ext>
            </a:extLst>
          </p:cNvPr>
          <p:cNvSpPr txBox="1"/>
          <p:nvPr/>
        </p:nvSpPr>
        <p:spPr>
          <a:xfrm>
            <a:off x="5498911" y="3265457"/>
            <a:ext cx="1662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/>
              <a:t>Insert(</a:t>
            </a:r>
            <a:r>
              <a:rPr lang="ko-KR" altLang="en-US" sz="1200" b="1" i="1" dirty="0"/>
              <a:t>대여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예약</a:t>
            </a:r>
            <a:r>
              <a:rPr lang="en-US" altLang="ko-KR" sz="1200" b="1" i="1" dirty="0"/>
              <a:t>)</a:t>
            </a:r>
          </a:p>
          <a:p>
            <a:r>
              <a:rPr lang="en-US" altLang="ko-KR" sz="1200" b="1" i="1" dirty="0"/>
              <a:t>Select(</a:t>
            </a:r>
            <a:r>
              <a:rPr lang="ko-KR" altLang="en-US" sz="1200" b="1" i="1" dirty="0"/>
              <a:t>도서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대출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예약</a:t>
            </a:r>
            <a:r>
              <a:rPr lang="en-US" altLang="ko-KR" sz="1200" b="1" i="1" dirty="0"/>
              <a:t>)</a:t>
            </a:r>
          </a:p>
          <a:p>
            <a:r>
              <a:rPr lang="en-US" altLang="ko-KR" sz="1200" b="1" i="1" dirty="0"/>
              <a:t>Update</a:t>
            </a:r>
          </a:p>
          <a:p>
            <a:r>
              <a:rPr lang="en-US" altLang="ko-KR" sz="1200" b="1" i="1" dirty="0"/>
              <a:t>(</a:t>
            </a:r>
            <a:r>
              <a:rPr lang="ko-KR" altLang="en-US" sz="1200" b="1" i="1" dirty="0"/>
              <a:t>학생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도서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대여</a:t>
            </a:r>
            <a:r>
              <a:rPr lang="en-US" altLang="ko-KR" sz="1200" b="1" i="1" dirty="0"/>
              <a:t>,</a:t>
            </a:r>
            <a:r>
              <a:rPr lang="ko-KR" altLang="en-US" sz="1200" b="1" i="1" dirty="0"/>
              <a:t>예약</a:t>
            </a:r>
            <a:r>
              <a:rPr lang="en-US" altLang="ko-KR" sz="1200" b="1" i="1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A55FF8-CA65-ED48-F682-A04871C05B20}"/>
              </a:ext>
            </a:extLst>
          </p:cNvPr>
          <p:cNvSpPr txBox="1"/>
          <p:nvPr/>
        </p:nvSpPr>
        <p:spPr>
          <a:xfrm>
            <a:off x="1700013" y="34602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/>
              <a:t>U/I</a:t>
            </a:r>
            <a:endParaRPr lang="ko-KR" altLang="en-US" sz="1400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7E2D3E-750C-1FFE-5D94-58B5FA38DB89}"/>
              </a:ext>
            </a:extLst>
          </p:cNvPr>
          <p:cNvSpPr txBox="1"/>
          <p:nvPr/>
        </p:nvSpPr>
        <p:spPr>
          <a:xfrm>
            <a:off x="329871" y="5028477"/>
            <a:ext cx="83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/>
              <a:t>csvInsert</a:t>
            </a:r>
            <a:endParaRPr lang="ko-KR" altLang="en-US" sz="1400" b="1" i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7C1E50E-7D07-FCB5-0AE2-746B02D6BBAA}"/>
              </a:ext>
            </a:extLst>
          </p:cNvPr>
          <p:cNvSpPr/>
          <p:nvPr/>
        </p:nvSpPr>
        <p:spPr>
          <a:xfrm>
            <a:off x="2760166" y="2076210"/>
            <a:ext cx="413127" cy="2130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BL</a:t>
            </a:r>
            <a:endParaRPr lang="ko-KR" altLang="en-US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66593D9-8A23-4E0A-5C0B-776428F2BD86}"/>
              </a:ext>
            </a:extLst>
          </p:cNvPr>
          <p:cNvSpPr/>
          <p:nvPr/>
        </p:nvSpPr>
        <p:spPr>
          <a:xfrm>
            <a:off x="3266476" y="2076211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BorrowBook</a:t>
            </a:r>
            <a:endParaRPr lang="ko-KR" altLang="en-US" sz="14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A91B7AF-4B3C-56B9-B65A-CC1014530F63}"/>
              </a:ext>
            </a:extLst>
          </p:cNvPr>
          <p:cNvSpPr/>
          <p:nvPr/>
        </p:nvSpPr>
        <p:spPr>
          <a:xfrm>
            <a:off x="3266476" y="2443386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ReservationBook</a:t>
            </a:r>
            <a:endParaRPr lang="ko-KR" altLang="en-US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A2ED36-ECB4-3539-D5AA-3C6E20411820}"/>
              </a:ext>
            </a:extLst>
          </p:cNvPr>
          <p:cNvSpPr/>
          <p:nvPr/>
        </p:nvSpPr>
        <p:spPr>
          <a:xfrm>
            <a:off x="3266476" y="2810561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ReturnBook</a:t>
            </a:r>
            <a:endParaRPr lang="ko-KR" altLang="en-US" sz="14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EEF9AC7-BF92-BE00-53A6-F6458E7C8EDC}"/>
              </a:ext>
            </a:extLst>
          </p:cNvPr>
          <p:cNvSpPr/>
          <p:nvPr/>
        </p:nvSpPr>
        <p:spPr>
          <a:xfrm>
            <a:off x="3266476" y="3177736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InfoBook</a:t>
            </a:r>
            <a:endParaRPr lang="ko-KR" altLang="en-US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83AAFEE-7245-DD7D-4700-DD6E3FAE65FF}"/>
              </a:ext>
            </a:extLst>
          </p:cNvPr>
          <p:cNvSpPr/>
          <p:nvPr/>
        </p:nvSpPr>
        <p:spPr>
          <a:xfrm>
            <a:off x="3266476" y="3544911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LibraryService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6AFCA5-5F2E-DB5B-E450-4E838F563284}"/>
              </a:ext>
            </a:extLst>
          </p:cNvPr>
          <p:cNvSpPr/>
          <p:nvPr/>
        </p:nvSpPr>
        <p:spPr>
          <a:xfrm>
            <a:off x="3266476" y="3912087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DateTimeService</a:t>
            </a:r>
            <a:endParaRPr lang="ko-KR" altLang="en-US" sz="1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74D0330-D9EB-8519-EEB2-DD9E7BFA35FB}"/>
              </a:ext>
            </a:extLst>
          </p:cNvPr>
          <p:cNvSpPr/>
          <p:nvPr/>
        </p:nvSpPr>
        <p:spPr>
          <a:xfrm>
            <a:off x="2662855" y="4846532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StudentVO</a:t>
            </a:r>
            <a:endParaRPr lang="ko-KR" altLang="en-US" sz="1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CFD9C34-BC07-1401-F9B4-0F6DE9E0CFA6}"/>
              </a:ext>
            </a:extLst>
          </p:cNvPr>
          <p:cNvSpPr/>
          <p:nvPr/>
        </p:nvSpPr>
        <p:spPr>
          <a:xfrm>
            <a:off x="2662855" y="5202857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BookVO</a:t>
            </a:r>
            <a:endParaRPr lang="ko-KR" altLang="en-US" sz="1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71B897B-C1CB-CAAD-134D-EFF08796B85E}"/>
              </a:ext>
            </a:extLst>
          </p:cNvPr>
          <p:cNvSpPr/>
          <p:nvPr/>
        </p:nvSpPr>
        <p:spPr>
          <a:xfrm>
            <a:off x="4491142" y="5202857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ReservationVO</a:t>
            </a:r>
            <a:endParaRPr lang="ko-KR" altLang="en-US" sz="14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3596028-F257-80CB-B000-807235A48C5E}"/>
              </a:ext>
            </a:extLst>
          </p:cNvPr>
          <p:cNvSpPr/>
          <p:nvPr/>
        </p:nvSpPr>
        <p:spPr>
          <a:xfrm>
            <a:off x="4491142" y="4843446"/>
            <a:ext cx="1723549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LoanVO</a:t>
            </a:r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44A5475-80CE-F1B0-8807-A97D48F9FEDF}"/>
              </a:ext>
            </a:extLst>
          </p:cNvPr>
          <p:cNvSpPr/>
          <p:nvPr/>
        </p:nvSpPr>
        <p:spPr>
          <a:xfrm>
            <a:off x="7710863" y="4123366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StdTBL</a:t>
            </a:r>
            <a:endParaRPr lang="ko-KR" altLang="en-US" sz="14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2E50AC0-7A9B-B670-EECE-9B7AD8D1774F}"/>
              </a:ext>
            </a:extLst>
          </p:cNvPr>
          <p:cNvSpPr/>
          <p:nvPr/>
        </p:nvSpPr>
        <p:spPr>
          <a:xfrm>
            <a:off x="7710863" y="4464174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BookTBL</a:t>
            </a:r>
            <a:endParaRPr lang="ko-KR" altLang="en-US" sz="140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0F3F875-1048-780E-5EFE-D362EA3E91EE}"/>
              </a:ext>
            </a:extLst>
          </p:cNvPr>
          <p:cNvSpPr/>
          <p:nvPr/>
        </p:nvSpPr>
        <p:spPr>
          <a:xfrm>
            <a:off x="7710863" y="4804982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LoanTBL</a:t>
            </a:r>
            <a:endParaRPr lang="ko-KR" altLang="en-US" sz="14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2053839-2B76-005D-290A-695D4CB7A000}"/>
              </a:ext>
            </a:extLst>
          </p:cNvPr>
          <p:cNvSpPr/>
          <p:nvPr/>
        </p:nvSpPr>
        <p:spPr>
          <a:xfrm>
            <a:off x="7710863" y="5145789"/>
            <a:ext cx="1103266" cy="30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RsrvTBL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277215-DFFE-FECD-8148-498C66FA921D}"/>
              </a:ext>
            </a:extLst>
          </p:cNvPr>
          <p:cNvSpPr txBox="1"/>
          <p:nvPr/>
        </p:nvSpPr>
        <p:spPr>
          <a:xfrm>
            <a:off x="694288" y="674117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01-1) </a:t>
            </a:r>
            <a:r>
              <a:rPr lang="ko-KR" altLang="en-US" dirty="0"/>
              <a:t>프로젝트 클래스 구조</a:t>
            </a:r>
          </a:p>
        </p:txBody>
      </p:sp>
    </p:spTree>
    <p:extLst>
      <p:ext uri="{BB962C8B-B14F-4D97-AF65-F5344CB8AC3E}">
        <p14:creationId xmlns:p14="http://schemas.microsoft.com/office/powerpoint/2010/main" val="146670576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125</Words>
  <Application>Microsoft Office PowerPoint</Application>
  <PresentationFormat>화면 슬라이드 쇼(4:3)</PresentationFormat>
  <Paragraphs>81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WGVCDD+NanumSquare Regular</vt:lpstr>
      <vt:lpstr>맑은 고딕</vt:lpstr>
      <vt:lpstr>Calibri</vt:lpstr>
      <vt:lpstr>Consolas</vt:lpstr>
      <vt:lpstr>AIMEAP+NanumSquare Regular</vt:lpstr>
      <vt:lpstr>Theme Office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KKURY KKURY</cp:lastModifiedBy>
  <cp:revision>72</cp:revision>
  <dcterms:modified xsi:type="dcterms:W3CDTF">2022-08-10T06:05:12Z</dcterms:modified>
</cp:coreProperties>
</file>