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Montserra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FE17A4-C1C4-49A3-B396-C6AE28FAB014}">
  <a:tblStyle styleId="{DCFE17A4-C1C4-49A3-B396-C6AE28FAB01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Montserrat-bold.fntdata"/><Relationship Id="rId14" Type="http://schemas.openxmlformats.org/officeDocument/2006/relationships/slide" Target="slides/slide8.xml"/><Relationship Id="rId36" Type="http://schemas.openxmlformats.org/officeDocument/2006/relationships/font" Target="fonts/Montserrat-regular.fntdata"/><Relationship Id="rId17" Type="http://schemas.openxmlformats.org/officeDocument/2006/relationships/slide" Target="slides/slide11.xml"/><Relationship Id="rId39" Type="http://schemas.openxmlformats.org/officeDocument/2006/relationships/font" Target="fonts/Montserrat-boldItalic.fntdata"/><Relationship Id="rId16" Type="http://schemas.openxmlformats.org/officeDocument/2006/relationships/slide" Target="slides/slide10.xml"/><Relationship Id="rId38" Type="http://schemas.openxmlformats.org/officeDocument/2006/relationships/font" Target="fonts/Montserrat-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6151e72a44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6151e72a4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6151e72a4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6151e72a4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AUC (Area Under Curve): Measures separability (1.0 = perfect, 0.5 = random)</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AUC &gt; 0.80</a:t>
            </a:r>
            <a:r>
              <a:rPr lang="en">
                <a:solidFill>
                  <a:schemeClr val="dk1"/>
                </a:solidFill>
              </a:rPr>
              <a:t>: Very good</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AUC ~ 0.70–0.80</a:t>
            </a:r>
            <a:r>
              <a:rPr lang="en">
                <a:solidFill>
                  <a:schemeClr val="dk1"/>
                </a:solidFill>
              </a:rPr>
              <a:t>: Moderate, usable</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AUC &lt; 0.70</a:t>
            </a:r>
            <a:r>
              <a:rPr lang="en">
                <a:solidFill>
                  <a:schemeClr val="dk1"/>
                </a:solidFill>
              </a:rPr>
              <a:t>: Needs improvement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6151e72a4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6151e72a4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6a45d990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6a45d990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6a7416b7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6a7416b7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6151e72a4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6151e72a4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61991a0cc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61991a0cc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61991a0cc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61991a0cc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6151e72a4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6151e72a4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3d3280dcc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3d3280dcc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3d3280dcc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3d3280dcc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3d3280dcc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3d3280dcc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3d3280dcc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3d3280dcc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6151e72a4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6151e72a4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6151e72a4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6151e72a4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61991a0cc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61991a0cc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6151e72a4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6151e72a4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696a8803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696a8803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61991a0ccb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61991a0ccb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61991a0ccb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61991a0ccb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22.png"/><Relationship Id="rId7" Type="http://schemas.openxmlformats.org/officeDocument/2006/relationships/image" Target="../media/image20.png"/><Relationship Id="rId8"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8.png"/><Relationship Id="rId7" Type="http://schemas.openxmlformats.org/officeDocument/2006/relationships/image" Target="../media/image21.png"/><Relationship Id="rId8"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0"/>
              </a:spcAft>
              <a:buNone/>
            </a:pPr>
            <a:r>
              <a:rPr lang="en" sz="1950">
                <a:solidFill>
                  <a:srgbClr val="1F1F1F"/>
                </a:solidFill>
                <a:highlight>
                  <a:srgbClr val="FFFFFF"/>
                </a:highlight>
              </a:rPr>
              <a:t>Sheng Guardrails Project</a:t>
            </a:r>
            <a:endParaRPr sz="1950">
              <a:solidFill>
                <a:srgbClr val="1F1F1F"/>
              </a:solidFill>
              <a:highlight>
                <a:srgbClr val="FFFFFF"/>
              </a:highlight>
            </a:endParaRPr>
          </a:p>
          <a:p>
            <a:pPr indent="0" lvl="0" marL="0" rtl="0" algn="l">
              <a:spcBef>
                <a:spcPts val="1200"/>
              </a:spcBef>
              <a:spcAft>
                <a:spcPts val="0"/>
              </a:spcAft>
              <a:buNone/>
            </a:pPr>
            <a:r>
              <a:t/>
            </a:r>
            <a:endParaRPr/>
          </a:p>
        </p:txBody>
      </p:sp>
      <p:sp>
        <p:nvSpPr>
          <p:cNvPr id="86" name="Google Shape;86;p13"/>
          <p:cNvSpPr txBox="1"/>
          <p:nvPr>
            <p:ph idx="1" type="subTitle"/>
          </p:nvPr>
        </p:nvSpPr>
        <p:spPr>
          <a:xfrm>
            <a:off x="687475" y="1716485"/>
            <a:ext cx="8222100" cy="7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Investigating ways of establishing a guardrail to detect In Topic and Out of Topic discussions in a low resource </a:t>
            </a:r>
            <a:r>
              <a:rPr i="1" lang="en"/>
              <a:t>informal </a:t>
            </a:r>
            <a:r>
              <a:rPr lang="en"/>
              <a:t>language-Sheng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2200"/>
              <a:t>Findings and Results</a:t>
            </a:r>
            <a:endParaRPr sz="4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ph type="title"/>
          </p:nvPr>
        </p:nvSpPr>
        <p:spPr>
          <a:xfrm>
            <a:off x="389850" y="1650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Track 1: </a:t>
            </a:r>
            <a:r>
              <a:rPr lang="en"/>
              <a:t>Embeddings and Cosine Similarity</a:t>
            </a:r>
            <a:endParaRPr/>
          </a:p>
        </p:txBody>
      </p:sp>
      <p:graphicFrame>
        <p:nvGraphicFramePr>
          <p:cNvPr id="212" name="Google Shape;212;p23"/>
          <p:cNvGraphicFramePr/>
          <p:nvPr/>
        </p:nvGraphicFramePr>
        <p:xfrm>
          <a:off x="611000" y="3600450"/>
          <a:ext cx="3000000" cy="3000000"/>
        </p:xfrm>
        <a:graphic>
          <a:graphicData uri="http://schemas.openxmlformats.org/drawingml/2006/table">
            <a:tbl>
              <a:tblPr>
                <a:noFill/>
                <a:tableStyleId>{DCFE17A4-C1C4-49A3-B396-C6AE28FAB014}</a:tableStyleId>
              </a:tblPr>
              <a:tblGrid>
                <a:gridCol w="1536950"/>
                <a:gridCol w="1536950"/>
                <a:gridCol w="1536950"/>
                <a:gridCol w="1536950"/>
              </a:tblGrid>
              <a:tr h="434750">
                <a:tc>
                  <a:txBody>
                    <a:bodyPr/>
                    <a:lstStyle/>
                    <a:p>
                      <a:pPr indent="0" lvl="0" marL="76200" rtl="0" algn="ctr">
                        <a:spcBef>
                          <a:spcPts val="0"/>
                        </a:spcBef>
                        <a:spcAft>
                          <a:spcPts val="0"/>
                        </a:spcAft>
                        <a:buNone/>
                      </a:pPr>
                      <a:r>
                        <a:rPr b="1" lang="en" sz="1200">
                          <a:solidFill>
                            <a:srgbClr val="1F1F1F"/>
                          </a:solidFill>
                          <a:highlight>
                            <a:srgbClr val="FFFFFF"/>
                          </a:highlight>
                          <a:latin typeface="Roboto"/>
                          <a:ea typeface="Roboto"/>
                          <a:cs typeface="Roboto"/>
                          <a:sym typeface="Roboto"/>
                        </a:rPr>
                        <a:t>Classifier</a:t>
                      </a:r>
                      <a:endParaRPr b="1" sz="1200">
                        <a:solidFill>
                          <a:srgbClr val="1F1F1F"/>
                        </a:solidFill>
                        <a:highlight>
                          <a:srgbClr val="FFFFFF"/>
                        </a:highlight>
                        <a:latin typeface="Roboto"/>
                        <a:ea typeface="Roboto"/>
                        <a:cs typeface="Roboto"/>
                        <a:sym typeface="Roboto"/>
                      </a:endParaRPr>
                    </a:p>
                  </a:txBody>
                  <a:tcPr marT="57150" marB="57150" marR="57150" marL="57150" anchor="ctr"/>
                </a:tc>
                <a:tc>
                  <a:txBody>
                    <a:bodyPr/>
                    <a:lstStyle/>
                    <a:p>
                      <a:pPr indent="0" lvl="0" marL="76200" rtl="0" algn="ctr">
                        <a:spcBef>
                          <a:spcPts val="0"/>
                        </a:spcBef>
                        <a:spcAft>
                          <a:spcPts val="0"/>
                        </a:spcAft>
                        <a:buNone/>
                      </a:pPr>
                      <a:r>
                        <a:rPr b="1" lang="en" sz="1200">
                          <a:solidFill>
                            <a:srgbClr val="1F1F1F"/>
                          </a:solidFill>
                          <a:highlight>
                            <a:srgbClr val="FFFFFF"/>
                          </a:highlight>
                          <a:latin typeface="Roboto"/>
                          <a:ea typeface="Roboto"/>
                          <a:cs typeface="Roboto"/>
                          <a:sym typeface="Roboto"/>
                        </a:rPr>
                        <a:t>Accuracy (mpnet / MiniLM/3-large)</a:t>
                      </a:r>
                      <a:endParaRPr b="1" sz="1200">
                        <a:solidFill>
                          <a:srgbClr val="1F1F1F"/>
                        </a:solidFill>
                        <a:highlight>
                          <a:srgbClr val="FFFFFF"/>
                        </a:highlight>
                        <a:latin typeface="Roboto"/>
                        <a:ea typeface="Roboto"/>
                        <a:cs typeface="Roboto"/>
                        <a:sym typeface="Roboto"/>
                      </a:endParaRPr>
                    </a:p>
                  </a:txBody>
                  <a:tcPr marT="57150" marB="57150" marR="57150" marL="57150" anchor="ctr"/>
                </a:tc>
                <a:tc>
                  <a:txBody>
                    <a:bodyPr/>
                    <a:lstStyle/>
                    <a:p>
                      <a:pPr indent="0" lvl="0" marL="76200" rtl="0" algn="ctr">
                        <a:spcBef>
                          <a:spcPts val="0"/>
                        </a:spcBef>
                        <a:spcAft>
                          <a:spcPts val="0"/>
                        </a:spcAft>
                        <a:buNone/>
                      </a:pPr>
                      <a:r>
                        <a:rPr b="1" lang="en" sz="1200">
                          <a:solidFill>
                            <a:srgbClr val="1F1F1F"/>
                          </a:solidFill>
                          <a:highlight>
                            <a:srgbClr val="FFFFFF"/>
                          </a:highlight>
                          <a:latin typeface="Roboto"/>
                          <a:ea typeface="Roboto"/>
                          <a:cs typeface="Roboto"/>
                          <a:sym typeface="Roboto"/>
                        </a:rPr>
                        <a:t>F1-score (mpnet / MiniLM/3-large)</a:t>
                      </a:r>
                      <a:endParaRPr b="1" sz="1200">
                        <a:solidFill>
                          <a:srgbClr val="1F1F1F"/>
                        </a:solidFill>
                        <a:highlight>
                          <a:srgbClr val="FFFFFF"/>
                        </a:highlight>
                        <a:latin typeface="Roboto"/>
                        <a:ea typeface="Roboto"/>
                        <a:cs typeface="Roboto"/>
                        <a:sym typeface="Roboto"/>
                      </a:endParaRPr>
                    </a:p>
                  </a:txBody>
                  <a:tcPr marT="57150" marB="57150" marR="57150" marL="57150" anchor="ctr"/>
                </a:tc>
                <a:tc>
                  <a:txBody>
                    <a:bodyPr/>
                    <a:lstStyle/>
                    <a:p>
                      <a:pPr indent="0" lvl="0" marL="76200" rtl="0" algn="ctr">
                        <a:spcBef>
                          <a:spcPts val="0"/>
                        </a:spcBef>
                        <a:spcAft>
                          <a:spcPts val="0"/>
                        </a:spcAft>
                        <a:buNone/>
                      </a:pPr>
                      <a:r>
                        <a:rPr b="1" lang="en" sz="1200">
                          <a:solidFill>
                            <a:srgbClr val="1F1F1F"/>
                          </a:solidFill>
                          <a:highlight>
                            <a:srgbClr val="FFFFFF"/>
                          </a:highlight>
                          <a:latin typeface="Roboto"/>
                          <a:ea typeface="Roboto"/>
                          <a:cs typeface="Roboto"/>
                          <a:sym typeface="Roboto"/>
                        </a:rPr>
                        <a:t>ROC - AUC </a:t>
                      </a:r>
                      <a:r>
                        <a:rPr b="1" lang="en" sz="1200">
                          <a:solidFill>
                            <a:srgbClr val="1F1F1F"/>
                          </a:solidFill>
                          <a:highlight>
                            <a:schemeClr val="lt1"/>
                          </a:highlight>
                          <a:latin typeface="Roboto"/>
                          <a:ea typeface="Roboto"/>
                          <a:cs typeface="Roboto"/>
                          <a:sym typeface="Roboto"/>
                        </a:rPr>
                        <a:t> (mpnet / MiniLM/3-large)</a:t>
                      </a:r>
                      <a:endParaRPr b="1" sz="1200">
                        <a:solidFill>
                          <a:srgbClr val="1F1F1F"/>
                        </a:solidFill>
                        <a:highlight>
                          <a:srgbClr val="FFFFFF"/>
                        </a:highlight>
                        <a:latin typeface="Roboto"/>
                        <a:ea typeface="Roboto"/>
                        <a:cs typeface="Roboto"/>
                        <a:sym typeface="Roboto"/>
                      </a:endParaRPr>
                    </a:p>
                  </a:txBody>
                  <a:tcPr marT="57150" marB="57150" marR="57150" marL="57150" anchor="ctr"/>
                </a:tc>
              </a:tr>
              <a:tr h="280275">
                <a:tc>
                  <a:txBody>
                    <a:bodyPr/>
                    <a:lstStyle/>
                    <a:p>
                      <a:pPr indent="0" lvl="0" marL="76200" rtl="0" algn="l">
                        <a:spcBef>
                          <a:spcPts val="0"/>
                        </a:spcBef>
                        <a:spcAft>
                          <a:spcPts val="0"/>
                        </a:spcAft>
                        <a:buNone/>
                      </a:pPr>
                      <a:r>
                        <a:rPr lang="en" sz="1100">
                          <a:solidFill>
                            <a:srgbClr val="1F1F1F"/>
                          </a:solidFill>
                          <a:highlight>
                            <a:srgbClr val="FFFFFF"/>
                          </a:highlight>
                          <a:latin typeface="Roboto"/>
                          <a:ea typeface="Roboto"/>
                          <a:cs typeface="Roboto"/>
                          <a:sym typeface="Roboto"/>
                        </a:rPr>
                        <a:t>Logistic Regression</a:t>
                      </a:r>
                      <a:endParaRPr sz="1100">
                        <a:solidFill>
                          <a:srgbClr val="1F1F1F"/>
                        </a:solidFill>
                        <a:highlight>
                          <a:srgbClr val="FFFFFF"/>
                        </a:highlight>
                        <a:latin typeface="Roboto"/>
                        <a:ea typeface="Roboto"/>
                        <a:cs typeface="Roboto"/>
                        <a:sym typeface="Roboto"/>
                      </a:endParaRPr>
                    </a:p>
                  </a:txBody>
                  <a:tcPr marT="57150" marB="57150" marR="57150" marL="57150" anchor="ctr"/>
                </a:tc>
                <a:tc>
                  <a:txBody>
                    <a:bodyPr/>
                    <a:lstStyle/>
                    <a:p>
                      <a:pPr indent="0" lvl="0" marL="0" rtl="0" algn="l">
                        <a:spcBef>
                          <a:spcPts val="0"/>
                        </a:spcBef>
                        <a:spcAft>
                          <a:spcPts val="0"/>
                        </a:spcAft>
                        <a:buNone/>
                      </a:pPr>
                      <a:r>
                        <a:rPr lang="en" sz="1100"/>
                        <a:t>0.79/0.78/0.84</a:t>
                      </a:r>
                      <a:endParaRPr sz="1100"/>
                    </a:p>
                  </a:txBody>
                  <a:tcPr marT="57150" marB="57150" marR="57150" marL="57150" anchor="ctr"/>
                </a:tc>
                <a:tc>
                  <a:txBody>
                    <a:bodyPr/>
                    <a:lstStyle/>
                    <a:p>
                      <a:pPr indent="0" lvl="0" marL="0" rtl="0" algn="l">
                        <a:spcBef>
                          <a:spcPts val="0"/>
                        </a:spcBef>
                        <a:spcAft>
                          <a:spcPts val="0"/>
                        </a:spcAft>
                        <a:buNone/>
                      </a:pPr>
                      <a:r>
                        <a:rPr lang="en" sz="1100"/>
                        <a:t>0.88/0.88/0.90</a:t>
                      </a:r>
                      <a:endParaRPr sz="1100"/>
                    </a:p>
                  </a:txBody>
                  <a:tcPr marT="57150" marB="57150" marR="57150" marL="57150" anchor="ctr"/>
                </a:tc>
                <a:tc>
                  <a:txBody>
                    <a:bodyPr/>
                    <a:lstStyle/>
                    <a:p>
                      <a:pPr indent="0" lvl="0" marL="0" rtl="0" algn="l">
                        <a:spcBef>
                          <a:spcPts val="0"/>
                        </a:spcBef>
                        <a:spcAft>
                          <a:spcPts val="0"/>
                        </a:spcAft>
                        <a:buNone/>
                      </a:pPr>
                      <a:r>
                        <a:rPr lang="en" sz="1100"/>
                        <a:t>0.55/0.55/0.65</a:t>
                      </a:r>
                      <a:endParaRPr sz="1100"/>
                    </a:p>
                  </a:txBody>
                  <a:tcPr marT="57150" marB="57150" marR="57150" marL="57150" anchor="ctr"/>
                </a:tc>
              </a:tr>
              <a:tr h="280275">
                <a:tc>
                  <a:txBody>
                    <a:bodyPr/>
                    <a:lstStyle/>
                    <a:p>
                      <a:pPr indent="0" lvl="0" marL="76200" rtl="0" algn="l">
                        <a:spcBef>
                          <a:spcPts val="0"/>
                        </a:spcBef>
                        <a:spcAft>
                          <a:spcPts val="0"/>
                        </a:spcAft>
                        <a:buNone/>
                      </a:pPr>
                      <a:r>
                        <a:rPr lang="en" sz="1100">
                          <a:solidFill>
                            <a:srgbClr val="1F1F1F"/>
                          </a:solidFill>
                          <a:highlight>
                            <a:srgbClr val="FFFFFF"/>
                          </a:highlight>
                          <a:latin typeface="Roboto"/>
                          <a:ea typeface="Roboto"/>
                          <a:cs typeface="Roboto"/>
                          <a:sym typeface="Roboto"/>
                        </a:rPr>
                        <a:t>K-means</a:t>
                      </a:r>
                      <a:endParaRPr sz="1100">
                        <a:solidFill>
                          <a:srgbClr val="1F1F1F"/>
                        </a:solidFill>
                        <a:highlight>
                          <a:srgbClr val="FFFFFF"/>
                        </a:highlight>
                        <a:latin typeface="Roboto"/>
                        <a:ea typeface="Roboto"/>
                        <a:cs typeface="Roboto"/>
                        <a:sym typeface="Roboto"/>
                      </a:endParaRPr>
                    </a:p>
                  </a:txBody>
                  <a:tcPr marT="57150" marB="57150" marR="57150" marL="57150" anchor="ctr"/>
                </a:tc>
                <a:tc>
                  <a:txBody>
                    <a:bodyPr/>
                    <a:lstStyle/>
                    <a:p>
                      <a:pPr indent="0" lvl="0" marL="0" rtl="0" algn="l">
                        <a:spcBef>
                          <a:spcPts val="0"/>
                        </a:spcBef>
                        <a:spcAft>
                          <a:spcPts val="0"/>
                        </a:spcAft>
                        <a:buNone/>
                      </a:pPr>
                      <a:r>
                        <a:rPr lang="en" sz="1100"/>
                        <a:t>0.33/0.44/0.73</a:t>
                      </a:r>
                      <a:endParaRPr sz="1100"/>
                    </a:p>
                  </a:txBody>
                  <a:tcPr marT="57150" marB="57150" marR="57150" marL="57150" anchor="ctr"/>
                </a:tc>
                <a:tc>
                  <a:txBody>
                    <a:bodyPr/>
                    <a:lstStyle/>
                    <a:p>
                      <a:pPr indent="0" lvl="0" marL="0" rtl="0" algn="l">
                        <a:spcBef>
                          <a:spcPts val="0"/>
                        </a:spcBef>
                        <a:spcAft>
                          <a:spcPts val="0"/>
                        </a:spcAft>
                        <a:buNone/>
                      </a:pPr>
                      <a:r>
                        <a:rPr lang="en" sz="1100"/>
                        <a:t>0.5/0.29/0.80</a:t>
                      </a:r>
                      <a:endParaRPr sz="1100"/>
                    </a:p>
                  </a:txBody>
                  <a:tcPr marT="57150" marB="57150" marR="57150" marL="57150" anchor="ctr"/>
                </a:tc>
                <a:tc>
                  <a:txBody>
                    <a:bodyPr/>
                    <a:lstStyle/>
                    <a:p>
                      <a:pPr indent="0" lvl="0" marL="0" rtl="0" algn="l">
                        <a:spcBef>
                          <a:spcPts val="0"/>
                        </a:spcBef>
                        <a:spcAft>
                          <a:spcPts val="0"/>
                        </a:spcAft>
                        <a:buNone/>
                      </a:pPr>
                      <a:r>
                        <a:rPr lang="en" sz="1100"/>
                        <a:t>0.78/0.80/0.21</a:t>
                      </a:r>
                      <a:endParaRPr sz="1100"/>
                    </a:p>
                  </a:txBody>
                  <a:tcPr marT="57150" marB="57150" marR="57150" marL="57150" anchor="ctr"/>
                </a:tc>
              </a:tr>
              <a:tr h="280275">
                <a:tc>
                  <a:txBody>
                    <a:bodyPr/>
                    <a:lstStyle/>
                    <a:p>
                      <a:pPr indent="0" lvl="0" marL="76200" rtl="0" algn="l">
                        <a:spcBef>
                          <a:spcPts val="0"/>
                        </a:spcBef>
                        <a:spcAft>
                          <a:spcPts val="0"/>
                        </a:spcAft>
                        <a:buNone/>
                      </a:pPr>
                      <a:r>
                        <a:rPr lang="en" sz="1100">
                          <a:solidFill>
                            <a:srgbClr val="1F1F1F"/>
                          </a:solidFill>
                          <a:highlight>
                            <a:srgbClr val="FFFFFF"/>
                          </a:highlight>
                          <a:latin typeface="Roboto"/>
                          <a:ea typeface="Roboto"/>
                          <a:cs typeface="Roboto"/>
                          <a:sym typeface="Roboto"/>
                        </a:rPr>
                        <a:t>Random Forest</a:t>
                      </a:r>
                      <a:endParaRPr sz="1100">
                        <a:solidFill>
                          <a:srgbClr val="1F1F1F"/>
                        </a:solidFill>
                        <a:highlight>
                          <a:srgbClr val="FFFFFF"/>
                        </a:highlight>
                        <a:latin typeface="Roboto"/>
                        <a:ea typeface="Roboto"/>
                        <a:cs typeface="Roboto"/>
                        <a:sym typeface="Roboto"/>
                      </a:endParaRPr>
                    </a:p>
                  </a:txBody>
                  <a:tcPr marT="57150" marB="57150" marR="57150" marL="57150" anchor="ctr"/>
                </a:tc>
                <a:tc>
                  <a:txBody>
                    <a:bodyPr/>
                    <a:lstStyle/>
                    <a:p>
                      <a:pPr indent="0" lvl="0" marL="0" rtl="0" algn="l">
                        <a:spcBef>
                          <a:spcPts val="0"/>
                        </a:spcBef>
                        <a:spcAft>
                          <a:spcPts val="0"/>
                        </a:spcAft>
                        <a:buNone/>
                      </a:pPr>
                      <a:r>
                        <a:rPr lang="en" sz="1100"/>
                        <a:t>0.83/0.81/0.84</a:t>
                      </a:r>
                      <a:endParaRPr sz="1100"/>
                    </a:p>
                  </a:txBody>
                  <a:tcPr marT="57150" marB="57150" marR="57150" marL="57150" anchor="ctr"/>
                </a:tc>
                <a:tc>
                  <a:txBody>
                    <a:bodyPr/>
                    <a:lstStyle/>
                    <a:p>
                      <a:pPr indent="0" lvl="0" marL="0" rtl="0" algn="l">
                        <a:spcBef>
                          <a:spcPts val="0"/>
                        </a:spcBef>
                        <a:spcAft>
                          <a:spcPts val="0"/>
                        </a:spcAft>
                        <a:buNone/>
                      </a:pPr>
                      <a:r>
                        <a:rPr lang="en" sz="1100"/>
                        <a:t>0.89/0.88/0.90</a:t>
                      </a:r>
                      <a:endParaRPr sz="1100"/>
                    </a:p>
                  </a:txBody>
                  <a:tcPr marT="57150" marB="57150" marR="57150" marL="57150" anchor="ctr"/>
                </a:tc>
                <a:tc>
                  <a:txBody>
                    <a:bodyPr/>
                    <a:lstStyle/>
                    <a:p>
                      <a:pPr indent="0" lvl="0" marL="0" rtl="0" algn="l">
                        <a:spcBef>
                          <a:spcPts val="0"/>
                        </a:spcBef>
                        <a:spcAft>
                          <a:spcPts val="0"/>
                        </a:spcAft>
                        <a:buNone/>
                      </a:pPr>
                      <a:r>
                        <a:rPr lang="en" sz="1100"/>
                        <a:t>0.81/0.73/0.75</a:t>
                      </a:r>
                      <a:endParaRPr sz="1100"/>
                    </a:p>
                  </a:txBody>
                  <a:tcPr marT="57150" marB="57150" marR="57150" marL="57150" anchor="ctr"/>
                </a:tc>
              </a:tr>
            </a:tbl>
          </a:graphicData>
        </a:graphic>
      </p:graphicFrame>
      <p:sp>
        <p:nvSpPr>
          <p:cNvPr id="213" name="Google Shape;213;p23"/>
          <p:cNvSpPr txBox="1"/>
          <p:nvPr>
            <p:ph idx="1" type="body"/>
          </p:nvPr>
        </p:nvSpPr>
        <p:spPr>
          <a:xfrm>
            <a:off x="160650" y="811038"/>
            <a:ext cx="8822700" cy="2789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Generate embeddings using </a:t>
            </a:r>
            <a:r>
              <a:rPr lang="en" sz="1400">
                <a:latin typeface="Courier New"/>
                <a:ea typeface="Courier New"/>
                <a:cs typeface="Courier New"/>
                <a:sym typeface="Courier New"/>
              </a:rPr>
              <a:t>all-mpnet-base-v2, all-MiniLM-L6-v2</a:t>
            </a:r>
            <a:r>
              <a:rPr lang="en"/>
              <a:t> and </a:t>
            </a:r>
            <a:r>
              <a:rPr lang="en" sz="1400">
                <a:latin typeface="Courier New"/>
                <a:ea typeface="Courier New"/>
                <a:cs typeface="Courier New"/>
                <a:sym typeface="Courier New"/>
              </a:rPr>
              <a:t>text-embedding-3-large</a:t>
            </a:r>
            <a:r>
              <a:rPr lang="en"/>
              <a:t> and Classify using Logistic Regression(LR), K-means and Random Forest(RF)</a:t>
            </a:r>
            <a:endParaRPr/>
          </a:p>
          <a:p>
            <a:pPr indent="-342900" lvl="0" marL="457200" rtl="0" algn="l">
              <a:spcBef>
                <a:spcPts val="0"/>
              </a:spcBef>
              <a:spcAft>
                <a:spcPts val="0"/>
              </a:spcAft>
              <a:buSzPts val="1800"/>
              <a:buChar char="●"/>
            </a:pPr>
            <a:r>
              <a:rPr lang="en"/>
              <a:t>Observations:</a:t>
            </a:r>
            <a:endParaRPr/>
          </a:p>
          <a:p>
            <a:pPr indent="-317500" lvl="1" marL="914400" rtl="0" algn="l">
              <a:spcBef>
                <a:spcPts val="0"/>
              </a:spcBef>
              <a:spcAft>
                <a:spcPts val="0"/>
              </a:spcAft>
              <a:buSzPts val="1400"/>
              <a:buChar char="○"/>
            </a:pPr>
            <a:r>
              <a:rPr lang="en"/>
              <a:t>In LR, the decision boundary was low at &lt;0.25 cosine similarity, hence displayed bias towards Class 1 with low false negatives, and high false positives</a:t>
            </a:r>
            <a:endParaRPr/>
          </a:p>
          <a:p>
            <a:pPr indent="-317500" lvl="1" marL="914400" rtl="0" algn="l">
              <a:spcBef>
                <a:spcPts val="0"/>
              </a:spcBef>
              <a:spcAft>
                <a:spcPts val="0"/>
              </a:spcAft>
              <a:buSzPts val="1400"/>
              <a:buChar char="○"/>
            </a:pPr>
            <a:r>
              <a:rPr lang="en"/>
              <a:t>K-means overlap zone was between 0.4-0.7, and although it seemed to have a decision boundary, the accuracy and f1 scores were poor albeit high AUC scores across </a:t>
            </a:r>
            <a:r>
              <a:rPr lang="en">
                <a:latin typeface="Courier New"/>
                <a:ea typeface="Courier New"/>
                <a:cs typeface="Courier New"/>
                <a:sym typeface="Courier New"/>
              </a:rPr>
              <a:t>mpnet </a:t>
            </a:r>
            <a:r>
              <a:rPr lang="en"/>
              <a:t>and </a:t>
            </a:r>
            <a:r>
              <a:rPr lang="en">
                <a:latin typeface="Courier New"/>
                <a:ea typeface="Courier New"/>
                <a:cs typeface="Courier New"/>
                <a:sym typeface="Courier New"/>
              </a:rPr>
              <a:t>minilm</a:t>
            </a:r>
            <a:r>
              <a:rPr lang="en"/>
              <a:t>. This drastically changed for </a:t>
            </a:r>
            <a:r>
              <a:rPr lang="en">
                <a:latin typeface="Courier New"/>
                <a:ea typeface="Courier New"/>
                <a:cs typeface="Courier New"/>
                <a:sym typeface="Courier New"/>
              </a:rPr>
              <a:t>text-3-large</a:t>
            </a:r>
            <a:r>
              <a:rPr lang="en"/>
              <a:t>, where the reverse occurred.</a:t>
            </a:r>
            <a:endParaRPr/>
          </a:p>
          <a:p>
            <a:pPr indent="-317500" lvl="1" marL="914400" rtl="0" algn="l">
              <a:spcBef>
                <a:spcPts val="0"/>
              </a:spcBef>
              <a:spcAft>
                <a:spcPts val="0"/>
              </a:spcAft>
              <a:buSzPts val="1400"/>
              <a:buChar char="○"/>
            </a:pPr>
            <a:r>
              <a:rPr lang="en"/>
              <a:t>In RF both classes overlap significantly between 0.1 and 0.7, making that region ambiguous. However it performed well across all sentence </a:t>
            </a:r>
            <a:r>
              <a:rPr lang="en"/>
              <a:t>embeddings</a:t>
            </a:r>
            <a:r>
              <a:rPr lang="en"/>
              <a:t> models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Track 2: </a:t>
            </a:r>
            <a:r>
              <a:rPr lang="en"/>
              <a:t>Multilingual</a:t>
            </a:r>
            <a:r>
              <a:rPr lang="en"/>
              <a:t> </a:t>
            </a:r>
            <a:r>
              <a:rPr lang="en"/>
              <a:t>Neural Net Models</a:t>
            </a:r>
            <a:endParaRPr/>
          </a:p>
        </p:txBody>
      </p:sp>
      <p:sp>
        <p:nvSpPr>
          <p:cNvPr id="219" name="Google Shape;219;p24"/>
          <p:cNvSpPr txBox="1"/>
          <p:nvPr>
            <p:ph idx="1" type="body"/>
          </p:nvPr>
        </p:nvSpPr>
        <p:spPr>
          <a:xfrm>
            <a:off x="311700" y="1192675"/>
            <a:ext cx="8676900" cy="2323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Explored an additional NLP multilingual models with no fine tuning (used default settings). </a:t>
            </a:r>
            <a:endParaRPr/>
          </a:p>
          <a:p>
            <a:pPr indent="-342900" lvl="0" marL="457200" rtl="0" algn="l">
              <a:spcBef>
                <a:spcPts val="0"/>
              </a:spcBef>
              <a:spcAft>
                <a:spcPts val="0"/>
              </a:spcAft>
              <a:buSzPts val="1800"/>
              <a:buChar char="●"/>
            </a:pPr>
            <a:r>
              <a:rPr lang="en"/>
              <a:t>Observation: Despite trying several of these models the performance remained low at between 43% and 56% on the higher side. </a:t>
            </a:r>
            <a:endParaRPr/>
          </a:p>
          <a:p>
            <a:pPr indent="-342900" lvl="0" marL="457200" rtl="0" algn="l">
              <a:spcBef>
                <a:spcPts val="0"/>
              </a:spcBef>
              <a:spcAft>
                <a:spcPts val="0"/>
              </a:spcAft>
              <a:buSzPts val="1800"/>
              <a:buChar char="●"/>
            </a:pPr>
            <a:r>
              <a:rPr lang="en"/>
              <a:t>Conclusion: </a:t>
            </a:r>
            <a:endParaRPr/>
          </a:p>
          <a:p>
            <a:pPr indent="-317500" lvl="1" marL="914400" rtl="0" algn="l">
              <a:spcBef>
                <a:spcPts val="0"/>
              </a:spcBef>
              <a:spcAft>
                <a:spcPts val="0"/>
              </a:spcAft>
              <a:buSzPts val="1400"/>
              <a:buChar char="○"/>
            </a:pPr>
            <a:r>
              <a:rPr lang="en"/>
              <a:t>Achieve a larger data set for training to test feasibility of Neural Nets for this problem set</a:t>
            </a:r>
            <a:endParaRPr/>
          </a:p>
          <a:p>
            <a:pPr indent="-317500" lvl="1" marL="914400" rtl="0" algn="l">
              <a:spcBef>
                <a:spcPts val="0"/>
              </a:spcBef>
              <a:spcAft>
                <a:spcPts val="0"/>
              </a:spcAft>
              <a:buSzPts val="1400"/>
              <a:buChar char="○"/>
            </a:pPr>
            <a:r>
              <a:rPr lang="en"/>
              <a:t>Needs fine tuning of the models to achieve better 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Track 3a: OpenAI with prompt B</a:t>
            </a:r>
            <a:endParaRPr/>
          </a:p>
        </p:txBody>
      </p:sp>
      <p:sp>
        <p:nvSpPr>
          <p:cNvPr id="225" name="Google Shape;225;p25"/>
          <p:cNvSpPr txBox="1"/>
          <p:nvPr>
            <p:ph idx="1" type="body"/>
          </p:nvPr>
        </p:nvSpPr>
        <p:spPr>
          <a:xfrm>
            <a:off x="311700" y="1059225"/>
            <a:ext cx="8676900" cy="23406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Prompt B: </a:t>
            </a:r>
            <a:r>
              <a:rPr lang="en"/>
              <a:t>You are a classifier that determines whether a sentence is about mental, sexual, or reproductive health. The topics include relationships, friendships, sex, abortion, menstruation, abuse, assault, health access challenges, and self-expression for young people. Classify each sentence as</a:t>
            </a:r>
            <a:r>
              <a:rPr lang="en"/>
              <a:t>:</a:t>
            </a:r>
            <a:endParaRPr/>
          </a:p>
          <a:p>
            <a:pPr indent="0" lvl="0" marL="0" rtl="0" algn="l">
              <a:spcBef>
                <a:spcPts val="0"/>
              </a:spcBef>
              <a:spcAft>
                <a:spcPts val="0"/>
              </a:spcAft>
              <a:buNone/>
            </a:pPr>
            <a:r>
              <a:rPr lang="en"/>
              <a:t>     	</a:t>
            </a:r>
            <a:r>
              <a:rPr lang="en"/>
              <a:t> - 1 (In Topic) if it is relevant to these areas.</a:t>
            </a:r>
            <a:endParaRPr/>
          </a:p>
          <a:p>
            <a:pPr indent="0" lvl="0" marL="0" rtl="0" algn="l">
              <a:spcBef>
                <a:spcPts val="0"/>
              </a:spcBef>
              <a:spcAft>
                <a:spcPts val="0"/>
              </a:spcAft>
              <a:buNone/>
            </a:pPr>
            <a:r>
              <a:rPr lang="en"/>
              <a:t>      	- 0 (Out of Topic) if it is unrelated.</a:t>
            </a:r>
            <a:endParaRPr/>
          </a:p>
          <a:p>
            <a:pPr indent="0" lvl="0" marL="0" rtl="0" algn="l">
              <a:spcBef>
                <a:spcPts val="0"/>
              </a:spcBef>
              <a:spcAft>
                <a:spcPts val="0"/>
              </a:spcAft>
              <a:buNone/>
            </a:pPr>
            <a:r>
              <a:rPr lang="en"/>
              <a:t>      	Here are examples:</a:t>
            </a:r>
            <a:r>
              <a:rPr lang="en">
                <a:latin typeface="Courier New"/>
                <a:ea typeface="Courier New"/>
                <a:cs typeface="Courier New"/>
                <a:sym typeface="Courier New"/>
              </a:rPr>
              <a:t>{train_df.to_dict(orient='records')}</a:t>
            </a:r>
            <a:endParaRPr>
              <a:latin typeface="Courier New"/>
              <a:ea typeface="Courier New"/>
              <a:cs typeface="Courier New"/>
              <a:sym typeface="Courier New"/>
            </a:endParaRPr>
          </a:p>
          <a:p>
            <a:pPr indent="0" lvl="0" marL="0" rtl="0" algn="l">
              <a:spcBef>
                <a:spcPts val="0"/>
              </a:spcBef>
              <a:spcAft>
                <a:spcPts val="0"/>
              </a:spcAft>
              <a:buNone/>
            </a:pPr>
            <a:r>
              <a:rPr lang="en"/>
              <a:t>      	Sentence to classify: </a:t>
            </a:r>
            <a:r>
              <a:rPr lang="en">
                <a:latin typeface="Courier New"/>
                <a:ea typeface="Courier New"/>
                <a:cs typeface="Courier New"/>
                <a:sym typeface="Courier New"/>
              </a:rPr>
              <a:t>{item} </a:t>
            </a:r>
            <a:endParaRPr>
              <a:latin typeface="Courier New"/>
              <a:ea typeface="Courier New"/>
              <a:cs typeface="Courier New"/>
              <a:sym typeface="Courier New"/>
            </a:endParaRPr>
          </a:p>
          <a:p>
            <a:pPr indent="0" lvl="0" marL="0" rtl="0" algn="l">
              <a:spcBef>
                <a:spcPts val="0"/>
              </a:spcBef>
              <a:spcAft>
                <a:spcPts val="0"/>
              </a:spcAft>
              <a:buNone/>
            </a:pPr>
            <a:r>
              <a:rPr lang="en"/>
              <a:t>     	 Answer:</a:t>
            </a:r>
            <a:endParaRPr/>
          </a:p>
        </p:txBody>
      </p:sp>
      <p:graphicFrame>
        <p:nvGraphicFramePr>
          <p:cNvPr id="226" name="Google Shape;226;p25"/>
          <p:cNvGraphicFramePr/>
          <p:nvPr/>
        </p:nvGraphicFramePr>
        <p:xfrm>
          <a:off x="405525" y="3331600"/>
          <a:ext cx="3000000" cy="3000000"/>
        </p:xfrm>
        <a:graphic>
          <a:graphicData uri="http://schemas.openxmlformats.org/drawingml/2006/table">
            <a:tbl>
              <a:tblPr>
                <a:noFill/>
                <a:tableStyleId>{DCFE17A4-C1C4-49A3-B396-C6AE28FAB014}</a:tableStyleId>
              </a:tblPr>
              <a:tblGrid>
                <a:gridCol w="1861350"/>
                <a:gridCol w="1861350"/>
                <a:gridCol w="1861350"/>
                <a:gridCol w="18613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F1 Score</a:t>
                      </a:r>
                      <a:endParaRPr/>
                    </a:p>
                  </a:txBody>
                  <a:tcPr marT="91425" marB="91425" marR="91425" marL="91425"/>
                </a:tc>
                <a:tc>
                  <a:txBody>
                    <a:bodyPr/>
                    <a:lstStyle/>
                    <a:p>
                      <a:pPr indent="0" lvl="0" marL="0" rtl="0" algn="l">
                        <a:spcBef>
                          <a:spcPts val="0"/>
                        </a:spcBef>
                        <a:spcAft>
                          <a:spcPts val="0"/>
                        </a:spcAft>
                        <a:buNone/>
                      </a:pPr>
                      <a:r>
                        <a:rPr lang="en"/>
                        <a:t>AUC Score</a:t>
                      </a:r>
                      <a:endParaRPr/>
                    </a:p>
                  </a:txBody>
                  <a:tcPr marT="91425" marB="91425" marR="91425" marL="91425"/>
                </a:tc>
              </a:tr>
              <a:tr h="381000">
                <a:tc>
                  <a:txBody>
                    <a:bodyPr/>
                    <a:lstStyle/>
                    <a:p>
                      <a:pPr indent="0" lvl="0" marL="0" rtl="0" algn="l">
                        <a:spcBef>
                          <a:spcPts val="0"/>
                        </a:spcBef>
                        <a:spcAft>
                          <a:spcPts val="0"/>
                        </a:spcAft>
                        <a:buNone/>
                      </a:pPr>
                      <a:r>
                        <a:rPr lang="en"/>
                        <a:t>gpt-4o-mini</a:t>
                      </a:r>
                      <a:endParaRPr/>
                    </a:p>
                  </a:txBody>
                  <a:tcPr marT="91425" marB="91425" marR="91425" marL="91425"/>
                </a:tc>
                <a:tc>
                  <a:txBody>
                    <a:bodyPr/>
                    <a:lstStyle/>
                    <a:p>
                      <a:pPr indent="0" lvl="0" marL="0" rtl="0" algn="l">
                        <a:spcBef>
                          <a:spcPts val="0"/>
                        </a:spcBef>
                        <a:spcAft>
                          <a:spcPts val="0"/>
                        </a:spcAft>
                        <a:buNone/>
                      </a:pPr>
                      <a:r>
                        <a:rPr lang="en"/>
                        <a:t>0.833</a:t>
                      </a:r>
                      <a:endParaRPr/>
                    </a:p>
                  </a:txBody>
                  <a:tcPr marT="91425" marB="91425" marR="91425" marL="91425"/>
                </a:tc>
                <a:tc>
                  <a:txBody>
                    <a:bodyPr/>
                    <a:lstStyle/>
                    <a:p>
                      <a:pPr indent="0" lvl="0" marL="0" rtl="0" algn="l">
                        <a:spcBef>
                          <a:spcPts val="0"/>
                        </a:spcBef>
                        <a:spcAft>
                          <a:spcPts val="0"/>
                        </a:spcAft>
                        <a:buNone/>
                      </a:pPr>
                      <a:r>
                        <a:rPr lang="en"/>
                        <a:t>0.835</a:t>
                      </a:r>
                      <a:endParaRPr/>
                    </a:p>
                  </a:txBody>
                  <a:tcPr marT="91425" marB="91425" marR="91425" marL="91425"/>
                </a:tc>
                <a:tc>
                  <a:txBody>
                    <a:bodyPr/>
                    <a:lstStyle/>
                    <a:p>
                      <a:pPr indent="0" lvl="0" marL="0" rtl="0" algn="l">
                        <a:spcBef>
                          <a:spcPts val="0"/>
                        </a:spcBef>
                        <a:spcAft>
                          <a:spcPts val="0"/>
                        </a:spcAft>
                        <a:buNone/>
                      </a:pPr>
                      <a:r>
                        <a:rPr lang="en"/>
                        <a:t>0.86</a:t>
                      </a:r>
                      <a:endParaRPr/>
                    </a:p>
                  </a:txBody>
                  <a:tcPr marT="91425" marB="91425" marR="91425" marL="91425"/>
                </a:tc>
              </a:tr>
              <a:tr h="381000">
                <a:tc>
                  <a:txBody>
                    <a:bodyPr/>
                    <a:lstStyle/>
                    <a:p>
                      <a:pPr indent="0" lvl="0" marL="0" rtl="0" algn="l">
                        <a:spcBef>
                          <a:spcPts val="0"/>
                        </a:spcBef>
                        <a:spcAft>
                          <a:spcPts val="0"/>
                        </a:spcAft>
                        <a:buNone/>
                      </a:pPr>
                      <a:r>
                        <a:rPr lang="en"/>
                        <a:t>gpt-3.5-turbo-instruct</a:t>
                      </a:r>
                      <a:endParaRPr/>
                    </a:p>
                  </a:txBody>
                  <a:tcPr marT="91425" marB="91425" marR="91425" marL="91425"/>
                </a:tc>
                <a:tc>
                  <a:txBody>
                    <a:bodyPr/>
                    <a:lstStyle/>
                    <a:p>
                      <a:pPr indent="0" lvl="0" marL="0" rtl="0" algn="l">
                        <a:spcBef>
                          <a:spcPts val="0"/>
                        </a:spcBef>
                        <a:spcAft>
                          <a:spcPts val="0"/>
                        </a:spcAft>
                        <a:buNone/>
                      </a:pPr>
                      <a:r>
                        <a:rPr lang="en"/>
                        <a:t>0.7430</a:t>
                      </a:r>
                      <a:endParaRPr/>
                    </a:p>
                  </a:txBody>
                  <a:tcPr marT="91425" marB="91425" marR="91425" marL="91425"/>
                </a:tc>
                <a:tc>
                  <a:txBody>
                    <a:bodyPr/>
                    <a:lstStyle/>
                    <a:p>
                      <a:pPr indent="0" lvl="0" marL="0" rtl="0" algn="l">
                        <a:spcBef>
                          <a:spcPts val="0"/>
                        </a:spcBef>
                        <a:spcAft>
                          <a:spcPts val="0"/>
                        </a:spcAft>
                        <a:buNone/>
                      </a:pPr>
                      <a:r>
                        <a:rPr lang="en"/>
                        <a:t>0.7436</a:t>
                      </a:r>
                      <a:endParaRPr/>
                    </a:p>
                  </a:txBody>
                  <a:tcPr marT="91425" marB="91425" marR="91425" marL="91425"/>
                </a:tc>
                <a:tc>
                  <a:txBody>
                    <a:bodyPr/>
                    <a:lstStyle/>
                    <a:p>
                      <a:pPr indent="0" lvl="0" marL="0" rtl="0" algn="l">
                        <a:spcBef>
                          <a:spcPts val="0"/>
                        </a:spcBef>
                        <a:spcAft>
                          <a:spcPts val="0"/>
                        </a:spcAft>
                        <a:buNone/>
                      </a:pPr>
                      <a:r>
                        <a:rPr lang="en"/>
                        <a:t>0.73</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Track 4: Translations</a:t>
            </a:r>
            <a:endParaRPr/>
          </a:p>
        </p:txBody>
      </p:sp>
      <p:sp>
        <p:nvSpPr>
          <p:cNvPr id="232" name="Google Shape;232;p26"/>
          <p:cNvSpPr txBox="1"/>
          <p:nvPr>
            <p:ph idx="1" type="body"/>
          </p:nvPr>
        </p:nvSpPr>
        <p:spPr>
          <a:xfrm>
            <a:off x="311700" y="1192675"/>
            <a:ext cx="8676900" cy="2323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Translated the smaller data set to English using OpenAI, used text-3-large embeddings and used cosine similarity with Logistic Regression</a:t>
            </a:r>
            <a:endParaRPr/>
          </a:p>
          <a:p>
            <a:pPr indent="-342900" lvl="0" marL="457200" rtl="0" algn="l">
              <a:spcBef>
                <a:spcPts val="0"/>
              </a:spcBef>
              <a:spcAft>
                <a:spcPts val="0"/>
              </a:spcAft>
              <a:buSzPts val="1800"/>
              <a:buChar char="●"/>
            </a:pPr>
            <a:r>
              <a:rPr b="1" lang="en"/>
              <a:t>Observation:</a:t>
            </a:r>
            <a:r>
              <a:rPr lang="en"/>
              <a:t> Despite the transformation, accuracy and F1 remained below 50%, suggesting translation introduced semantic drift(change or distortion in the meaning of a word, phrase, or sentence when it's transformed ) without improving decision boundary clarity.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Observations and Conclusions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Observations</a:t>
            </a:r>
            <a:endParaRPr/>
          </a:p>
        </p:txBody>
      </p:sp>
      <p:sp>
        <p:nvSpPr>
          <p:cNvPr id="243" name="Google Shape;243;p28"/>
          <p:cNvSpPr txBox="1"/>
          <p:nvPr>
            <p:ph idx="1" type="body"/>
          </p:nvPr>
        </p:nvSpPr>
        <p:spPr>
          <a:xfrm>
            <a:off x="311700" y="1017800"/>
            <a:ext cx="8520600" cy="3339000"/>
          </a:xfrm>
          <a:prstGeom prst="rect">
            <a:avLst/>
          </a:prstGeom>
        </p:spPr>
        <p:txBody>
          <a:bodyPr anchorCtr="0" anchor="t" bIns="91425" lIns="91425" spcFirstLastPara="1" rIns="91425" wrap="square" tIns="91425">
            <a:normAutofit fontScale="70000"/>
          </a:bodyPr>
          <a:lstStyle/>
          <a:p>
            <a:pPr indent="-308610" lvl="0" marL="457200" rtl="0" algn="l">
              <a:spcBef>
                <a:spcPts val="0"/>
              </a:spcBef>
              <a:spcAft>
                <a:spcPts val="0"/>
              </a:spcAft>
              <a:buSzPct val="100000"/>
              <a:buChar char="●"/>
            </a:pPr>
            <a:r>
              <a:rPr lang="en"/>
              <a:t>S</a:t>
            </a:r>
            <a:r>
              <a:rPr lang="en"/>
              <a:t>emantic meanings in Sheng across both IT and OOT classes are close to each other that it limits the ability of the classification</a:t>
            </a:r>
            <a:endParaRPr/>
          </a:p>
          <a:p>
            <a:pPr indent="-308610" lvl="0" marL="457200" rtl="0" algn="l">
              <a:spcBef>
                <a:spcPts val="0"/>
              </a:spcBef>
              <a:spcAft>
                <a:spcPts val="0"/>
              </a:spcAft>
              <a:buSzPct val="100000"/>
              <a:buChar char="●"/>
            </a:pPr>
            <a:r>
              <a:rPr lang="en">
                <a:latin typeface="Courier New"/>
                <a:ea typeface="Courier New"/>
                <a:cs typeface="Courier New"/>
                <a:sym typeface="Courier New"/>
              </a:rPr>
              <a:t>all-mpnet-base-v2</a:t>
            </a:r>
            <a:r>
              <a:rPr lang="en"/>
              <a:t> performed close to</a:t>
            </a:r>
            <a:r>
              <a:rPr lang="en">
                <a:latin typeface="Courier New"/>
                <a:ea typeface="Courier New"/>
                <a:cs typeface="Courier New"/>
                <a:sym typeface="Courier New"/>
              </a:rPr>
              <a:t> text-embedding-3-large</a:t>
            </a:r>
            <a:r>
              <a:rPr lang="en"/>
              <a:t> has high F1 scores because it is  fine-tuned on semantic textual similarity tasks so its embeddings naturally group semantically similar texts closer in vector space. </a:t>
            </a:r>
            <a:endParaRPr/>
          </a:p>
          <a:p>
            <a:pPr indent="-308610" lvl="0" marL="457200" rtl="0" algn="l">
              <a:spcBef>
                <a:spcPts val="0"/>
              </a:spcBef>
              <a:spcAft>
                <a:spcPts val="0"/>
              </a:spcAft>
              <a:buSzPct val="100000"/>
              <a:buChar char="●"/>
            </a:pPr>
            <a:r>
              <a:rPr lang="en"/>
              <a:t>LR and RF performed above 70% with</a:t>
            </a:r>
            <a:r>
              <a:rPr lang="en">
                <a:latin typeface="Courier New"/>
                <a:ea typeface="Courier New"/>
                <a:cs typeface="Courier New"/>
                <a:sym typeface="Courier New"/>
              </a:rPr>
              <a:t> all-mpnet-base-v2 </a:t>
            </a:r>
            <a:r>
              <a:rPr lang="en"/>
              <a:t>sentence embeddings while K-means struggled</a:t>
            </a:r>
            <a:endParaRPr/>
          </a:p>
          <a:p>
            <a:pPr indent="-308610" lvl="0" marL="457200" rtl="0" algn="l">
              <a:spcBef>
                <a:spcPts val="0"/>
              </a:spcBef>
              <a:spcAft>
                <a:spcPts val="0"/>
              </a:spcAft>
              <a:buSzPct val="100000"/>
              <a:buChar char="●"/>
            </a:pPr>
            <a:r>
              <a:rPr lang="en"/>
              <a:t>Few shot with OpenAI's gpt-3.5-turbo-instruct which was added as a </a:t>
            </a:r>
            <a:r>
              <a:rPr lang="en"/>
              <a:t>benchmark</a:t>
            </a:r>
            <a:r>
              <a:rPr lang="en"/>
              <a:t> provided similar results to LR and RF </a:t>
            </a:r>
            <a:endParaRPr/>
          </a:p>
          <a:p>
            <a:pPr indent="-308610" lvl="0" marL="457200" marR="0" rtl="0" algn="l">
              <a:lnSpc>
                <a:spcPct val="115000"/>
              </a:lnSpc>
              <a:spcBef>
                <a:spcPts val="0"/>
              </a:spcBef>
              <a:spcAft>
                <a:spcPts val="0"/>
              </a:spcAft>
              <a:buSzPct val="100000"/>
              <a:buChar char="●"/>
            </a:pPr>
            <a:r>
              <a:rPr lang="en"/>
              <a:t>Worth noting is</a:t>
            </a:r>
            <a:r>
              <a:rPr lang="en"/>
              <a:t> OpenAI's gpt-4o-mini</a:t>
            </a:r>
            <a:r>
              <a:rPr lang="en"/>
              <a:t> showed a higher results above 80% in both accuracy and F1 scores</a:t>
            </a:r>
            <a:endParaRPr/>
          </a:p>
          <a:p>
            <a:pPr indent="-308610" lvl="0" marL="457200" marR="0" rtl="0" algn="l">
              <a:lnSpc>
                <a:spcPct val="115000"/>
              </a:lnSpc>
              <a:spcBef>
                <a:spcPts val="0"/>
              </a:spcBef>
              <a:spcAft>
                <a:spcPts val="0"/>
              </a:spcAft>
              <a:buSzPct val="100000"/>
              <a:buChar char="●"/>
            </a:pPr>
            <a:r>
              <a:rPr lang="en"/>
              <a:t>Random forest with AUC of &gt;70% and accuracy/f1 scores &gt;81%  implies a good useable model, while K-means and LR need more improvement</a:t>
            </a:r>
            <a:endParaRPr/>
          </a:p>
          <a:p>
            <a:pPr indent="-308610" lvl="0" marL="457200" marR="0" rtl="0" algn="l">
              <a:lnSpc>
                <a:spcPct val="115000"/>
              </a:lnSpc>
              <a:spcBef>
                <a:spcPts val="0"/>
              </a:spcBef>
              <a:spcAft>
                <a:spcPts val="0"/>
              </a:spcAft>
              <a:buSzPct val="100000"/>
              <a:buChar char="●"/>
            </a:pPr>
            <a:r>
              <a:rPr lang="en"/>
              <a:t>Test set was randomly generated, however it maintained 19 Class 0(Out of Topic) and 71 (In topic) records which represent a class imbalance. This led to under-training the model on the minority class (leading to high false negatives)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49" name="Google Shape;249;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With a curated training data set, the traditional classification models (Logistic Regression, and Random Forest) perform well for topic classification in a low resource language such as Sheng similar to gpt-3.5-turbo-instruct</a:t>
            </a:r>
            <a:endParaRPr/>
          </a:p>
          <a:p>
            <a:pPr indent="-342900" lvl="0" marL="457200" rtl="0" algn="l">
              <a:spcBef>
                <a:spcPts val="0"/>
              </a:spcBef>
              <a:spcAft>
                <a:spcPts val="0"/>
              </a:spcAft>
              <a:buSzPts val="1800"/>
              <a:buChar char="●"/>
            </a:pPr>
            <a:r>
              <a:rPr lang="en"/>
              <a:t>The models should be trained using a combination of english, swahili and sheng datasets for improved results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research</a:t>
            </a:r>
            <a:endParaRPr/>
          </a:p>
        </p:txBody>
      </p:sp>
      <p:sp>
        <p:nvSpPr>
          <p:cNvPr id="255" name="Google Shape;255;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 of logistic regression with regularization to improve model performance</a:t>
            </a:r>
            <a:endParaRPr/>
          </a:p>
          <a:p>
            <a:pPr indent="-342900" lvl="0" marL="457200" rtl="0" algn="l">
              <a:spcBef>
                <a:spcPts val="0"/>
              </a:spcBef>
              <a:spcAft>
                <a:spcPts val="0"/>
              </a:spcAft>
              <a:buSzPts val="1800"/>
              <a:buChar char="●"/>
            </a:pPr>
            <a:r>
              <a:rPr lang="en"/>
              <a:t>K-means with k=3 to introduce a grey zone where human intervention </a:t>
            </a:r>
            <a:r>
              <a:rPr lang="en"/>
              <a:t>may be</a:t>
            </a:r>
            <a:r>
              <a:rPr lang="en"/>
              <a:t> required to determine if IT and OOT or an alternative model applied</a:t>
            </a:r>
            <a:endParaRPr/>
          </a:p>
          <a:p>
            <a:pPr indent="-342900" lvl="0" marL="457200" rtl="0" algn="l">
              <a:spcBef>
                <a:spcPts val="0"/>
              </a:spcBef>
              <a:spcAft>
                <a:spcPts val="0"/>
              </a:spcAft>
              <a:buSzPts val="1800"/>
              <a:buChar char="●"/>
            </a:pPr>
            <a:r>
              <a:rPr lang="en"/>
              <a:t>OpenAI with prompt B was used as opposed to the regular prompt A due to tokenization rate limits on inputs. Recommendation is to handle token sizes in the few shot approach</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grpSp>
        <p:nvGrpSpPr>
          <p:cNvPr id="260" name="Google Shape;260;p31"/>
          <p:cNvGrpSpPr/>
          <p:nvPr/>
        </p:nvGrpSpPr>
        <p:grpSpPr>
          <a:xfrm>
            <a:off x="4939500" y="1219611"/>
            <a:ext cx="3837000" cy="2704200"/>
            <a:chOff x="4939500" y="1219611"/>
            <a:chExt cx="3837000" cy="2704200"/>
          </a:xfrm>
        </p:grpSpPr>
        <p:cxnSp>
          <p:nvCxnSpPr>
            <p:cNvPr id="261" name="Google Shape;261;p31"/>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62" name="Google Shape;262;p31"/>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63" name="Google Shape;263;p31"/>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64" name="Google Shape;264;p31"/>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65" name="Google Shape;265;p31"/>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66" name="Google Shape;266;p31"/>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67" name="Google Shape;267;p31"/>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68" name="Google Shape;268;p31"/>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69" name="Google Shape;269;p31"/>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70" name="Google Shape;270;p31"/>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271" name="Google Shape;271;p31"/>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1"/>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APPENDIX</a:t>
            </a:r>
            <a:endParaRPr/>
          </a:p>
        </p:txBody>
      </p:sp>
      <p:sp>
        <p:nvSpPr>
          <p:cNvPr id="273" name="Google Shape;273;p31"/>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p:txBody>
      </p:sp>
      <p:grpSp>
        <p:nvGrpSpPr>
          <p:cNvPr id="274" name="Google Shape;274;p31"/>
          <p:cNvGrpSpPr/>
          <p:nvPr/>
        </p:nvGrpSpPr>
        <p:grpSpPr>
          <a:xfrm>
            <a:off x="4939534" y="2017046"/>
            <a:ext cx="3825543" cy="1573620"/>
            <a:chOff x="1000000" y="2393988"/>
            <a:chExt cx="4144235" cy="1704713"/>
          </a:xfrm>
        </p:grpSpPr>
        <p:sp>
          <p:nvSpPr>
            <p:cNvPr id="275" name="Google Shape;275;p31"/>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276" name="Google Shape;276;p31"/>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1"/>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1"/>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1"/>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1"/>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1"/>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1"/>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1"/>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 name="Google Shape;284;p31"/>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31"/>
          <p:cNvGrpSpPr/>
          <p:nvPr/>
        </p:nvGrpSpPr>
        <p:grpSpPr>
          <a:xfrm>
            <a:off x="4939557" y="1778136"/>
            <a:ext cx="3836911" cy="1503799"/>
            <a:chOff x="1000025" y="2059300"/>
            <a:chExt cx="4156550" cy="1629075"/>
          </a:xfrm>
        </p:grpSpPr>
        <p:sp>
          <p:nvSpPr>
            <p:cNvPr id="286" name="Google Shape;286;p31"/>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287" name="Google Shape;287;p31"/>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1"/>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1"/>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1"/>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1"/>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1"/>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1"/>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1"/>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 name="Google Shape;295;p31"/>
          <p:cNvSpPr txBox="1"/>
          <p:nvPr>
            <p:ph idx="2" type="body"/>
          </p:nvPr>
        </p:nvSpPr>
        <p:spPr>
          <a:xfrm>
            <a:off x="6847150" y="1606395"/>
            <a:ext cx="11796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context</a:t>
            </a:r>
            <a:endParaRPr/>
          </a:p>
        </p:txBody>
      </p:sp>
      <p:grpSp>
        <p:nvGrpSpPr>
          <p:cNvPr id="92" name="Google Shape;92;p14"/>
          <p:cNvGrpSpPr/>
          <p:nvPr/>
        </p:nvGrpSpPr>
        <p:grpSpPr>
          <a:xfrm>
            <a:off x="431925" y="1304875"/>
            <a:ext cx="2628925"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Organization</a:t>
            </a:r>
            <a:endParaRPr>
              <a:solidFill>
                <a:schemeClr val="lt1"/>
              </a:solidFill>
            </a:endParaRPr>
          </a:p>
        </p:txBody>
      </p:sp>
      <p:sp>
        <p:nvSpPr>
          <p:cNvPr id="96" name="Google Shape;96;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600"/>
              </a:spcAft>
              <a:buNone/>
            </a:pPr>
            <a:r>
              <a:rPr lang="en" sz="1600">
                <a:latin typeface="Montserrat"/>
                <a:ea typeface="Montserrat"/>
                <a:cs typeface="Montserrat"/>
                <a:sym typeface="Montserrat"/>
              </a:rPr>
              <a:t>Girl Effect provides adolescent girls and young women with essential information and links to services for immunization, mental health, nutrition, sexual and reproductive health, and early childhood development.</a:t>
            </a:r>
            <a:endParaRPr sz="1600">
              <a:latin typeface="Montserrat"/>
              <a:ea typeface="Montserrat"/>
              <a:cs typeface="Montserrat"/>
              <a:sym typeface="Montserrat"/>
            </a:endParaRPr>
          </a:p>
        </p:txBody>
      </p:sp>
      <p:grpSp>
        <p:nvGrpSpPr>
          <p:cNvPr id="97" name="Google Shape;97;p14"/>
          <p:cNvGrpSpPr/>
          <p:nvPr/>
        </p:nvGrpSpPr>
        <p:grpSpPr>
          <a:xfrm>
            <a:off x="3320450" y="1304875"/>
            <a:ext cx="2632500" cy="3416400"/>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101" name="Google Shape;101;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600">
                <a:latin typeface="Montserrat"/>
                <a:ea typeface="Montserrat"/>
                <a:cs typeface="Montserrat"/>
                <a:sym typeface="Montserrat"/>
              </a:rPr>
              <a:t>In Kenya, Sheng, an evolving informal language that fuses Swahili and English, widely used, among the youth. </a:t>
            </a:r>
            <a:endParaRPr sz="1600">
              <a:latin typeface="Montserrat"/>
              <a:ea typeface="Montserrat"/>
              <a:cs typeface="Montserrat"/>
              <a:sym typeface="Montserrat"/>
            </a:endParaRPr>
          </a:p>
          <a:p>
            <a:pPr indent="0" lvl="0" marL="0" rtl="0" algn="l">
              <a:spcBef>
                <a:spcPts val="1600"/>
              </a:spcBef>
              <a:spcAft>
                <a:spcPts val="1600"/>
              </a:spcAft>
              <a:buNone/>
            </a:pPr>
            <a:r>
              <a:rPr lang="en" sz="1600">
                <a:latin typeface="Montserrat"/>
                <a:ea typeface="Montserrat"/>
                <a:cs typeface="Montserrat"/>
                <a:sym typeface="Montserrat"/>
              </a:rPr>
              <a:t>It poses significant challenges for Natural Language Processing (NLP) systems trained predominantly on standard English.</a:t>
            </a:r>
            <a:endParaRPr sz="1600">
              <a:latin typeface="Montserrat"/>
              <a:ea typeface="Montserrat"/>
              <a:cs typeface="Montserrat"/>
              <a:sym typeface="Montserrat"/>
            </a:endParaRPr>
          </a:p>
        </p:txBody>
      </p:sp>
      <p:grpSp>
        <p:nvGrpSpPr>
          <p:cNvPr id="102" name="Google Shape;102;p14"/>
          <p:cNvGrpSpPr/>
          <p:nvPr/>
        </p:nvGrpSpPr>
        <p:grpSpPr>
          <a:xfrm>
            <a:off x="6212550" y="1304875"/>
            <a:ext cx="2632500" cy="3416400"/>
            <a:chOff x="6212550" y="1304875"/>
            <a:chExt cx="2632500" cy="3416400"/>
          </a:xfrm>
        </p:grpSpPr>
        <p:sp>
          <p:nvSpPr>
            <p:cNvPr id="103" name="Google Shape;103;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a:t>
            </a:r>
            <a:endParaRPr>
              <a:solidFill>
                <a:schemeClr val="lt1"/>
              </a:solidFill>
            </a:endParaRPr>
          </a:p>
        </p:txBody>
      </p:sp>
      <p:sp>
        <p:nvSpPr>
          <p:cNvPr id="106" name="Google Shape;106;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600">
                <a:latin typeface="Montserrat"/>
                <a:ea typeface="Montserrat"/>
                <a:cs typeface="Montserrat"/>
                <a:sym typeface="Montserrat"/>
              </a:rPr>
              <a:t>Models often have limited linguistic comprehension for low resource languages such as Sheng due to limited training data and insufficient linguistic representation. </a:t>
            </a:r>
            <a:endParaRPr sz="1600">
              <a:latin typeface="Montserrat"/>
              <a:ea typeface="Montserrat"/>
              <a:cs typeface="Montserrat"/>
              <a:sym typeface="Montserrat"/>
            </a:endParaRPr>
          </a:p>
          <a:p>
            <a:pPr indent="0" lvl="0" marL="0" rtl="0" algn="l">
              <a:spcBef>
                <a:spcPts val="1600"/>
              </a:spcBef>
              <a:spcAft>
                <a:spcPts val="1600"/>
              </a:spcAft>
              <a:buNone/>
            </a:pPr>
            <a:r>
              <a:rPr lang="en" sz="1600">
                <a:latin typeface="Montserrat"/>
                <a:ea typeface="Montserrat"/>
                <a:cs typeface="Montserrat"/>
                <a:sym typeface="Montserrat"/>
              </a:rPr>
              <a:t>The models are expensive to scale.</a:t>
            </a:r>
            <a:endParaRPr sz="1600">
              <a:latin typeface="Montserrat"/>
              <a:ea typeface="Montserrat"/>
              <a:cs typeface="Montserrat"/>
              <a:sym typeface="Montserrat"/>
            </a:endParaRPr>
          </a:p>
        </p:txBody>
      </p:sp>
      <p:pic>
        <p:nvPicPr>
          <p:cNvPr id="107" name="Google Shape;107;p14"/>
          <p:cNvPicPr preferRelativeResize="0"/>
          <p:nvPr/>
        </p:nvPicPr>
        <p:blipFill>
          <a:blip r:embed="rId3">
            <a:alphaModFix/>
          </a:blip>
          <a:stretch>
            <a:fillRect/>
          </a:stretch>
        </p:blipFill>
        <p:spPr>
          <a:xfrm>
            <a:off x="2538225" y="1327687"/>
            <a:ext cx="522625" cy="522625"/>
          </a:xfrm>
          <a:prstGeom prst="rect">
            <a:avLst/>
          </a:prstGeom>
          <a:noFill/>
          <a:ln>
            <a:noFill/>
          </a:ln>
        </p:spPr>
      </p:pic>
      <p:pic>
        <p:nvPicPr>
          <p:cNvPr id="108" name="Google Shape;108;p14"/>
          <p:cNvPicPr preferRelativeResize="0"/>
          <p:nvPr/>
        </p:nvPicPr>
        <p:blipFill>
          <a:blip r:embed="rId4">
            <a:alphaModFix/>
          </a:blip>
          <a:stretch>
            <a:fillRect/>
          </a:stretch>
        </p:blipFill>
        <p:spPr>
          <a:xfrm>
            <a:off x="5491552" y="1304873"/>
            <a:ext cx="461400" cy="461400"/>
          </a:xfrm>
          <a:prstGeom prst="rect">
            <a:avLst/>
          </a:prstGeom>
          <a:noFill/>
          <a:ln>
            <a:noFill/>
          </a:ln>
        </p:spPr>
      </p:pic>
      <p:pic>
        <p:nvPicPr>
          <p:cNvPr id="109" name="Google Shape;109;p14"/>
          <p:cNvPicPr preferRelativeResize="0"/>
          <p:nvPr/>
        </p:nvPicPr>
        <p:blipFill rotWithShape="1">
          <a:blip r:embed="rId5">
            <a:alphaModFix/>
          </a:blip>
          <a:srcRect b="6407" l="8844" r="9181" t="14777"/>
          <a:stretch/>
        </p:blipFill>
        <p:spPr>
          <a:xfrm>
            <a:off x="8191650" y="1293875"/>
            <a:ext cx="653400" cy="483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2"/>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Distribution</a:t>
            </a:r>
            <a:endParaRPr/>
          </a:p>
        </p:txBody>
      </p:sp>
      <p:sp>
        <p:nvSpPr>
          <p:cNvPr id="301" name="Google Shape;301;p32"/>
          <p:cNvSpPr txBox="1"/>
          <p:nvPr>
            <p:ph idx="1" type="body"/>
          </p:nvPr>
        </p:nvSpPr>
        <p:spPr>
          <a:xfrm>
            <a:off x="6451100" y="298175"/>
            <a:ext cx="2392500" cy="4497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None/>
            </a:pPr>
            <a:r>
              <a:rPr b="1" lang="en" sz="1200">
                <a:solidFill>
                  <a:srgbClr val="1F1F1F"/>
                </a:solidFill>
                <a:highlight>
                  <a:srgbClr val="FFFFFF"/>
                </a:highlight>
              </a:rPr>
              <a:t>text-embedding-3-large</a:t>
            </a:r>
            <a:endParaRPr b="1" sz="1200">
              <a:solidFill>
                <a:srgbClr val="1F1F1F"/>
              </a:solidFill>
              <a:highlight>
                <a:srgbClr val="FFFFFF"/>
              </a:highlight>
            </a:endParaRPr>
          </a:p>
          <a:p>
            <a:pPr indent="0" lvl="0" marL="0" rtl="0" algn="l">
              <a:spcBef>
                <a:spcPts val="900"/>
              </a:spcBef>
              <a:spcAft>
                <a:spcPts val="1600"/>
              </a:spcAft>
              <a:buNone/>
            </a:pPr>
            <a:r>
              <a:t/>
            </a:r>
            <a:endParaRPr b="1" sz="1200"/>
          </a:p>
        </p:txBody>
      </p:sp>
      <p:sp>
        <p:nvSpPr>
          <p:cNvPr id="302" name="Google Shape;302;p32"/>
          <p:cNvSpPr txBox="1"/>
          <p:nvPr>
            <p:ph idx="1" type="body"/>
          </p:nvPr>
        </p:nvSpPr>
        <p:spPr>
          <a:xfrm>
            <a:off x="3623925" y="383900"/>
            <a:ext cx="1720500" cy="4497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None/>
            </a:pPr>
            <a:r>
              <a:rPr b="1" lang="en" sz="1200">
                <a:solidFill>
                  <a:srgbClr val="1F1F1F"/>
                </a:solidFill>
                <a:highlight>
                  <a:srgbClr val="FFFFFF"/>
                </a:highlight>
              </a:rPr>
              <a:t>all-MiniLM-L6-v2</a:t>
            </a:r>
            <a:endParaRPr b="1" sz="1200">
              <a:solidFill>
                <a:srgbClr val="1F1F1F"/>
              </a:solidFill>
              <a:highlight>
                <a:srgbClr val="FFFFFF"/>
              </a:highlight>
            </a:endParaRPr>
          </a:p>
          <a:p>
            <a:pPr indent="0" lvl="0" marL="0" rtl="0" algn="l">
              <a:spcBef>
                <a:spcPts val="900"/>
              </a:spcBef>
              <a:spcAft>
                <a:spcPts val="1600"/>
              </a:spcAft>
              <a:buNone/>
            </a:pPr>
            <a:r>
              <a:t/>
            </a:r>
            <a:endParaRPr b="1" sz="1200">
              <a:solidFill>
                <a:srgbClr val="1F1F1F"/>
              </a:solidFill>
              <a:highlight>
                <a:srgbClr val="FFFFFF"/>
              </a:highlight>
            </a:endParaRPr>
          </a:p>
        </p:txBody>
      </p:sp>
      <p:sp>
        <p:nvSpPr>
          <p:cNvPr id="303" name="Google Shape;303;p32"/>
          <p:cNvSpPr txBox="1"/>
          <p:nvPr>
            <p:ph idx="1" type="body"/>
          </p:nvPr>
        </p:nvSpPr>
        <p:spPr>
          <a:xfrm>
            <a:off x="404575" y="445800"/>
            <a:ext cx="1720500" cy="4497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None/>
            </a:pPr>
            <a:r>
              <a:rPr b="1" lang="en" sz="1200">
                <a:solidFill>
                  <a:srgbClr val="1F1F1F"/>
                </a:solidFill>
                <a:highlight>
                  <a:schemeClr val="lt1"/>
                </a:highlight>
              </a:rPr>
              <a:t>all-mpnet-base-v2</a:t>
            </a:r>
            <a:endParaRPr b="1" sz="1200">
              <a:solidFill>
                <a:srgbClr val="1F1F1F"/>
              </a:solidFill>
              <a:highlight>
                <a:schemeClr val="lt1"/>
              </a:highlight>
            </a:endParaRPr>
          </a:p>
          <a:p>
            <a:pPr indent="0" lvl="0" marL="0" rtl="0" algn="l">
              <a:spcBef>
                <a:spcPts val="900"/>
              </a:spcBef>
              <a:spcAft>
                <a:spcPts val="0"/>
              </a:spcAft>
              <a:buNone/>
            </a:pPr>
            <a:r>
              <a:t/>
            </a:r>
            <a:endParaRPr b="1" sz="1200">
              <a:solidFill>
                <a:srgbClr val="1F1F1F"/>
              </a:solidFill>
              <a:highlight>
                <a:schemeClr val="lt1"/>
              </a:highlight>
            </a:endParaRPr>
          </a:p>
          <a:p>
            <a:pPr indent="0" lvl="0" marL="0" rtl="0" algn="l">
              <a:spcBef>
                <a:spcPts val="1600"/>
              </a:spcBef>
              <a:spcAft>
                <a:spcPts val="1600"/>
              </a:spcAft>
              <a:buNone/>
            </a:pPr>
            <a:r>
              <a:t/>
            </a:r>
            <a:endParaRPr b="1" sz="1200">
              <a:solidFill>
                <a:srgbClr val="1F1F1F"/>
              </a:solidFill>
              <a:highlight>
                <a:srgbClr val="FFFFFF"/>
              </a:highlight>
            </a:endParaRPr>
          </a:p>
        </p:txBody>
      </p:sp>
      <p:pic>
        <p:nvPicPr>
          <p:cNvPr id="304" name="Google Shape;304;p32"/>
          <p:cNvPicPr preferRelativeResize="0"/>
          <p:nvPr/>
        </p:nvPicPr>
        <p:blipFill>
          <a:blip r:embed="rId3">
            <a:alphaModFix/>
          </a:blip>
          <a:stretch>
            <a:fillRect/>
          </a:stretch>
        </p:blipFill>
        <p:spPr>
          <a:xfrm>
            <a:off x="311700" y="1047900"/>
            <a:ext cx="2818220" cy="1833016"/>
          </a:xfrm>
          <a:prstGeom prst="rect">
            <a:avLst/>
          </a:prstGeom>
          <a:noFill/>
          <a:ln>
            <a:noFill/>
          </a:ln>
        </p:spPr>
      </p:pic>
      <p:pic>
        <p:nvPicPr>
          <p:cNvPr id="305" name="Google Shape;305;p32"/>
          <p:cNvPicPr preferRelativeResize="0"/>
          <p:nvPr/>
        </p:nvPicPr>
        <p:blipFill>
          <a:blip r:embed="rId4">
            <a:alphaModFix/>
          </a:blip>
          <a:stretch>
            <a:fillRect/>
          </a:stretch>
        </p:blipFill>
        <p:spPr>
          <a:xfrm>
            <a:off x="586300" y="2937316"/>
            <a:ext cx="2543637" cy="1957784"/>
          </a:xfrm>
          <a:prstGeom prst="rect">
            <a:avLst/>
          </a:prstGeom>
          <a:noFill/>
          <a:ln>
            <a:noFill/>
          </a:ln>
        </p:spPr>
      </p:pic>
      <p:pic>
        <p:nvPicPr>
          <p:cNvPr id="306" name="Google Shape;306;p32"/>
          <p:cNvPicPr preferRelativeResize="0"/>
          <p:nvPr/>
        </p:nvPicPr>
        <p:blipFill>
          <a:blip r:embed="rId5">
            <a:alphaModFix/>
          </a:blip>
          <a:stretch>
            <a:fillRect/>
          </a:stretch>
        </p:blipFill>
        <p:spPr>
          <a:xfrm>
            <a:off x="3282320" y="986000"/>
            <a:ext cx="2947288" cy="1885575"/>
          </a:xfrm>
          <a:prstGeom prst="rect">
            <a:avLst/>
          </a:prstGeom>
          <a:noFill/>
          <a:ln>
            <a:noFill/>
          </a:ln>
        </p:spPr>
      </p:pic>
      <p:pic>
        <p:nvPicPr>
          <p:cNvPr id="307" name="Google Shape;307;p32"/>
          <p:cNvPicPr preferRelativeResize="0"/>
          <p:nvPr/>
        </p:nvPicPr>
        <p:blipFill>
          <a:blip r:embed="rId4">
            <a:alphaModFix/>
          </a:blip>
          <a:stretch>
            <a:fillRect/>
          </a:stretch>
        </p:blipFill>
        <p:spPr>
          <a:xfrm>
            <a:off x="3623920" y="2932650"/>
            <a:ext cx="2555772" cy="1967125"/>
          </a:xfrm>
          <a:prstGeom prst="rect">
            <a:avLst/>
          </a:prstGeom>
          <a:noFill/>
          <a:ln>
            <a:noFill/>
          </a:ln>
        </p:spPr>
      </p:pic>
      <p:pic>
        <p:nvPicPr>
          <p:cNvPr id="308" name="Google Shape;308;p32"/>
          <p:cNvPicPr preferRelativeResize="0"/>
          <p:nvPr/>
        </p:nvPicPr>
        <p:blipFill>
          <a:blip r:embed="rId6">
            <a:alphaModFix/>
          </a:blip>
          <a:stretch>
            <a:fillRect/>
          </a:stretch>
        </p:blipFill>
        <p:spPr>
          <a:xfrm>
            <a:off x="6381996" y="1070362"/>
            <a:ext cx="2551177" cy="1631127"/>
          </a:xfrm>
          <a:prstGeom prst="rect">
            <a:avLst/>
          </a:prstGeom>
          <a:noFill/>
          <a:ln>
            <a:noFill/>
          </a:ln>
        </p:spPr>
      </p:pic>
      <p:pic>
        <p:nvPicPr>
          <p:cNvPr id="309" name="Google Shape;309;p32"/>
          <p:cNvPicPr preferRelativeResize="0"/>
          <p:nvPr/>
        </p:nvPicPr>
        <p:blipFill>
          <a:blip r:embed="rId7">
            <a:alphaModFix/>
          </a:blip>
          <a:stretch>
            <a:fillRect/>
          </a:stretch>
        </p:blipFill>
        <p:spPr>
          <a:xfrm>
            <a:off x="6451092" y="2932650"/>
            <a:ext cx="2555772" cy="1967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3"/>
          <p:cNvSpPr txBox="1"/>
          <p:nvPr>
            <p:ph type="title"/>
          </p:nvPr>
        </p:nvSpPr>
        <p:spPr>
          <a:xfrm>
            <a:off x="311700" y="1008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Distribution</a:t>
            </a:r>
            <a:endParaRPr/>
          </a:p>
        </p:txBody>
      </p:sp>
      <p:sp>
        <p:nvSpPr>
          <p:cNvPr id="315" name="Google Shape;315;p33"/>
          <p:cNvSpPr txBox="1"/>
          <p:nvPr>
            <p:ph idx="1" type="body"/>
          </p:nvPr>
        </p:nvSpPr>
        <p:spPr>
          <a:xfrm>
            <a:off x="6444213" y="564125"/>
            <a:ext cx="2061900" cy="4497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None/>
            </a:pPr>
            <a:r>
              <a:rPr b="1" lang="en" sz="1200">
                <a:solidFill>
                  <a:srgbClr val="1F1F1F"/>
                </a:solidFill>
                <a:highlight>
                  <a:srgbClr val="FFFFFF"/>
                </a:highlight>
              </a:rPr>
              <a:t>text-embedding-3-large</a:t>
            </a:r>
            <a:endParaRPr b="1" sz="1200">
              <a:solidFill>
                <a:srgbClr val="1F1F1F"/>
              </a:solidFill>
              <a:highlight>
                <a:srgbClr val="FFFFFF"/>
              </a:highlight>
            </a:endParaRPr>
          </a:p>
          <a:p>
            <a:pPr indent="0" lvl="0" marL="0" rtl="0" algn="l">
              <a:spcBef>
                <a:spcPts val="900"/>
              </a:spcBef>
              <a:spcAft>
                <a:spcPts val="1600"/>
              </a:spcAft>
              <a:buNone/>
            </a:pPr>
            <a:r>
              <a:t/>
            </a:r>
            <a:endParaRPr b="1" sz="1200"/>
          </a:p>
        </p:txBody>
      </p:sp>
      <p:sp>
        <p:nvSpPr>
          <p:cNvPr id="316" name="Google Shape;316;p33"/>
          <p:cNvSpPr txBox="1"/>
          <p:nvPr>
            <p:ph idx="1" type="body"/>
          </p:nvPr>
        </p:nvSpPr>
        <p:spPr>
          <a:xfrm>
            <a:off x="3117588" y="627525"/>
            <a:ext cx="1720500" cy="4497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None/>
            </a:pPr>
            <a:r>
              <a:rPr b="1" lang="en" sz="1200">
                <a:solidFill>
                  <a:srgbClr val="1F1F1F"/>
                </a:solidFill>
                <a:highlight>
                  <a:srgbClr val="FFFFFF"/>
                </a:highlight>
              </a:rPr>
              <a:t>all-MiniLM-L6-v2</a:t>
            </a:r>
            <a:endParaRPr b="1" sz="1200">
              <a:solidFill>
                <a:srgbClr val="1F1F1F"/>
              </a:solidFill>
              <a:highlight>
                <a:srgbClr val="FFFFFF"/>
              </a:highlight>
            </a:endParaRPr>
          </a:p>
          <a:p>
            <a:pPr indent="0" lvl="0" marL="0" rtl="0" algn="l">
              <a:spcBef>
                <a:spcPts val="900"/>
              </a:spcBef>
              <a:spcAft>
                <a:spcPts val="1600"/>
              </a:spcAft>
              <a:buNone/>
            </a:pPr>
            <a:r>
              <a:t/>
            </a:r>
            <a:endParaRPr b="1" sz="1200">
              <a:solidFill>
                <a:srgbClr val="1F1F1F"/>
              </a:solidFill>
              <a:highlight>
                <a:srgbClr val="FFFFFF"/>
              </a:highlight>
            </a:endParaRPr>
          </a:p>
        </p:txBody>
      </p:sp>
      <p:sp>
        <p:nvSpPr>
          <p:cNvPr id="317" name="Google Shape;317;p33"/>
          <p:cNvSpPr txBox="1"/>
          <p:nvPr>
            <p:ph idx="1" type="body"/>
          </p:nvPr>
        </p:nvSpPr>
        <p:spPr>
          <a:xfrm>
            <a:off x="278188" y="627525"/>
            <a:ext cx="1720500" cy="4497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None/>
            </a:pPr>
            <a:r>
              <a:rPr b="1" lang="en" sz="1200">
                <a:solidFill>
                  <a:srgbClr val="1F1F1F"/>
                </a:solidFill>
                <a:highlight>
                  <a:srgbClr val="FFFFFF"/>
                </a:highlight>
              </a:rPr>
              <a:t>all-mpnet-base-v2</a:t>
            </a:r>
            <a:endParaRPr b="1" sz="1200">
              <a:solidFill>
                <a:srgbClr val="1F1F1F"/>
              </a:solidFill>
              <a:highlight>
                <a:srgbClr val="FFFFFF"/>
              </a:highlight>
            </a:endParaRPr>
          </a:p>
          <a:p>
            <a:pPr indent="0" lvl="0" marL="0" rtl="0" algn="l">
              <a:spcBef>
                <a:spcPts val="900"/>
              </a:spcBef>
              <a:spcAft>
                <a:spcPts val="1600"/>
              </a:spcAft>
              <a:buNone/>
            </a:pPr>
            <a:r>
              <a:t/>
            </a:r>
            <a:endParaRPr b="1" sz="1200">
              <a:solidFill>
                <a:srgbClr val="1F1F1F"/>
              </a:solidFill>
              <a:highlight>
                <a:srgbClr val="FFFFFF"/>
              </a:highlight>
            </a:endParaRPr>
          </a:p>
        </p:txBody>
      </p:sp>
      <p:pic>
        <p:nvPicPr>
          <p:cNvPr id="318" name="Google Shape;318;p33"/>
          <p:cNvPicPr preferRelativeResize="0"/>
          <p:nvPr/>
        </p:nvPicPr>
        <p:blipFill>
          <a:blip r:embed="rId3">
            <a:alphaModFix/>
          </a:blip>
          <a:stretch>
            <a:fillRect/>
          </a:stretch>
        </p:blipFill>
        <p:spPr>
          <a:xfrm>
            <a:off x="278200" y="1229625"/>
            <a:ext cx="2542930" cy="1653963"/>
          </a:xfrm>
          <a:prstGeom prst="rect">
            <a:avLst/>
          </a:prstGeom>
          <a:noFill/>
          <a:ln>
            <a:noFill/>
          </a:ln>
        </p:spPr>
      </p:pic>
      <p:pic>
        <p:nvPicPr>
          <p:cNvPr id="319" name="Google Shape;319;p33"/>
          <p:cNvPicPr preferRelativeResize="0"/>
          <p:nvPr/>
        </p:nvPicPr>
        <p:blipFill>
          <a:blip r:embed="rId4">
            <a:alphaModFix/>
          </a:blip>
          <a:stretch>
            <a:fillRect/>
          </a:stretch>
        </p:blipFill>
        <p:spPr>
          <a:xfrm>
            <a:off x="369150" y="2935913"/>
            <a:ext cx="2540165" cy="1955113"/>
          </a:xfrm>
          <a:prstGeom prst="rect">
            <a:avLst/>
          </a:prstGeom>
          <a:noFill/>
          <a:ln>
            <a:noFill/>
          </a:ln>
        </p:spPr>
      </p:pic>
      <p:pic>
        <p:nvPicPr>
          <p:cNvPr id="320" name="Google Shape;320;p33"/>
          <p:cNvPicPr preferRelativeResize="0"/>
          <p:nvPr/>
        </p:nvPicPr>
        <p:blipFill>
          <a:blip r:embed="rId5">
            <a:alphaModFix/>
          </a:blip>
          <a:stretch>
            <a:fillRect/>
          </a:stretch>
        </p:blipFill>
        <p:spPr>
          <a:xfrm>
            <a:off x="3345515" y="1229638"/>
            <a:ext cx="2672989" cy="1710087"/>
          </a:xfrm>
          <a:prstGeom prst="rect">
            <a:avLst/>
          </a:prstGeom>
          <a:noFill/>
          <a:ln>
            <a:noFill/>
          </a:ln>
        </p:spPr>
      </p:pic>
      <p:pic>
        <p:nvPicPr>
          <p:cNvPr id="321" name="Google Shape;321;p33"/>
          <p:cNvPicPr preferRelativeResize="0"/>
          <p:nvPr/>
        </p:nvPicPr>
        <p:blipFill>
          <a:blip r:embed="rId6">
            <a:alphaModFix/>
          </a:blip>
          <a:stretch>
            <a:fillRect/>
          </a:stretch>
        </p:blipFill>
        <p:spPr>
          <a:xfrm>
            <a:off x="3551265" y="2963987"/>
            <a:ext cx="2467228" cy="1898974"/>
          </a:xfrm>
          <a:prstGeom prst="rect">
            <a:avLst/>
          </a:prstGeom>
          <a:noFill/>
          <a:ln>
            <a:noFill/>
          </a:ln>
        </p:spPr>
      </p:pic>
      <p:pic>
        <p:nvPicPr>
          <p:cNvPr id="322" name="Google Shape;322;p33"/>
          <p:cNvPicPr preferRelativeResize="0"/>
          <p:nvPr/>
        </p:nvPicPr>
        <p:blipFill>
          <a:blip r:embed="rId7">
            <a:alphaModFix/>
          </a:blip>
          <a:stretch>
            <a:fillRect/>
          </a:stretch>
        </p:blipFill>
        <p:spPr>
          <a:xfrm>
            <a:off x="6170904" y="1166225"/>
            <a:ext cx="2663953" cy="1704307"/>
          </a:xfrm>
          <a:prstGeom prst="rect">
            <a:avLst/>
          </a:prstGeom>
          <a:noFill/>
          <a:ln>
            <a:noFill/>
          </a:ln>
        </p:spPr>
      </p:pic>
      <p:pic>
        <p:nvPicPr>
          <p:cNvPr id="323" name="Google Shape;323;p33"/>
          <p:cNvPicPr preferRelativeResize="0"/>
          <p:nvPr/>
        </p:nvPicPr>
        <p:blipFill>
          <a:blip r:embed="rId8">
            <a:alphaModFix/>
          </a:blip>
          <a:stretch>
            <a:fillRect/>
          </a:stretch>
        </p:blipFill>
        <p:spPr>
          <a:xfrm>
            <a:off x="6356679" y="2963982"/>
            <a:ext cx="2468880" cy="189574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4"/>
          <p:cNvSpPr txBox="1"/>
          <p:nvPr>
            <p:ph type="title"/>
          </p:nvPr>
        </p:nvSpPr>
        <p:spPr>
          <a:xfrm>
            <a:off x="311700" y="1107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Distribution</a:t>
            </a:r>
            <a:endParaRPr/>
          </a:p>
        </p:txBody>
      </p:sp>
      <p:sp>
        <p:nvSpPr>
          <p:cNvPr id="329" name="Google Shape;329;p34"/>
          <p:cNvSpPr txBox="1"/>
          <p:nvPr>
            <p:ph idx="1" type="body"/>
          </p:nvPr>
        </p:nvSpPr>
        <p:spPr>
          <a:xfrm>
            <a:off x="6096475" y="531575"/>
            <a:ext cx="2356200" cy="3099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None/>
            </a:pPr>
            <a:r>
              <a:rPr b="1" lang="en" sz="1200">
                <a:solidFill>
                  <a:srgbClr val="1F1F1F"/>
                </a:solidFill>
                <a:highlight>
                  <a:srgbClr val="FFFFFF"/>
                </a:highlight>
              </a:rPr>
              <a:t>text-embedding-3-large</a:t>
            </a:r>
            <a:endParaRPr b="1" sz="1200">
              <a:solidFill>
                <a:srgbClr val="1F1F1F"/>
              </a:solidFill>
              <a:highlight>
                <a:srgbClr val="FFFFFF"/>
              </a:highlight>
            </a:endParaRPr>
          </a:p>
          <a:p>
            <a:pPr indent="0" lvl="0" marL="0" rtl="0" algn="l">
              <a:spcBef>
                <a:spcPts val="900"/>
              </a:spcBef>
              <a:spcAft>
                <a:spcPts val="1600"/>
              </a:spcAft>
              <a:buNone/>
            </a:pPr>
            <a:r>
              <a:t/>
            </a:r>
            <a:endParaRPr b="1" sz="1200"/>
          </a:p>
        </p:txBody>
      </p:sp>
      <p:sp>
        <p:nvSpPr>
          <p:cNvPr id="330" name="Google Shape;330;p34"/>
          <p:cNvSpPr txBox="1"/>
          <p:nvPr>
            <p:ph idx="1" type="body"/>
          </p:nvPr>
        </p:nvSpPr>
        <p:spPr>
          <a:xfrm>
            <a:off x="3646750" y="581125"/>
            <a:ext cx="1720500" cy="4497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None/>
            </a:pPr>
            <a:r>
              <a:rPr b="1" lang="en" sz="1200">
                <a:solidFill>
                  <a:srgbClr val="1F1F1F"/>
                </a:solidFill>
                <a:highlight>
                  <a:srgbClr val="FFFFFF"/>
                </a:highlight>
              </a:rPr>
              <a:t>all-MiniLM-L6-v2</a:t>
            </a:r>
            <a:endParaRPr b="1" sz="1200">
              <a:solidFill>
                <a:srgbClr val="1F1F1F"/>
              </a:solidFill>
              <a:highlight>
                <a:srgbClr val="FFFFFF"/>
              </a:highlight>
            </a:endParaRPr>
          </a:p>
          <a:p>
            <a:pPr indent="0" lvl="0" marL="0" rtl="0" algn="l">
              <a:spcBef>
                <a:spcPts val="900"/>
              </a:spcBef>
              <a:spcAft>
                <a:spcPts val="1600"/>
              </a:spcAft>
              <a:buNone/>
            </a:pPr>
            <a:r>
              <a:t/>
            </a:r>
            <a:endParaRPr b="1" sz="1200">
              <a:solidFill>
                <a:srgbClr val="1F1F1F"/>
              </a:solidFill>
              <a:highlight>
                <a:srgbClr val="FFFFFF"/>
              </a:highlight>
            </a:endParaRPr>
          </a:p>
        </p:txBody>
      </p:sp>
      <p:sp>
        <p:nvSpPr>
          <p:cNvPr id="331" name="Google Shape;331;p34"/>
          <p:cNvSpPr txBox="1"/>
          <p:nvPr>
            <p:ph idx="1" type="body"/>
          </p:nvPr>
        </p:nvSpPr>
        <p:spPr>
          <a:xfrm>
            <a:off x="471713" y="581125"/>
            <a:ext cx="1720500" cy="4497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None/>
            </a:pPr>
            <a:r>
              <a:rPr b="1" lang="en" sz="1200">
                <a:solidFill>
                  <a:srgbClr val="1F1F1F"/>
                </a:solidFill>
                <a:highlight>
                  <a:srgbClr val="FFFFFF"/>
                </a:highlight>
              </a:rPr>
              <a:t>all-mpnet-base-v2</a:t>
            </a:r>
            <a:endParaRPr b="1" sz="1200">
              <a:solidFill>
                <a:srgbClr val="1F1F1F"/>
              </a:solidFill>
              <a:highlight>
                <a:srgbClr val="FFFFFF"/>
              </a:highlight>
            </a:endParaRPr>
          </a:p>
          <a:p>
            <a:pPr indent="0" lvl="0" marL="0" rtl="0" algn="l">
              <a:spcBef>
                <a:spcPts val="900"/>
              </a:spcBef>
              <a:spcAft>
                <a:spcPts val="1600"/>
              </a:spcAft>
              <a:buNone/>
            </a:pPr>
            <a:r>
              <a:t/>
            </a:r>
            <a:endParaRPr b="1" sz="1200">
              <a:solidFill>
                <a:srgbClr val="1F1F1F"/>
              </a:solidFill>
              <a:highlight>
                <a:srgbClr val="FFFFFF"/>
              </a:highlight>
            </a:endParaRPr>
          </a:p>
        </p:txBody>
      </p:sp>
      <p:pic>
        <p:nvPicPr>
          <p:cNvPr id="332" name="Google Shape;332;p34"/>
          <p:cNvPicPr preferRelativeResize="0"/>
          <p:nvPr/>
        </p:nvPicPr>
        <p:blipFill>
          <a:blip r:embed="rId3">
            <a:alphaModFix/>
          </a:blip>
          <a:stretch>
            <a:fillRect/>
          </a:stretch>
        </p:blipFill>
        <p:spPr>
          <a:xfrm>
            <a:off x="265925" y="1118062"/>
            <a:ext cx="2769599" cy="1771914"/>
          </a:xfrm>
          <a:prstGeom prst="rect">
            <a:avLst/>
          </a:prstGeom>
          <a:noFill/>
          <a:ln>
            <a:noFill/>
          </a:ln>
        </p:spPr>
      </p:pic>
      <p:pic>
        <p:nvPicPr>
          <p:cNvPr id="333" name="Google Shape;333;p34"/>
          <p:cNvPicPr preferRelativeResize="0"/>
          <p:nvPr/>
        </p:nvPicPr>
        <p:blipFill>
          <a:blip r:embed="rId4">
            <a:alphaModFix/>
          </a:blip>
          <a:stretch>
            <a:fillRect/>
          </a:stretch>
        </p:blipFill>
        <p:spPr>
          <a:xfrm>
            <a:off x="503650" y="2889975"/>
            <a:ext cx="2531867" cy="1948725"/>
          </a:xfrm>
          <a:prstGeom prst="rect">
            <a:avLst/>
          </a:prstGeom>
          <a:noFill/>
          <a:ln>
            <a:noFill/>
          </a:ln>
        </p:spPr>
      </p:pic>
      <p:pic>
        <p:nvPicPr>
          <p:cNvPr id="334" name="Google Shape;334;p34"/>
          <p:cNvPicPr preferRelativeResize="0"/>
          <p:nvPr/>
        </p:nvPicPr>
        <p:blipFill>
          <a:blip r:embed="rId5">
            <a:alphaModFix/>
          </a:blip>
          <a:stretch>
            <a:fillRect/>
          </a:stretch>
        </p:blipFill>
        <p:spPr>
          <a:xfrm>
            <a:off x="3414800" y="1174050"/>
            <a:ext cx="2542032" cy="1659908"/>
          </a:xfrm>
          <a:prstGeom prst="rect">
            <a:avLst/>
          </a:prstGeom>
          <a:noFill/>
          <a:ln>
            <a:noFill/>
          </a:ln>
        </p:spPr>
      </p:pic>
      <p:pic>
        <p:nvPicPr>
          <p:cNvPr id="335" name="Google Shape;335;p34"/>
          <p:cNvPicPr preferRelativeResize="0"/>
          <p:nvPr/>
        </p:nvPicPr>
        <p:blipFill>
          <a:blip r:embed="rId6">
            <a:alphaModFix/>
          </a:blip>
          <a:stretch>
            <a:fillRect/>
          </a:stretch>
        </p:blipFill>
        <p:spPr>
          <a:xfrm>
            <a:off x="3352174" y="2889984"/>
            <a:ext cx="2604644" cy="2004741"/>
          </a:xfrm>
          <a:prstGeom prst="rect">
            <a:avLst/>
          </a:prstGeom>
          <a:noFill/>
          <a:ln>
            <a:noFill/>
          </a:ln>
        </p:spPr>
      </p:pic>
      <p:pic>
        <p:nvPicPr>
          <p:cNvPr id="336" name="Google Shape;336;p34"/>
          <p:cNvPicPr preferRelativeResize="0"/>
          <p:nvPr/>
        </p:nvPicPr>
        <p:blipFill>
          <a:blip r:embed="rId7">
            <a:alphaModFix/>
          </a:blip>
          <a:stretch>
            <a:fillRect/>
          </a:stretch>
        </p:blipFill>
        <p:spPr>
          <a:xfrm>
            <a:off x="6150507" y="1030825"/>
            <a:ext cx="2725543" cy="1743710"/>
          </a:xfrm>
          <a:prstGeom prst="rect">
            <a:avLst/>
          </a:prstGeom>
          <a:noFill/>
          <a:ln>
            <a:noFill/>
          </a:ln>
        </p:spPr>
      </p:pic>
      <p:pic>
        <p:nvPicPr>
          <p:cNvPr id="337" name="Google Shape;337;p34"/>
          <p:cNvPicPr preferRelativeResize="0"/>
          <p:nvPr/>
        </p:nvPicPr>
        <p:blipFill>
          <a:blip r:embed="rId8">
            <a:alphaModFix/>
          </a:blip>
          <a:stretch>
            <a:fillRect/>
          </a:stretch>
        </p:blipFill>
        <p:spPr>
          <a:xfrm>
            <a:off x="6273482" y="2860273"/>
            <a:ext cx="2681850" cy="206416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Track 2: Multilingual Neural Net Models</a:t>
            </a:r>
            <a:endParaRPr/>
          </a:p>
        </p:txBody>
      </p:sp>
      <p:sp>
        <p:nvSpPr>
          <p:cNvPr id="343" name="Google Shape;343;p35"/>
          <p:cNvSpPr txBox="1"/>
          <p:nvPr>
            <p:ph idx="1" type="body"/>
          </p:nvPr>
        </p:nvSpPr>
        <p:spPr>
          <a:xfrm>
            <a:off x="352325" y="1091725"/>
            <a:ext cx="8238000" cy="2059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600"/>
              <a:t>Track 4: Explored an additional NLP multilingual models with no fine tuning (used default settings). </a:t>
            </a:r>
            <a:endParaRPr sz="1600"/>
          </a:p>
          <a:p>
            <a:pPr indent="0" lvl="0" marL="0" rtl="0" algn="l">
              <a:spcBef>
                <a:spcPts val="1600"/>
              </a:spcBef>
              <a:spcAft>
                <a:spcPts val="0"/>
              </a:spcAft>
              <a:buNone/>
            </a:pPr>
            <a:r>
              <a:rPr lang="en" sz="1600"/>
              <a:t>Observation: Despite trying several of these models the performance remained low at between 43% and 56% on the higher side. </a:t>
            </a:r>
            <a:endParaRPr sz="1600"/>
          </a:p>
          <a:p>
            <a:pPr indent="0" lvl="0" marL="0" rtl="0" algn="l">
              <a:spcBef>
                <a:spcPts val="1600"/>
              </a:spcBef>
              <a:spcAft>
                <a:spcPts val="0"/>
              </a:spcAft>
              <a:buNone/>
            </a:pPr>
            <a:r>
              <a:rPr lang="en" sz="1600"/>
              <a:t>Conclusion: </a:t>
            </a:r>
            <a:endParaRPr sz="1600"/>
          </a:p>
          <a:p>
            <a:pPr indent="-314960" lvl="0" marL="457200" rtl="0" algn="l">
              <a:spcBef>
                <a:spcPts val="1600"/>
              </a:spcBef>
              <a:spcAft>
                <a:spcPts val="0"/>
              </a:spcAft>
              <a:buSzPct val="100000"/>
              <a:buChar char="●"/>
            </a:pPr>
            <a:r>
              <a:rPr lang="en" sz="1600"/>
              <a:t>Achieve a larger data set for training to test feasibility of Neural Nets for this problem set</a:t>
            </a:r>
            <a:endParaRPr sz="1600"/>
          </a:p>
          <a:p>
            <a:pPr indent="-314960" lvl="0" marL="457200" rtl="0" algn="l">
              <a:spcBef>
                <a:spcPts val="0"/>
              </a:spcBef>
              <a:spcAft>
                <a:spcPts val="0"/>
              </a:spcAft>
              <a:buSzPct val="100000"/>
              <a:buChar char="●"/>
            </a:pPr>
            <a:r>
              <a:rPr lang="en" sz="1600"/>
              <a:t>Needs fine tuning of the models </a:t>
            </a:r>
            <a:endParaRPr sz="1600"/>
          </a:p>
        </p:txBody>
      </p:sp>
      <p:graphicFrame>
        <p:nvGraphicFramePr>
          <p:cNvPr id="344" name="Google Shape;344;p35"/>
          <p:cNvGraphicFramePr/>
          <p:nvPr/>
        </p:nvGraphicFramePr>
        <p:xfrm>
          <a:off x="352325" y="3252575"/>
          <a:ext cx="3000000" cy="3000000"/>
        </p:xfrm>
        <a:graphic>
          <a:graphicData uri="http://schemas.openxmlformats.org/drawingml/2006/table">
            <a:tbl>
              <a:tblPr>
                <a:noFill/>
                <a:tableStyleId>{DCFE17A4-C1C4-49A3-B396-C6AE28FAB014}</a:tableStyleId>
              </a:tblPr>
              <a:tblGrid>
                <a:gridCol w="1629900"/>
                <a:gridCol w="1278650"/>
                <a:gridCol w="1454275"/>
                <a:gridCol w="1454275"/>
              </a:tblGrid>
              <a:tr h="209075">
                <a:tc>
                  <a:txBody>
                    <a:bodyPr/>
                    <a:lstStyle/>
                    <a:p>
                      <a:pPr indent="0" lvl="0" marL="76200" rtl="0" algn="ctr">
                        <a:spcBef>
                          <a:spcPts val="0"/>
                        </a:spcBef>
                        <a:spcAft>
                          <a:spcPts val="0"/>
                        </a:spcAft>
                        <a:buNone/>
                      </a:pPr>
                      <a:r>
                        <a:rPr b="1" lang="en" sz="900">
                          <a:solidFill>
                            <a:srgbClr val="1F1F1F"/>
                          </a:solidFill>
                          <a:highlight>
                            <a:srgbClr val="FFFFFF"/>
                          </a:highlight>
                          <a:latin typeface="Roboto"/>
                          <a:ea typeface="Roboto"/>
                          <a:cs typeface="Roboto"/>
                          <a:sym typeface="Roboto"/>
                        </a:rPr>
                        <a:t>Model</a:t>
                      </a:r>
                      <a:endParaRPr b="1" sz="900">
                        <a:solidFill>
                          <a:srgbClr val="1F1F1F"/>
                        </a:solidFill>
                        <a:highlight>
                          <a:srgbClr val="FFFFFF"/>
                        </a:highlight>
                        <a:latin typeface="Roboto"/>
                        <a:ea typeface="Roboto"/>
                        <a:cs typeface="Roboto"/>
                        <a:sym typeface="Roboto"/>
                      </a:endParaRPr>
                    </a:p>
                  </a:txBody>
                  <a:tcPr marT="57150" marB="57150" marR="57150" marL="57150" anchor="ctr"/>
                </a:tc>
                <a:tc>
                  <a:txBody>
                    <a:bodyPr/>
                    <a:lstStyle/>
                    <a:p>
                      <a:pPr indent="0" lvl="0" marL="76200" rtl="0" algn="ctr">
                        <a:spcBef>
                          <a:spcPts val="0"/>
                        </a:spcBef>
                        <a:spcAft>
                          <a:spcPts val="0"/>
                        </a:spcAft>
                        <a:buNone/>
                      </a:pPr>
                      <a:r>
                        <a:rPr b="1" lang="en" sz="900">
                          <a:solidFill>
                            <a:srgbClr val="1F1F1F"/>
                          </a:solidFill>
                          <a:highlight>
                            <a:srgbClr val="FFFFFF"/>
                          </a:highlight>
                          <a:latin typeface="Roboto"/>
                          <a:ea typeface="Roboto"/>
                          <a:cs typeface="Roboto"/>
                          <a:sym typeface="Roboto"/>
                        </a:rPr>
                        <a:t>Validation loss</a:t>
                      </a:r>
                      <a:endParaRPr b="1" sz="900">
                        <a:solidFill>
                          <a:srgbClr val="1F1F1F"/>
                        </a:solidFill>
                        <a:highlight>
                          <a:srgbClr val="FFFFFF"/>
                        </a:highlight>
                        <a:latin typeface="Roboto"/>
                        <a:ea typeface="Roboto"/>
                        <a:cs typeface="Roboto"/>
                        <a:sym typeface="Roboto"/>
                      </a:endParaRPr>
                    </a:p>
                  </a:txBody>
                  <a:tcPr marT="57150" marB="57150" marR="57150" marL="57150" anchor="ctr"/>
                </a:tc>
                <a:tc>
                  <a:txBody>
                    <a:bodyPr/>
                    <a:lstStyle/>
                    <a:p>
                      <a:pPr indent="0" lvl="0" marL="76200" rtl="0" algn="ctr">
                        <a:spcBef>
                          <a:spcPts val="0"/>
                        </a:spcBef>
                        <a:spcAft>
                          <a:spcPts val="0"/>
                        </a:spcAft>
                        <a:buNone/>
                      </a:pPr>
                      <a:r>
                        <a:rPr b="1" lang="en" sz="900">
                          <a:solidFill>
                            <a:srgbClr val="1F1F1F"/>
                          </a:solidFill>
                          <a:highlight>
                            <a:srgbClr val="FFFFFF"/>
                          </a:highlight>
                          <a:latin typeface="Roboto"/>
                          <a:ea typeface="Roboto"/>
                          <a:cs typeface="Roboto"/>
                          <a:sym typeface="Roboto"/>
                        </a:rPr>
                        <a:t>Accuracy</a:t>
                      </a:r>
                      <a:endParaRPr b="1" sz="900">
                        <a:solidFill>
                          <a:srgbClr val="1F1F1F"/>
                        </a:solidFill>
                        <a:highlight>
                          <a:srgbClr val="FFFFFF"/>
                        </a:highlight>
                        <a:latin typeface="Roboto"/>
                        <a:ea typeface="Roboto"/>
                        <a:cs typeface="Roboto"/>
                        <a:sym typeface="Roboto"/>
                      </a:endParaRPr>
                    </a:p>
                  </a:txBody>
                  <a:tcPr marT="57150" marB="57150" marR="57150" marL="57150" anchor="ctr"/>
                </a:tc>
                <a:tc>
                  <a:txBody>
                    <a:bodyPr/>
                    <a:lstStyle/>
                    <a:p>
                      <a:pPr indent="0" lvl="0" marL="76200" rtl="0" algn="ctr">
                        <a:spcBef>
                          <a:spcPts val="0"/>
                        </a:spcBef>
                        <a:spcAft>
                          <a:spcPts val="0"/>
                        </a:spcAft>
                        <a:buNone/>
                      </a:pPr>
                      <a:r>
                        <a:rPr b="1" lang="en" sz="900">
                          <a:solidFill>
                            <a:srgbClr val="1F1F1F"/>
                          </a:solidFill>
                          <a:highlight>
                            <a:srgbClr val="FFFFFF"/>
                          </a:highlight>
                          <a:latin typeface="Roboto"/>
                          <a:ea typeface="Roboto"/>
                          <a:cs typeface="Roboto"/>
                          <a:sym typeface="Roboto"/>
                        </a:rPr>
                        <a:t>F1 score</a:t>
                      </a:r>
                      <a:endParaRPr b="1" sz="900">
                        <a:solidFill>
                          <a:srgbClr val="1F1F1F"/>
                        </a:solidFill>
                        <a:highlight>
                          <a:srgbClr val="FFFFFF"/>
                        </a:highlight>
                        <a:latin typeface="Roboto"/>
                        <a:ea typeface="Roboto"/>
                        <a:cs typeface="Roboto"/>
                        <a:sym typeface="Roboto"/>
                      </a:endParaRPr>
                    </a:p>
                  </a:txBody>
                  <a:tcPr marT="57150" marB="57150" marR="57150" marL="57150" anchor="ctr"/>
                </a:tc>
              </a:tr>
              <a:tr h="209075">
                <a:tc>
                  <a:txBody>
                    <a:bodyPr/>
                    <a:lstStyle/>
                    <a:p>
                      <a:pPr indent="0" lvl="0" marL="76200" rtl="0" algn="l">
                        <a:spcBef>
                          <a:spcPts val="0"/>
                        </a:spcBef>
                        <a:spcAft>
                          <a:spcPts val="0"/>
                        </a:spcAft>
                        <a:buNone/>
                      </a:pPr>
                      <a:r>
                        <a:rPr lang="en" sz="900">
                          <a:solidFill>
                            <a:srgbClr val="1F1F1F"/>
                          </a:solidFill>
                          <a:highlight>
                            <a:srgbClr val="FFFFFF"/>
                          </a:highlight>
                          <a:latin typeface="Roboto"/>
                          <a:ea typeface="Roboto"/>
                          <a:cs typeface="Roboto"/>
                          <a:sym typeface="Roboto"/>
                        </a:rPr>
                        <a:t>Davlan/afro-xlmr-mini</a:t>
                      </a:r>
                      <a:endParaRPr sz="900">
                        <a:solidFill>
                          <a:srgbClr val="1F1F1F"/>
                        </a:solidFill>
                        <a:highlight>
                          <a:srgbClr val="FFFFFF"/>
                        </a:highlight>
                        <a:latin typeface="Roboto"/>
                        <a:ea typeface="Roboto"/>
                        <a:cs typeface="Roboto"/>
                        <a:sym typeface="Roboto"/>
                      </a:endParaRPr>
                    </a:p>
                  </a:txBody>
                  <a:tcPr marT="57150" marB="57150" marR="57150" marL="57150" anchor="ctr"/>
                </a:tc>
                <a:tc>
                  <a:txBody>
                    <a:bodyPr/>
                    <a:lstStyle/>
                    <a:p>
                      <a:pPr indent="0" lvl="0" marL="76200" rtl="0" algn="l">
                        <a:spcBef>
                          <a:spcPts val="0"/>
                        </a:spcBef>
                        <a:spcAft>
                          <a:spcPts val="0"/>
                        </a:spcAft>
                        <a:buNone/>
                      </a:pPr>
                      <a:r>
                        <a:rPr lang="en" sz="900">
                          <a:solidFill>
                            <a:srgbClr val="1F1F1F"/>
                          </a:solidFill>
                          <a:highlight>
                            <a:srgbClr val="FFFFFF"/>
                          </a:highlight>
                          <a:latin typeface="Roboto"/>
                          <a:ea typeface="Roboto"/>
                          <a:cs typeface="Roboto"/>
                          <a:sym typeface="Roboto"/>
                        </a:rPr>
                        <a:t>0.740749</a:t>
                      </a:r>
                      <a:endParaRPr sz="900">
                        <a:solidFill>
                          <a:srgbClr val="1F1F1F"/>
                        </a:solidFill>
                        <a:highlight>
                          <a:srgbClr val="FFFFFF"/>
                        </a:highlight>
                        <a:latin typeface="Roboto"/>
                        <a:ea typeface="Roboto"/>
                        <a:cs typeface="Roboto"/>
                        <a:sym typeface="Roboto"/>
                      </a:endParaRPr>
                    </a:p>
                  </a:txBody>
                  <a:tcPr marT="57150" marB="57150" marR="57150" marL="57150" anchor="ctr"/>
                </a:tc>
                <a:tc>
                  <a:txBody>
                    <a:bodyPr/>
                    <a:lstStyle/>
                    <a:p>
                      <a:pPr indent="0" lvl="0" marL="76200" rtl="0" algn="l">
                        <a:spcBef>
                          <a:spcPts val="0"/>
                        </a:spcBef>
                        <a:spcAft>
                          <a:spcPts val="0"/>
                        </a:spcAft>
                        <a:buNone/>
                      </a:pPr>
                      <a:r>
                        <a:rPr lang="en" sz="900">
                          <a:solidFill>
                            <a:srgbClr val="1F1F1F"/>
                          </a:solidFill>
                          <a:highlight>
                            <a:srgbClr val="FFFFFF"/>
                          </a:highlight>
                          <a:latin typeface="Roboto"/>
                          <a:ea typeface="Roboto"/>
                          <a:cs typeface="Roboto"/>
                          <a:sym typeface="Roboto"/>
                        </a:rPr>
                        <a:t>0.500000</a:t>
                      </a:r>
                      <a:endParaRPr sz="900">
                        <a:solidFill>
                          <a:srgbClr val="1F1F1F"/>
                        </a:solidFill>
                        <a:highlight>
                          <a:srgbClr val="FFFFFF"/>
                        </a:highlight>
                        <a:latin typeface="Roboto"/>
                        <a:ea typeface="Roboto"/>
                        <a:cs typeface="Roboto"/>
                        <a:sym typeface="Roboto"/>
                      </a:endParaRPr>
                    </a:p>
                  </a:txBody>
                  <a:tcPr marT="57150" marB="57150" marR="57150" marL="57150" anchor="ctr"/>
                </a:tc>
                <a:tc>
                  <a:txBody>
                    <a:bodyPr/>
                    <a:lstStyle/>
                    <a:p>
                      <a:pPr indent="0" lvl="0" marL="76200" rtl="0" algn="l">
                        <a:spcBef>
                          <a:spcPts val="0"/>
                        </a:spcBef>
                        <a:spcAft>
                          <a:spcPts val="0"/>
                        </a:spcAft>
                        <a:buNone/>
                      </a:pPr>
                      <a:r>
                        <a:rPr lang="en" sz="900">
                          <a:solidFill>
                            <a:srgbClr val="1F1F1F"/>
                          </a:solidFill>
                          <a:highlight>
                            <a:srgbClr val="FFFFFF"/>
                          </a:highlight>
                          <a:latin typeface="Roboto"/>
                          <a:ea typeface="Roboto"/>
                          <a:cs typeface="Roboto"/>
                          <a:sym typeface="Roboto"/>
                        </a:rPr>
                        <a:t>0.333333</a:t>
                      </a:r>
                      <a:endParaRPr sz="900">
                        <a:solidFill>
                          <a:srgbClr val="1F1F1F"/>
                        </a:solidFill>
                        <a:highlight>
                          <a:srgbClr val="FFFFFF"/>
                        </a:highlight>
                        <a:latin typeface="Roboto"/>
                        <a:ea typeface="Roboto"/>
                        <a:cs typeface="Roboto"/>
                        <a:sym typeface="Roboto"/>
                      </a:endParaRPr>
                    </a:p>
                  </a:txBody>
                  <a:tcPr marT="57150" marB="57150" marR="57150" marL="57150" anchor="ctr"/>
                </a:tc>
              </a:tr>
              <a:tr h="209075">
                <a:tc>
                  <a:txBody>
                    <a:bodyPr/>
                    <a:lstStyle/>
                    <a:p>
                      <a:pPr indent="0" lvl="0" marL="76200" rtl="0" algn="l">
                        <a:spcBef>
                          <a:spcPts val="0"/>
                        </a:spcBef>
                        <a:spcAft>
                          <a:spcPts val="0"/>
                        </a:spcAft>
                        <a:buNone/>
                      </a:pPr>
                      <a:r>
                        <a:rPr lang="en" sz="900">
                          <a:solidFill>
                            <a:srgbClr val="1F1F1F"/>
                          </a:solidFill>
                          <a:highlight>
                            <a:srgbClr val="FFFFFF"/>
                          </a:highlight>
                          <a:latin typeface="Roboto"/>
                          <a:ea typeface="Roboto"/>
                          <a:cs typeface="Roboto"/>
                          <a:sym typeface="Roboto"/>
                        </a:rPr>
                        <a:t>facebook/msmarco</a:t>
                      </a:r>
                      <a:endParaRPr sz="900">
                        <a:solidFill>
                          <a:srgbClr val="1F1F1F"/>
                        </a:solidFill>
                        <a:highlight>
                          <a:srgbClr val="FFFFFF"/>
                        </a:highlight>
                        <a:latin typeface="Roboto"/>
                        <a:ea typeface="Roboto"/>
                        <a:cs typeface="Roboto"/>
                        <a:sym typeface="Roboto"/>
                      </a:endParaRPr>
                    </a:p>
                  </a:txBody>
                  <a:tcPr marT="57150" marB="57150" marR="57150" marL="57150" anchor="ctr"/>
                </a:tc>
                <a:tc>
                  <a:txBody>
                    <a:bodyPr/>
                    <a:lstStyle/>
                    <a:p>
                      <a:pPr indent="0" lvl="0" marL="76200" rtl="0" algn="l">
                        <a:spcBef>
                          <a:spcPts val="0"/>
                        </a:spcBef>
                        <a:spcAft>
                          <a:spcPts val="0"/>
                        </a:spcAft>
                        <a:buNone/>
                      </a:pPr>
                      <a:r>
                        <a:rPr lang="en" sz="900">
                          <a:solidFill>
                            <a:srgbClr val="1F1F1F"/>
                          </a:solidFill>
                          <a:highlight>
                            <a:srgbClr val="FFFFFF"/>
                          </a:highlight>
                          <a:latin typeface="Roboto"/>
                          <a:ea typeface="Roboto"/>
                          <a:cs typeface="Roboto"/>
                          <a:sym typeface="Roboto"/>
                        </a:rPr>
                        <a:t>1.381521</a:t>
                      </a:r>
                      <a:endParaRPr sz="900">
                        <a:solidFill>
                          <a:srgbClr val="1F1F1F"/>
                        </a:solidFill>
                        <a:highlight>
                          <a:srgbClr val="FFFFFF"/>
                        </a:highlight>
                        <a:latin typeface="Roboto"/>
                        <a:ea typeface="Roboto"/>
                        <a:cs typeface="Roboto"/>
                        <a:sym typeface="Roboto"/>
                      </a:endParaRPr>
                    </a:p>
                  </a:txBody>
                  <a:tcPr marT="57150" marB="57150" marR="57150" marL="57150" anchor="ctr"/>
                </a:tc>
                <a:tc>
                  <a:txBody>
                    <a:bodyPr/>
                    <a:lstStyle/>
                    <a:p>
                      <a:pPr indent="0" lvl="0" marL="76200" rtl="0" algn="l">
                        <a:spcBef>
                          <a:spcPts val="0"/>
                        </a:spcBef>
                        <a:spcAft>
                          <a:spcPts val="0"/>
                        </a:spcAft>
                        <a:buNone/>
                      </a:pPr>
                      <a:r>
                        <a:rPr lang="en" sz="900">
                          <a:solidFill>
                            <a:srgbClr val="1F1F1F"/>
                          </a:solidFill>
                          <a:highlight>
                            <a:srgbClr val="FFFFFF"/>
                          </a:highlight>
                          <a:latin typeface="Roboto"/>
                          <a:ea typeface="Roboto"/>
                          <a:cs typeface="Roboto"/>
                          <a:sym typeface="Roboto"/>
                        </a:rPr>
                        <a:t>0.500000</a:t>
                      </a:r>
                      <a:endParaRPr sz="900">
                        <a:solidFill>
                          <a:srgbClr val="1F1F1F"/>
                        </a:solidFill>
                        <a:highlight>
                          <a:srgbClr val="FFFFFF"/>
                        </a:highlight>
                        <a:latin typeface="Roboto"/>
                        <a:ea typeface="Roboto"/>
                        <a:cs typeface="Roboto"/>
                        <a:sym typeface="Roboto"/>
                      </a:endParaRPr>
                    </a:p>
                  </a:txBody>
                  <a:tcPr marT="57150" marB="57150" marR="57150" marL="57150" anchor="ctr"/>
                </a:tc>
                <a:tc>
                  <a:txBody>
                    <a:bodyPr/>
                    <a:lstStyle/>
                    <a:p>
                      <a:pPr indent="0" lvl="0" marL="76200" rtl="0" algn="l">
                        <a:spcBef>
                          <a:spcPts val="0"/>
                        </a:spcBef>
                        <a:spcAft>
                          <a:spcPts val="0"/>
                        </a:spcAft>
                        <a:buNone/>
                      </a:pPr>
                      <a:r>
                        <a:rPr lang="en" sz="900">
                          <a:solidFill>
                            <a:srgbClr val="1F1F1F"/>
                          </a:solidFill>
                          <a:highlight>
                            <a:srgbClr val="FFFFFF"/>
                          </a:highlight>
                          <a:latin typeface="Roboto"/>
                          <a:ea typeface="Roboto"/>
                          <a:cs typeface="Roboto"/>
                          <a:sym typeface="Roboto"/>
                        </a:rPr>
                        <a:t>0.333333</a:t>
                      </a:r>
                      <a:endParaRPr sz="900">
                        <a:solidFill>
                          <a:srgbClr val="1F1F1F"/>
                        </a:solidFill>
                        <a:highlight>
                          <a:srgbClr val="FFFFFF"/>
                        </a:highlight>
                        <a:latin typeface="Roboto"/>
                        <a:ea typeface="Roboto"/>
                        <a:cs typeface="Roboto"/>
                        <a:sym typeface="Roboto"/>
                      </a:endParaRPr>
                    </a:p>
                  </a:txBody>
                  <a:tcPr marT="57150" marB="57150" marR="57150" marL="57150" anchor="ctr"/>
                </a:tc>
              </a:tr>
              <a:tr h="209075">
                <a:tc>
                  <a:txBody>
                    <a:bodyPr/>
                    <a:lstStyle/>
                    <a:p>
                      <a:pPr indent="0" lvl="0" marL="76200" rtl="0" algn="l">
                        <a:spcBef>
                          <a:spcPts val="0"/>
                        </a:spcBef>
                        <a:spcAft>
                          <a:spcPts val="0"/>
                        </a:spcAft>
                        <a:buNone/>
                      </a:pPr>
                      <a:r>
                        <a:rPr lang="en" sz="900">
                          <a:solidFill>
                            <a:srgbClr val="1F1F1F"/>
                          </a:solidFill>
                          <a:highlight>
                            <a:srgbClr val="FFFFFF"/>
                          </a:highlight>
                          <a:latin typeface="Roboto"/>
                          <a:ea typeface="Roboto"/>
                          <a:cs typeface="Roboto"/>
                          <a:sym typeface="Roboto"/>
                        </a:rPr>
                        <a:t>facebook/contriever</a:t>
                      </a:r>
                      <a:endParaRPr sz="900">
                        <a:solidFill>
                          <a:srgbClr val="1F1F1F"/>
                        </a:solidFill>
                        <a:highlight>
                          <a:srgbClr val="FFFFFF"/>
                        </a:highlight>
                        <a:latin typeface="Roboto"/>
                        <a:ea typeface="Roboto"/>
                        <a:cs typeface="Roboto"/>
                        <a:sym typeface="Roboto"/>
                      </a:endParaRPr>
                    </a:p>
                  </a:txBody>
                  <a:tcPr marT="57150" marB="57150" marR="57150" marL="57150" anchor="ctr"/>
                </a:tc>
                <a:tc>
                  <a:txBody>
                    <a:bodyPr/>
                    <a:lstStyle/>
                    <a:p>
                      <a:pPr indent="0" lvl="0" marL="76200" rtl="0" algn="l">
                        <a:spcBef>
                          <a:spcPts val="0"/>
                        </a:spcBef>
                        <a:spcAft>
                          <a:spcPts val="0"/>
                        </a:spcAft>
                        <a:buNone/>
                      </a:pPr>
                      <a:r>
                        <a:rPr lang="en" sz="900">
                          <a:solidFill>
                            <a:srgbClr val="1F1F1F"/>
                          </a:solidFill>
                          <a:highlight>
                            <a:srgbClr val="FFFFFF"/>
                          </a:highlight>
                          <a:latin typeface="Roboto"/>
                          <a:ea typeface="Roboto"/>
                          <a:cs typeface="Roboto"/>
                          <a:sym typeface="Roboto"/>
                        </a:rPr>
                        <a:t>0.651121</a:t>
                      </a:r>
                      <a:endParaRPr sz="900">
                        <a:solidFill>
                          <a:srgbClr val="1F1F1F"/>
                        </a:solidFill>
                        <a:highlight>
                          <a:srgbClr val="FFFFFF"/>
                        </a:highlight>
                        <a:latin typeface="Roboto"/>
                        <a:ea typeface="Roboto"/>
                        <a:cs typeface="Roboto"/>
                        <a:sym typeface="Roboto"/>
                      </a:endParaRPr>
                    </a:p>
                  </a:txBody>
                  <a:tcPr marT="57150" marB="57150" marR="57150" marL="57150" anchor="ctr"/>
                </a:tc>
                <a:tc>
                  <a:txBody>
                    <a:bodyPr/>
                    <a:lstStyle/>
                    <a:p>
                      <a:pPr indent="0" lvl="0" marL="76200" rtl="0" algn="l">
                        <a:spcBef>
                          <a:spcPts val="0"/>
                        </a:spcBef>
                        <a:spcAft>
                          <a:spcPts val="0"/>
                        </a:spcAft>
                        <a:buNone/>
                      </a:pPr>
                      <a:r>
                        <a:rPr lang="en" sz="900">
                          <a:solidFill>
                            <a:srgbClr val="1F1F1F"/>
                          </a:solidFill>
                          <a:highlight>
                            <a:srgbClr val="FFFFFF"/>
                          </a:highlight>
                          <a:latin typeface="Roboto"/>
                          <a:ea typeface="Roboto"/>
                          <a:cs typeface="Roboto"/>
                          <a:sym typeface="Roboto"/>
                        </a:rPr>
                        <a:t>0.562500</a:t>
                      </a:r>
                      <a:endParaRPr sz="900">
                        <a:solidFill>
                          <a:srgbClr val="1F1F1F"/>
                        </a:solidFill>
                        <a:highlight>
                          <a:srgbClr val="FFFFFF"/>
                        </a:highlight>
                        <a:latin typeface="Roboto"/>
                        <a:ea typeface="Roboto"/>
                        <a:cs typeface="Roboto"/>
                        <a:sym typeface="Roboto"/>
                      </a:endParaRPr>
                    </a:p>
                  </a:txBody>
                  <a:tcPr marT="57150" marB="57150" marR="57150" marL="57150" anchor="ctr"/>
                </a:tc>
                <a:tc>
                  <a:txBody>
                    <a:bodyPr/>
                    <a:lstStyle/>
                    <a:p>
                      <a:pPr indent="0" lvl="0" marL="76200" rtl="0" algn="l">
                        <a:spcBef>
                          <a:spcPts val="0"/>
                        </a:spcBef>
                        <a:spcAft>
                          <a:spcPts val="0"/>
                        </a:spcAft>
                        <a:buNone/>
                      </a:pPr>
                      <a:r>
                        <a:rPr lang="en" sz="900">
                          <a:solidFill>
                            <a:srgbClr val="1F1F1F"/>
                          </a:solidFill>
                          <a:highlight>
                            <a:srgbClr val="FFFFFF"/>
                          </a:highlight>
                          <a:latin typeface="Roboto"/>
                          <a:ea typeface="Roboto"/>
                          <a:cs typeface="Roboto"/>
                          <a:sym typeface="Roboto"/>
                        </a:rPr>
                        <a:t>0.458937</a:t>
                      </a:r>
                      <a:endParaRPr sz="900">
                        <a:solidFill>
                          <a:srgbClr val="1F1F1F"/>
                        </a:solidFill>
                        <a:highlight>
                          <a:srgbClr val="FFFFFF"/>
                        </a:highlight>
                        <a:latin typeface="Roboto"/>
                        <a:ea typeface="Roboto"/>
                        <a:cs typeface="Roboto"/>
                        <a:sym typeface="Roboto"/>
                      </a:endParaRPr>
                    </a:p>
                  </a:txBody>
                  <a:tcPr marT="57150" marB="57150" marR="57150" marL="57150" anchor="ctr"/>
                </a:tc>
              </a:tr>
              <a:tr h="209075">
                <a:tc>
                  <a:txBody>
                    <a:bodyPr/>
                    <a:lstStyle/>
                    <a:p>
                      <a:pPr indent="0" lvl="0" marL="76200" rtl="0" algn="l">
                        <a:spcBef>
                          <a:spcPts val="0"/>
                        </a:spcBef>
                        <a:spcAft>
                          <a:spcPts val="0"/>
                        </a:spcAft>
                        <a:buNone/>
                      </a:pPr>
                      <a:r>
                        <a:rPr lang="en" sz="900">
                          <a:solidFill>
                            <a:srgbClr val="1F1F1F"/>
                          </a:solidFill>
                          <a:highlight>
                            <a:srgbClr val="FFFFFF"/>
                          </a:highlight>
                          <a:latin typeface="Roboto"/>
                          <a:ea typeface="Roboto"/>
                          <a:cs typeface="Roboto"/>
                          <a:sym typeface="Roboto"/>
                        </a:rPr>
                        <a:t>xlm-roberta-base</a:t>
                      </a:r>
                      <a:endParaRPr sz="900">
                        <a:solidFill>
                          <a:srgbClr val="1F1F1F"/>
                        </a:solidFill>
                        <a:highlight>
                          <a:srgbClr val="FFFFFF"/>
                        </a:highlight>
                        <a:latin typeface="Roboto"/>
                        <a:ea typeface="Roboto"/>
                        <a:cs typeface="Roboto"/>
                        <a:sym typeface="Roboto"/>
                      </a:endParaRPr>
                    </a:p>
                  </a:txBody>
                  <a:tcPr marT="57150" marB="57150" marR="57150" marL="57150" anchor="ctr"/>
                </a:tc>
                <a:tc>
                  <a:txBody>
                    <a:bodyPr/>
                    <a:lstStyle/>
                    <a:p>
                      <a:pPr indent="0" lvl="0" marL="76200" rtl="0" algn="l">
                        <a:spcBef>
                          <a:spcPts val="0"/>
                        </a:spcBef>
                        <a:spcAft>
                          <a:spcPts val="0"/>
                        </a:spcAft>
                        <a:buNone/>
                      </a:pPr>
                      <a:r>
                        <a:rPr lang="en" sz="900">
                          <a:solidFill>
                            <a:srgbClr val="1F1F1F"/>
                          </a:solidFill>
                          <a:highlight>
                            <a:srgbClr val="FFFFFF"/>
                          </a:highlight>
                          <a:latin typeface="Roboto"/>
                          <a:ea typeface="Roboto"/>
                          <a:cs typeface="Roboto"/>
                          <a:sym typeface="Roboto"/>
                        </a:rPr>
                        <a:t>0.707880</a:t>
                      </a:r>
                      <a:endParaRPr sz="900">
                        <a:solidFill>
                          <a:srgbClr val="1F1F1F"/>
                        </a:solidFill>
                        <a:highlight>
                          <a:srgbClr val="FFFFFF"/>
                        </a:highlight>
                        <a:latin typeface="Roboto"/>
                        <a:ea typeface="Roboto"/>
                        <a:cs typeface="Roboto"/>
                        <a:sym typeface="Roboto"/>
                      </a:endParaRPr>
                    </a:p>
                  </a:txBody>
                  <a:tcPr marT="57150" marB="57150" marR="57150" marL="57150" anchor="ctr"/>
                </a:tc>
                <a:tc>
                  <a:txBody>
                    <a:bodyPr/>
                    <a:lstStyle/>
                    <a:p>
                      <a:pPr indent="0" lvl="0" marL="76200" rtl="0" algn="l">
                        <a:spcBef>
                          <a:spcPts val="0"/>
                        </a:spcBef>
                        <a:spcAft>
                          <a:spcPts val="0"/>
                        </a:spcAft>
                        <a:buNone/>
                      </a:pPr>
                      <a:r>
                        <a:rPr lang="en" sz="900">
                          <a:solidFill>
                            <a:srgbClr val="1F1F1F"/>
                          </a:solidFill>
                          <a:highlight>
                            <a:srgbClr val="FFFFFF"/>
                          </a:highlight>
                          <a:latin typeface="Roboto"/>
                          <a:ea typeface="Roboto"/>
                          <a:cs typeface="Roboto"/>
                          <a:sym typeface="Roboto"/>
                        </a:rPr>
                        <a:t>0.500000</a:t>
                      </a:r>
                      <a:endParaRPr sz="900">
                        <a:solidFill>
                          <a:srgbClr val="1F1F1F"/>
                        </a:solidFill>
                        <a:highlight>
                          <a:srgbClr val="FFFFFF"/>
                        </a:highlight>
                        <a:latin typeface="Roboto"/>
                        <a:ea typeface="Roboto"/>
                        <a:cs typeface="Roboto"/>
                        <a:sym typeface="Roboto"/>
                      </a:endParaRPr>
                    </a:p>
                  </a:txBody>
                  <a:tcPr marT="57150" marB="57150" marR="57150" marL="57150" anchor="ctr"/>
                </a:tc>
                <a:tc>
                  <a:txBody>
                    <a:bodyPr/>
                    <a:lstStyle/>
                    <a:p>
                      <a:pPr indent="0" lvl="0" marL="76200" rtl="0" algn="l">
                        <a:spcBef>
                          <a:spcPts val="0"/>
                        </a:spcBef>
                        <a:spcAft>
                          <a:spcPts val="0"/>
                        </a:spcAft>
                        <a:buNone/>
                      </a:pPr>
                      <a:r>
                        <a:rPr lang="en" sz="900">
                          <a:solidFill>
                            <a:srgbClr val="1F1F1F"/>
                          </a:solidFill>
                          <a:highlight>
                            <a:srgbClr val="FFFFFF"/>
                          </a:highlight>
                          <a:latin typeface="Roboto"/>
                          <a:ea typeface="Roboto"/>
                          <a:cs typeface="Roboto"/>
                          <a:sym typeface="Roboto"/>
                        </a:rPr>
                        <a:t>0.333333</a:t>
                      </a:r>
                      <a:endParaRPr sz="900">
                        <a:solidFill>
                          <a:srgbClr val="1F1F1F"/>
                        </a:solidFill>
                        <a:highlight>
                          <a:srgbClr val="FFFFFF"/>
                        </a:highlight>
                        <a:latin typeface="Roboto"/>
                        <a:ea typeface="Roboto"/>
                        <a:cs typeface="Roboto"/>
                        <a:sym typeface="Roboto"/>
                      </a:endParaRPr>
                    </a:p>
                  </a:txBody>
                  <a:tcPr marT="57150" marB="57150" marR="57150" marL="57150" anchor="ctr"/>
                </a:tc>
              </a:tr>
              <a:tr h="322825">
                <a:tc>
                  <a:txBody>
                    <a:bodyPr/>
                    <a:lstStyle/>
                    <a:p>
                      <a:pPr indent="0" lvl="0" marL="76200" rtl="0" algn="l">
                        <a:spcBef>
                          <a:spcPts val="0"/>
                        </a:spcBef>
                        <a:spcAft>
                          <a:spcPts val="0"/>
                        </a:spcAft>
                        <a:buNone/>
                      </a:pPr>
                      <a:r>
                        <a:rPr lang="en" sz="900">
                          <a:solidFill>
                            <a:srgbClr val="1F1F1F"/>
                          </a:solidFill>
                          <a:highlight>
                            <a:srgbClr val="FFFFFF"/>
                          </a:highlight>
                          <a:latin typeface="Roboto"/>
                          <a:ea typeface="Roboto"/>
                          <a:cs typeface="Roboto"/>
                          <a:sym typeface="Roboto"/>
                        </a:rPr>
                        <a:t>sentence-transformers/LaBSE</a:t>
                      </a:r>
                      <a:endParaRPr sz="900">
                        <a:solidFill>
                          <a:srgbClr val="1F1F1F"/>
                        </a:solidFill>
                        <a:highlight>
                          <a:srgbClr val="FFFFFF"/>
                        </a:highlight>
                        <a:latin typeface="Roboto"/>
                        <a:ea typeface="Roboto"/>
                        <a:cs typeface="Roboto"/>
                        <a:sym typeface="Roboto"/>
                      </a:endParaRPr>
                    </a:p>
                  </a:txBody>
                  <a:tcPr marT="57150" marB="57150" marR="57150" marL="57150" anchor="ctr"/>
                </a:tc>
                <a:tc>
                  <a:txBody>
                    <a:bodyPr/>
                    <a:lstStyle/>
                    <a:p>
                      <a:pPr indent="0" lvl="0" marL="76200" rtl="0" algn="l">
                        <a:spcBef>
                          <a:spcPts val="0"/>
                        </a:spcBef>
                        <a:spcAft>
                          <a:spcPts val="0"/>
                        </a:spcAft>
                        <a:buNone/>
                      </a:pPr>
                      <a:r>
                        <a:rPr lang="en" sz="900">
                          <a:solidFill>
                            <a:srgbClr val="1F1F1F"/>
                          </a:solidFill>
                          <a:highlight>
                            <a:srgbClr val="FFFFFF"/>
                          </a:highlight>
                          <a:latin typeface="Roboto"/>
                          <a:ea typeface="Roboto"/>
                          <a:cs typeface="Roboto"/>
                          <a:sym typeface="Roboto"/>
                        </a:rPr>
                        <a:t>0.959065</a:t>
                      </a:r>
                      <a:endParaRPr sz="900">
                        <a:solidFill>
                          <a:srgbClr val="1F1F1F"/>
                        </a:solidFill>
                        <a:highlight>
                          <a:srgbClr val="FFFFFF"/>
                        </a:highlight>
                        <a:latin typeface="Roboto"/>
                        <a:ea typeface="Roboto"/>
                        <a:cs typeface="Roboto"/>
                        <a:sym typeface="Roboto"/>
                      </a:endParaRPr>
                    </a:p>
                  </a:txBody>
                  <a:tcPr marT="57150" marB="57150" marR="57150" marL="57150" anchor="ctr"/>
                </a:tc>
                <a:tc>
                  <a:txBody>
                    <a:bodyPr/>
                    <a:lstStyle/>
                    <a:p>
                      <a:pPr indent="0" lvl="0" marL="76200" rtl="0" algn="l">
                        <a:spcBef>
                          <a:spcPts val="0"/>
                        </a:spcBef>
                        <a:spcAft>
                          <a:spcPts val="0"/>
                        </a:spcAft>
                        <a:buNone/>
                      </a:pPr>
                      <a:r>
                        <a:rPr lang="en" sz="900">
                          <a:solidFill>
                            <a:srgbClr val="1F1F1F"/>
                          </a:solidFill>
                          <a:highlight>
                            <a:srgbClr val="FFFFFF"/>
                          </a:highlight>
                          <a:latin typeface="Roboto"/>
                          <a:ea typeface="Roboto"/>
                          <a:cs typeface="Roboto"/>
                          <a:sym typeface="Roboto"/>
                        </a:rPr>
                        <a:t>0.500000</a:t>
                      </a:r>
                      <a:endParaRPr sz="900">
                        <a:solidFill>
                          <a:srgbClr val="1F1F1F"/>
                        </a:solidFill>
                        <a:highlight>
                          <a:srgbClr val="FFFFFF"/>
                        </a:highlight>
                        <a:latin typeface="Roboto"/>
                        <a:ea typeface="Roboto"/>
                        <a:cs typeface="Roboto"/>
                        <a:sym typeface="Roboto"/>
                      </a:endParaRPr>
                    </a:p>
                  </a:txBody>
                  <a:tcPr marT="57150" marB="57150" marR="57150" marL="57150" anchor="ctr"/>
                </a:tc>
                <a:tc>
                  <a:txBody>
                    <a:bodyPr/>
                    <a:lstStyle/>
                    <a:p>
                      <a:pPr indent="0" lvl="0" marL="76200" rtl="0" algn="l">
                        <a:spcBef>
                          <a:spcPts val="0"/>
                        </a:spcBef>
                        <a:spcAft>
                          <a:spcPts val="0"/>
                        </a:spcAft>
                        <a:buNone/>
                      </a:pPr>
                      <a:r>
                        <a:rPr lang="en" sz="900">
                          <a:solidFill>
                            <a:srgbClr val="1F1F1F"/>
                          </a:solidFill>
                          <a:highlight>
                            <a:srgbClr val="FFFFFF"/>
                          </a:highlight>
                          <a:latin typeface="Roboto"/>
                          <a:ea typeface="Roboto"/>
                          <a:cs typeface="Roboto"/>
                          <a:sym typeface="Roboto"/>
                        </a:rPr>
                        <a:t>0.333333</a:t>
                      </a:r>
                      <a:endParaRPr sz="900">
                        <a:solidFill>
                          <a:srgbClr val="1F1F1F"/>
                        </a:solidFill>
                        <a:highlight>
                          <a:srgbClr val="FFFFFF"/>
                        </a:highlight>
                        <a:latin typeface="Roboto"/>
                        <a:ea typeface="Roboto"/>
                        <a:cs typeface="Roboto"/>
                        <a:sym typeface="Roboto"/>
                      </a:endParaRPr>
                    </a:p>
                  </a:txBody>
                  <a:tcPr marT="57150" marB="57150" marR="57150" marL="57150" anchor="ct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Track 3: Few-Shot Learning using OpenAI</a:t>
            </a:r>
            <a:endParaRPr/>
          </a:p>
        </p:txBody>
      </p:sp>
      <p:graphicFrame>
        <p:nvGraphicFramePr>
          <p:cNvPr id="350" name="Google Shape;350;p36"/>
          <p:cNvGraphicFramePr/>
          <p:nvPr/>
        </p:nvGraphicFramePr>
        <p:xfrm>
          <a:off x="466075" y="4037000"/>
          <a:ext cx="3000000" cy="3000000"/>
        </p:xfrm>
        <a:graphic>
          <a:graphicData uri="http://schemas.openxmlformats.org/drawingml/2006/table">
            <a:tbl>
              <a:tblPr>
                <a:noFill/>
                <a:tableStyleId>{DCFE17A4-C1C4-49A3-B396-C6AE28FAB014}</a:tableStyleId>
              </a:tblPr>
              <a:tblGrid>
                <a:gridCol w="1438675"/>
                <a:gridCol w="1438675"/>
                <a:gridCol w="1438675"/>
              </a:tblGrid>
              <a:tr h="508200">
                <a:tc>
                  <a:txBody>
                    <a:bodyPr/>
                    <a:lstStyle/>
                    <a:p>
                      <a:pPr indent="0" lvl="0" marL="76200" rtl="0" algn="ctr">
                        <a:spcBef>
                          <a:spcPts val="0"/>
                        </a:spcBef>
                        <a:spcAft>
                          <a:spcPts val="0"/>
                        </a:spcAft>
                        <a:buNone/>
                      </a:pPr>
                      <a:r>
                        <a:rPr b="1" lang="en" sz="1100">
                          <a:solidFill>
                            <a:srgbClr val="1F1F1F"/>
                          </a:solidFill>
                          <a:highlight>
                            <a:srgbClr val="FFFFFF"/>
                          </a:highlight>
                          <a:latin typeface="Roboto"/>
                          <a:ea typeface="Roboto"/>
                          <a:cs typeface="Roboto"/>
                          <a:sym typeface="Roboto"/>
                        </a:rPr>
                        <a:t>Classifier</a:t>
                      </a:r>
                      <a:endParaRPr b="1" sz="1100">
                        <a:solidFill>
                          <a:srgbClr val="1F1F1F"/>
                        </a:solidFill>
                        <a:highlight>
                          <a:srgbClr val="FFFFFF"/>
                        </a:highlight>
                        <a:latin typeface="Roboto"/>
                        <a:ea typeface="Roboto"/>
                        <a:cs typeface="Roboto"/>
                        <a:sym typeface="Roboto"/>
                      </a:endParaRPr>
                    </a:p>
                  </a:txBody>
                  <a:tcPr marT="57150" marB="57150" marR="57150" marL="57150" anchor="ctr"/>
                </a:tc>
                <a:tc>
                  <a:txBody>
                    <a:bodyPr/>
                    <a:lstStyle/>
                    <a:p>
                      <a:pPr indent="0" lvl="0" marL="76200" rtl="0" algn="ctr">
                        <a:spcBef>
                          <a:spcPts val="0"/>
                        </a:spcBef>
                        <a:spcAft>
                          <a:spcPts val="0"/>
                        </a:spcAft>
                        <a:buNone/>
                      </a:pPr>
                      <a:r>
                        <a:rPr b="1" lang="en" sz="1100">
                          <a:solidFill>
                            <a:srgbClr val="1F1F1F"/>
                          </a:solidFill>
                          <a:highlight>
                            <a:srgbClr val="FFFFFF"/>
                          </a:highlight>
                          <a:latin typeface="Roboto"/>
                          <a:ea typeface="Roboto"/>
                          <a:cs typeface="Roboto"/>
                          <a:sym typeface="Roboto"/>
                        </a:rPr>
                        <a:t>Accuracy </a:t>
                      </a:r>
                      <a:endParaRPr b="1" sz="1100">
                        <a:solidFill>
                          <a:srgbClr val="1F1F1F"/>
                        </a:solidFill>
                        <a:highlight>
                          <a:srgbClr val="FFFFFF"/>
                        </a:highlight>
                        <a:latin typeface="Roboto"/>
                        <a:ea typeface="Roboto"/>
                        <a:cs typeface="Roboto"/>
                        <a:sym typeface="Roboto"/>
                      </a:endParaRPr>
                    </a:p>
                  </a:txBody>
                  <a:tcPr marT="57150" marB="57150" marR="57150" marL="57150" anchor="ctr"/>
                </a:tc>
                <a:tc>
                  <a:txBody>
                    <a:bodyPr/>
                    <a:lstStyle/>
                    <a:p>
                      <a:pPr indent="0" lvl="0" marL="76200" rtl="0" algn="ctr">
                        <a:spcBef>
                          <a:spcPts val="0"/>
                        </a:spcBef>
                        <a:spcAft>
                          <a:spcPts val="0"/>
                        </a:spcAft>
                        <a:buNone/>
                      </a:pPr>
                      <a:r>
                        <a:rPr b="1" lang="en" sz="1100">
                          <a:solidFill>
                            <a:srgbClr val="1F1F1F"/>
                          </a:solidFill>
                          <a:highlight>
                            <a:srgbClr val="FFFFFF"/>
                          </a:highlight>
                          <a:latin typeface="Roboto"/>
                          <a:ea typeface="Roboto"/>
                          <a:cs typeface="Roboto"/>
                          <a:sym typeface="Roboto"/>
                        </a:rPr>
                        <a:t>F1-score </a:t>
                      </a:r>
                      <a:endParaRPr b="1" sz="1100">
                        <a:solidFill>
                          <a:srgbClr val="1F1F1F"/>
                        </a:solidFill>
                        <a:highlight>
                          <a:srgbClr val="FFFFFF"/>
                        </a:highlight>
                        <a:latin typeface="Roboto"/>
                        <a:ea typeface="Roboto"/>
                        <a:cs typeface="Roboto"/>
                        <a:sym typeface="Roboto"/>
                      </a:endParaRPr>
                    </a:p>
                  </a:txBody>
                  <a:tcPr marT="57150" marB="57150" marR="57150" marL="57150" anchor="ctr"/>
                </a:tc>
              </a:tr>
              <a:tr h="284275">
                <a:tc>
                  <a:txBody>
                    <a:bodyPr/>
                    <a:lstStyle/>
                    <a:p>
                      <a:pPr indent="0" lvl="0" marL="76200" rtl="0" algn="l">
                        <a:spcBef>
                          <a:spcPts val="0"/>
                        </a:spcBef>
                        <a:spcAft>
                          <a:spcPts val="0"/>
                        </a:spcAft>
                        <a:buNone/>
                      </a:pPr>
                      <a:r>
                        <a:rPr lang="en" sz="1100">
                          <a:solidFill>
                            <a:srgbClr val="1F1F1F"/>
                          </a:solidFill>
                          <a:highlight>
                            <a:srgbClr val="FFFFFF"/>
                          </a:highlight>
                          <a:latin typeface="Roboto"/>
                          <a:ea typeface="Roboto"/>
                          <a:cs typeface="Roboto"/>
                          <a:sym typeface="Roboto"/>
                        </a:rPr>
                        <a:t>Few-Shot Learning</a:t>
                      </a:r>
                      <a:endParaRPr sz="1100">
                        <a:solidFill>
                          <a:srgbClr val="1F1F1F"/>
                        </a:solidFill>
                        <a:highlight>
                          <a:srgbClr val="FFFFFF"/>
                        </a:highlight>
                        <a:latin typeface="Roboto"/>
                        <a:ea typeface="Roboto"/>
                        <a:cs typeface="Roboto"/>
                        <a:sym typeface="Roboto"/>
                      </a:endParaRPr>
                    </a:p>
                  </a:txBody>
                  <a:tcPr marT="57150" marB="57150" marR="57150" marL="57150" anchor="ctr"/>
                </a:tc>
                <a:tc>
                  <a:txBody>
                    <a:bodyPr/>
                    <a:lstStyle/>
                    <a:p>
                      <a:pPr indent="0" lvl="0" marL="76200" rtl="0" algn="l">
                        <a:spcBef>
                          <a:spcPts val="0"/>
                        </a:spcBef>
                        <a:spcAft>
                          <a:spcPts val="0"/>
                        </a:spcAft>
                        <a:buNone/>
                      </a:pPr>
                      <a:r>
                        <a:rPr lang="en" sz="1100">
                          <a:solidFill>
                            <a:srgbClr val="1F1F1F"/>
                          </a:solidFill>
                          <a:highlight>
                            <a:srgbClr val="FFFFFF"/>
                          </a:highlight>
                          <a:latin typeface="Roboto"/>
                          <a:ea typeface="Roboto"/>
                          <a:cs typeface="Roboto"/>
                          <a:sym typeface="Roboto"/>
                        </a:rPr>
                        <a:t>0.75</a:t>
                      </a:r>
                      <a:endParaRPr sz="1100">
                        <a:solidFill>
                          <a:srgbClr val="1F1F1F"/>
                        </a:solidFill>
                        <a:highlight>
                          <a:srgbClr val="FFFFFF"/>
                        </a:highlight>
                        <a:latin typeface="Roboto"/>
                        <a:ea typeface="Roboto"/>
                        <a:cs typeface="Roboto"/>
                        <a:sym typeface="Roboto"/>
                      </a:endParaRPr>
                    </a:p>
                  </a:txBody>
                  <a:tcPr marT="57150" marB="57150" marR="57150" marL="57150" anchor="ctr"/>
                </a:tc>
                <a:tc>
                  <a:txBody>
                    <a:bodyPr/>
                    <a:lstStyle/>
                    <a:p>
                      <a:pPr indent="0" lvl="0" marL="76200" rtl="0" algn="l">
                        <a:spcBef>
                          <a:spcPts val="0"/>
                        </a:spcBef>
                        <a:spcAft>
                          <a:spcPts val="0"/>
                        </a:spcAft>
                        <a:buNone/>
                      </a:pPr>
                      <a:r>
                        <a:rPr lang="en" sz="1100">
                          <a:solidFill>
                            <a:srgbClr val="1F1F1F"/>
                          </a:solidFill>
                          <a:highlight>
                            <a:srgbClr val="FFFFFF"/>
                          </a:highlight>
                          <a:latin typeface="Roboto"/>
                          <a:ea typeface="Roboto"/>
                          <a:cs typeface="Roboto"/>
                          <a:sym typeface="Roboto"/>
                        </a:rPr>
                        <a:t>0.33</a:t>
                      </a:r>
                      <a:endParaRPr sz="1100">
                        <a:solidFill>
                          <a:srgbClr val="1F1F1F"/>
                        </a:solidFill>
                        <a:highlight>
                          <a:srgbClr val="FFFFFF"/>
                        </a:highlight>
                        <a:latin typeface="Roboto"/>
                        <a:ea typeface="Roboto"/>
                        <a:cs typeface="Roboto"/>
                        <a:sym typeface="Roboto"/>
                      </a:endParaRPr>
                    </a:p>
                  </a:txBody>
                  <a:tcPr marT="57150" marB="57150" marR="57150" marL="57150" anchor="ctr"/>
                </a:tc>
              </a:tr>
            </a:tbl>
          </a:graphicData>
        </a:graphic>
      </p:graphicFrame>
      <p:sp>
        <p:nvSpPr>
          <p:cNvPr id="351" name="Google Shape;351;p36"/>
          <p:cNvSpPr txBox="1"/>
          <p:nvPr>
            <p:ph idx="1" type="body"/>
          </p:nvPr>
        </p:nvSpPr>
        <p:spPr>
          <a:xfrm>
            <a:off x="166000" y="1175150"/>
            <a:ext cx="8976900" cy="2953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Track 3: OpenAI's gpt-3.5-turbo-instruct with a few shot prompting approach where some samples were included in the prompt.</a:t>
            </a:r>
            <a:endParaRPr/>
          </a:p>
          <a:p>
            <a:pPr indent="-342900" lvl="0" marL="457200" rtl="0" algn="l">
              <a:spcBef>
                <a:spcPts val="0"/>
              </a:spcBef>
              <a:spcAft>
                <a:spcPts val="0"/>
              </a:spcAft>
              <a:buSzPts val="1800"/>
              <a:buChar char="●"/>
            </a:pPr>
            <a:r>
              <a:rPr lang="en"/>
              <a:t>Observations: Consistently better performance, with accuracy scores at 75% and F1 at 33%. This was further addressed in the next section.</a:t>
            </a:r>
            <a:endParaRPr/>
          </a:p>
          <a:p>
            <a:pPr indent="0" lvl="0" marL="0" rtl="0" algn="l">
              <a:spcBef>
                <a:spcPts val="1600"/>
              </a:spcBef>
              <a:spcAft>
                <a:spcPts val="0"/>
              </a:spcAft>
              <a:buNone/>
            </a:pPr>
            <a:r>
              <a:rPr i="1" lang="en" sz="1500"/>
              <a:t>Prompt:  </a:t>
            </a:r>
            <a:r>
              <a:rPr lang="en" sz="1500"/>
              <a:t> Classify the following sentences as In Topic if they are about sexual reproductive health in adolescents,   or Out of Topic if they are about other unrelated topics.  Use the examples of sentences are</a:t>
            </a:r>
            <a:r>
              <a:rPr lang="en" sz="1500">
                <a:latin typeface="Courier New"/>
                <a:ea typeface="Courier New"/>
                <a:cs typeface="Courier New"/>
                <a:sym typeface="Courier New"/>
              </a:rPr>
              <a:t> {train_df.to_dict(orient='records')}</a:t>
            </a:r>
            <a:r>
              <a:rPr lang="en" sz="1500"/>
              <a:t> to classify the following  sentences {item} and return comma separated list of predictions as either 1 for IT or 0 for OOT for each of the test sentences.</a:t>
            </a:r>
            <a:endParaRPr sz="1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Track 3a: OpenAI with prompt A</a:t>
            </a:r>
            <a:endParaRPr/>
          </a:p>
        </p:txBody>
      </p:sp>
      <p:sp>
        <p:nvSpPr>
          <p:cNvPr id="357" name="Google Shape;357;p37"/>
          <p:cNvSpPr txBox="1"/>
          <p:nvPr>
            <p:ph idx="1" type="body"/>
          </p:nvPr>
        </p:nvSpPr>
        <p:spPr>
          <a:xfrm>
            <a:off x="311700" y="1059225"/>
            <a:ext cx="8676900" cy="23406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Prompt A: Please evaluate whether the following user query </a:t>
            </a:r>
            <a:r>
              <a:rPr lang="en">
                <a:latin typeface="Courier New"/>
                <a:ea typeface="Courier New"/>
                <a:cs typeface="Courier New"/>
                <a:sym typeface="Courier New"/>
              </a:rPr>
              <a:t>{item} </a:t>
            </a:r>
            <a:r>
              <a:rPr lang="en"/>
              <a:t>falls within the scope of topics discussed by the Bis Sis chatbot</a:t>
            </a:r>
            <a:r>
              <a:rPr lang="en"/>
              <a:t>. </a:t>
            </a:r>
            <a:r>
              <a:rPr lang="en"/>
              <a:t>Bis Sis is a supportive and fact-driven chatbot specializing in mental, sexual, and reproductive health, with a focus on fostering understanding and providing safe, reliable information. The bot engages in discussions on topics such as relationships, friendships, sex, abortion, menstruation, abuse, assault, health access challenges, and self-expression for young people. Using this guidance and the examples of sentences are </a:t>
            </a:r>
            <a:r>
              <a:rPr lang="en">
                <a:latin typeface="Courier New"/>
                <a:ea typeface="Courier New"/>
                <a:cs typeface="Courier New"/>
                <a:sym typeface="Courier New"/>
              </a:rPr>
              <a:t>{train_df.to_dict(orient='records')}</a:t>
            </a:r>
            <a:r>
              <a:rPr lang="en"/>
              <a:t>, determine if the user query aligns with these themes. Return only the word Yes or No, without any other character</a:t>
            </a:r>
            <a:endParaRPr/>
          </a:p>
        </p:txBody>
      </p:sp>
      <p:sp>
        <p:nvSpPr>
          <p:cNvPr id="358" name="Google Shape;358;p37"/>
          <p:cNvSpPr txBox="1"/>
          <p:nvPr/>
        </p:nvSpPr>
        <p:spPr>
          <a:xfrm>
            <a:off x="1240975" y="3706575"/>
            <a:ext cx="594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5"/>
                </a:solidFill>
                <a:latin typeface="Roboto"/>
                <a:ea typeface="Roboto"/>
                <a:cs typeface="Roboto"/>
                <a:sym typeface="Roboto"/>
              </a:rPr>
              <a:t>Not used as it is already in production</a:t>
            </a:r>
            <a:endParaRPr sz="1800">
              <a:solidFill>
                <a:schemeClr val="accent5"/>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deep-dive</a:t>
            </a:r>
            <a:endParaRPr/>
          </a:p>
        </p:txBody>
      </p:sp>
      <p:sp>
        <p:nvSpPr>
          <p:cNvPr id="115" name="Google Shape;115;p1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6" name="Google Shape;116;p1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17" name="Google Shape;117;p15"/>
          <p:cNvSpPr txBox="1"/>
          <p:nvPr>
            <p:ph idx="4294967295" type="body"/>
          </p:nvPr>
        </p:nvSpPr>
        <p:spPr>
          <a:xfrm>
            <a:off x="432350" y="2070575"/>
            <a:ext cx="2471700" cy="1855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600"/>
              <a:t>Low resource languages</a:t>
            </a:r>
            <a:endParaRPr b="1" sz="1600"/>
          </a:p>
          <a:p>
            <a:pPr indent="0" lvl="0" marL="0" rtl="0" algn="l">
              <a:spcBef>
                <a:spcPts val="800"/>
              </a:spcBef>
              <a:spcAft>
                <a:spcPts val="800"/>
              </a:spcAft>
              <a:buNone/>
            </a:pPr>
            <a:r>
              <a:rPr lang="en" sz="1600"/>
              <a:t>Models often have limited linguistic comprehension for low resource</a:t>
            </a:r>
            <a:r>
              <a:rPr lang="en" sz="1600"/>
              <a:t> </a:t>
            </a:r>
            <a:r>
              <a:rPr lang="en" sz="1600"/>
              <a:t>due to limited training data and insufficient linguistic representation</a:t>
            </a:r>
            <a:endParaRPr sz="1600"/>
          </a:p>
        </p:txBody>
      </p:sp>
      <p:sp>
        <p:nvSpPr>
          <p:cNvPr id="118" name="Google Shape;118;p1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9" name="Google Shape;119;p1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20" name="Google Shape;120;p15"/>
          <p:cNvSpPr txBox="1"/>
          <p:nvPr>
            <p:ph idx="4294967295" type="body"/>
          </p:nvPr>
        </p:nvSpPr>
        <p:spPr>
          <a:xfrm>
            <a:off x="3336150" y="2070575"/>
            <a:ext cx="2471700" cy="18555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sz="1600"/>
              <a:t>Misleading or Biased Results</a:t>
            </a:r>
            <a:endParaRPr b="1" sz="1600"/>
          </a:p>
          <a:p>
            <a:pPr indent="0" lvl="0" marL="0" rtl="0" algn="l">
              <a:spcBef>
                <a:spcPts val="800"/>
              </a:spcBef>
              <a:spcAft>
                <a:spcPts val="800"/>
              </a:spcAft>
              <a:buNone/>
            </a:pPr>
            <a:r>
              <a:rPr lang="en" sz="1600"/>
              <a:t>Without sufficient training data and </a:t>
            </a:r>
            <a:r>
              <a:rPr lang="en" sz="1600"/>
              <a:t>insufficient linguistic representation</a:t>
            </a:r>
            <a:r>
              <a:rPr lang="en" sz="1600"/>
              <a:t>, models might reinforce stereotypes or produce culturally insensitive outputs.</a:t>
            </a:r>
            <a:r>
              <a:rPr lang="en" sz="1600"/>
              <a:t> </a:t>
            </a:r>
            <a:endParaRPr sz="1600"/>
          </a:p>
        </p:txBody>
      </p:sp>
      <p:sp>
        <p:nvSpPr>
          <p:cNvPr id="121" name="Google Shape;121;p1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2" name="Google Shape;122;p15"/>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23" name="Google Shape;123;p15"/>
          <p:cNvSpPr txBox="1"/>
          <p:nvPr>
            <p:ph idx="4294967295" type="body"/>
          </p:nvPr>
        </p:nvSpPr>
        <p:spPr>
          <a:xfrm>
            <a:off x="6254225" y="2070575"/>
            <a:ext cx="2471700" cy="17523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sz="1600"/>
              <a:t>Poor topic classification</a:t>
            </a:r>
            <a:endParaRPr b="1" sz="1600"/>
          </a:p>
          <a:p>
            <a:pPr indent="0" lvl="0" marL="0" rtl="0" algn="l">
              <a:spcBef>
                <a:spcPts val="800"/>
              </a:spcBef>
              <a:spcAft>
                <a:spcPts val="800"/>
              </a:spcAft>
              <a:buNone/>
            </a:pPr>
            <a:r>
              <a:rPr lang="en" sz="1600"/>
              <a:t>Especially for cross-lingual applications arise when models attempt to perform tasks across multiple languages such as sheng</a:t>
            </a:r>
            <a:endParaRPr sz="1600"/>
          </a:p>
        </p:txBody>
      </p:sp>
      <p:sp>
        <p:nvSpPr>
          <p:cNvPr id="124" name="Google Shape;124;p15"/>
          <p:cNvSpPr txBox="1"/>
          <p:nvPr/>
        </p:nvSpPr>
        <p:spPr>
          <a:xfrm>
            <a:off x="1168300" y="4029125"/>
            <a:ext cx="7004100" cy="825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700">
                <a:solidFill>
                  <a:schemeClr val="lt1"/>
                </a:solidFill>
              </a:rPr>
              <a:t>How do we classify informal languages such as sheng effectively (low cost and compute) with limited data?</a:t>
            </a:r>
            <a:endParaRPr sz="17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Exploring Solutions</a:t>
            </a:r>
            <a:endParaRPr/>
          </a:p>
        </p:txBody>
      </p:sp>
      <p:sp>
        <p:nvSpPr>
          <p:cNvPr id="130" name="Google Shape;130;p16"/>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Experiments to increase classification accuracy</a:t>
            </a:r>
            <a:endParaRPr/>
          </a:p>
        </p:txBody>
      </p:sp>
      <p:sp>
        <p:nvSpPr>
          <p:cNvPr id="131" name="Google Shape;131;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Learn shared embedding spaces for classification</a:t>
            </a:r>
            <a:endParaRPr/>
          </a:p>
          <a:p>
            <a:pPr indent="-342900" lvl="0" marL="457200" rtl="0" algn="l">
              <a:spcBef>
                <a:spcPts val="0"/>
              </a:spcBef>
              <a:spcAft>
                <a:spcPts val="0"/>
              </a:spcAft>
              <a:buSzPts val="1800"/>
              <a:buAutoNum type="arabicPeriod"/>
            </a:pPr>
            <a:r>
              <a:rPr lang="en"/>
              <a:t>Neural Networks</a:t>
            </a:r>
            <a:endParaRPr/>
          </a:p>
          <a:p>
            <a:pPr indent="-342900" lvl="0" marL="457200" rtl="0" algn="l">
              <a:spcBef>
                <a:spcPts val="0"/>
              </a:spcBef>
              <a:spcAft>
                <a:spcPts val="0"/>
              </a:spcAft>
              <a:buSzPts val="1800"/>
              <a:buAutoNum type="arabicPeriod"/>
            </a:pPr>
            <a:r>
              <a:rPr lang="en"/>
              <a:t>Few shot with OpenAI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type="title"/>
          </p:nvPr>
        </p:nvSpPr>
        <p:spPr>
          <a:xfrm>
            <a:off x="311700" y="2242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cxnSp>
        <p:nvCxnSpPr>
          <p:cNvPr id="137" name="Google Shape;137;p17"/>
          <p:cNvCxnSpPr>
            <a:stCxn id="138" idx="2"/>
            <a:endCxn id="139" idx="0"/>
          </p:cNvCxnSpPr>
          <p:nvPr/>
        </p:nvCxnSpPr>
        <p:spPr>
          <a:xfrm flipH="1" rot="-5400000">
            <a:off x="5955875" y="8625"/>
            <a:ext cx="919500" cy="3460200"/>
          </a:xfrm>
          <a:prstGeom prst="bentConnector3">
            <a:avLst>
              <a:gd fmla="val 35326" name="adj1"/>
            </a:avLst>
          </a:prstGeom>
          <a:noFill/>
          <a:ln cap="flat" cmpd="sng" w="19050">
            <a:solidFill>
              <a:srgbClr val="C2C2C2"/>
            </a:solidFill>
            <a:prstDash val="solid"/>
            <a:miter lim="8000"/>
            <a:headEnd len="sm" w="sm" type="none"/>
            <a:tailEnd len="sm" w="sm" type="none"/>
          </a:ln>
        </p:spPr>
      </p:cxnSp>
      <p:cxnSp>
        <p:nvCxnSpPr>
          <p:cNvPr id="140" name="Google Shape;140;p17"/>
          <p:cNvCxnSpPr>
            <a:stCxn id="141" idx="0"/>
            <a:endCxn id="138" idx="2"/>
          </p:cNvCxnSpPr>
          <p:nvPr/>
        </p:nvCxnSpPr>
        <p:spPr>
          <a:xfrm rot="-5400000">
            <a:off x="3122400" y="266788"/>
            <a:ext cx="550800" cy="2575200"/>
          </a:xfrm>
          <a:prstGeom prst="bentConnector3">
            <a:avLst>
              <a:gd fmla="val 50001" name="adj1"/>
            </a:avLst>
          </a:prstGeom>
          <a:noFill/>
          <a:ln cap="flat" cmpd="sng" w="19050">
            <a:solidFill>
              <a:srgbClr val="C2C2C2"/>
            </a:solidFill>
            <a:prstDash val="solid"/>
            <a:miter lim="8000"/>
            <a:headEnd len="sm" w="sm" type="none"/>
            <a:tailEnd len="sm" w="sm" type="none"/>
          </a:ln>
        </p:spPr>
      </p:cxnSp>
      <p:sp>
        <p:nvSpPr>
          <p:cNvPr id="138" name="Google Shape;138;p17"/>
          <p:cNvSpPr txBox="1"/>
          <p:nvPr/>
        </p:nvSpPr>
        <p:spPr>
          <a:xfrm>
            <a:off x="3915275" y="912675"/>
            <a:ext cx="1540500" cy="366300"/>
          </a:xfrm>
          <a:prstGeom prst="rect">
            <a:avLst/>
          </a:prstGeom>
          <a:noFill/>
          <a:ln cap="flat" cmpd="sng" w="19050">
            <a:solidFill>
              <a:srgbClr val="A729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91E"/>
                </a:solidFill>
                <a:latin typeface="Roboto"/>
                <a:ea typeface="Roboto"/>
                <a:cs typeface="Roboto"/>
                <a:sym typeface="Roboto"/>
              </a:rPr>
              <a:t>Classification</a:t>
            </a:r>
            <a:endParaRPr sz="1000">
              <a:solidFill>
                <a:srgbClr val="A7291E"/>
              </a:solidFill>
              <a:latin typeface="Roboto"/>
              <a:ea typeface="Roboto"/>
              <a:cs typeface="Roboto"/>
              <a:sym typeface="Roboto"/>
            </a:endParaRPr>
          </a:p>
        </p:txBody>
      </p:sp>
      <p:sp>
        <p:nvSpPr>
          <p:cNvPr id="141" name="Google Shape;141;p17"/>
          <p:cNvSpPr txBox="1"/>
          <p:nvPr/>
        </p:nvSpPr>
        <p:spPr>
          <a:xfrm>
            <a:off x="1341150" y="1829788"/>
            <a:ext cx="1538100" cy="366300"/>
          </a:xfrm>
          <a:prstGeom prst="rect">
            <a:avLst/>
          </a:prstGeom>
          <a:noFill/>
          <a:ln cap="flat" cmpd="sng" w="19050">
            <a:solidFill>
              <a:srgbClr val="A729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91E"/>
                </a:solidFill>
                <a:latin typeface="Roboto"/>
                <a:ea typeface="Roboto"/>
                <a:cs typeface="Roboto"/>
                <a:sym typeface="Roboto"/>
              </a:rPr>
              <a:t>Embeddings</a:t>
            </a:r>
            <a:endParaRPr sz="1000">
              <a:solidFill>
                <a:srgbClr val="A7291E"/>
              </a:solidFill>
              <a:latin typeface="Roboto"/>
              <a:ea typeface="Roboto"/>
              <a:cs typeface="Roboto"/>
              <a:sym typeface="Roboto"/>
            </a:endParaRPr>
          </a:p>
        </p:txBody>
      </p:sp>
      <p:sp>
        <p:nvSpPr>
          <p:cNvPr id="139" name="Google Shape;139;p17"/>
          <p:cNvSpPr txBox="1"/>
          <p:nvPr/>
        </p:nvSpPr>
        <p:spPr>
          <a:xfrm>
            <a:off x="7376750" y="2198375"/>
            <a:ext cx="1538100" cy="366300"/>
          </a:xfrm>
          <a:prstGeom prst="rect">
            <a:avLst/>
          </a:prstGeom>
          <a:noFill/>
          <a:ln cap="flat" cmpd="sng" w="19050">
            <a:solidFill>
              <a:srgbClr val="A729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91E"/>
                </a:solidFill>
                <a:latin typeface="Roboto"/>
                <a:ea typeface="Roboto"/>
                <a:cs typeface="Roboto"/>
                <a:sym typeface="Roboto"/>
              </a:rPr>
              <a:t>Few shot learning with OpenAI</a:t>
            </a:r>
            <a:endParaRPr sz="1000">
              <a:solidFill>
                <a:srgbClr val="A7291E"/>
              </a:solidFill>
              <a:latin typeface="Roboto"/>
              <a:ea typeface="Roboto"/>
              <a:cs typeface="Roboto"/>
              <a:sym typeface="Roboto"/>
            </a:endParaRPr>
          </a:p>
        </p:txBody>
      </p:sp>
      <p:cxnSp>
        <p:nvCxnSpPr>
          <p:cNvPr id="142" name="Google Shape;142;p17"/>
          <p:cNvCxnSpPr>
            <a:stCxn id="143" idx="0"/>
            <a:endCxn id="138" idx="2"/>
          </p:cNvCxnSpPr>
          <p:nvPr/>
        </p:nvCxnSpPr>
        <p:spPr>
          <a:xfrm flipH="1" rot="5400000">
            <a:off x="4689750" y="1274775"/>
            <a:ext cx="647100" cy="655500"/>
          </a:xfrm>
          <a:prstGeom prst="bentConnector3">
            <a:avLst>
              <a:gd fmla="val 50000" name="adj1"/>
            </a:avLst>
          </a:prstGeom>
          <a:noFill/>
          <a:ln cap="flat" cmpd="sng" w="19050">
            <a:solidFill>
              <a:srgbClr val="C2C2C2"/>
            </a:solidFill>
            <a:prstDash val="solid"/>
            <a:miter lim="8000"/>
            <a:headEnd len="sm" w="sm" type="none"/>
            <a:tailEnd len="sm" w="sm" type="none"/>
          </a:ln>
        </p:spPr>
      </p:cxnSp>
      <p:sp>
        <p:nvSpPr>
          <p:cNvPr id="143" name="Google Shape;143;p17"/>
          <p:cNvSpPr txBox="1"/>
          <p:nvPr/>
        </p:nvSpPr>
        <p:spPr>
          <a:xfrm>
            <a:off x="4572000" y="1926075"/>
            <a:ext cx="1538100" cy="366300"/>
          </a:xfrm>
          <a:prstGeom prst="rect">
            <a:avLst/>
          </a:prstGeom>
          <a:noFill/>
          <a:ln cap="flat" cmpd="sng" w="19050">
            <a:solidFill>
              <a:srgbClr val="A729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91E"/>
                </a:solidFill>
                <a:latin typeface="Roboto"/>
                <a:ea typeface="Roboto"/>
                <a:cs typeface="Roboto"/>
                <a:sym typeface="Roboto"/>
              </a:rPr>
              <a:t>Neural Networks</a:t>
            </a:r>
            <a:endParaRPr sz="1000">
              <a:solidFill>
                <a:srgbClr val="A7291E"/>
              </a:solidFill>
              <a:latin typeface="Roboto"/>
              <a:ea typeface="Roboto"/>
              <a:cs typeface="Roboto"/>
              <a:sym typeface="Roboto"/>
            </a:endParaRPr>
          </a:p>
        </p:txBody>
      </p:sp>
      <p:sp>
        <p:nvSpPr>
          <p:cNvPr id="144" name="Google Shape;144;p17"/>
          <p:cNvSpPr txBox="1"/>
          <p:nvPr/>
        </p:nvSpPr>
        <p:spPr>
          <a:xfrm>
            <a:off x="487050" y="2845900"/>
            <a:ext cx="1538100" cy="366300"/>
          </a:xfrm>
          <a:prstGeom prst="rect">
            <a:avLst/>
          </a:prstGeom>
          <a:noFill/>
          <a:ln cap="flat" cmpd="sng" w="19050">
            <a:solidFill>
              <a:srgbClr val="A729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91E"/>
                </a:solidFill>
                <a:latin typeface="Roboto"/>
                <a:ea typeface="Roboto"/>
                <a:cs typeface="Roboto"/>
                <a:sym typeface="Roboto"/>
              </a:rPr>
              <a:t>sentence-transformers/all-mpnet-base-v2</a:t>
            </a:r>
            <a:endParaRPr sz="1000">
              <a:solidFill>
                <a:srgbClr val="A7291E"/>
              </a:solidFill>
              <a:latin typeface="Roboto"/>
              <a:ea typeface="Roboto"/>
              <a:cs typeface="Roboto"/>
              <a:sym typeface="Roboto"/>
            </a:endParaRPr>
          </a:p>
        </p:txBody>
      </p:sp>
      <p:sp>
        <p:nvSpPr>
          <p:cNvPr id="145" name="Google Shape;145;p17"/>
          <p:cNvSpPr txBox="1"/>
          <p:nvPr/>
        </p:nvSpPr>
        <p:spPr>
          <a:xfrm>
            <a:off x="487050" y="3442075"/>
            <a:ext cx="1538100" cy="366300"/>
          </a:xfrm>
          <a:prstGeom prst="rect">
            <a:avLst/>
          </a:prstGeom>
          <a:noFill/>
          <a:ln cap="flat" cmpd="sng" w="19050">
            <a:solidFill>
              <a:srgbClr val="A729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91E"/>
                </a:solidFill>
                <a:latin typeface="Roboto"/>
                <a:ea typeface="Roboto"/>
                <a:cs typeface="Roboto"/>
                <a:sym typeface="Roboto"/>
              </a:rPr>
              <a:t>sentence-transformers/all-MiniLM-L6-v2</a:t>
            </a:r>
            <a:endParaRPr sz="1000">
              <a:solidFill>
                <a:srgbClr val="A7291E"/>
              </a:solidFill>
              <a:latin typeface="Roboto"/>
              <a:ea typeface="Roboto"/>
              <a:cs typeface="Roboto"/>
              <a:sym typeface="Roboto"/>
            </a:endParaRPr>
          </a:p>
        </p:txBody>
      </p:sp>
      <p:sp>
        <p:nvSpPr>
          <p:cNvPr id="146" name="Google Shape;146;p17"/>
          <p:cNvSpPr txBox="1"/>
          <p:nvPr/>
        </p:nvSpPr>
        <p:spPr>
          <a:xfrm>
            <a:off x="487050" y="4038250"/>
            <a:ext cx="1538100" cy="366300"/>
          </a:xfrm>
          <a:prstGeom prst="rect">
            <a:avLst/>
          </a:prstGeom>
          <a:noFill/>
          <a:ln cap="flat" cmpd="sng" w="19050">
            <a:solidFill>
              <a:srgbClr val="A729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91E"/>
                </a:solidFill>
                <a:latin typeface="Roboto"/>
                <a:ea typeface="Roboto"/>
                <a:cs typeface="Roboto"/>
                <a:sym typeface="Roboto"/>
              </a:rPr>
              <a:t>OpenAI’s text-embedding-3-large</a:t>
            </a:r>
            <a:endParaRPr sz="1000">
              <a:solidFill>
                <a:srgbClr val="A7291E"/>
              </a:solidFill>
              <a:latin typeface="Roboto"/>
              <a:ea typeface="Roboto"/>
              <a:cs typeface="Roboto"/>
              <a:sym typeface="Roboto"/>
            </a:endParaRPr>
          </a:p>
        </p:txBody>
      </p:sp>
      <p:cxnSp>
        <p:nvCxnSpPr>
          <p:cNvPr id="147" name="Google Shape;147;p17"/>
          <p:cNvCxnSpPr>
            <a:stCxn id="144" idx="1"/>
            <a:endCxn id="141" idx="2"/>
          </p:cNvCxnSpPr>
          <p:nvPr/>
        </p:nvCxnSpPr>
        <p:spPr>
          <a:xfrm flipH="1" rot="10800000">
            <a:off x="487050" y="2195950"/>
            <a:ext cx="1623300" cy="833100"/>
          </a:xfrm>
          <a:prstGeom prst="bentConnector4">
            <a:avLst>
              <a:gd fmla="val -14669" name="adj1"/>
              <a:gd fmla="val 60984" name="adj2"/>
            </a:avLst>
          </a:prstGeom>
          <a:noFill/>
          <a:ln cap="flat" cmpd="sng" w="19050">
            <a:solidFill>
              <a:srgbClr val="C2C2C2"/>
            </a:solidFill>
            <a:prstDash val="solid"/>
            <a:miter lim="8000"/>
            <a:headEnd len="sm" w="sm" type="none"/>
            <a:tailEnd len="sm" w="sm" type="none"/>
          </a:ln>
        </p:spPr>
      </p:cxnSp>
      <p:cxnSp>
        <p:nvCxnSpPr>
          <p:cNvPr id="148" name="Google Shape;148;p17"/>
          <p:cNvCxnSpPr>
            <a:stCxn id="145" idx="1"/>
            <a:endCxn id="141" idx="2"/>
          </p:cNvCxnSpPr>
          <p:nvPr/>
        </p:nvCxnSpPr>
        <p:spPr>
          <a:xfrm flipH="1" rot="10800000">
            <a:off x="487050" y="2196025"/>
            <a:ext cx="1623300" cy="1429200"/>
          </a:xfrm>
          <a:prstGeom prst="bentConnector4">
            <a:avLst>
              <a:gd fmla="val -14669" name="adj1"/>
              <a:gd fmla="val 79335" name="adj2"/>
            </a:avLst>
          </a:prstGeom>
          <a:noFill/>
          <a:ln cap="flat" cmpd="sng" w="19050">
            <a:solidFill>
              <a:srgbClr val="C2C2C2"/>
            </a:solidFill>
            <a:prstDash val="solid"/>
            <a:miter lim="8000"/>
            <a:headEnd len="sm" w="sm" type="none"/>
            <a:tailEnd len="sm" w="sm" type="none"/>
          </a:ln>
        </p:spPr>
      </p:cxnSp>
      <p:cxnSp>
        <p:nvCxnSpPr>
          <p:cNvPr id="149" name="Google Shape;149;p17"/>
          <p:cNvCxnSpPr>
            <a:stCxn id="146" idx="1"/>
            <a:endCxn id="141" idx="2"/>
          </p:cNvCxnSpPr>
          <p:nvPr/>
        </p:nvCxnSpPr>
        <p:spPr>
          <a:xfrm flipH="1" rot="10800000">
            <a:off x="487050" y="2196100"/>
            <a:ext cx="1623300" cy="2025300"/>
          </a:xfrm>
          <a:prstGeom prst="bentConnector4">
            <a:avLst>
              <a:gd fmla="val -14669" name="adj1"/>
              <a:gd fmla="val 84911" name="adj2"/>
            </a:avLst>
          </a:prstGeom>
          <a:noFill/>
          <a:ln cap="flat" cmpd="sng" w="19050">
            <a:solidFill>
              <a:srgbClr val="C2C2C2"/>
            </a:solidFill>
            <a:prstDash val="solid"/>
            <a:miter lim="8000"/>
            <a:headEnd len="sm" w="sm" type="none"/>
            <a:tailEnd len="sm" w="sm" type="none"/>
          </a:ln>
        </p:spPr>
      </p:cxnSp>
      <p:sp>
        <p:nvSpPr>
          <p:cNvPr id="150" name="Google Shape;150;p17"/>
          <p:cNvSpPr txBox="1"/>
          <p:nvPr/>
        </p:nvSpPr>
        <p:spPr>
          <a:xfrm>
            <a:off x="493375" y="2204513"/>
            <a:ext cx="1372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latin typeface="Roboto"/>
                <a:ea typeface="Roboto"/>
                <a:cs typeface="Roboto"/>
                <a:sym typeface="Roboto"/>
              </a:rPr>
              <a:t>Vector space</a:t>
            </a:r>
            <a:endParaRPr sz="1100">
              <a:solidFill>
                <a:schemeClr val="dk2"/>
              </a:solidFill>
              <a:latin typeface="Roboto"/>
              <a:ea typeface="Roboto"/>
              <a:cs typeface="Roboto"/>
              <a:sym typeface="Roboto"/>
            </a:endParaRPr>
          </a:p>
        </p:txBody>
      </p:sp>
      <p:sp>
        <p:nvSpPr>
          <p:cNvPr id="151" name="Google Shape;151;p17"/>
          <p:cNvSpPr txBox="1"/>
          <p:nvPr/>
        </p:nvSpPr>
        <p:spPr>
          <a:xfrm>
            <a:off x="2613400" y="2996450"/>
            <a:ext cx="1538100" cy="366300"/>
          </a:xfrm>
          <a:prstGeom prst="rect">
            <a:avLst/>
          </a:prstGeom>
          <a:noFill/>
          <a:ln cap="flat" cmpd="sng" w="19050">
            <a:solidFill>
              <a:srgbClr val="A729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91E"/>
                </a:solidFill>
                <a:latin typeface="Roboto"/>
                <a:ea typeface="Roboto"/>
                <a:cs typeface="Roboto"/>
                <a:sym typeface="Roboto"/>
              </a:rPr>
              <a:t>Logistic Regression</a:t>
            </a:r>
            <a:endParaRPr sz="1000">
              <a:solidFill>
                <a:srgbClr val="A7291E"/>
              </a:solidFill>
              <a:latin typeface="Roboto"/>
              <a:ea typeface="Roboto"/>
              <a:cs typeface="Roboto"/>
              <a:sym typeface="Roboto"/>
            </a:endParaRPr>
          </a:p>
        </p:txBody>
      </p:sp>
      <p:sp>
        <p:nvSpPr>
          <p:cNvPr id="152" name="Google Shape;152;p17"/>
          <p:cNvSpPr txBox="1"/>
          <p:nvPr/>
        </p:nvSpPr>
        <p:spPr>
          <a:xfrm>
            <a:off x="2613400" y="3470075"/>
            <a:ext cx="1538100" cy="366300"/>
          </a:xfrm>
          <a:prstGeom prst="rect">
            <a:avLst/>
          </a:prstGeom>
          <a:noFill/>
          <a:ln cap="flat" cmpd="sng" w="19050">
            <a:solidFill>
              <a:srgbClr val="A729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91E"/>
                </a:solidFill>
                <a:latin typeface="Roboto"/>
                <a:ea typeface="Roboto"/>
                <a:cs typeface="Roboto"/>
                <a:sym typeface="Roboto"/>
              </a:rPr>
              <a:t>K-means</a:t>
            </a:r>
            <a:endParaRPr sz="1000">
              <a:solidFill>
                <a:srgbClr val="A7291E"/>
              </a:solidFill>
              <a:latin typeface="Roboto"/>
              <a:ea typeface="Roboto"/>
              <a:cs typeface="Roboto"/>
              <a:sym typeface="Roboto"/>
            </a:endParaRPr>
          </a:p>
        </p:txBody>
      </p:sp>
      <p:sp>
        <p:nvSpPr>
          <p:cNvPr id="153" name="Google Shape;153;p17"/>
          <p:cNvSpPr txBox="1"/>
          <p:nvPr/>
        </p:nvSpPr>
        <p:spPr>
          <a:xfrm>
            <a:off x="2613400" y="4017275"/>
            <a:ext cx="1538100" cy="366300"/>
          </a:xfrm>
          <a:prstGeom prst="rect">
            <a:avLst/>
          </a:prstGeom>
          <a:noFill/>
          <a:ln cap="flat" cmpd="sng" w="19050">
            <a:solidFill>
              <a:srgbClr val="A729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91E"/>
                </a:solidFill>
                <a:latin typeface="Roboto"/>
                <a:ea typeface="Roboto"/>
                <a:cs typeface="Roboto"/>
                <a:sym typeface="Roboto"/>
              </a:rPr>
              <a:t>Random Forest</a:t>
            </a:r>
            <a:endParaRPr sz="1000">
              <a:solidFill>
                <a:srgbClr val="A7291E"/>
              </a:solidFill>
              <a:latin typeface="Roboto"/>
              <a:ea typeface="Roboto"/>
              <a:cs typeface="Roboto"/>
              <a:sym typeface="Roboto"/>
            </a:endParaRPr>
          </a:p>
        </p:txBody>
      </p:sp>
      <p:sp>
        <p:nvSpPr>
          <p:cNvPr id="154" name="Google Shape;154;p17"/>
          <p:cNvSpPr/>
          <p:nvPr/>
        </p:nvSpPr>
        <p:spPr>
          <a:xfrm>
            <a:off x="2170063" y="2739075"/>
            <a:ext cx="351600" cy="19299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Classi</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f</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iers</a:t>
            </a:r>
            <a:endParaRPr sz="1000">
              <a:latin typeface="Roboto"/>
              <a:ea typeface="Roboto"/>
              <a:cs typeface="Roboto"/>
              <a:sym typeface="Roboto"/>
            </a:endParaRPr>
          </a:p>
        </p:txBody>
      </p:sp>
      <p:sp>
        <p:nvSpPr>
          <p:cNvPr id="155" name="Google Shape;155;p17"/>
          <p:cNvSpPr txBox="1"/>
          <p:nvPr/>
        </p:nvSpPr>
        <p:spPr>
          <a:xfrm>
            <a:off x="4685775" y="2713300"/>
            <a:ext cx="1538100" cy="366300"/>
          </a:xfrm>
          <a:prstGeom prst="rect">
            <a:avLst/>
          </a:prstGeom>
          <a:noFill/>
          <a:ln cap="flat" cmpd="sng" w="19050">
            <a:solidFill>
              <a:srgbClr val="A729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91E"/>
                </a:solidFill>
                <a:latin typeface="Roboto"/>
                <a:ea typeface="Roboto"/>
                <a:cs typeface="Roboto"/>
                <a:sym typeface="Roboto"/>
              </a:rPr>
              <a:t>Davlan/afro-xlmr-mini</a:t>
            </a:r>
            <a:endParaRPr sz="1000">
              <a:solidFill>
                <a:srgbClr val="A7291E"/>
              </a:solidFill>
              <a:latin typeface="Roboto"/>
              <a:ea typeface="Roboto"/>
              <a:cs typeface="Roboto"/>
              <a:sym typeface="Roboto"/>
            </a:endParaRPr>
          </a:p>
        </p:txBody>
      </p:sp>
      <p:sp>
        <p:nvSpPr>
          <p:cNvPr id="156" name="Google Shape;156;p17"/>
          <p:cNvSpPr txBox="1"/>
          <p:nvPr/>
        </p:nvSpPr>
        <p:spPr>
          <a:xfrm>
            <a:off x="4685775" y="3153863"/>
            <a:ext cx="1538100" cy="366300"/>
          </a:xfrm>
          <a:prstGeom prst="rect">
            <a:avLst/>
          </a:prstGeom>
          <a:noFill/>
          <a:ln cap="flat" cmpd="sng" w="19050">
            <a:solidFill>
              <a:srgbClr val="A729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91E"/>
                </a:solidFill>
                <a:latin typeface="Roboto"/>
                <a:ea typeface="Roboto"/>
                <a:cs typeface="Roboto"/>
                <a:sym typeface="Roboto"/>
              </a:rPr>
              <a:t>facebook/msmarco</a:t>
            </a:r>
            <a:endParaRPr sz="1000">
              <a:solidFill>
                <a:srgbClr val="A7291E"/>
              </a:solidFill>
              <a:latin typeface="Roboto"/>
              <a:ea typeface="Roboto"/>
              <a:cs typeface="Roboto"/>
              <a:sym typeface="Roboto"/>
            </a:endParaRPr>
          </a:p>
        </p:txBody>
      </p:sp>
      <p:sp>
        <p:nvSpPr>
          <p:cNvPr id="157" name="Google Shape;157;p17"/>
          <p:cNvSpPr txBox="1"/>
          <p:nvPr/>
        </p:nvSpPr>
        <p:spPr>
          <a:xfrm>
            <a:off x="4685775" y="3594425"/>
            <a:ext cx="1538100" cy="366300"/>
          </a:xfrm>
          <a:prstGeom prst="rect">
            <a:avLst/>
          </a:prstGeom>
          <a:noFill/>
          <a:ln cap="flat" cmpd="sng" w="19050">
            <a:solidFill>
              <a:srgbClr val="A729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91E"/>
                </a:solidFill>
                <a:latin typeface="Roboto"/>
                <a:ea typeface="Roboto"/>
                <a:cs typeface="Roboto"/>
                <a:sym typeface="Roboto"/>
              </a:rPr>
              <a:t>facebook/contriever</a:t>
            </a:r>
            <a:endParaRPr sz="1000">
              <a:solidFill>
                <a:srgbClr val="A7291E"/>
              </a:solidFill>
              <a:latin typeface="Roboto"/>
              <a:ea typeface="Roboto"/>
              <a:cs typeface="Roboto"/>
              <a:sym typeface="Roboto"/>
            </a:endParaRPr>
          </a:p>
        </p:txBody>
      </p:sp>
      <p:sp>
        <p:nvSpPr>
          <p:cNvPr id="158" name="Google Shape;158;p17"/>
          <p:cNvSpPr txBox="1"/>
          <p:nvPr/>
        </p:nvSpPr>
        <p:spPr>
          <a:xfrm>
            <a:off x="4685775" y="4010225"/>
            <a:ext cx="1538100" cy="366300"/>
          </a:xfrm>
          <a:prstGeom prst="rect">
            <a:avLst/>
          </a:prstGeom>
          <a:noFill/>
          <a:ln cap="flat" cmpd="sng" w="19050">
            <a:solidFill>
              <a:srgbClr val="A729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91E"/>
                </a:solidFill>
                <a:latin typeface="Roboto"/>
                <a:ea typeface="Roboto"/>
                <a:cs typeface="Roboto"/>
                <a:sym typeface="Roboto"/>
              </a:rPr>
              <a:t>xlm-roberta-base</a:t>
            </a:r>
            <a:endParaRPr sz="1000">
              <a:solidFill>
                <a:srgbClr val="A7291E"/>
              </a:solidFill>
              <a:latin typeface="Roboto"/>
              <a:ea typeface="Roboto"/>
              <a:cs typeface="Roboto"/>
              <a:sym typeface="Roboto"/>
            </a:endParaRPr>
          </a:p>
        </p:txBody>
      </p:sp>
      <p:sp>
        <p:nvSpPr>
          <p:cNvPr id="159" name="Google Shape;159;p17"/>
          <p:cNvSpPr txBox="1"/>
          <p:nvPr/>
        </p:nvSpPr>
        <p:spPr>
          <a:xfrm>
            <a:off x="4685775" y="4426025"/>
            <a:ext cx="1538100" cy="366300"/>
          </a:xfrm>
          <a:prstGeom prst="rect">
            <a:avLst/>
          </a:prstGeom>
          <a:noFill/>
          <a:ln cap="flat" cmpd="sng" w="19050">
            <a:solidFill>
              <a:srgbClr val="A729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91E"/>
                </a:solidFill>
                <a:latin typeface="Roboto"/>
                <a:ea typeface="Roboto"/>
                <a:cs typeface="Roboto"/>
                <a:sym typeface="Roboto"/>
              </a:rPr>
              <a:t>sentence-transformers/LaBSE</a:t>
            </a:r>
            <a:endParaRPr sz="1000">
              <a:solidFill>
                <a:srgbClr val="A7291E"/>
              </a:solidFill>
              <a:latin typeface="Roboto"/>
              <a:ea typeface="Roboto"/>
              <a:cs typeface="Roboto"/>
              <a:sym typeface="Roboto"/>
            </a:endParaRPr>
          </a:p>
        </p:txBody>
      </p:sp>
      <p:cxnSp>
        <p:nvCxnSpPr>
          <p:cNvPr id="160" name="Google Shape;160;p17"/>
          <p:cNvCxnSpPr>
            <a:stCxn id="143" idx="1"/>
            <a:endCxn id="155" idx="1"/>
          </p:cNvCxnSpPr>
          <p:nvPr/>
        </p:nvCxnSpPr>
        <p:spPr>
          <a:xfrm>
            <a:off x="4572000" y="2109225"/>
            <a:ext cx="113700" cy="787200"/>
          </a:xfrm>
          <a:prstGeom prst="bentConnector3">
            <a:avLst>
              <a:gd fmla="val -209433" name="adj1"/>
            </a:avLst>
          </a:prstGeom>
          <a:noFill/>
          <a:ln cap="flat" cmpd="sng" w="9525">
            <a:solidFill>
              <a:schemeClr val="dk2"/>
            </a:solidFill>
            <a:prstDash val="solid"/>
            <a:round/>
            <a:headEnd len="med" w="med" type="none"/>
            <a:tailEnd len="med" w="med" type="none"/>
          </a:ln>
        </p:spPr>
      </p:cxnSp>
      <p:cxnSp>
        <p:nvCxnSpPr>
          <p:cNvPr id="161" name="Google Shape;161;p17"/>
          <p:cNvCxnSpPr>
            <a:stCxn id="143" idx="1"/>
            <a:endCxn id="156" idx="1"/>
          </p:cNvCxnSpPr>
          <p:nvPr/>
        </p:nvCxnSpPr>
        <p:spPr>
          <a:xfrm>
            <a:off x="4572000" y="2109225"/>
            <a:ext cx="113700" cy="1227900"/>
          </a:xfrm>
          <a:prstGeom prst="bentConnector3">
            <a:avLst>
              <a:gd fmla="val -209433" name="adj1"/>
            </a:avLst>
          </a:prstGeom>
          <a:noFill/>
          <a:ln cap="flat" cmpd="sng" w="9525">
            <a:solidFill>
              <a:schemeClr val="dk2"/>
            </a:solidFill>
            <a:prstDash val="solid"/>
            <a:round/>
            <a:headEnd len="med" w="med" type="none"/>
            <a:tailEnd len="med" w="med" type="none"/>
          </a:ln>
        </p:spPr>
      </p:cxnSp>
      <p:cxnSp>
        <p:nvCxnSpPr>
          <p:cNvPr id="162" name="Google Shape;162;p17"/>
          <p:cNvCxnSpPr>
            <a:stCxn id="143" idx="1"/>
            <a:endCxn id="157" idx="1"/>
          </p:cNvCxnSpPr>
          <p:nvPr/>
        </p:nvCxnSpPr>
        <p:spPr>
          <a:xfrm>
            <a:off x="4572000" y="2109225"/>
            <a:ext cx="113700" cy="1668300"/>
          </a:xfrm>
          <a:prstGeom prst="bentConnector3">
            <a:avLst>
              <a:gd fmla="val -209433" name="adj1"/>
            </a:avLst>
          </a:prstGeom>
          <a:noFill/>
          <a:ln cap="flat" cmpd="sng" w="9525">
            <a:solidFill>
              <a:schemeClr val="dk2"/>
            </a:solidFill>
            <a:prstDash val="solid"/>
            <a:round/>
            <a:headEnd len="med" w="med" type="none"/>
            <a:tailEnd len="med" w="med" type="none"/>
          </a:ln>
        </p:spPr>
      </p:cxnSp>
      <p:cxnSp>
        <p:nvCxnSpPr>
          <p:cNvPr id="163" name="Google Shape;163;p17"/>
          <p:cNvCxnSpPr>
            <a:stCxn id="143" idx="1"/>
            <a:endCxn id="158" idx="1"/>
          </p:cNvCxnSpPr>
          <p:nvPr/>
        </p:nvCxnSpPr>
        <p:spPr>
          <a:xfrm>
            <a:off x="4572000" y="2109225"/>
            <a:ext cx="113700" cy="2084100"/>
          </a:xfrm>
          <a:prstGeom prst="bentConnector3">
            <a:avLst>
              <a:gd fmla="val -209433" name="adj1"/>
            </a:avLst>
          </a:prstGeom>
          <a:noFill/>
          <a:ln cap="flat" cmpd="sng" w="9525">
            <a:solidFill>
              <a:schemeClr val="dk2"/>
            </a:solidFill>
            <a:prstDash val="solid"/>
            <a:round/>
            <a:headEnd len="med" w="med" type="none"/>
            <a:tailEnd len="med" w="med" type="none"/>
          </a:ln>
        </p:spPr>
      </p:cxnSp>
      <p:cxnSp>
        <p:nvCxnSpPr>
          <p:cNvPr id="164" name="Google Shape;164;p17"/>
          <p:cNvCxnSpPr>
            <a:stCxn id="143" idx="1"/>
            <a:endCxn id="159" idx="1"/>
          </p:cNvCxnSpPr>
          <p:nvPr/>
        </p:nvCxnSpPr>
        <p:spPr>
          <a:xfrm>
            <a:off x="4572000" y="2109225"/>
            <a:ext cx="113700" cy="2499900"/>
          </a:xfrm>
          <a:prstGeom prst="bentConnector3">
            <a:avLst>
              <a:gd fmla="val -209433"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Classifiers</a:t>
            </a:r>
            <a:endParaRPr/>
          </a:p>
        </p:txBody>
      </p:sp>
      <p:sp>
        <p:nvSpPr>
          <p:cNvPr id="170" name="Google Shape;170;p18"/>
          <p:cNvSpPr txBox="1"/>
          <p:nvPr>
            <p:ph idx="1" type="body"/>
          </p:nvPr>
        </p:nvSpPr>
        <p:spPr>
          <a:xfrm>
            <a:off x="311700" y="112422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a:t>
            </a:r>
            <a:r>
              <a:rPr lang="en"/>
              <a:t>bjective: To automatically identify the decision boundary without relying on manual rule-based methods.</a:t>
            </a:r>
            <a:endParaRPr/>
          </a:p>
          <a:p>
            <a:pPr indent="-342900" lvl="0" marL="457200" rtl="0" algn="l">
              <a:spcBef>
                <a:spcPts val="1600"/>
              </a:spcBef>
              <a:spcAft>
                <a:spcPts val="0"/>
              </a:spcAft>
              <a:buSzPts val="1800"/>
              <a:buChar char="●"/>
            </a:pPr>
            <a:r>
              <a:rPr lang="en"/>
              <a:t>Logistic regression: Supervised, and works well when the decision boundary is linear. Very unstable results</a:t>
            </a:r>
            <a:endParaRPr/>
          </a:p>
          <a:p>
            <a:pPr indent="-342900" lvl="0" marL="457200" rtl="0" algn="l">
              <a:spcBef>
                <a:spcPts val="0"/>
              </a:spcBef>
              <a:spcAft>
                <a:spcPts val="0"/>
              </a:spcAft>
              <a:buSzPts val="1800"/>
              <a:buChar char="●"/>
            </a:pPr>
            <a:r>
              <a:rPr lang="en"/>
              <a:t>K-Means Clustering: Unsupervised and useful in grouping embeddings without labeled data. Recommended for EDA not final classification.</a:t>
            </a:r>
            <a:endParaRPr/>
          </a:p>
          <a:p>
            <a:pPr indent="-342900" lvl="0" marL="457200" rtl="0" algn="l">
              <a:spcBef>
                <a:spcPts val="0"/>
              </a:spcBef>
              <a:spcAft>
                <a:spcPts val="0"/>
              </a:spcAft>
              <a:buSzPts val="1800"/>
              <a:buChar char="●"/>
            </a:pPr>
            <a:r>
              <a:rPr lang="en"/>
              <a:t>Random Forest: Able to handle complex, non-linear decision boundaries in the embedding space.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Measures</a:t>
            </a:r>
            <a:endParaRPr/>
          </a:p>
        </p:txBody>
      </p:sp>
      <p:sp>
        <p:nvSpPr>
          <p:cNvPr id="176" name="Google Shape;176;p19"/>
          <p:cNvSpPr txBox="1"/>
          <p:nvPr>
            <p:ph idx="1" type="body"/>
          </p:nvPr>
        </p:nvSpPr>
        <p:spPr>
          <a:xfrm>
            <a:off x="311700" y="112422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Accuracy - Proportion of correctly predicted samples.</a:t>
            </a:r>
            <a:endParaRPr/>
          </a:p>
          <a:p>
            <a:pPr indent="-342900" lvl="0" marL="457200" rtl="0" algn="l">
              <a:spcBef>
                <a:spcPts val="0"/>
              </a:spcBef>
              <a:spcAft>
                <a:spcPts val="0"/>
              </a:spcAft>
              <a:buSzPts val="1800"/>
              <a:buChar char="●"/>
            </a:pPr>
            <a:r>
              <a:rPr lang="en"/>
              <a:t>F1 Score - Harmonic mean of precision and recall.A high F1 indicates the classifier does well on both classes, not just the majority.</a:t>
            </a:r>
            <a:endParaRPr/>
          </a:p>
          <a:p>
            <a:pPr indent="-342900" lvl="0" marL="457200" rtl="0" algn="l">
              <a:spcBef>
                <a:spcPts val="0"/>
              </a:spcBef>
              <a:spcAft>
                <a:spcPts val="0"/>
              </a:spcAft>
              <a:buSzPts val="1800"/>
              <a:buChar char="●"/>
            </a:pPr>
            <a:r>
              <a:rPr lang="en"/>
              <a:t>ROC/AUC Curve - How well the classifier separates positive vs. negative classes across all thresholds.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data set</a:t>
            </a:r>
            <a:endParaRPr/>
          </a:p>
        </p:txBody>
      </p:sp>
      <p:sp>
        <p:nvSpPr>
          <p:cNvPr id="182" name="Google Shape;182;p20"/>
          <p:cNvSpPr txBox="1"/>
          <p:nvPr>
            <p:ph idx="4294967295" type="body"/>
          </p:nvPr>
        </p:nvSpPr>
        <p:spPr>
          <a:xfrm>
            <a:off x="311700" y="1017800"/>
            <a:ext cx="8520600" cy="3826800"/>
          </a:xfrm>
          <a:prstGeom prst="rect">
            <a:avLst/>
          </a:prstGeom>
        </p:spPr>
        <p:txBody>
          <a:bodyPr anchorCtr="0" anchor="t" bIns="91425" lIns="91425" spcFirstLastPara="1" rIns="91425" wrap="square" tIns="91425">
            <a:normAutofit fontScale="77500"/>
          </a:bodyPr>
          <a:lstStyle/>
          <a:p>
            <a:pPr indent="-317182" lvl="0" marL="457200" rtl="0" algn="l">
              <a:lnSpc>
                <a:spcPct val="150000"/>
              </a:lnSpc>
              <a:spcBef>
                <a:spcPts val="0"/>
              </a:spcBef>
              <a:spcAft>
                <a:spcPts val="0"/>
              </a:spcAft>
              <a:buSzPct val="100000"/>
              <a:buChar char="●"/>
            </a:pPr>
            <a:r>
              <a:rPr i="1" lang="en"/>
              <a:t>wz_qa.csv:</a:t>
            </a:r>
            <a:r>
              <a:rPr lang="en"/>
              <a:t> This is a file with 308 </a:t>
            </a:r>
            <a:r>
              <a:rPr b="1" lang="en"/>
              <a:t>sheng data </a:t>
            </a:r>
            <a:r>
              <a:rPr lang="en"/>
              <a:t>(questions and answers) that has been </a:t>
            </a:r>
            <a:r>
              <a:rPr b="1" lang="en"/>
              <a:t>vetted and labelled</a:t>
            </a:r>
            <a:r>
              <a:rPr lang="en"/>
              <a:t> already. The whole data set is IT and the questions + Answers will be combined to provide the vocabulary within the sentence embeddings. It has 2 columns, question and answer</a:t>
            </a:r>
            <a:endParaRPr/>
          </a:p>
          <a:p>
            <a:pPr indent="-317182" lvl="0" marL="457200" rtl="0" algn="l">
              <a:lnSpc>
                <a:spcPct val="150000"/>
              </a:lnSpc>
              <a:spcBef>
                <a:spcPts val="0"/>
              </a:spcBef>
              <a:spcAft>
                <a:spcPts val="0"/>
              </a:spcAft>
              <a:buSzPct val="100000"/>
              <a:buChar char="●"/>
            </a:pPr>
            <a:r>
              <a:rPr i="1" lang="en"/>
              <a:t>wz_eng_labeled.csv:</a:t>
            </a:r>
            <a:r>
              <a:rPr lang="en"/>
              <a:t> This contains 117 rows of </a:t>
            </a:r>
            <a:r>
              <a:rPr b="1" lang="en"/>
              <a:t>data in english</a:t>
            </a:r>
            <a:r>
              <a:rPr lang="en"/>
              <a:t> with </a:t>
            </a:r>
            <a:r>
              <a:rPr b="1" lang="en"/>
              <a:t>labelled</a:t>
            </a:r>
            <a:r>
              <a:rPr lang="en"/>
              <a:t> classifications of IT/OOT.</a:t>
            </a:r>
            <a:endParaRPr/>
          </a:p>
          <a:p>
            <a:pPr indent="-317182" lvl="0" marL="457200" rtl="0" algn="l">
              <a:lnSpc>
                <a:spcPct val="150000"/>
              </a:lnSpc>
              <a:spcBef>
                <a:spcPts val="0"/>
              </a:spcBef>
              <a:spcAft>
                <a:spcPts val="0"/>
              </a:spcAft>
              <a:buSzPct val="100000"/>
              <a:buChar char="●"/>
            </a:pPr>
            <a:r>
              <a:rPr i="1" lang="en"/>
              <a:t>human_generated_training_data.csv:</a:t>
            </a:r>
            <a:r>
              <a:rPr lang="en"/>
              <a:t> This is a 78 Row  list of manually generated and </a:t>
            </a:r>
            <a:r>
              <a:rPr b="1" lang="en"/>
              <a:t>labelled sheng data</a:t>
            </a:r>
            <a:endParaRPr b="1"/>
          </a:p>
          <a:p>
            <a:pPr indent="-317182" lvl="0" marL="457200" rtl="0" algn="l">
              <a:lnSpc>
                <a:spcPct val="150000"/>
              </a:lnSpc>
              <a:spcBef>
                <a:spcPts val="0"/>
              </a:spcBef>
              <a:spcAft>
                <a:spcPts val="0"/>
              </a:spcAft>
              <a:buSzPct val="100000"/>
              <a:buChar char="●"/>
            </a:pPr>
            <a:r>
              <a:rPr i="1" lang="en"/>
              <a:t>wz_inference_data.csv:</a:t>
            </a:r>
            <a:r>
              <a:rPr lang="en"/>
              <a:t> This is a 25455 rows of </a:t>
            </a:r>
            <a:r>
              <a:rPr b="1" lang="en"/>
              <a:t>sheng data that is unlabelled</a:t>
            </a:r>
            <a:r>
              <a:rPr lang="en"/>
              <a:t>. </a:t>
            </a:r>
            <a:endParaRPr/>
          </a:p>
          <a:p>
            <a:pPr indent="-297497" lvl="1" marL="914400" rtl="0" algn="l">
              <a:lnSpc>
                <a:spcPct val="150000"/>
              </a:lnSpc>
              <a:spcBef>
                <a:spcPts val="0"/>
              </a:spcBef>
              <a:spcAft>
                <a:spcPts val="0"/>
              </a:spcAft>
              <a:buSzPct val="100000"/>
              <a:buChar char="○"/>
            </a:pPr>
            <a:r>
              <a:rPr i="1" lang="en"/>
              <a:t>human_labeled_inference_results.csv</a:t>
            </a:r>
            <a:r>
              <a:rPr lang="en"/>
              <a:t>: A subset of 450 rows of sheng data generated and manually labelled</a:t>
            </a:r>
            <a:r>
              <a:rPr lang="en"/>
              <a:t> as a subset</a:t>
            </a:r>
            <a:endParaRPr/>
          </a:p>
          <a:p>
            <a:pPr indent="-317182" lvl="0" marL="457200" rtl="0" algn="l">
              <a:lnSpc>
                <a:spcPct val="150000"/>
              </a:lnSpc>
              <a:spcBef>
                <a:spcPts val="0"/>
              </a:spcBef>
              <a:spcAft>
                <a:spcPts val="0"/>
              </a:spcAft>
              <a:buSzPct val="100000"/>
              <a:buChar char="●"/>
            </a:pPr>
            <a:r>
              <a:rPr i="1" lang="en"/>
              <a:t>small_test_data: T</a:t>
            </a:r>
            <a:r>
              <a:rPr lang="en"/>
              <a:t>his is a manual generated and </a:t>
            </a:r>
            <a:r>
              <a:rPr b="1" lang="en"/>
              <a:t>labelled sheng data</a:t>
            </a:r>
            <a:r>
              <a:rPr lang="en"/>
              <a:t> listing 10 items to allow quick evaluation of accuracy through visual inspection (eyeballing).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idx="4294967295" type="title"/>
          </p:nvPr>
        </p:nvSpPr>
        <p:spPr>
          <a:xfrm>
            <a:off x="239450" y="1416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usage</a:t>
            </a:r>
            <a:endParaRPr/>
          </a:p>
        </p:txBody>
      </p:sp>
      <p:graphicFrame>
        <p:nvGraphicFramePr>
          <p:cNvPr id="188" name="Google Shape;188;p21"/>
          <p:cNvGraphicFramePr/>
          <p:nvPr/>
        </p:nvGraphicFramePr>
        <p:xfrm>
          <a:off x="322050" y="695125"/>
          <a:ext cx="3000000" cy="3000000"/>
        </p:xfrm>
        <a:graphic>
          <a:graphicData uri="http://schemas.openxmlformats.org/drawingml/2006/table">
            <a:tbl>
              <a:tblPr>
                <a:noFill/>
                <a:tableStyleId>{DCFE17A4-C1C4-49A3-B396-C6AE28FAB014}</a:tableStyleId>
              </a:tblPr>
              <a:tblGrid>
                <a:gridCol w="1968150"/>
                <a:gridCol w="1658875"/>
                <a:gridCol w="1338225"/>
                <a:gridCol w="1864925"/>
                <a:gridCol w="1778475"/>
              </a:tblGrid>
              <a:tr h="381000">
                <a:tc>
                  <a:txBody>
                    <a:bodyPr/>
                    <a:lstStyle/>
                    <a:p>
                      <a:pPr indent="0" lvl="0" marL="0" rtl="0" algn="l">
                        <a:spcBef>
                          <a:spcPts val="0"/>
                        </a:spcBef>
                        <a:spcAft>
                          <a:spcPts val="0"/>
                        </a:spcAft>
                        <a:buNone/>
                      </a:pPr>
                      <a:r>
                        <a:t/>
                      </a:r>
                      <a:endParaRPr sz="12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sz="1200">
                          <a:latin typeface="Roboto"/>
                          <a:ea typeface="Roboto"/>
                          <a:cs typeface="Roboto"/>
                          <a:sym typeface="Roboto"/>
                        </a:rPr>
                        <a:t>Anchor Embeddings</a:t>
                      </a:r>
                      <a:endParaRPr b="1" sz="12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sz="1200">
                          <a:latin typeface="Roboto"/>
                          <a:ea typeface="Roboto"/>
                          <a:cs typeface="Roboto"/>
                          <a:sym typeface="Roboto"/>
                        </a:rPr>
                        <a:t>Neural Networks</a:t>
                      </a:r>
                      <a:endParaRPr b="1" sz="12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sz="1200">
                          <a:latin typeface="Roboto"/>
                          <a:ea typeface="Roboto"/>
                          <a:cs typeface="Roboto"/>
                          <a:sym typeface="Roboto"/>
                        </a:rPr>
                        <a:t>Few shot learning</a:t>
                      </a:r>
                      <a:endParaRPr b="1" sz="12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sz="1200">
                          <a:latin typeface="Roboto"/>
                          <a:ea typeface="Roboto"/>
                          <a:cs typeface="Roboto"/>
                          <a:sym typeface="Roboto"/>
                        </a:rPr>
                        <a:t>Translation (Sheng-Eng)</a:t>
                      </a:r>
                      <a:endParaRPr b="1" sz="1200">
                        <a:latin typeface="Roboto"/>
                        <a:ea typeface="Roboto"/>
                        <a:cs typeface="Roboto"/>
                        <a:sym typeface="Roboto"/>
                      </a:endParaRPr>
                    </a:p>
                  </a:txBody>
                  <a:tcPr marT="91425" marB="91425" marR="91425" marL="91425"/>
                </a:tc>
              </a:tr>
              <a:tr h="541950">
                <a:tc>
                  <a:txBody>
                    <a:bodyPr/>
                    <a:lstStyle/>
                    <a:p>
                      <a:pPr indent="0" lvl="0" marL="0" rtl="0" algn="l">
                        <a:lnSpc>
                          <a:spcPct val="150000"/>
                        </a:lnSpc>
                        <a:spcBef>
                          <a:spcPts val="0"/>
                        </a:spcBef>
                        <a:spcAft>
                          <a:spcPts val="1600"/>
                        </a:spcAft>
                        <a:buNone/>
                      </a:pPr>
                      <a:r>
                        <a:rPr i="1" lang="en" sz="1200">
                          <a:solidFill>
                            <a:schemeClr val="dk2"/>
                          </a:solidFill>
                          <a:latin typeface="Roboto"/>
                          <a:ea typeface="Roboto"/>
                          <a:cs typeface="Roboto"/>
                          <a:sym typeface="Roboto"/>
                        </a:rPr>
                        <a:t>W</a:t>
                      </a:r>
                      <a:r>
                        <a:rPr i="1" lang="en" sz="1200">
                          <a:solidFill>
                            <a:schemeClr val="dk2"/>
                          </a:solidFill>
                          <a:latin typeface="Roboto"/>
                          <a:ea typeface="Roboto"/>
                          <a:cs typeface="Roboto"/>
                          <a:sym typeface="Roboto"/>
                        </a:rPr>
                        <a:t>z_qa.csv (308 rows)</a:t>
                      </a:r>
                      <a:endParaRPr i="1" sz="12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latin typeface="Roboto"/>
                          <a:ea typeface="Roboto"/>
                          <a:cs typeface="Roboto"/>
                          <a:sym typeface="Roboto"/>
                        </a:rPr>
                        <a:t>As embeddings data</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200">
                        <a:latin typeface="Roboto"/>
                        <a:ea typeface="Roboto"/>
                        <a:cs typeface="Roboto"/>
                        <a:sym typeface="Roboto"/>
                      </a:endParaRPr>
                    </a:p>
                  </a:txBody>
                  <a:tcPr marT="91425" marB="91425" marR="91425" marL="91425"/>
                </a:tc>
              </a:tr>
              <a:tr h="381000">
                <a:tc>
                  <a:txBody>
                    <a:bodyPr/>
                    <a:lstStyle/>
                    <a:p>
                      <a:pPr indent="0" lvl="0" marL="0" rtl="0" algn="l">
                        <a:lnSpc>
                          <a:spcPct val="150000"/>
                        </a:lnSpc>
                        <a:spcBef>
                          <a:spcPts val="0"/>
                        </a:spcBef>
                        <a:spcAft>
                          <a:spcPts val="1600"/>
                        </a:spcAft>
                        <a:buNone/>
                      </a:pPr>
                      <a:r>
                        <a:rPr i="1" lang="en" sz="1200">
                          <a:solidFill>
                            <a:schemeClr val="dk2"/>
                          </a:solidFill>
                          <a:latin typeface="Roboto"/>
                          <a:ea typeface="Roboto"/>
                          <a:cs typeface="Roboto"/>
                          <a:sym typeface="Roboto"/>
                        </a:rPr>
                        <a:t>wz_eng_labeled.csv(117 rows)</a:t>
                      </a:r>
                      <a:endParaRPr i="1" sz="12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200">
                        <a:latin typeface="Roboto"/>
                        <a:ea typeface="Roboto"/>
                        <a:cs typeface="Roboto"/>
                        <a:sym typeface="Roboto"/>
                      </a:endParaRPr>
                    </a:p>
                  </a:txBody>
                  <a:tcPr marT="91425" marB="91425" marR="91425" marL="91425"/>
                </a:tc>
              </a:tr>
              <a:tr h="672450">
                <a:tc>
                  <a:txBody>
                    <a:bodyPr/>
                    <a:lstStyle/>
                    <a:p>
                      <a:pPr indent="0" lvl="0" marL="0" rtl="0" algn="l">
                        <a:spcBef>
                          <a:spcPts val="0"/>
                        </a:spcBef>
                        <a:spcAft>
                          <a:spcPts val="0"/>
                        </a:spcAft>
                        <a:buNone/>
                      </a:pPr>
                      <a:r>
                        <a:rPr i="1" lang="en" sz="1200">
                          <a:solidFill>
                            <a:schemeClr val="dk2"/>
                          </a:solidFill>
                          <a:latin typeface="Roboto"/>
                          <a:ea typeface="Roboto"/>
                          <a:cs typeface="Roboto"/>
                          <a:sym typeface="Roboto"/>
                        </a:rPr>
                        <a:t>human_generated_training_data.csv(78 rows)</a:t>
                      </a:r>
                      <a:endParaRPr i="1" sz="1200">
                        <a:solidFill>
                          <a:schemeClr val="dk2"/>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latin typeface="Roboto"/>
                          <a:ea typeface="Roboto"/>
                          <a:cs typeface="Roboto"/>
                          <a:sym typeface="Roboto"/>
                        </a:rPr>
                        <a:t>As embeddings data</a:t>
                      </a:r>
                      <a:endParaRPr sz="12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latin typeface="Roboto"/>
                          <a:ea typeface="Roboto"/>
                          <a:cs typeface="Roboto"/>
                          <a:sym typeface="Roboto"/>
                        </a:rPr>
                        <a:t>As test data</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200">
                          <a:latin typeface="Roboto"/>
                          <a:ea typeface="Roboto"/>
                          <a:cs typeface="Roboto"/>
                          <a:sym typeface="Roboto"/>
                        </a:rPr>
                        <a:t>As examples data</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200">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i="1" lang="en" sz="1200">
                          <a:solidFill>
                            <a:schemeClr val="dk2"/>
                          </a:solidFill>
                          <a:latin typeface="Roboto"/>
                          <a:ea typeface="Roboto"/>
                          <a:cs typeface="Roboto"/>
                          <a:sym typeface="Roboto"/>
                        </a:rPr>
                        <a:t>wz_inference_data.csv(24,455)</a:t>
                      </a:r>
                      <a:endParaRPr i="1" sz="12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200">
                        <a:latin typeface="Roboto"/>
                        <a:ea typeface="Roboto"/>
                        <a:cs typeface="Roboto"/>
                        <a:sym typeface="Roboto"/>
                      </a:endParaRPr>
                    </a:p>
                  </a:txBody>
                  <a:tcPr marT="91425" marB="91425" marR="91425" marL="91425"/>
                </a:tc>
              </a:tr>
              <a:tr h="617700">
                <a:tc>
                  <a:txBody>
                    <a:bodyPr/>
                    <a:lstStyle/>
                    <a:p>
                      <a:pPr indent="0" lvl="0" marL="0" rtl="0" algn="l">
                        <a:spcBef>
                          <a:spcPts val="0"/>
                        </a:spcBef>
                        <a:spcAft>
                          <a:spcPts val="0"/>
                        </a:spcAft>
                        <a:buNone/>
                      </a:pPr>
                      <a:r>
                        <a:rPr i="1" lang="en" sz="1200">
                          <a:solidFill>
                            <a:schemeClr val="dk2"/>
                          </a:solidFill>
                          <a:latin typeface="Roboto"/>
                          <a:ea typeface="Roboto"/>
                          <a:cs typeface="Roboto"/>
                          <a:sym typeface="Roboto"/>
                        </a:rPr>
                        <a:t>human_labeled_inference_results.csv (450 rows)</a:t>
                      </a:r>
                      <a:endParaRPr i="1" sz="1200">
                        <a:solidFill>
                          <a:schemeClr val="dk2"/>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100">
                          <a:latin typeface="Roboto"/>
                          <a:ea typeface="Roboto"/>
                          <a:cs typeface="Roboto"/>
                          <a:sym typeface="Roboto"/>
                        </a:rPr>
                        <a:t>As train\test(0.2) data</a:t>
                      </a:r>
                      <a:endParaRPr sz="11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200">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i="1" lang="en" sz="1200">
                          <a:solidFill>
                            <a:schemeClr val="dk2"/>
                          </a:solidFill>
                          <a:latin typeface="Roboto"/>
                          <a:ea typeface="Roboto"/>
                          <a:cs typeface="Roboto"/>
                          <a:sym typeface="Roboto"/>
                        </a:rPr>
                        <a:t>Small_test_data (10 rows) as visual test</a:t>
                      </a:r>
                      <a:endParaRPr i="1" sz="1200">
                        <a:solidFill>
                          <a:schemeClr val="dk2"/>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2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200">
                        <a:latin typeface="Roboto"/>
                        <a:ea typeface="Roboto"/>
                        <a:cs typeface="Roboto"/>
                        <a:sym typeface="Roboto"/>
                      </a:endParaRPr>
                    </a:p>
                  </a:txBody>
                  <a:tcPr marT="91425" marB="91425" marR="91425" marL="91425"/>
                </a:tc>
              </a:tr>
            </a:tbl>
          </a:graphicData>
        </a:graphic>
      </p:graphicFrame>
      <p:pic>
        <p:nvPicPr>
          <p:cNvPr id="189" name="Google Shape;189;p21"/>
          <p:cNvPicPr preferRelativeResize="0"/>
          <p:nvPr/>
        </p:nvPicPr>
        <p:blipFill>
          <a:blip r:embed="rId3">
            <a:alphaModFix/>
          </a:blip>
          <a:stretch>
            <a:fillRect/>
          </a:stretch>
        </p:blipFill>
        <p:spPr>
          <a:xfrm>
            <a:off x="2825025" y="1514000"/>
            <a:ext cx="271675" cy="271675"/>
          </a:xfrm>
          <a:prstGeom prst="rect">
            <a:avLst/>
          </a:prstGeom>
          <a:noFill/>
          <a:ln>
            <a:noFill/>
          </a:ln>
        </p:spPr>
      </p:pic>
      <p:pic>
        <p:nvPicPr>
          <p:cNvPr id="190" name="Google Shape;190;p21"/>
          <p:cNvPicPr preferRelativeResize="0"/>
          <p:nvPr/>
        </p:nvPicPr>
        <p:blipFill>
          <a:blip r:embed="rId3">
            <a:alphaModFix/>
          </a:blip>
          <a:stretch>
            <a:fillRect/>
          </a:stretch>
        </p:blipFill>
        <p:spPr>
          <a:xfrm>
            <a:off x="2919425" y="2766775"/>
            <a:ext cx="271675" cy="271675"/>
          </a:xfrm>
          <a:prstGeom prst="rect">
            <a:avLst/>
          </a:prstGeom>
          <a:noFill/>
          <a:ln>
            <a:noFill/>
          </a:ln>
        </p:spPr>
      </p:pic>
      <p:pic>
        <p:nvPicPr>
          <p:cNvPr id="191" name="Google Shape;191;p21"/>
          <p:cNvPicPr preferRelativeResize="0"/>
          <p:nvPr/>
        </p:nvPicPr>
        <p:blipFill>
          <a:blip r:embed="rId3">
            <a:alphaModFix/>
          </a:blip>
          <a:stretch>
            <a:fillRect/>
          </a:stretch>
        </p:blipFill>
        <p:spPr>
          <a:xfrm>
            <a:off x="4363913" y="3660075"/>
            <a:ext cx="271675" cy="271675"/>
          </a:xfrm>
          <a:prstGeom prst="rect">
            <a:avLst/>
          </a:prstGeom>
          <a:noFill/>
          <a:ln>
            <a:noFill/>
          </a:ln>
        </p:spPr>
      </p:pic>
      <p:pic>
        <p:nvPicPr>
          <p:cNvPr id="192" name="Google Shape;192;p21"/>
          <p:cNvPicPr preferRelativeResize="0"/>
          <p:nvPr/>
        </p:nvPicPr>
        <p:blipFill>
          <a:blip r:embed="rId3">
            <a:alphaModFix/>
          </a:blip>
          <a:stretch>
            <a:fillRect/>
          </a:stretch>
        </p:blipFill>
        <p:spPr>
          <a:xfrm>
            <a:off x="2919425" y="4279300"/>
            <a:ext cx="271675" cy="271675"/>
          </a:xfrm>
          <a:prstGeom prst="rect">
            <a:avLst/>
          </a:prstGeom>
          <a:noFill/>
          <a:ln>
            <a:noFill/>
          </a:ln>
        </p:spPr>
      </p:pic>
      <p:pic>
        <p:nvPicPr>
          <p:cNvPr id="193" name="Google Shape;193;p21"/>
          <p:cNvPicPr preferRelativeResize="0"/>
          <p:nvPr/>
        </p:nvPicPr>
        <p:blipFill>
          <a:blip r:embed="rId3">
            <a:alphaModFix/>
          </a:blip>
          <a:stretch>
            <a:fillRect/>
          </a:stretch>
        </p:blipFill>
        <p:spPr>
          <a:xfrm>
            <a:off x="4311850" y="4279300"/>
            <a:ext cx="271675" cy="271675"/>
          </a:xfrm>
          <a:prstGeom prst="rect">
            <a:avLst/>
          </a:prstGeom>
          <a:noFill/>
          <a:ln>
            <a:noFill/>
          </a:ln>
        </p:spPr>
      </p:pic>
      <p:pic>
        <p:nvPicPr>
          <p:cNvPr id="194" name="Google Shape;194;p21"/>
          <p:cNvPicPr preferRelativeResize="0"/>
          <p:nvPr/>
        </p:nvPicPr>
        <p:blipFill>
          <a:blip r:embed="rId3">
            <a:alphaModFix/>
          </a:blip>
          <a:stretch>
            <a:fillRect/>
          </a:stretch>
        </p:blipFill>
        <p:spPr>
          <a:xfrm>
            <a:off x="6113950" y="4302500"/>
            <a:ext cx="271675" cy="271675"/>
          </a:xfrm>
          <a:prstGeom prst="rect">
            <a:avLst/>
          </a:prstGeom>
          <a:noFill/>
          <a:ln>
            <a:noFill/>
          </a:ln>
        </p:spPr>
      </p:pic>
      <p:pic>
        <p:nvPicPr>
          <p:cNvPr id="195" name="Google Shape;195;p21"/>
          <p:cNvPicPr preferRelativeResize="0"/>
          <p:nvPr/>
        </p:nvPicPr>
        <p:blipFill>
          <a:blip r:embed="rId3">
            <a:alphaModFix/>
          </a:blip>
          <a:stretch>
            <a:fillRect/>
          </a:stretch>
        </p:blipFill>
        <p:spPr>
          <a:xfrm>
            <a:off x="7721600" y="4279300"/>
            <a:ext cx="271675" cy="271675"/>
          </a:xfrm>
          <a:prstGeom prst="rect">
            <a:avLst/>
          </a:prstGeom>
          <a:noFill/>
          <a:ln>
            <a:noFill/>
          </a:ln>
        </p:spPr>
      </p:pic>
      <p:pic>
        <p:nvPicPr>
          <p:cNvPr id="196" name="Google Shape;196;p21"/>
          <p:cNvPicPr preferRelativeResize="0"/>
          <p:nvPr/>
        </p:nvPicPr>
        <p:blipFill>
          <a:blip r:embed="rId3">
            <a:alphaModFix/>
          </a:blip>
          <a:stretch>
            <a:fillRect/>
          </a:stretch>
        </p:blipFill>
        <p:spPr>
          <a:xfrm>
            <a:off x="7901575" y="1315700"/>
            <a:ext cx="271675" cy="271675"/>
          </a:xfrm>
          <a:prstGeom prst="rect">
            <a:avLst/>
          </a:prstGeom>
          <a:noFill/>
          <a:ln>
            <a:noFill/>
          </a:ln>
        </p:spPr>
      </p:pic>
      <p:pic>
        <p:nvPicPr>
          <p:cNvPr id="197" name="Google Shape;197;p21"/>
          <p:cNvPicPr preferRelativeResize="0"/>
          <p:nvPr/>
        </p:nvPicPr>
        <p:blipFill>
          <a:blip r:embed="rId3">
            <a:alphaModFix/>
          </a:blip>
          <a:stretch>
            <a:fillRect/>
          </a:stretch>
        </p:blipFill>
        <p:spPr>
          <a:xfrm>
            <a:off x="7901575" y="1940900"/>
            <a:ext cx="271675" cy="271675"/>
          </a:xfrm>
          <a:prstGeom prst="rect">
            <a:avLst/>
          </a:prstGeom>
          <a:noFill/>
          <a:ln>
            <a:noFill/>
          </a:ln>
        </p:spPr>
      </p:pic>
      <p:pic>
        <p:nvPicPr>
          <p:cNvPr id="198" name="Google Shape;198;p21"/>
          <p:cNvPicPr preferRelativeResize="0"/>
          <p:nvPr/>
        </p:nvPicPr>
        <p:blipFill>
          <a:blip r:embed="rId3">
            <a:alphaModFix/>
          </a:blip>
          <a:stretch>
            <a:fillRect/>
          </a:stretch>
        </p:blipFill>
        <p:spPr>
          <a:xfrm>
            <a:off x="6113950" y="3768475"/>
            <a:ext cx="271675" cy="271675"/>
          </a:xfrm>
          <a:prstGeom prst="rect">
            <a:avLst/>
          </a:prstGeom>
          <a:noFill/>
          <a:ln>
            <a:noFill/>
          </a:ln>
        </p:spPr>
      </p:pic>
      <p:pic>
        <p:nvPicPr>
          <p:cNvPr id="199" name="Google Shape;199;p21"/>
          <p:cNvPicPr preferRelativeResize="0"/>
          <p:nvPr/>
        </p:nvPicPr>
        <p:blipFill>
          <a:blip r:embed="rId3">
            <a:alphaModFix/>
          </a:blip>
          <a:stretch>
            <a:fillRect/>
          </a:stretch>
        </p:blipFill>
        <p:spPr>
          <a:xfrm>
            <a:off x="2919425" y="3931750"/>
            <a:ext cx="271675" cy="271675"/>
          </a:xfrm>
          <a:prstGeom prst="rect">
            <a:avLst/>
          </a:prstGeom>
          <a:noFill/>
          <a:ln>
            <a:noFill/>
          </a:ln>
        </p:spPr>
      </p:pic>
      <p:pic>
        <p:nvPicPr>
          <p:cNvPr id="200" name="Google Shape;200;p21"/>
          <p:cNvPicPr preferRelativeResize="0"/>
          <p:nvPr/>
        </p:nvPicPr>
        <p:blipFill>
          <a:blip r:embed="rId3">
            <a:alphaModFix/>
          </a:blip>
          <a:stretch>
            <a:fillRect/>
          </a:stretch>
        </p:blipFill>
        <p:spPr>
          <a:xfrm>
            <a:off x="4436150" y="2766775"/>
            <a:ext cx="271675" cy="271675"/>
          </a:xfrm>
          <a:prstGeom prst="rect">
            <a:avLst/>
          </a:prstGeom>
          <a:noFill/>
          <a:ln>
            <a:noFill/>
          </a:ln>
        </p:spPr>
      </p:pic>
      <p:pic>
        <p:nvPicPr>
          <p:cNvPr id="201" name="Google Shape;201;p21"/>
          <p:cNvPicPr preferRelativeResize="0"/>
          <p:nvPr/>
        </p:nvPicPr>
        <p:blipFill>
          <a:blip r:embed="rId3">
            <a:alphaModFix/>
          </a:blip>
          <a:stretch>
            <a:fillRect/>
          </a:stretch>
        </p:blipFill>
        <p:spPr>
          <a:xfrm>
            <a:off x="6113950" y="2710125"/>
            <a:ext cx="271675" cy="271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