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notesMasterIdLst>
    <p:notesMasterId r:id="rId41"/>
  </p:notesMasterIdLst>
  <p:sldIdLst>
    <p:sldId id="256" r:id="rId2"/>
    <p:sldId id="260" r:id="rId3"/>
    <p:sldId id="261" r:id="rId4"/>
    <p:sldId id="262" r:id="rId5"/>
    <p:sldId id="263" r:id="rId6"/>
    <p:sldId id="264" r:id="rId7"/>
    <p:sldId id="301" r:id="rId8"/>
    <p:sldId id="267" r:id="rId9"/>
    <p:sldId id="265" r:id="rId10"/>
    <p:sldId id="266" r:id="rId11"/>
    <p:sldId id="268" r:id="rId12"/>
    <p:sldId id="269" r:id="rId13"/>
    <p:sldId id="270" r:id="rId14"/>
    <p:sldId id="271" r:id="rId15"/>
    <p:sldId id="272" r:id="rId16"/>
    <p:sldId id="273" r:id="rId17"/>
    <p:sldId id="274" r:id="rId18"/>
    <p:sldId id="275" r:id="rId19"/>
    <p:sldId id="277" r:id="rId20"/>
    <p:sldId id="278" r:id="rId21"/>
    <p:sldId id="302" r:id="rId22"/>
    <p:sldId id="282" r:id="rId23"/>
    <p:sldId id="284"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303" r:id="rId37"/>
    <p:sldId id="304" r:id="rId38"/>
    <p:sldId id="305"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4"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E5626-F33B-4824-A8F4-BF04ACF56733}"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AEC13-1763-482D-B10E-752B2328A796}" type="slidenum">
              <a:rPr lang="en-US" smtClean="0"/>
              <a:t>‹#›</a:t>
            </a:fld>
            <a:endParaRPr lang="en-US"/>
          </a:p>
        </p:txBody>
      </p:sp>
    </p:spTree>
    <p:extLst>
      <p:ext uri="{BB962C8B-B14F-4D97-AF65-F5344CB8AC3E}">
        <p14:creationId xmlns:p14="http://schemas.microsoft.com/office/powerpoint/2010/main" val="59619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7AEC13-1763-482D-B10E-752B2328A796}" type="slidenum">
              <a:rPr lang="en-US" smtClean="0"/>
              <a:t>10</a:t>
            </a:fld>
            <a:endParaRPr lang="en-US"/>
          </a:p>
        </p:txBody>
      </p:sp>
    </p:spTree>
    <p:extLst>
      <p:ext uri="{BB962C8B-B14F-4D97-AF65-F5344CB8AC3E}">
        <p14:creationId xmlns:p14="http://schemas.microsoft.com/office/powerpoint/2010/main" val="40894395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8C8C04-643A-45C3-8664-C001075CD3F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8AD7D5-62DE-4679-8C40-DF243B0E16EF}" type="slidenum">
              <a:rPr lang="en-US" smtClean="0"/>
              <a:t>‹#›</a:t>
            </a:fld>
            <a:endParaRPr lang="en-US"/>
          </a:p>
        </p:txBody>
      </p:sp>
    </p:spTree>
    <p:extLst>
      <p:ext uri="{BB962C8B-B14F-4D97-AF65-F5344CB8AC3E}">
        <p14:creationId xmlns:p14="http://schemas.microsoft.com/office/powerpoint/2010/main" val="15432602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C8C04-643A-45C3-8664-C001075CD3F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134139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C8C04-643A-45C3-8664-C001075CD3F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15232822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C8C04-643A-45C3-8664-C001075CD3F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98584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78C8C04-643A-45C3-8664-C001075CD3FF}" type="datetimeFigureOut">
              <a:rPr lang="en-US" smtClean="0"/>
              <a:t>10/30/2023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8AD7D5-62DE-4679-8C40-DF243B0E16EF}" type="slidenum">
              <a:rPr lang="en-US" smtClean="0"/>
              <a:t>‹#›</a:t>
            </a:fld>
            <a:endParaRPr lang="en-US"/>
          </a:p>
        </p:txBody>
      </p:sp>
    </p:spTree>
    <p:extLst>
      <p:ext uri="{BB962C8B-B14F-4D97-AF65-F5344CB8AC3E}">
        <p14:creationId xmlns:p14="http://schemas.microsoft.com/office/powerpoint/2010/main" val="11207483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8C8C04-643A-45C3-8664-C001075CD3F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1117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8C8C04-643A-45C3-8664-C001075CD3FF}"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247907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8C8C04-643A-45C3-8664-C001075CD3FF}"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46310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C8C04-643A-45C3-8664-C001075CD3FF}"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18899014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C8C04-643A-45C3-8664-C001075CD3F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8703184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C8C04-643A-45C3-8664-C001075CD3FF}" type="datetimeFigureOut">
              <a:rPr lang="en-US" smtClean="0"/>
              <a:t>10/30/2023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8AD7D5-62DE-4679-8C40-DF243B0E16EF}" type="slidenum">
              <a:rPr lang="en-US" smtClean="0"/>
              <a:t>‹#›</a:t>
            </a:fld>
            <a:endParaRPr lang="en-US"/>
          </a:p>
        </p:txBody>
      </p:sp>
    </p:spTree>
    <p:extLst>
      <p:ext uri="{BB962C8B-B14F-4D97-AF65-F5344CB8AC3E}">
        <p14:creationId xmlns:p14="http://schemas.microsoft.com/office/powerpoint/2010/main" val="5611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78C8C04-643A-45C3-8664-C001075CD3FF}" type="datetimeFigureOut">
              <a:rPr lang="en-US" smtClean="0"/>
              <a:t>10/30/2023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A8AD7D5-62DE-4679-8C40-DF243B0E16EF}" type="slidenum">
              <a:rPr lang="en-US" smtClean="0"/>
              <a:t>‹#›</a:t>
            </a:fld>
            <a:endParaRPr lang="en-US"/>
          </a:p>
        </p:txBody>
      </p:sp>
    </p:spTree>
    <p:extLst>
      <p:ext uri="{BB962C8B-B14F-4D97-AF65-F5344CB8AC3E}">
        <p14:creationId xmlns:p14="http://schemas.microsoft.com/office/powerpoint/2010/main" val="2459751752"/>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harsathAI/cats-and-dogs-classifier-convolutional-neural-network-with-python-and-tensorflow-9-steps-of-6259c92802f3" TargetMode="External"/><Relationship Id="rId2" Type="http://schemas.openxmlformats.org/officeDocument/2006/relationships/hyperlink" Target="https://viblo.asia/p/mang-no-ron-tich-chap-p2-het-MgNvWXDAGYx" TargetMode="External"/><Relationship Id="rId1" Type="http://schemas.openxmlformats.org/officeDocument/2006/relationships/slideLayout" Target="../slideLayouts/slideLayout2.xml"/><Relationship Id="rId5" Type="http://schemas.openxmlformats.org/officeDocument/2006/relationships/hyperlink" Target="https://www.youtube.com/channel/UCdKG2JnvPu6mY1NDXYFfN0g" TargetMode="External"/><Relationship Id="rId4" Type="http://schemas.openxmlformats.org/officeDocument/2006/relationships/hyperlink" Target="https://pythonprogramming.net/convolutional-neural-network-deep-learning-python-tensorflow-kera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2582" y="1826822"/>
            <a:ext cx="10058400" cy="1195546"/>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Cáo</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cuối</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kì</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0" y="3244334"/>
            <a:ext cx="10058400" cy="1143000"/>
          </a:xfrm>
        </p:spPr>
        <p:txBody>
          <a:bodyPr>
            <a:normAutofit/>
          </a:bodyPr>
          <a:lstStyle/>
          <a:p>
            <a:r>
              <a:rPr lang="en-US" sz="25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2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5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r>
              <a:rPr lang="en-US" sz="2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IMAGE  CLASSIFICATIONS WITH DEEP LEARNING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203" y="147669"/>
            <a:ext cx="1893194" cy="1045447"/>
          </a:xfrm>
          <a:prstGeom prst="rect">
            <a:avLst/>
          </a:prstGeom>
        </p:spPr>
      </p:pic>
      <p:sp>
        <p:nvSpPr>
          <p:cNvPr id="12" name="Rectangle 11"/>
          <p:cNvSpPr/>
          <p:nvPr/>
        </p:nvSpPr>
        <p:spPr>
          <a:xfrm>
            <a:off x="6442420" y="5207073"/>
            <a:ext cx="5567743" cy="707886"/>
          </a:xfrm>
          <a:prstGeom prst="rect">
            <a:avLst/>
          </a:prstGeom>
        </p:spPr>
        <p:txBody>
          <a:bodyPr wrap="none">
            <a:spAutoFit/>
          </a:bodyPr>
          <a:lstStyle/>
          <a:p>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 517H0126 –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Thanh </a:t>
            </a:r>
            <a:r>
              <a:rPr lang="en-US" sz="2000" dirty="0" err="1">
                <a:latin typeface="Times New Roman" panose="02020603050405020304" pitchFamily="18" charset="0"/>
                <a:cs typeface="Times New Roman" panose="02020603050405020304" pitchFamily="18" charset="0"/>
              </a:rPr>
              <a:t>Hùng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17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86539"/>
          </a:xfrm>
        </p:spPr>
        <p:txBody>
          <a:bodyPr>
            <a:normAutofit/>
          </a:bodyPr>
          <a:lstStyle/>
          <a:p>
            <a:r>
              <a:rPr lang="en-US" sz="3000" b="1" dirty="0">
                <a:latin typeface="Times New Roman" panose="02020603050405020304" pitchFamily="18" charset="0"/>
                <a:cs typeface="Times New Roman" panose="02020603050405020304" pitchFamily="18" charset="0"/>
              </a:rPr>
              <a:t>Convolutional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gì</a:t>
            </a:r>
            <a:r>
              <a:rPr lang="en-US" sz="3000" b="1" dirty="0">
                <a:latin typeface="Times New Roman" panose="02020603050405020304" pitchFamily="18" charset="0"/>
                <a:cs typeface="Times New Roman" panose="02020603050405020304" pitchFamily="18" charset="0"/>
              </a:rPr>
              <a:t>?</a:t>
            </a:r>
            <a:br>
              <a:rPr lang="en-US" sz="3200" dirty="0"/>
            </a:b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71171"/>
            <a:ext cx="10058400" cy="4050792"/>
          </a:xfrm>
        </p:spPr>
        <p:txBody>
          <a:bodyPr/>
          <a:lstStyle/>
          <a:p>
            <a:r>
              <a:rPr lang="vi-VN" dirty="0">
                <a:latin typeface="+mj-lt"/>
              </a:rPr>
              <a:t>Là một cửa sổ trượt (Sliding Windows) trên một ma trận như mô tả hình dưới:</a:t>
            </a:r>
            <a:endParaRPr lang="en-US" dirty="0">
              <a:latin typeface="+mj-lt"/>
            </a:endParaRPr>
          </a:p>
        </p:txBody>
      </p:sp>
      <p:pic>
        <p:nvPicPr>
          <p:cNvPr id="4" name="Picture 3"/>
          <p:cNvPicPr>
            <a:picLocks noChangeAspect="1"/>
          </p:cNvPicPr>
          <p:nvPr/>
        </p:nvPicPr>
        <p:blipFill>
          <a:blip r:embed="rId3"/>
          <a:stretch>
            <a:fillRect/>
          </a:stretch>
        </p:blipFill>
        <p:spPr>
          <a:xfrm>
            <a:off x="239881" y="2839829"/>
            <a:ext cx="4598819" cy="3517900"/>
          </a:xfrm>
          <a:prstGeom prst="rect">
            <a:avLst/>
          </a:prstGeom>
          <a:ln>
            <a:noFill/>
          </a:ln>
          <a:effectLst>
            <a:softEdge rad="112500"/>
          </a:effectLst>
        </p:spPr>
      </p:pic>
      <p:sp>
        <p:nvSpPr>
          <p:cNvPr id="6" name="TextBox 5"/>
          <p:cNvSpPr txBox="1"/>
          <p:nvPr/>
        </p:nvSpPr>
        <p:spPr>
          <a:xfrm>
            <a:off x="4838700" y="2110412"/>
            <a:ext cx="5994400" cy="4247317"/>
          </a:xfrm>
          <a:prstGeom prst="rect">
            <a:avLst/>
          </a:prstGeom>
          <a:noFill/>
        </p:spPr>
        <p:txBody>
          <a:bodyPr wrap="square" rtlCol="0">
            <a:spAutoFit/>
          </a:bodyPr>
          <a:lstStyle/>
          <a:p>
            <a:r>
              <a:rPr lang="en-US" dirty="0">
                <a:latin typeface="+mj-lt"/>
              </a:rPr>
              <a:t>	</a:t>
            </a:r>
            <a:r>
              <a:rPr lang="vi-VN" dirty="0">
                <a:latin typeface="+mj-lt"/>
              </a:rPr>
              <a:t>Các convolutional layer có các parameter(kernel) đã được học để tự điều chỉnh lấy ra những thông tin chính xác nhất mà không cần chọn các feature.</a:t>
            </a:r>
          </a:p>
          <a:p>
            <a:r>
              <a:rPr lang="en-US" dirty="0">
                <a:latin typeface="+mj-lt"/>
              </a:rPr>
              <a:t>	</a:t>
            </a:r>
            <a:r>
              <a:rPr lang="vi-VN" dirty="0">
                <a:latin typeface="+mj-lt"/>
              </a:rPr>
              <a:t>Trong hình ảnh ví dụ trên, ma trận bên trái là một hình ảnh trắng đen được số hóa. Ma trận có kích thước 5×5 và mỗi điểm ảnh có giá trị 1 hoặc 0 là giao điểm của dòng và cột.</a:t>
            </a:r>
          </a:p>
          <a:p>
            <a:r>
              <a:rPr lang="en-US" dirty="0">
                <a:latin typeface="+mj-lt"/>
              </a:rPr>
              <a:t>	</a:t>
            </a:r>
            <a:r>
              <a:rPr lang="vi-VN" dirty="0">
                <a:latin typeface="+mj-lt"/>
              </a:rPr>
              <a:t>Convolution hay tích chập là nhân từng phần tử trong ma trận 3. Sliding Window hay còn gọi là kernel, filter hoặc feature detect là một ma trận có kích thước nhỏ như trong ví dụ trên là 3×3.</a:t>
            </a:r>
          </a:p>
          <a:p>
            <a:r>
              <a:rPr lang="en-US" dirty="0">
                <a:latin typeface="+mj-lt"/>
              </a:rPr>
              <a:t>	</a:t>
            </a:r>
            <a:r>
              <a:rPr lang="vi-VN" dirty="0">
                <a:latin typeface="+mj-lt"/>
              </a:rPr>
              <a:t>Convolution hay tích chập là nhân từng phần tử bên trong ma trận 3×3 với ma trận bên trái. Kết quả được một ma trận gọi là Convoled feature được sinh ra từ việc nhận ma trận Filter với ma trận ảnh 5×5 bên trái.</a:t>
            </a:r>
          </a:p>
          <a:p>
            <a:endParaRPr lang="en-US" dirty="0">
              <a:latin typeface="+mj-lt"/>
            </a:endParaRPr>
          </a:p>
        </p:txBody>
      </p:sp>
      <p:sp>
        <p:nvSpPr>
          <p:cNvPr id="5" name="TextBox 4"/>
          <p:cNvSpPr txBox="1"/>
          <p:nvPr/>
        </p:nvSpPr>
        <p:spPr>
          <a:xfrm>
            <a:off x="978794" y="6207617"/>
            <a:ext cx="3309871"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5.  Output ma </a:t>
            </a:r>
            <a:r>
              <a:rPr lang="en-US" sz="2000" b="1" dirty="0" err="1">
                <a:latin typeface="Times New Roman" panose="02020603050405020304" pitchFamily="18" charset="0"/>
                <a:cs typeface="Times New Roman" panose="02020603050405020304" pitchFamily="18" charset="0"/>
              </a:rPr>
              <a:t>trận</a:t>
            </a:r>
            <a:r>
              <a:rPr lang="en-US" sz="2000" b="1" dirty="0">
                <a:latin typeface="Times New Roman" panose="02020603050405020304" pitchFamily="18" charset="0"/>
                <a:cs typeface="Times New Roman" panose="02020603050405020304" pitchFamily="18" charset="0"/>
              </a:rPr>
              <a:t> 3x3</a:t>
            </a:r>
          </a:p>
        </p:txBody>
      </p:sp>
    </p:spTree>
    <p:extLst>
      <p:ext uri="{BB962C8B-B14F-4D97-AF65-F5344CB8AC3E}">
        <p14:creationId xmlns:p14="http://schemas.microsoft.com/office/powerpoint/2010/main" val="393774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Cấu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trúc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mạng</a:t>
            </a:r>
            <a:r>
              <a:rPr lang="en-US" sz="3000" dirty="0">
                <a:latin typeface="Times New Roman" panose="02020603050405020304" pitchFamily="18" charset="0"/>
                <a:cs typeface="Times New Roman" panose="02020603050405020304" pitchFamily="18" charset="0"/>
              </a:rPr>
              <a:t> CNN</a:t>
            </a:r>
          </a:p>
        </p:txBody>
      </p:sp>
      <p:sp>
        <p:nvSpPr>
          <p:cNvPr id="3" name="Content Placeholder 2"/>
          <p:cNvSpPr>
            <a:spLocks noGrp="1"/>
          </p:cNvSpPr>
          <p:nvPr>
            <p:ph idx="1"/>
          </p:nvPr>
        </p:nvSpPr>
        <p:spPr/>
        <p:txBody>
          <a:bodyPr>
            <a:normAutofit/>
          </a:bodyPr>
          <a:lstStyle/>
          <a:p>
            <a:pPr lvl="1"/>
            <a:r>
              <a:rPr lang="vi-VN" dirty="0">
                <a:latin typeface="+mj-lt"/>
              </a:rPr>
              <a:t>Mạng CNN là một tập hợp các lớp Convolution chồng lên nhau và sử dụng các hàm non</a:t>
            </a:r>
            <a:r>
              <a:rPr lang="en-US" dirty="0">
                <a:latin typeface="+mj-lt"/>
              </a:rPr>
              <a:t>-</a:t>
            </a:r>
            <a:r>
              <a:rPr lang="vi-VN" dirty="0">
                <a:latin typeface="+mj-lt"/>
              </a:rPr>
              <a:t>linear activation như ReLU và tanh để kích hoạt các trọng số trong các node. Mỗi một lớp sau khi thông qua các hàm kích hoạt sẽ tạo ra các thông tin trừu tượng hơn cho các lớp tiếp theo.</a:t>
            </a:r>
          </a:p>
          <a:p>
            <a:pPr lvl="1"/>
            <a:r>
              <a:rPr lang="vi-VN" dirty="0">
                <a:latin typeface="+mj-lt"/>
              </a:rPr>
              <a:t>Mỗi một lớp sau khi thông qua các hàm kích hoạt sẽ tạo ra các thông tin trừu tượng hơn cho các lớp tiếp theo. Trong mô hình mạng truyền ngược (feedforward neural network) thì mỗi neural đầu vào (input node) cho mỗi neural đầu ra trong các lớp tiếp theo.</a:t>
            </a:r>
          </a:p>
          <a:p>
            <a:pPr lvl="1"/>
            <a:r>
              <a:rPr lang="vi-VN" dirty="0">
                <a:latin typeface="+mj-lt"/>
              </a:rPr>
              <a:t>Mô hình này gọi là mạng kết nối đầy đủ (fully connected layer) hay mạng toàn vẹn (affine layer). Còn trong mô hình CNNs thì ngược lại. Các layer liên kết được với nhau thông qua cơ chế convolution.</a:t>
            </a:r>
          </a:p>
          <a:p>
            <a:pPr lvl="1"/>
            <a:r>
              <a:rPr lang="vi-VN" dirty="0">
                <a:latin typeface="+mj-lt"/>
              </a:rPr>
              <a:t>Layer tiếp theo là kết quả convolution từ layer trước đó, nhờ vậy mà ta có được các kết nối cục bộ. Như vậy mỗi neuron ở lớp kế tiếp sinh ra từ kết quả của filter áp đặt lên một vùng ảnh cục bộ của neuron trước đó.</a:t>
            </a:r>
          </a:p>
          <a:p>
            <a:endParaRPr lang="en-US" dirty="0"/>
          </a:p>
        </p:txBody>
      </p:sp>
    </p:spTree>
    <p:extLst>
      <p:ext uri="{BB962C8B-B14F-4D97-AF65-F5344CB8AC3E}">
        <p14:creationId xmlns:p14="http://schemas.microsoft.com/office/powerpoint/2010/main" val="297975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CNN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(VD: Dog, Cat, Tiger,…..).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pixel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cai</a:t>
            </a:r>
            <a:r>
              <a:rPr lang="en-US" sz="2000" dirty="0">
                <a:latin typeface="Times New Roman" panose="02020603050405020304" pitchFamily="18" charset="0"/>
                <a:cs typeface="Times New Roman" panose="02020603050405020304" pitchFamily="18" charset="0"/>
              </a:rPr>
              <a:t> o, w =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rộng</a:t>
            </a:r>
            <a:r>
              <a:rPr lang="en-US" sz="2000" dirty="0">
                <a:latin typeface="Times New Roman" panose="02020603050405020304" pitchFamily="18" charset="0"/>
                <a:cs typeface="Times New Roman" panose="02020603050405020304" pitchFamily="18" charset="0"/>
              </a:rPr>
              <a:t>, d =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6x6x3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ma </a:t>
            </a:r>
            <a:r>
              <a:rPr lang="en-US" sz="2000" dirty="0" err="1">
                <a:latin typeface="Times New Roman" panose="02020603050405020304" pitchFamily="18" charset="0"/>
                <a:cs typeface="Times New Roman" panose="02020603050405020304" pitchFamily="18" charset="0"/>
              </a:rPr>
              <a:t>trận</a:t>
            </a:r>
            <a:r>
              <a:rPr lang="en-US" sz="2000" dirty="0">
                <a:latin typeface="Times New Roman" panose="02020603050405020304" pitchFamily="18" charset="0"/>
                <a:cs typeface="Times New Roman" panose="02020603050405020304" pitchFamily="18" charset="0"/>
              </a:rPr>
              <a:t> RGB (3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RGB)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4 x 4 x1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ma </a:t>
            </a:r>
            <a:r>
              <a:rPr lang="en-US" sz="2000" dirty="0" err="1">
                <a:latin typeface="Times New Roman" panose="02020603050405020304" pitchFamily="18" charset="0"/>
                <a:cs typeface="Times New Roman" panose="02020603050405020304" pitchFamily="18" charset="0"/>
              </a:rPr>
              <a:t>trận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xám</a:t>
            </a:r>
            <a:r>
              <a:rPr lang="en-US" sz="20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2108201" y="2143125"/>
            <a:ext cx="6049962" cy="3772494"/>
          </a:xfrm>
          <a:prstGeom prst="rect">
            <a:avLst/>
          </a:prstGeom>
          <a:ln>
            <a:noFill/>
          </a:ln>
          <a:effectLst>
            <a:softEdge rad="112500"/>
          </a:effectLst>
        </p:spPr>
      </p:pic>
      <p:sp>
        <p:nvSpPr>
          <p:cNvPr id="3" name="TextBox 2"/>
          <p:cNvSpPr txBox="1"/>
          <p:nvPr/>
        </p:nvSpPr>
        <p:spPr>
          <a:xfrm>
            <a:off x="3322749" y="6211669"/>
            <a:ext cx="3567448"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6. </a:t>
            </a:r>
            <a:r>
              <a:rPr lang="en-US" sz="2000" b="1" dirty="0" err="1">
                <a:latin typeface="Times New Roman" panose="02020603050405020304" pitchFamily="18" charset="0"/>
                <a:cs typeface="Times New Roman" panose="02020603050405020304" pitchFamily="18" charset="0"/>
              </a:rPr>
              <a:t>Mảng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ma </a:t>
            </a:r>
            <a:r>
              <a:rPr lang="en-US" sz="2000" b="1" dirty="0" err="1">
                <a:latin typeface="Times New Roman" panose="02020603050405020304" pitchFamily="18" charset="0"/>
                <a:cs typeface="Times New Roman" panose="02020603050405020304" pitchFamily="18" charset="0"/>
              </a:rPr>
              <a:t>trận</a:t>
            </a:r>
            <a:r>
              <a:rPr lang="en-US" sz="2000" b="1" dirty="0">
                <a:latin typeface="Times New Roman" panose="02020603050405020304" pitchFamily="18" charset="0"/>
                <a:cs typeface="Times New Roman" panose="02020603050405020304" pitchFamily="18" charset="0"/>
              </a:rPr>
              <a:t> RGB</a:t>
            </a:r>
          </a:p>
        </p:txBody>
      </p:sp>
    </p:spTree>
    <p:extLst>
      <p:ext uri="{BB962C8B-B14F-4D97-AF65-F5344CB8AC3E}">
        <p14:creationId xmlns:p14="http://schemas.microsoft.com/office/powerpoint/2010/main" val="168920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NN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Kernals</a:t>
            </a:r>
            <a:r>
              <a:rPr lang="en-US" sz="2000" dirty="0">
                <a:latin typeface="Times New Roman" panose="02020603050405020304" pitchFamily="18" charset="0"/>
                <a:cs typeface="Times New Roman" panose="02020603050405020304" pitchFamily="18" charset="0"/>
              </a:rPr>
              <a:t>), Pooling,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(FC)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luồng</a:t>
            </a:r>
            <a:r>
              <a:rPr lang="en-US" sz="2000" dirty="0">
                <a:latin typeface="Times New Roman" panose="02020603050405020304" pitchFamily="18" charset="0"/>
                <a:cs typeface="Times New Roman" panose="02020603050405020304" pitchFamily="18" charset="0"/>
              </a:rPr>
              <a:t> CNN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1205230" y="2197100"/>
            <a:ext cx="9327391" cy="2659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2744101" y="5177308"/>
            <a:ext cx="6709893"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7. </a:t>
            </a:r>
            <a:r>
              <a:rPr lang="en-US" sz="2000" b="1" dirty="0" err="1">
                <a:latin typeface="Times New Roman" panose="02020603050405020304" pitchFamily="18" charset="0"/>
                <a:cs typeface="Times New Roman" panose="02020603050405020304" pitchFamily="18" charset="0"/>
              </a:rPr>
              <a:t>Mạng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nơ-ron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nhiều</a:t>
            </a:r>
            <a:r>
              <a:rPr lang="en-US" sz="2000" b="1" dirty="0">
                <a:latin typeface="Times New Roman" panose="02020603050405020304" pitchFamily="18" charset="0"/>
                <a:cs typeface="Times New Roman" panose="02020603050405020304" pitchFamily="18" charset="0"/>
              </a:rPr>
              <a:t> convolution layers.</a:t>
            </a:r>
          </a:p>
        </p:txBody>
      </p:sp>
    </p:spTree>
    <p:extLst>
      <p:ext uri="{BB962C8B-B14F-4D97-AF65-F5344CB8AC3E}">
        <p14:creationId xmlns:p14="http://schemas.microsoft.com/office/powerpoint/2010/main" val="230589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Lớp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t>Convolution </a:t>
            </a:r>
            <a:r>
              <a:rPr lang="en-US" dirty="0" err="1"/>
              <a:t>là</a:t>
            </a:r>
            <a:r>
              <a:rPr lang="en-US" dirty="0"/>
              <a:t> </a:t>
            </a:r>
            <a:r>
              <a:rPr lang="en-US" dirty="0" err="1"/>
              <a:t>lớp</a:t>
            </a:r>
            <a:r>
              <a:rPr lang="en-US" dirty="0"/>
              <a:t> </a:t>
            </a:r>
            <a:r>
              <a:rPr lang="en-US" dirty="0" err="1"/>
              <a:t>đầu</a:t>
            </a:r>
            <a:r>
              <a:rPr lang="en-US" dirty="0"/>
              <a:t> </a:t>
            </a:r>
            <a:r>
              <a:rPr lang="en-US" dirty="0" err="1"/>
              <a:t>tên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từ</a:t>
            </a:r>
            <a:r>
              <a:rPr lang="en-US" dirty="0"/>
              <a:t> </a:t>
            </a:r>
            <a:r>
              <a:rPr lang="en-US" dirty="0" err="1"/>
              <a:t>một</a:t>
            </a:r>
            <a:r>
              <a:rPr lang="en-US" dirty="0"/>
              <a:t> </a:t>
            </a:r>
            <a:r>
              <a:rPr lang="en-US" dirty="0" err="1"/>
              <a:t>hình</a:t>
            </a:r>
            <a:r>
              <a:rPr lang="en-US" dirty="0"/>
              <a:t> </a:t>
            </a:r>
            <a:r>
              <a:rPr lang="en-US" dirty="0" err="1"/>
              <a:t>ảnh</a:t>
            </a:r>
            <a:r>
              <a:rPr lang="en-US" dirty="0"/>
              <a:t> </a:t>
            </a:r>
            <a:r>
              <a:rPr lang="en-US" dirty="0" err="1"/>
              <a:t>dầu</a:t>
            </a:r>
            <a:r>
              <a:rPr lang="en-US" dirty="0"/>
              <a:t> </a:t>
            </a:r>
            <a:r>
              <a:rPr lang="en-US" dirty="0" err="1"/>
              <a:t>vào</a:t>
            </a:r>
            <a:r>
              <a:rPr lang="en-US" dirty="0"/>
              <a:t>. Convolution </a:t>
            </a:r>
            <a:r>
              <a:rPr lang="en-US" dirty="0" err="1"/>
              <a:t>duy</a:t>
            </a:r>
            <a:r>
              <a:rPr lang="en-US" dirty="0"/>
              <a:t> </a:t>
            </a:r>
            <a:r>
              <a:rPr lang="en-US" dirty="0" err="1"/>
              <a:t>trì</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pixel </a:t>
            </a:r>
            <a:r>
              <a:rPr lang="en-US" dirty="0" err="1"/>
              <a:t>bằng</a:t>
            </a:r>
            <a:r>
              <a:rPr lang="en-US" dirty="0"/>
              <a:t> </a:t>
            </a:r>
            <a:r>
              <a:rPr lang="en-US" dirty="0" err="1"/>
              <a:t>cách</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hình</a:t>
            </a:r>
            <a:r>
              <a:rPr lang="en-US" dirty="0"/>
              <a:t> </a:t>
            </a:r>
            <a:r>
              <a:rPr lang="en-US" dirty="0" err="1"/>
              <a:t>ảnh</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ô </a:t>
            </a:r>
            <a:r>
              <a:rPr lang="en-US" dirty="0" err="1"/>
              <a:t>vuông</a:t>
            </a:r>
            <a:r>
              <a:rPr lang="en-US" dirty="0"/>
              <a:t> </a:t>
            </a:r>
            <a:r>
              <a:rPr lang="en-US" dirty="0" err="1"/>
              <a:t>nhỏ</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hoạt</a:t>
            </a:r>
            <a:r>
              <a:rPr lang="en-US" dirty="0"/>
              <a:t> </a:t>
            </a:r>
            <a:r>
              <a:rPr lang="en-US" dirty="0" err="1"/>
              <a:t>động</a:t>
            </a:r>
            <a:r>
              <a:rPr lang="en-US" dirty="0"/>
              <a:t> </a:t>
            </a:r>
            <a:r>
              <a:rPr lang="en-US" dirty="0" err="1"/>
              <a:t>toán</a:t>
            </a:r>
            <a:r>
              <a:rPr lang="en-US" dirty="0"/>
              <a:t> </a:t>
            </a:r>
            <a:r>
              <a:rPr lang="en-US" dirty="0" err="1"/>
              <a:t>học</a:t>
            </a:r>
            <a:r>
              <a:rPr lang="en-US" dirty="0"/>
              <a:t> </a:t>
            </a:r>
            <a:r>
              <a:rPr lang="en-US" dirty="0" err="1"/>
              <a:t>có</a:t>
            </a:r>
            <a:r>
              <a:rPr lang="en-US" dirty="0"/>
              <a:t> </a:t>
            </a:r>
            <a:r>
              <a:rPr lang="en-US" dirty="0" err="1"/>
              <a:t>hai</a:t>
            </a:r>
            <a:r>
              <a:rPr lang="en-US" dirty="0"/>
              <a:t> </a:t>
            </a:r>
            <a:r>
              <a:rPr lang="en-US" dirty="0" err="1"/>
              <a:t>đầu</a:t>
            </a:r>
            <a:r>
              <a:rPr lang="en-US" dirty="0"/>
              <a:t> </a:t>
            </a:r>
            <a:r>
              <a:rPr lang="en-US" dirty="0" err="1"/>
              <a:t>vào</a:t>
            </a:r>
            <a:r>
              <a:rPr lang="en-US" dirty="0"/>
              <a:t> </a:t>
            </a:r>
            <a:r>
              <a:rPr lang="en-US" dirty="0" err="1"/>
              <a:t>như</a:t>
            </a:r>
            <a:r>
              <a:rPr lang="en-US" dirty="0"/>
              <a:t> ma </a:t>
            </a:r>
            <a:r>
              <a:rPr lang="en-US" dirty="0" err="1"/>
              <a:t>trận</a:t>
            </a:r>
            <a:r>
              <a:rPr lang="en-US" dirty="0"/>
              <a:t> </a:t>
            </a:r>
            <a:r>
              <a:rPr lang="en-US" dirty="0" err="1"/>
              <a:t>hình</a:t>
            </a:r>
            <a:r>
              <a:rPr lang="en-US" dirty="0"/>
              <a:t> </a:t>
            </a:r>
            <a:r>
              <a:rPr lang="en-US" dirty="0" err="1"/>
              <a:t>ảnh</a:t>
            </a:r>
            <a:r>
              <a:rPr lang="en-US" dirty="0"/>
              <a:t> </a:t>
            </a:r>
            <a:r>
              <a:rPr lang="en-US" dirty="0" err="1"/>
              <a:t>và</a:t>
            </a:r>
            <a:r>
              <a:rPr lang="en-US" dirty="0"/>
              <a:t> </a:t>
            </a:r>
            <a:r>
              <a:rPr lang="en-US" dirty="0" err="1"/>
              <a:t>bộ</a:t>
            </a:r>
            <a:r>
              <a:rPr lang="en-US" dirty="0"/>
              <a:t> </a:t>
            </a:r>
            <a:r>
              <a:rPr lang="en-US" dirty="0" err="1"/>
              <a:t>lọc</a:t>
            </a:r>
            <a:r>
              <a:rPr lang="en-US" dirty="0"/>
              <a:t> </a:t>
            </a:r>
            <a:r>
              <a:rPr lang="en-US" dirty="0" err="1"/>
              <a:t>hoặc</a:t>
            </a:r>
            <a:r>
              <a:rPr lang="en-US" dirty="0"/>
              <a:t> </a:t>
            </a:r>
            <a:r>
              <a:rPr lang="en-US" dirty="0" err="1"/>
              <a:t>hạt</a:t>
            </a:r>
            <a:r>
              <a:rPr lang="en-US" dirty="0"/>
              <a:t> </a:t>
            </a:r>
            <a:r>
              <a:rPr lang="en-US" dirty="0" err="1"/>
              <a:t>nhân</a:t>
            </a:r>
            <a:r>
              <a:rPr lang="en-US" dirty="0"/>
              <a:t>.</a:t>
            </a:r>
          </a:p>
          <a:p>
            <a:endParaRPr lang="en-US" dirty="0"/>
          </a:p>
          <a:p>
            <a:endParaRPr lang="en-US" dirty="0"/>
          </a:p>
        </p:txBody>
      </p:sp>
      <p:pic>
        <p:nvPicPr>
          <p:cNvPr id="4" name="Picture 3"/>
          <p:cNvPicPr>
            <a:picLocks noChangeAspect="1"/>
          </p:cNvPicPr>
          <p:nvPr/>
        </p:nvPicPr>
        <p:blipFill>
          <a:blip r:embed="rId2"/>
          <a:stretch>
            <a:fillRect/>
          </a:stretch>
        </p:blipFill>
        <p:spPr>
          <a:xfrm>
            <a:off x="2989262" y="3228975"/>
            <a:ext cx="5400675" cy="2533650"/>
          </a:xfrm>
          <a:prstGeom prst="rect">
            <a:avLst/>
          </a:prstGeom>
          <a:ln>
            <a:noFill/>
          </a:ln>
          <a:effectLst>
            <a:softEdge rad="112500"/>
          </a:effectLst>
        </p:spPr>
      </p:pic>
      <p:sp>
        <p:nvSpPr>
          <p:cNvPr id="5" name="TextBox 4"/>
          <p:cNvSpPr txBox="1"/>
          <p:nvPr/>
        </p:nvSpPr>
        <p:spPr>
          <a:xfrm>
            <a:off x="2989262" y="6172200"/>
            <a:ext cx="5111549"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8. Ma </a:t>
            </a:r>
            <a:r>
              <a:rPr lang="en-US" sz="2000" b="1" dirty="0" err="1">
                <a:latin typeface="Times New Roman" panose="02020603050405020304" pitchFamily="18" charset="0"/>
                <a:cs typeface="Times New Roman" panose="02020603050405020304" pitchFamily="18" charset="0"/>
              </a:rPr>
              <a:t>trận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hoặc</a:t>
            </a:r>
            <a:r>
              <a:rPr lang="en-US" sz="2000" b="1" dirty="0">
                <a:latin typeface="Times New Roman" panose="02020603050405020304" pitchFamily="18" charset="0"/>
                <a:cs typeface="Times New Roman" panose="02020603050405020304" pitchFamily="18" charset="0"/>
              </a:rPr>
              <a:t> ma </a:t>
            </a:r>
            <a:r>
              <a:rPr lang="en-US" sz="2000" b="1" dirty="0" err="1">
                <a:latin typeface="Times New Roman" panose="02020603050405020304" pitchFamily="18" charset="0"/>
                <a:cs typeface="Times New Roman" panose="02020603050405020304" pitchFamily="18" charset="0"/>
              </a:rPr>
              <a:t>trận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lộc</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78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(Kernels).</a:t>
            </a:r>
          </a:p>
        </p:txBody>
      </p:sp>
      <p:pic>
        <p:nvPicPr>
          <p:cNvPr id="4" name="Picture 3"/>
          <p:cNvPicPr>
            <a:picLocks noChangeAspect="1"/>
          </p:cNvPicPr>
          <p:nvPr/>
        </p:nvPicPr>
        <p:blipFill>
          <a:blip r:embed="rId2"/>
          <a:stretch>
            <a:fillRect/>
          </a:stretch>
        </p:blipFill>
        <p:spPr>
          <a:xfrm>
            <a:off x="3800475" y="1737360"/>
            <a:ext cx="4591050" cy="4506277"/>
          </a:xfrm>
          <a:prstGeom prst="rect">
            <a:avLst/>
          </a:prstGeom>
          <a:ln>
            <a:noFill/>
          </a:ln>
          <a:effectLst>
            <a:softEdge rad="112500"/>
          </a:effectLst>
        </p:spPr>
      </p:pic>
      <p:sp>
        <p:nvSpPr>
          <p:cNvPr id="3" name="TextBox 2"/>
          <p:cNvSpPr txBox="1"/>
          <p:nvPr/>
        </p:nvSpPr>
        <p:spPr>
          <a:xfrm>
            <a:off x="3800475" y="6387921"/>
            <a:ext cx="5292010"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9.  </a:t>
            </a:r>
            <a:r>
              <a:rPr lang="en-US" sz="2000" b="1" dirty="0" err="1">
                <a:latin typeface="Times New Roman" panose="02020603050405020304" pitchFamily="18" charset="0"/>
                <a:cs typeface="Times New Roman" panose="02020603050405020304" pitchFamily="18" charset="0"/>
              </a:rPr>
              <a:t>Một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lọc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phổ</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biến</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691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Sải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bước</a:t>
            </a:r>
            <a:r>
              <a:rPr lang="en-US" sz="3000" dirty="0">
                <a:latin typeface="Times New Roman" panose="02020603050405020304" pitchFamily="18" charset="0"/>
                <a:cs typeface="Times New Roman" panose="02020603050405020304" pitchFamily="18" charset="0"/>
              </a:rPr>
              <a:t> (Stride)</a:t>
            </a:r>
          </a:p>
        </p:txBody>
      </p:sp>
      <p:sp>
        <p:nvSpPr>
          <p:cNvPr id="3" name="Content Placeholder 2"/>
          <p:cNvSpPr>
            <a:spLocks noGrp="1"/>
          </p:cNvSpPr>
          <p:nvPr>
            <p:ph idx="1"/>
          </p:nvPr>
        </p:nvSpPr>
        <p:spPr/>
        <p:txBody>
          <a:bodyPr/>
          <a:lstStyle/>
          <a:p>
            <a:r>
              <a:rPr lang="en-US" dirty="0" err="1"/>
              <a:t>Sải</a:t>
            </a:r>
            <a:r>
              <a:rPr lang="en-US" dirty="0"/>
              <a:t> </a:t>
            </a:r>
            <a:r>
              <a:rPr lang="en-US" dirty="0" err="1"/>
              <a:t>bước</a:t>
            </a:r>
            <a:r>
              <a:rPr lang="en-US" dirty="0"/>
              <a:t> </a:t>
            </a:r>
            <a:r>
              <a:rPr lang="en-US" dirty="0" err="1"/>
              <a:t>là</a:t>
            </a:r>
            <a:r>
              <a:rPr lang="en-US" dirty="0"/>
              <a:t> </a:t>
            </a:r>
            <a:r>
              <a:rPr lang="en-US" dirty="0" err="1"/>
              <a:t>số</a:t>
            </a:r>
            <a:r>
              <a:rPr lang="en-US" dirty="0"/>
              <a:t> </a:t>
            </a:r>
            <a:r>
              <a:rPr lang="en-US" dirty="0" err="1"/>
              <a:t>lượng</a:t>
            </a:r>
            <a:r>
              <a:rPr lang="en-US" dirty="0"/>
              <a:t> pixel </a:t>
            </a:r>
            <a:r>
              <a:rPr lang="en-US" dirty="0" err="1"/>
              <a:t>dịch</a:t>
            </a:r>
            <a:r>
              <a:rPr lang="en-US" dirty="0"/>
              <a:t> </a:t>
            </a:r>
            <a:r>
              <a:rPr lang="en-US" dirty="0" err="1"/>
              <a:t>chuyển</a:t>
            </a:r>
            <a:r>
              <a:rPr lang="en-US" dirty="0"/>
              <a:t> </a:t>
            </a:r>
            <a:r>
              <a:rPr lang="en-US" dirty="0" err="1"/>
              <a:t>trên</a:t>
            </a:r>
            <a:r>
              <a:rPr lang="en-US" dirty="0"/>
              <a:t> ma </a:t>
            </a:r>
            <a:r>
              <a:rPr lang="en-US" dirty="0" err="1"/>
              <a:t>trận</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sải</a:t>
            </a:r>
            <a:r>
              <a:rPr lang="en-US" dirty="0"/>
              <a:t> </a:t>
            </a:r>
            <a:r>
              <a:rPr lang="en-US" dirty="0" err="1"/>
              <a:t>chân</a:t>
            </a:r>
            <a:r>
              <a:rPr lang="en-US" dirty="0"/>
              <a:t> </a:t>
            </a:r>
            <a:r>
              <a:rPr lang="en-US" dirty="0" err="1"/>
              <a:t>là</a:t>
            </a:r>
            <a:r>
              <a:rPr lang="en-US" dirty="0"/>
              <a:t> 1 </a:t>
            </a:r>
            <a:r>
              <a:rPr lang="en-US" dirty="0" err="1"/>
              <a:t>thì</a:t>
            </a:r>
            <a:r>
              <a:rPr lang="en-US" dirty="0"/>
              <a:t> </a:t>
            </a:r>
            <a:r>
              <a:rPr lang="en-US" dirty="0" err="1"/>
              <a:t>chúng</a:t>
            </a:r>
            <a:r>
              <a:rPr lang="en-US" dirty="0"/>
              <a:t> ta </a:t>
            </a:r>
            <a:r>
              <a:rPr lang="en-US" dirty="0" err="1"/>
              <a:t>sẽ</a:t>
            </a:r>
            <a:r>
              <a:rPr lang="en-US" dirty="0"/>
              <a:t> di </a:t>
            </a:r>
            <a:r>
              <a:rPr lang="en-US" dirty="0" err="1"/>
              <a:t>chuyển</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thành</a:t>
            </a:r>
            <a:r>
              <a:rPr lang="en-US" dirty="0"/>
              <a:t> 1 pixel </a:t>
            </a:r>
            <a:r>
              <a:rPr lang="en-US" dirty="0" err="1"/>
              <a:t>mỗi</a:t>
            </a:r>
            <a:r>
              <a:rPr lang="en-US" dirty="0"/>
              <a:t> </a:t>
            </a:r>
            <a:r>
              <a:rPr lang="en-US" dirty="0" err="1"/>
              <a:t>lần</a:t>
            </a:r>
            <a:r>
              <a:rPr lang="en-US" dirty="0"/>
              <a:t>. </a:t>
            </a:r>
            <a:r>
              <a:rPr lang="en-US" dirty="0" err="1"/>
              <a:t>Khi</a:t>
            </a:r>
            <a:r>
              <a:rPr lang="en-US" dirty="0"/>
              <a:t> </a:t>
            </a:r>
            <a:r>
              <a:rPr lang="en-US" dirty="0" err="1"/>
              <a:t>sải</a:t>
            </a:r>
            <a:r>
              <a:rPr lang="en-US" dirty="0"/>
              <a:t> </a:t>
            </a:r>
            <a:r>
              <a:rPr lang="en-US" dirty="0" err="1"/>
              <a:t>chân</a:t>
            </a:r>
            <a:r>
              <a:rPr lang="en-US" dirty="0"/>
              <a:t> </a:t>
            </a:r>
            <a:r>
              <a:rPr lang="en-US" dirty="0" err="1"/>
              <a:t>là</a:t>
            </a:r>
            <a:r>
              <a:rPr lang="en-US" dirty="0"/>
              <a:t> 2 </a:t>
            </a:r>
            <a:r>
              <a:rPr lang="en-US" dirty="0" err="1"/>
              <a:t>thì</a:t>
            </a:r>
            <a:r>
              <a:rPr lang="en-US" dirty="0"/>
              <a:t> </a:t>
            </a:r>
            <a:r>
              <a:rPr lang="en-US" dirty="0" err="1"/>
              <a:t>chúng</a:t>
            </a:r>
            <a:r>
              <a:rPr lang="en-US" dirty="0"/>
              <a:t> ta di </a:t>
            </a:r>
            <a:r>
              <a:rPr lang="en-US" dirty="0" err="1"/>
              <a:t>chuyển</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thành</a:t>
            </a:r>
            <a:r>
              <a:rPr lang="en-US" dirty="0"/>
              <a:t> 2 pixel </a:t>
            </a:r>
            <a:r>
              <a:rPr lang="en-US" dirty="0" err="1"/>
              <a:t>cùng</a:t>
            </a:r>
            <a:r>
              <a:rPr lang="en-US" dirty="0"/>
              <a:t> </a:t>
            </a:r>
            <a:r>
              <a:rPr lang="en-US" dirty="0" err="1"/>
              <a:t>một</a:t>
            </a:r>
            <a:r>
              <a:rPr lang="en-US" dirty="0"/>
              <a:t> </a:t>
            </a:r>
            <a:r>
              <a:rPr lang="en-US" dirty="0" err="1"/>
              <a:t>lúc</a:t>
            </a:r>
            <a:r>
              <a:rPr lang="en-US" dirty="0"/>
              <a:t> </a:t>
            </a:r>
            <a:r>
              <a:rPr lang="en-US" dirty="0" err="1"/>
              <a:t>và</a:t>
            </a:r>
            <a:r>
              <a:rPr lang="en-US" dirty="0"/>
              <a:t> </a:t>
            </a:r>
            <a:r>
              <a:rPr lang="en-US" dirty="0" err="1"/>
              <a:t>cứ</a:t>
            </a:r>
            <a:r>
              <a:rPr lang="en-US" dirty="0"/>
              <a:t> </a:t>
            </a:r>
            <a:r>
              <a:rPr lang="en-US" dirty="0" err="1"/>
              <a:t>thế</a:t>
            </a:r>
            <a:r>
              <a:rPr lang="en-US" dirty="0"/>
              <a:t>. </a:t>
            </a:r>
            <a:r>
              <a:rPr lang="en-US" dirty="0" err="1"/>
              <a:t>Dưới</a:t>
            </a:r>
            <a:r>
              <a:rPr lang="en-US" dirty="0"/>
              <a:t> </a:t>
            </a:r>
            <a:r>
              <a:rPr lang="en-US" dirty="0" err="1"/>
              <a:t>đây</a:t>
            </a:r>
            <a:r>
              <a:rPr lang="en-US" dirty="0"/>
              <a:t> </a:t>
            </a:r>
            <a:r>
              <a:rPr lang="en-US" dirty="0" err="1"/>
              <a:t>cho</a:t>
            </a:r>
            <a:r>
              <a:rPr lang="en-US" dirty="0"/>
              <a:t> </a:t>
            </a:r>
            <a:r>
              <a:rPr lang="en-US" dirty="0" err="1"/>
              <a:t>thấy</a:t>
            </a:r>
            <a:r>
              <a:rPr lang="en-US" dirty="0"/>
              <a:t> </a:t>
            </a:r>
            <a:r>
              <a:rPr lang="en-US" dirty="0" err="1"/>
              <a:t>tích</a:t>
            </a:r>
            <a:r>
              <a:rPr lang="en-US" dirty="0"/>
              <a:t> </a:t>
            </a:r>
            <a:r>
              <a:rPr lang="en-US" dirty="0" err="1"/>
              <a:t>chập</a:t>
            </a:r>
            <a:r>
              <a:rPr lang="en-US" dirty="0"/>
              <a:t> </a:t>
            </a:r>
            <a:r>
              <a:rPr lang="en-US" dirty="0" err="1"/>
              <a:t>sẽ</a:t>
            </a:r>
            <a:r>
              <a:rPr lang="en-US" dirty="0"/>
              <a:t> </a:t>
            </a:r>
            <a:r>
              <a:rPr lang="en-US" dirty="0" err="1"/>
              <a:t>hoạt</a:t>
            </a:r>
            <a:r>
              <a:rPr lang="en-US" dirty="0"/>
              <a:t> </a:t>
            </a:r>
            <a:r>
              <a:rPr lang="en-US" dirty="0" err="1"/>
              <a:t>động</a:t>
            </a:r>
            <a:r>
              <a:rPr lang="en-US" dirty="0"/>
              <a:t> </a:t>
            </a:r>
            <a:r>
              <a:rPr lang="en-US" dirty="0" err="1"/>
              <a:t>với</a:t>
            </a:r>
            <a:r>
              <a:rPr lang="en-US" dirty="0"/>
              <a:t> </a:t>
            </a:r>
            <a:r>
              <a:rPr lang="en-US" dirty="0" err="1"/>
              <a:t>sải</a:t>
            </a:r>
            <a:r>
              <a:rPr lang="en-US" dirty="0"/>
              <a:t> </a:t>
            </a:r>
            <a:r>
              <a:rPr lang="en-US" dirty="0" err="1"/>
              <a:t>chân</a:t>
            </a:r>
            <a:r>
              <a:rPr lang="en-US" dirty="0"/>
              <a:t> </a:t>
            </a:r>
            <a:r>
              <a:rPr lang="en-US" dirty="0" err="1"/>
              <a:t>là</a:t>
            </a:r>
            <a:r>
              <a:rPr lang="en-US" dirty="0"/>
              <a:t> 2.</a:t>
            </a:r>
          </a:p>
          <a:p>
            <a:endParaRPr lang="en-US" dirty="0"/>
          </a:p>
          <a:p>
            <a:endParaRPr lang="en-US" dirty="0"/>
          </a:p>
        </p:txBody>
      </p:sp>
      <p:pic>
        <p:nvPicPr>
          <p:cNvPr id="4" name="Picture 3"/>
          <p:cNvPicPr>
            <a:picLocks noChangeAspect="1"/>
          </p:cNvPicPr>
          <p:nvPr/>
        </p:nvPicPr>
        <p:blipFill>
          <a:blip r:embed="rId2"/>
          <a:stretch>
            <a:fillRect/>
          </a:stretch>
        </p:blipFill>
        <p:spPr>
          <a:xfrm>
            <a:off x="2524306" y="3342132"/>
            <a:ext cx="6115050" cy="2857500"/>
          </a:xfrm>
          <a:prstGeom prst="rect">
            <a:avLst/>
          </a:prstGeom>
          <a:ln>
            <a:noFill/>
          </a:ln>
          <a:effectLst>
            <a:softEdge rad="112500"/>
          </a:effectLst>
        </p:spPr>
      </p:pic>
      <p:sp>
        <p:nvSpPr>
          <p:cNvPr id="5" name="TextBox 4"/>
          <p:cNvSpPr txBox="1"/>
          <p:nvPr/>
        </p:nvSpPr>
        <p:spPr>
          <a:xfrm>
            <a:off x="3567448" y="6387921"/>
            <a:ext cx="5177307"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10. </a:t>
            </a:r>
            <a:r>
              <a:rPr lang="en-US" sz="2000" b="1" dirty="0" err="1">
                <a:latin typeface="Times New Roman" panose="02020603050405020304" pitchFamily="18" charset="0"/>
                <a:cs typeface="Times New Roman" panose="02020603050405020304" pitchFamily="18" charset="0"/>
              </a:rPr>
              <a:t>Sải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bước</a:t>
            </a:r>
            <a:r>
              <a:rPr lang="en-US" sz="2000" b="1" dirty="0">
                <a:latin typeface="Times New Roman" panose="02020603050405020304" pitchFamily="18" charset="0"/>
                <a:cs typeface="Times New Roman" panose="02020603050405020304" pitchFamily="18" charset="0"/>
              </a:rPr>
              <a:t> 2 pixel.</a:t>
            </a:r>
          </a:p>
        </p:txBody>
      </p:sp>
    </p:spTree>
    <p:extLst>
      <p:ext uri="{BB962C8B-B14F-4D97-AF65-F5344CB8AC3E}">
        <p14:creationId xmlns:p14="http://schemas.microsoft.com/office/powerpoint/2010/main" val="63214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Đệm</a:t>
            </a:r>
            <a:r>
              <a:rPr lang="en-US" sz="3000" dirty="0">
                <a:latin typeface="Times New Roman" panose="02020603050405020304" pitchFamily="18" charset="0"/>
                <a:cs typeface="Times New Roman" panose="02020603050405020304" pitchFamily="18" charset="0"/>
              </a:rPr>
              <a:t>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Pad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0074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Phi </a:t>
            </a:r>
            <a:r>
              <a:rPr lang="en-US" sz="3000" dirty="0" err="1">
                <a:latin typeface="Times New Roman" panose="02020603050405020304" pitchFamily="18" charset="0"/>
                <a:cs typeface="Times New Roman" panose="02020603050405020304" pitchFamily="18" charset="0"/>
              </a:rPr>
              <a:t>tuyến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ReLU</a:t>
            </a:r>
            <a:r>
              <a:rPr lang="en-US" sz="30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phi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(x) = max(0,x)</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phi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sigmoid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kia</a:t>
            </a: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3112960" y="2665244"/>
            <a:ext cx="5972175" cy="2105025"/>
          </a:xfrm>
          <a:prstGeom prst="rect">
            <a:avLst/>
          </a:prstGeom>
          <a:ln>
            <a:noFill/>
          </a:ln>
          <a:effectLst>
            <a:softEdge rad="112500"/>
          </a:effectLst>
        </p:spPr>
      </p:pic>
      <p:sp>
        <p:nvSpPr>
          <p:cNvPr id="5" name="TextBox 4"/>
          <p:cNvSpPr txBox="1"/>
          <p:nvPr/>
        </p:nvSpPr>
        <p:spPr>
          <a:xfrm>
            <a:off x="4057745" y="4770269"/>
            <a:ext cx="4082603"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11. </a:t>
            </a:r>
            <a:r>
              <a:rPr lang="en-US" sz="2000" b="1" dirty="0" err="1">
                <a:latin typeface="Times New Roman" panose="02020603050405020304" pitchFamily="18" charset="0"/>
                <a:cs typeface="Times New Roman" panose="02020603050405020304" pitchFamily="18" charset="0"/>
              </a:rPr>
              <a:t>Hoạt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ReLu</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131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01" y="340735"/>
            <a:ext cx="10058400" cy="790233"/>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LỚP TỔNG HỢP.</a:t>
            </a: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99619" y="1130968"/>
            <a:ext cx="9876964" cy="3477875"/>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gộp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đưuọc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Pooling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Max-pooling </a:t>
            </a:r>
            <a:r>
              <a:rPr lang="en-US" sz="2000" dirty="0" err="1">
                <a:latin typeface="Times New Roman" panose="02020603050405020304" pitchFamily="18" charset="0"/>
                <a:cs typeface="Times New Roman" panose="02020603050405020304" pitchFamily="18" charset="0"/>
              </a:rPr>
              <a:t>lất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807450" y="4453181"/>
            <a:ext cx="5276328" cy="1960646"/>
          </a:xfrm>
          <a:prstGeom prst="rect">
            <a:avLst/>
          </a:prstGeom>
          <a:ln>
            <a:noFill/>
          </a:ln>
          <a:effectLst>
            <a:softEdge rad="112500"/>
          </a:effectLst>
        </p:spPr>
      </p:pic>
      <p:sp>
        <p:nvSpPr>
          <p:cNvPr id="2" name="TextBox 1"/>
          <p:cNvSpPr txBox="1"/>
          <p:nvPr/>
        </p:nvSpPr>
        <p:spPr>
          <a:xfrm>
            <a:off x="3348507" y="6413827"/>
            <a:ext cx="4735271"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12. </a:t>
            </a:r>
            <a:r>
              <a:rPr lang="en-US" sz="2000" b="1" dirty="0" err="1">
                <a:latin typeface="Times New Roman" panose="02020603050405020304" pitchFamily="18" charset="0"/>
                <a:cs typeface="Times New Roman" panose="02020603050405020304" pitchFamily="18" charset="0"/>
              </a:rPr>
              <a:t>Tổng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hợp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50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effectLst>
                  <a:outerShdw blurRad="38100" dist="38100" dir="2700000" algn="tl">
                    <a:srgbClr val="000000">
                      <a:alpha val="43137"/>
                    </a:srgbClr>
                  </a:outerShdw>
                </a:effectLst>
              </a:rPr>
              <a:t>Học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máy</a:t>
            </a:r>
            <a:r>
              <a:rPr lang="en-US" b="1" dirty="0">
                <a:effectLst>
                  <a:outerShdw blurRad="38100" dist="38100" dir="2700000" algn="tl">
                    <a:srgbClr val="000000">
                      <a:alpha val="43137"/>
                    </a:srgbClr>
                  </a:outerShdw>
                </a:effectLst>
              </a:rPr>
              <a:t> (Machine Learning)</a:t>
            </a:r>
          </a:p>
        </p:txBody>
      </p:sp>
      <p:sp>
        <p:nvSpPr>
          <p:cNvPr id="3" name="Content Placeholder 2"/>
          <p:cNvSpPr>
            <a:spLocks noGrp="1"/>
          </p:cNvSpPr>
          <p:nvPr>
            <p:ph idx="1"/>
          </p:nvPr>
        </p:nvSpPr>
        <p:spPr/>
        <p:txBody>
          <a:bodyPr>
            <a:normAutofit/>
          </a:bodyPr>
          <a:lstStyle/>
          <a:p>
            <a:pPr marL="201168" lvl="1" indent="0">
              <a:buNone/>
            </a:pP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tiếng</a:t>
            </a:r>
            <a:r>
              <a:rPr lang="en-US" sz="2500" u="sng"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Anh</a:t>
            </a:r>
            <a:r>
              <a:rPr lang="en-US" sz="2500" dirty="0">
                <a:latin typeface="Times New Roman" panose="02020603050405020304" pitchFamily="18" charset="0"/>
                <a:cs typeface="Times New Roman" panose="02020603050405020304" pitchFamily="18" charset="0"/>
              </a:rPr>
              <a:t>: machine learning)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lĩnh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trí</a:t>
            </a:r>
            <a:r>
              <a:rPr lang="en-US" sz="2500" u="sng"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tuệ</a:t>
            </a:r>
            <a:r>
              <a:rPr lang="en-US" sz="2500" u="sng"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nhân</a:t>
            </a:r>
            <a:r>
              <a:rPr lang="en-US" sz="2500" u="sng"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cứu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xây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từ</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quyết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xem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thư</a:t>
            </a:r>
            <a:r>
              <a:rPr lang="en-US" sz="2500" u="sng" dirty="0">
                <a:latin typeface="Times New Roman" panose="02020603050405020304" pitchFamily="18" charset="0"/>
                <a:cs typeface="Times New Roman" panose="02020603050405020304" pitchFamily="18" charset="0"/>
              </a:rPr>
              <a:t> </a:t>
            </a:r>
            <a:r>
              <a:rPr lang="en-US" sz="2500" u="sng" dirty="0" err="1">
                <a:latin typeface="Times New Roman" panose="02020603050405020304" pitchFamily="18" charset="0"/>
                <a:cs typeface="Times New Roman" panose="02020603050405020304" pitchFamily="18" charset="0"/>
              </a:rPr>
              <a:t>rác</a:t>
            </a:r>
            <a:r>
              <a:rPr lang="en-US" sz="2500" u="sng" dirty="0">
                <a:latin typeface="Times New Roman" panose="02020603050405020304" pitchFamily="18" charset="0"/>
                <a:cs typeface="Times New Roman" panose="02020603050405020304" pitchFamily="18" charset="0"/>
              </a:rPr>
              <a:t> (spam)</a:t>
            </a:r>
            <a:r>
              <a:rPr lang="en-US" sz="2500" dirty="0">
                <a:latin typeface="Times New Roman" panose="02020603050405020304" pitchFamily="18" charset="0"/>
                <a:cs typeface="Times New Roman" panose="02020603050405020304" pitchFamily="18" charset="0"/>
              </a:rPr>
              <a:t> hay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xếp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diễn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kê</a:t>
            </a:r>
            <a:r>
              <a:rPr lang="en-US" sz="2500" dirty="0">
                <a:latin typeface="Times New Roman" panose="02020603050405020304" pitchFamily="18" charset="0"/>
                <a:cs typeface="Times New Roman" panose="02020603050405020304" pitchFamily="18" charset="0"/>
              </a:rPr>
              <a:t> (statistical inference) </a:t>
            </a:r>
            <a:r>
              <a:rPr lang="en-US" sz="2500" dirty="0" err="1">
                <a:latin typeface="Times New Roman" panose="02020603050405020304" pitchFamily="18" charset="0"/>
                <a:cs typeface="Times New Roman" panose="02020603050405020304" pitchFamily="18" charset="0"/>
              </a:rPr>
              <a:t>tuy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ngữ</a:t>
            </a:r>
            <a:r>
              <a:rPr lang="en-US" sz="2500" dirty="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934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00" y="605429"/>
            <a:ext cx="10058400" cy="645856"/>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LỚP ĐƯỢC KẾT NỐI ĐẦY ĐỦ </a:t>
            </a: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4400" y="1684421"/>
            <a:ext cx="1003433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Lơp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FC (Fully connected),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phẳng</a:t>
            </a:r>
            <a:r>
              <a:rPr lang="en-US" sz="2000" dirty="0">
                <a:latin typeface="Times New Roman" panose="02020603050405020304" pitchFamily="18" charset="0"/>
                <a:cs typeface="Times New Roman" panose="02020603050405020304" pitchFamily="18" charset="0"/>
              </a:rPr>
              <a:t> ma </a:t>
            </a:r>
            <a:r>
              <a:rPr lang="en-US" sz="2000" dirty="0" err="1">
                <a:latin typeface="Times New Roman" panose="02020603050405020304" pitchFamily="18" charset="0"/>
                <a:cs typeface="Times New Roman" panose="02020603050405020304" pitchFamily="18" charset="0"/>
              </a:rPr>
              <a:t>trận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vectơ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14401" y="2825443"/>
            <a:ext cx="5366084" cy="3000375"/>
          </a:xfrm>
          <a:prstGeom prst="rect">
            <a:avLst/>
          </a:prstGeom>
          <a:ln>
            <a:noFill/>
          </a:ln>
          <a:effectLst>
            <a:softEdge rad="112500"/>
          </a:effectLst>
        </p:spPr>
      </p:pic>
      <p:sp>
        <p:nvSpPr>
          <p:cNvPr id="7" name="TextBox 6"/>
          <p:cNvSpPr txBox="1"/>
          <p:nvPr/>
        </p:nvSpPr>
        <p:spPr>
          <a:xfrm>
            <a:off x="6882064" y="3034492"/>
            <a:ext cx="3668668" cy="3477875"/>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ma </a:t>
            </a:r>
            <a:r>
              <a:rPr lang="en-US" sz="2000" dirty="0" err="1">
                <a:latin typeface="Times New Roman" panose="02020603050405020304" pitchFamily="18" charset="0"/>
                <a:cs typeface="Times New Roman" panose="02020603050405020304" pitchFamily="18" charset="0"/>
              </a:rPr>
              <a:t>trận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vector (x1,x2,x3,x4).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sigmoid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mèo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v.v</a:t>
            </a:r>
            <a:r>
              <a:rPr lang="en-US" sz="2000" dirty="0">
                <a:latin typeface="Times New Roman" panose="02020603050405020304" pitchFamily="18" charset="0"/>
                <a:cs typeface="Times New Roman" panose="02020603050405020304" pitchFamily="18" charset="0"/>
              </a:rPr>
              <a:t>….</a:t>
            </a:r>
          </a:p>
        </p:txBody>
      </p:sp>
      <p:sp>
        <p:nvSpPr>
          <p:cNvPr id="2" name="TextBox 1"/>
          <p:cNvSpPr txBox="1"/>
          <p:nvPr/>
        </p:nvSpPr>
        <p:spPr>
          <a:xfrm>
            <a:off x="1004552" y="6168980"/>
            <a:ext cx="4855335"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13. </a:t>
            </a:r>
            <a:r>
              <a:rPr lang="en-US" sz="2000" b="1" dirty="0" err="1">
                <a:latin typeface="Times New Roman" panose="02020603050405020304" pitchFamily="18" charset="0"/>
                <a:cs typeface="Times New Roman" panose="02020603050405020304" pitchFamily="18" charset="0"/>
              </a:rPr>
              <a:t>Sau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gộp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lớp</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làm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phẳng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lớp</a:t>
            </a:r>
            <a:r>
              <a:rPr lang="en-US" sz="2000" b="1" dirty="0">
                <a:latin typeface="Times New Roman" panose="02020603050405020304" pitchFamily="18" charset="0"/>
                <a:cs typeface="Times New Roman" panose="02020603050405020304" pitchFamily="18" charset="0"/>
              </a:rPr>
              <a:t> FC </a:t>
            </a:r>
          </a:p>
        </p:txBody>
      </p:sp>
    </p:spTree>
    <p:extLst>
      <p:ext uri="{BB962C8B-B14F-4D97-AF65-F5344CB8AC3E}">
        <p14:creationId xmlns:p14="http://schemas.microsoft.com/office/powerpoint/2010/main" val="317125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image classification</a:t>
            </a:r>
          </a:p>
        </p:txBody>
      </p:sp>
      <p:sp>
        <p:nvSpPr>
          <p:cNvPr id="3" name="Content Placeholder 2"/>
          <p:cNvSpPr>
            <a:spLocks noGrp="1"/>
          </p:cNvSpPr>
          <p:nvPr>
            <p:ph idx="1"/>
          </p:nvPr>
        </p:nvSpPr>
        <p:spPr/>
        <p:txBody>
          <a:bodyPr>
            <a:normAutofit fontScale="92500"/>
          </a:bodyPr>
          <a:lstStyle/>
          <a:p>
            <a:r>
              <a:rPr lang="en-US" dirty="0" err="1"/>
              <a:t>Nhiếp</a:t>
            </a:r>
            <a:r>
              <a:rPr lang="en-US" dirty="0"/>
              <a:t> </a:t>
            </a:r>
            <a:r>
              <a:rPr lang="en-US" dirty="0" err="1"/>
              <a:t>ảnh</a:t>
            </a:r>
            <a:r>
              <a:rPr lang="en-US" dirty="0"/>
              <a:t> </a:t>
            </a:r>
            <a:r>
              <a:rPr lang="en-US" dirty="0" err="1"/>
              <a:t>chứng</a:t>
            </a:r>
            <a:r>
              <a:rPr lang="en-US" dirty="0"/>
              <a:t> </a:t>
            </a:r>
            <a:r>
              <a:rPr lang="en-US" dirty="0" err="1"/>
              <a:t>khoán</a:t>
            </a:r>
            <a:r>
              <a:rPr lang="en-US" dirty="0"/>
              <a:t> </a:t>
            </a:r>
            <a:r>
              <a:rPr lang="en-US" dirty="0" err="1"/>
              <a:t>và</a:t>
            </a:r>
            <a:r>
              <a:rPr lang="en-US" dirty="0"/>
              <a:t> </a:t>
            </a:r>
            <a:r>
              <a:rPr lang="en-US" dirty="0" err="1"/>
              <a:t>trang</a:t>
            </a:r>
            <a:r>
              <a:rPr lang="en-US" dirty="0"/>
              <a:t> web video. </a:t>
            </a:r>
            <a:r>
              <a:rPr lang="en-US" dirty="0" err="1"/>
              <a:t>Nó</a:t>
            </a:r>
            <a:r>
              <a:rPr lang="en-US" dirty="0"/>
              <a:t> </a:t>
            </a:r>
            <a:r>
              <a:rPr lang="en-US" dirty="0" err="1"/>
              <a:t>thúc</a:t>
            </a:r>
            <a:r>
              <a:rPr lang="en-US" dirty="0"/>
              <a:t> </a:t>
            </a:r>
            <a:r>
              <a:rPr lang="en-US" dirty="0" err="1"/>
              <a:t>đầy</a:t>
            </a:r>
            <a:r>
              <a:rPr lang="en-US" dirty="0"/>
              <a:t> </a:t>
            </a:r>
            <a:r>
              <a:rPr lang="en-US" dirty="0" err="1"/>
              <a:t>hàng</a:t>
            </a:r>
            <a:r>
              <a:rPr lang="en-US" dirty="0"/>
              <a:t> </a:t>
            </a:r>
            <a:r>
              <a:rPr lang="en-US" dirty="0" err="1"/>
              <a:t>tỷ</a:t>
            </a:r>
            <a:r>
              <a:rPr lang="en-US" dirty="0"/>
              <a:t> </a:t>
            </a:r>
            <a:r>
              <a:rPr lang="en-US" dirty="0" err="1"/>
              <a:t>lượt</a:t>
            </a:r>
            <a:r>
              <a:rPr lang="en-US" dirty="0"/>
              <a:t> </a:t>
            </a:r>
            <a:r>
              <a:rPr lang="en-US" dirty="0" err="1"/>
              <a:t>tìm</a:t>
            </a:r>
            <a:r>
              <a:rPr lang="en-US" dirty="0"/>
              <a:t> </a:t>
            </a:r>
            <a:r>
              <a:rPr lang="en-US" dirty="0" err="1"/>
              <a:t>kiếm</a:t>
            </a:r>
            <a:r>
              <a:rPr lang="en-US" dirty="0"/>
              <a:t> </a:t>
            </a:r>
            <a:r>
              <a:rPr lang="en-US" dirty="0" err="1"/>
              <a:t>hàng</a:t>
            </a:r>
            <a:r>
              <a:rPr lang="en-US" dirty="0"/>
              <a:t> </a:t>
            </a:r>
            <a:r>
              <a:rPr lang="en-US" dirty="0" err="1"/>
              <a:t>ngày</a:t>
            </a:r>
            <a:r>
              <a:rPr lang="en-US" dirty="0"/>
              <a:t> </a:t>
            </a:r>
            <a:r>
              <a:rPr lang="en-US" dirty="0" err="1"/>
              <a:t>trong</a:t>
            </a:r>
            <a:r>
              <a:rPr lang="en-US" dirty="0"/>
              <a:t> </a:t>
            </a:r>
            <a:r>
              <a:rPr lang="en-US" dirty="0" err="1"/>
              <a:t>các</a:t>
            </a:r>
            <a:r>
              <a:rPr lang="en-US" dirty="0"/>
              <a:t> </a:t>
            </a:r>
            <a:r>
              <a:rPr lang="en-US" dirty="0" err="1"/>
              <a:t>trang</a:t>
            </a:r>
            <a:r>
              <a:rPr lang="en-US" dirty="0"/>
              <a:t> web </a:t>
            </a:r>
            <a:r>
              <a:rPr lang="en-US" dirty="0" err="1"/>
              <a:t>chứng</a:t>
            </a:r>
            <a:r>
              <a:rPr lang="en-US" dirty="0"/>
              <a:t> </a:t>
            </a:r>
            <a:r>
              <a:rPr lang="en-US" dirty="0" err="1"/>
              <a:t>khoán</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làm</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khám</a:t>
            </a:r>
            <a:r>
              <a:rPr lang="en-US" dirty="0"/>
              <a:t> </a:t>
            </a:r>
            <a:r>
              <a:rPr lang="en-US" dirty="0" err="1"/>
              <a:t>phá</a:t>
            </a:r>
            <a:r>
              <a:rPr lang="en-US" dirty="0"/>
              <a:t> </a:t>
            </a:r>
            <a:r>
              <a:rPr lang="en-US" dirty="0" err="1"/>
              <a:t>nội</a:t>
            </a:r>
            <a:r>
              <a:rPr lang="en-US" dirty="0"/>
              <a:t> dung </a:t>
            </a:r>
            <a:r>
              <a:rPr lang="en-US" dirty="0" err="1"/>
              <a:t>trực</a:t>
            </a:r>
            <a:r>
              <a:rPr lang="en-US" dirty="0"/>
              <a:t> </a:t>
            </a:r>
            <a:r>
              <a:rPr lang="en-US" dirty="0" err="1"/>
              <a:t>quan</a:t>
            </a:r>
            <a:r>
              <a:rPr lang="en-US" dirty="0"/>
              <a:t> </a:t>
            </a:r>
            <a:r>
              <a:rPr lang="en-US" dirty="0" err="1"/>
              <a:t>thông</a:t>
            </a:r>
            <a:r>
              <a:rPr lang="en-US" dirty="0"/>
              <a:t> qua </a:t>
            </a:r>
            <a:r>
              <a:rPr lang="en-US" dirty="0" err="1"/>
              <a:t>tìm</a:t>
            </a:r>
            <a:r>
              <a:rPr lang="en-US" dirty="0"/>
              <a:t> </a:t>
            </a:r>
            <a:r>
              <a:rPr lang="en-US" dirty="0" err="1"/>
              <a:t>kiếm</a:t>
            </a:r>
            <a:r>
              <a:rPr lang="en-US" dirty="0"/>
              <a:t> </a:t>
            </a:r>
            <a:r>
              <a:rPr lang="en-US" dirty="0" err="1"/>
              <a:t>hình</a:t>
            </a:r>
            <a:r>
              <a:rPr lang="en-US" dirty="0"/>
              <a:t> </a:t>
            </a:r>
            <a:r>
              <a:rPr lang="en-US" dirty="0" err="1"/>
              <a:t>ảnh</a:t>
            </a:r>
            <a:r>
              <a:rPr lang="en-US" dirty="0"/>
              <a:t>.</a:t>
            </a:r>
          </a:p>
          <a:p>
            <a:r>
              <a:rPr lang="en-US" dirty="0" err="1"/>
              <a:t>Tìm</a:t>
            </a:r>
            <a:r>
              <a:rPr lang="en-US" dirty="0"/>
              <a:t> </a:t>
            </a:r>
            <a:r>
              <a:rPr lang="en-US" dirty="0" err="1"/>
              <a:t>kiếm</a:t>
            </a:r>
            <a:r>
              <a:rPr lang="en-US" dirty="0"/>
              <a:t> </a:t>
            </a:r>
            <a:r>
              <a:rPr lang="en-US" dirty="0" err="1"/>
              <a:t>trực</a:t>
            </a:r>
            <a:r>
              <a:rPr lang="en-US" dirty="0"/>
              <a:t> </a:t>
            </a:r>
            <a:r>
              <a:rPr lang="en-US" dirty="0" err="1"/>
              <a:t>quan</a:t>
            </a:r>
            <a:r>
              <a:rPr lang="en-US" dirty="0"/>
              <a:t> </a:t>
            </a:r>
            <a:r>
              <a:rPr lang="en-US" dirty="0" err="1"/>
              <a:t>để</a:t>
            </a:r>
            <a:r>
              <a:rPr lang="en-US" dirty="0"/>
              <a:t> </a:t>
            </a:r>
            <a:r>
              <a:rPr lang="en-US" dirty="0" err="1"/>
              <a:t>cải</a:t>
            </a:r>
            <a:r>
              <a:rPr lang="en-US" dirty="0"/>
              <a:t> </a:t>
            </a:r>
            <a:r>
              <a:rPr lang="en-US" dirty="0" err="1"/>
              <a:t>thiện</a:t>
            </a:r>
            <a:r>
              <a:rPr lang="en-US" dirty="0"/>
              <a:t> </a:t>
            </a:r>
            <a:r>
              <a:rPr lang="en-US" dirty="0" err="1"/>
              <a:t>khả</a:t>
            </a:r>
            <a:r>
              <a:rPr lang="en-US" dirty="0"/>
              <a:t> </a:t>
            </a:r>
            <a:r>
              <a:rPr lang="en-US" dirty="0" err="1"/>
              <a:t>năng</a:t>
            </a:r>
            <a:r>
              <a:rPr lang="en-US" dirty="0"/>
              <a:t> </a:t>
            </a:r>
            <a:r>
              <a:rPr lang="en-US" dirty="0" err="1"/>
              <a:t>khám</a:t>
            </a:r>
            <a:r>
              <a:rPr lang="en-US" dirty="0"/>
              <a:t> </a:t>
            </a:r>
            <a:r>
              <a:rPr lang="en-US" dirty="0" err="1"/>
              <a:t>phá</a:t>
            </a:r>
            <a:r>
              <a:rPr lang="en-US" dirty="0"/>
              <a:t> </a:t>
            </a:r>
            <a:r>
              <a:rPr lang="en-US" dirty="0" err="1"/>
              <a:t>sản</a:t>
            </a:r>
            <a:r>
              <a:rPr lang="en-US" dirty="0"/>
              <a:t> </a:t>
            </a:r>
            <a:r>
              <a:rPr lang="en-US" dirty="0" err="1"/>
              <a:t>phẩm</a:t>
            </a:r>
            <a:r>
              <a:rPr lang="en-US" dirty="0"/>
              <a:t>. </a:t>
            </a:r>
            <a:r>
              <a:rPr lang="en-US" dirty="0" err="1"/>
              <a:t>Tìm</a:t>
            </a:r>
            <a:r>
              <a:rPr lang="en-US" dirty="0"/>
              <a:t> </a:t>
            </a:r>
            <a:r>
              <a:rPr lang="en-US" dirty="0" err="1"/>
              <a:t>kiếm</a:t>
            </a:r>
            <a:r>
              <a:rPr lang="en-US" dirty="0"/>
              <a:t> </a:t>
            </a:r>
            <a:r>
              <a:rPr lang="en-US" dirty="0" err="1"/>
              <a:t>trực</a:t>
            </a:r>
            <a:r>
              <a:rPr lang="en-US" dirty="0"/>
              <a:t> </a:t>
            </a:r>
            <a:r>
              <a:rPr lang="en-US" dirty="0" err="1"/>
              <a:t>quan</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hình</a:t>
            </a:r>
            <a:r>
              <a:rPr lang="en-US" dirty="0"/>
              <a:t> </a:t>
            </a:r>
            <a:r>
              <a:rPr lang="en-US" dirty="0" err="1"/>
              <a:t>ảnh</a:t>
            </a:r>
            <a:r>
              <a:rPr lang="en-US" dirty="0"/>
              <a:t> </a:t>
            </a:r>
            <a:r>
              <a:rPr lang="en-US" dirty="0" err="1"/>
              <a:t>hoặc</a:t>
            </a:r>
            <a:r>
              <a:rPr lang="en-US" dirty="0"/>
              <a:t> </a:t>
            </a:r>
            <a:r>
              <a:rPr lang="en-US" dirty="0" err="1"/>
              <a:t>sản</a:t>
            </a:r>
            <a:r>
              <a:rPr lang="en-US" dirty="0"/>
              <a:t> </a:t>
            </a:r>
            <a:r>
              <a:rPr lang="en-US" dirty="0" err="1"/>
              <a:t>phẩm</a:t>
            </a:r>
            <a:r>
              <a:rPr lang="en-US" dirty="0"/>
              <a:t> </a:t>
            </a:r>
            <a:r>
              <a:rPr lang="en-US" dirty="0" err="1"/>
              <a:t>tương</a:t>
            </a:r>
            <a:r>
              <a:rPr lang="en-US" dirty="0"/>
              <a:t> </a:t>
            </a:r>
            <a:r>
              <a:rPr lang="en-US" dirty="0" err="1"/>
              <a:t>tự</a:t>
            </a:r>
            <a:r>
              <a:rPr lang="en-US" dirty="0"/>
              <a:t> </a:t>
            </a:r>
            <a:r>
              <a:rPr lang="en-US" dirty="0" err="1"/>
              <a:t>bằng</a:t>
            </a:r>
            <a:r>
              <a:rPr lang="en-US" dirty="0"/>
              <a:t> </a:t>
            </a:r>
            <a:r>
              <a:rPr lang="en-US" dirty="0" err="1"/>
              <a:t>hình</a:t>
            </a:r>
            <a:r>
              <a:rPr lang="en-US" dirty="0"/>
              <a:t> </a:t>
            </a:r>
            <a:r>
              <a:rPr lang="en-US" dirty="0" err="1"/>
              <a:t>ảnh</a:t>
            </a:r>
            <a:r>
              <a:rPr lang="en-US" dirty="0"/>
              <a:t> </a:t>
            </a:r>
            <a:r>
              <a:rPr lang="en-US" dirty="0" err="1"/>
              <a:t>tham</a:t>
            </a:r>
            <a:r>
              <a:rPr lang="en-US" dirty="0"/>
              <a:t> </a:t>
            </a:r>
            <a:r>
              <a:rPr lang="en-US" dirty="0" err="1"/>
              <a:t>chiếu</a:t>
            </a:r>
            <a:r>
              <a:rPr lang="en-US" dirty="0"/>
              <a:t> </a:t>
            </a:r>
            <a:r>
              <a:rPr lang="en-US" dirty="0" err="1"/>
              <a:t>mà</a:t>
            </a:r>
            <a:r>
              <a:rPr lang="en-US" dirty="0"/>
              <a:t> </a:t>
            </a:r>
            <a:r>
              <a:rPr lang="en-US" dirty="0" err="1"/>
              <a:t>họ</a:t>
            </a:r>
            <a:r>
              <a:rPr lang="en-US" dirty="0"/>
              <a:t> </a:t>
            </a:r>
            <a:r>
              <a:rPr lang="en-US" dirty="0" err="1"/>
              <a:t>đã</a:t>
            </a:r>
            <a:r>
              <a:rPr lang="en-US" dirty="0"/>
              <a:t> </a:t>
            </a:r>
            <a:r>
              <a:rPr lang="en-US" dirty="0" err="1"/>
              <a:t>chụp</a:t>
            </a:r>
            <a:r>
              <a:rPr lang="en-US" dirty="0"/>
              <a:t> </a:t>
            </a:r>
            <a:r>
              <a:rPr lang="en-US" dirty="0" err="1"/>
              <a:t>bằng</a:t>
            </a:r>
            <a:r>
              <a:rPr lang="en-US" dirty="0"/>
              <a:t> </a:t>
            </a:r>
            <a:r>
              <a:rPr lang="en-US" dirty="0" err="1"/>
              <a:t>máy</a:t>
            </a:r>
            <a:r>
              <a:rPr lang="en-US" dirty="0"/>
              <a:t> </a:t>
            </a:r>
            <a:r>
              <a:rPr lang="en-US" dirty="0" err="1"/>
              <a:t>ảnh</a:t>
            </a:r>
            <a:r>
              <a:rPr lang="en-US" dirty="0"/>
              <a:t> </a:t>
            </a:r>
            <a:r>
              <a:rPr lang="en-US" dirty="0" err="1"/>
              <a:t>hoặc</a:t>
            </a:r>
            <a:r>
              <a:rPr lang="en-US" dirty="0"/>
              <a:t> </a:t>
            </a:r>
            <a:r>
              <a:rPr lang="en-US" dirty="0" err="1"/>
              <a:t>tải</a:t>
            </a:r>
            <a:r>
              <a:rPr lang="en-US" dirty="0"/>
              <a:t> </a:t>
            </a:r>
            <a:r>
              <a:rPr lang="en-US" dirty="0" err="1"/>
              <a:t>từ</a:t>
            </a:r>
            <a:r>
              <a:rPr lang="en-US" dirty="0"/>
              <a:t> internet.</a:t>
            </a:r>
          </a:p>
          <a:p>
            <a:r>
              <a:rPr lang="en-US" dirty="0" err="1"/>
              <a:t>Công</a:t>
            </a:r>
            <a:r>
              <a:rPr lang="en-US" dirty="0"/>
              <a:t> </a:t>
            </a:r>
            <a:r>
              <a:rPr lang="en-US" dirty="0" err="1"/>
              <a:t>nghiệp</a:t>
            </a:r>
            <a:r>
              <a:rPr lang="en-US" dirty="0"/>
              <a:t> </a:t>
            </a:r>
            <a:r>
              <a:rPr lang="en-US" dirty="0" err="1"/>
              <a:t>bảo</a:t>
            </a:r>
            <a:r>
              <a:rPr lang="en-US" dirty="0"/>
              <a:t> </a:t>
            </a:r>
            <a:r>
              <a:rPr lang="en-US" dirty="0" err="1"/>
              <a:t>mật</a:t>
            </a:r>
            <a:r>
              <a:rPr lang="en-US" dirty="0"/>
              <a:t>. </a:t>
            </a:r>
            <a:r>
              <a:rPr lang="en-US" dirty="0" err="1"/>
              <a:t>Công</a:t>
            </a:r>
            <a:r>
              <a:rPr lang="en-US" dirty="0"/>
              <a:t> </a:t>
            </a:r>
            <a:r>
              <a:rPr lang="en-US" dirty="0" err="1"/>
              <a:t>nghiệp</a:t>
            </a:r>
            <a:r>
              <a:rPr lang="en-US" dirty="0"/>
              <a:t> </a:t>
            </a:r>
            <a:r>
              <a:rPr lang="en-US" dirty="0" err="1"/>
              <a:t>mới</a:t>
            </a:r>
            <a:r>
              <a:rPr lang="en-US" dirty="0"/>
              <a:t> </a:t>
            </a:r>
            <a:r>
              <a:rPr lang="en-US" dirty="0" err="1"/>
              <a:t>nổi</a:t>
            </a:r>
            <a:r>
              <a:rPr lang="en-US" dirty="0"/>
              <a:t> </a:t>
            </a:r>
            <a:r>
              <a:rPr lang="en-US" dirty="0" err="1"/>
              <a:t>nà</a:t>
            </a:r>
            <a:r>
              <a:rPr lang="en-US" dirty="0"/>
              <a:t> </a:t>
            </a:r>
            <a:r>
              <a:rPr lang="en-US" dirty="0" err="1"/>
              <a:t>đang</a:t>
            </a:r>
            <a:r>
              <a:rPr lang="en-US" dirty="0"/>
              <a:t> </a:t>
            </a:r>
            <a:r>
              <a:rPr lang="en-US" dirty="0" err="1"/>
              <a:t>đống</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vai</a:t>
            </a:r>
            <a:r>
              <a:rPr lang="en-US" dirty="0"/>
              <a:t> </a:t>
            </a:r>
            <a:r>
              <a:rPr lang="en-US" dirty="0" err="1"/>
              <a:t>trò</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ngành</a:t>
            </a:r>
            <a:r>
              <a:rPr lang="en-US" dirty="0"/>
              <a:t> </a:t>
            </a:r>
            <a:r>
              <a:rPr lang="en-US" dirty="0" err="1"/>
              <a:t>bảo</a:t>
            </a:r>
            <a:r>
              <a:rPr lang="en-US" dirty="0"/>
              <a:t> </a:t>
            </a:r>
            <a:r>
              <a:rPr lang="en-US" dirty="0" err="1"/>
              <a:t>mât</a:t>
            </a:r>
            <a:r>
              <a:rPr lang="en-US" dirty="0"/>
              <a:t>. </a:t>
            </a:r>
            <a:r>
              <a:rPr lang="en-US" dirty="0" err="1"/>
              <a:t>Nhiều</a:t>
            </a:r>
            <a:r>
              <a:rPr lang="en-US" dirty="0"/>
              <a:t> </a:t>
            </a:r>
            <a:r>
              <a:rPr lang="en-US" dirty="0" err="1"/>
              <a:t>thiết</a:t>
            </a:r>
            <a:r>
              <a:rPr lang="en-US" dirty="0"/>
              <a:t> </a:t>
            </a:r>
            <a:r>
              <a:rPr lang="en-US" dirty="0" err="1"/>
              <a:t>bị</a:t>
            </a:r>
            <a:r>
              <a:rPr lang="en-US" dirty="0"/>
              <a:t> </a:t>
            </a:r>
            <a:r>
              <a:rPr lang="en-US" dirty="0" err="1"/>
              <a:t>bảo</a:t>
            </a:r>
            <a:r>
              <a:rPr lang="en-US" dirty="0"/>
              <a:t> </a:t>
            </a:r>
            <a:r>
              <a:rPr lang="en-US" dirty="0" err="1"/>
              <a:t>mật</a:t>
            </a:r>
            <a:r>
              <a:rPr lang="en-US" dirty="0"/>
              <a:t> </a:t>
            </a:r>
            <a:r>
              <a:rPr lang="en-US" dirty="0" err="1"/>
              <a:t>đã</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bao</a:t>
            </a:r>
            <a:r>
              <a:rPr lang="en-US" dirty="0"/>
              <a:t> </a:t>
            </a:r>
            <a:r>
              <a:rPr lang="en-US" dirty="0" err="1"/>
              <a:t>gồm</a:t>
            </a:r>
            <a:r>
              <a:rPr lang="en-US" dirty="0"/>
              <a:t> </a:t>
            </a:r>
            <a:r>
              <a:rPr lang="en-US" dirty="0" err="1"/>
              <a:t>máy</a:t>
            </a:r>
            <a:r>
              <a:rPr lang="en-US" dirty="0"/>
              <a:t> bay </a:t>
            </a:r>
            <a:r>
              <a:rPr lang="en-US" dirty="0" err="1"/>
              <a:t>không</a:t>
            </a:r>
            <a:r>
              <a:rPr lang="en-US" dirty="0"/>
              <a:t> </a:t>
            </a:r>
            <a:r>
              <a:rPr lang="en-US" dirty="0" err="1"/>
              <a:t>người</a:t>
            </a:r>
            <a:r>
              <a:rPr lang="en-US" dirty="0"/>
              <a:t> </a:t>
            </a:r>
            <a:r>
              <a:rPr lang="en-US" dirty="0" err="1"/>
              <a:t>lái</a:t>
            </a:r>
            <a:r>
              <a:rPr lang="en-US" dirty="0"/>
              <a:t>, camera an </a:t>
            </a:r>
            <a:r>
              <a:rPr lang="en-US" dirty="0" err="1"/>
              <a:t>ninh</a:t>
            </a:r>
            <a:r>
              <a:rPr lang="en-US" dirty="0"/>
              <a:t>, </a:t>
            </a:r>
            <a:r>
              <a:rPr lang="en-US" dirty="0" err="1"/>
              <a:t>thiết</a:t>
            </a:r>
            <a:r>
              <a:rPr lang="en-US" dirty="0"/>
              <a:t> </a:t>
            </a:r>
            <a:r>
              <a:rPr lang="en-US" dirty="0" err="1"/>
              <a:t>bị</a:t>
            </a:r>
            <a:r>
              <a:rPr lang="en-US" dirty="0"/>
              <a:t> </a:t>
            </a:r>
            <a:r>
              <a:rPr lang="en-US" dirty="0" err="1"/>
              <a:t>sinh</a:t>
            </a:r>
            <a:r>
              <a:rPr lang="en-US" dirty="0"/>
              <a:t> </a:t>
            </a:r>
            <a:r>
              <a:rPr lang="en-US" dirty="0" err="1"/>
              <a:t>trắc</a:t>
            </a:r>
            <a:r>
              <a:rPr lang="en-US" dirty="0"/>
              <a:t> </a:t>
            </a:r>
            <a:r>
              <a:rPr lang="en-US" dirty="0" err="1"/>
              <a:t>học</a:t>
            </a:r>
            <a:r>
              <a:rPr lang="en-US" dirty="0"/>
              <a:t> </a:t>
            </a:r>
            <a:r>
              <a:rPr lang="en-US" dirty="0" err="1"/>
              <a:t>nhận</a:t>
            </a:r>
            <a:r>
              <a:rPr lang="en-US" dirty="0"/>
              <a:t> </a:t>
            </a:r>
            <a:r>
              <a:rPr lang="en-US" dirty="0" err="1"/>
              <a:t>diện</a:t>
            </a:r>
            <a:r>
              <a:rPr lang="en-US" dirty="0"/>
              <a:t> </a:t>
            </a:r>
            <a:r>
              <a:rPr lang="en-US" dirty="0" err="1"/>
              <a:t>khuôn</a:t>
            </a:r>
            <a:r>
              <a:rPr lang="en-US" dirty="0"/>
              <a:t> </a:t>
            </a:r>
            <a:r>
              <a:rPr lang="en-US" dirty="0" err="1"/>
              <a:t>mặt</a:t>
            </a:r>
            <a:r>
              <a:rPr lang="en-US" dirty="0"/>
              <a:t> ,</a:t>
            </a:r>
            <a:r>
              <a:rPr lang="en-US" dirty="0" err="1"/>
              <a:t>v.v.v</a:t>
            </a:r>
            <a:r>
              <a:rPr lang="en-US" dirty="0"/>
              <a:t>..</a:t>
            </a:r>
          </a:p>
          <a:p>
            <a:r>
              <a:rPr lang="en-US" dirty="0" err="1"/>
              <a:t>Nghành</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Các</a:t>
            </a:r>
            <a:r>
              <a:rPr lang="en-US" dirty="0"/>
              <a:t> </a:t>
            </a:r>
            <a:r>
              <a:rPr lang="en-US" dirty="0" err="1"/>
              <a:t>quy</a:t>
            </a:r>
            <a:r>
              <a:rPr lang="en-US" dirty="0"/>
              <a:t> </a:t>
            </a:r>
            <a:r>
              <a:rPr lang="en-US" dirty="0" err="1"/>
              <a:t>trình</a:t>
            </a:r>
            <a:r>
              <a:rPr lang="en-US" dirty="0"/>
              <a:t> vi </a:t>
            </a:r>
            <a:r>
              <a:rPr lang="en-US" dirty="0" err="1"/>
              <a:t>phẫu</a:t>
            </a:r>
            <a:r>
              <a:rPr lang="en-US" dirty="0"/>
              <a:t> </a:t>
            </a:r>
            <a:r>
              <a:rPr lang="en-US" dirty="0" err="1"/>
              <a:t>tring</a:t>
            </a:r>
            <a:r>
              <a:rPr lang="en-US" dirty="0"/>
              <a:t> </a:t>
            </a:r>
            <a:r>
              <a:rPr lang="en-US" dirty="0" err="1"/>
              <a:t>ngành</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đươcj</a:t>
            </a:r>
            <a:r>
              <a:rPr lang="en-US" dirty="0"/>
              <a:t> </a:t>
            </a:r>
            <a:r>
              <a:rPr lang="en-US" dirty="0" err="1"/>
              <a:t>cung</a:t>
            </a:r>
            <a:r>
              <a:rPr lang="en-US" dirty="0"/>
              <a:t> </a:t>
            </a:r>
            <a:r>
              <a:rPr lang="en-US" dirty="0" err="1"/>
              <a:t>cấp</a:t>
            </a:r>
            <a:r>
              <a:rPr lang="en-US" dirty="0"/>
              <a:t> </a:t>
            </a:r>
            <a:r>
              <a:rPr lang="en-US" dirty="0" err="1"/>
              <a:t>bởi</a:t>
            </a:r>
            <a:r>
              <a:rPr lang="en-US" dirty="0"/>
              <a:t> robot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nhận</a:t>
            </a:r>
            <a:r>
              <a:rPr lang="en-US" dirty="0"/>
              <a:t> </a:t>
            </a:r>
            <a:r>
              <a:rPr lang="en-US" dirty="0" err="1"/>
              <a:t>dạng</a:t>
            </a:r>
            <a:r>
              <a:rPr lang="en-US" dirty="0"/>
              <a:t> </a:t>
            </a:r>
            <a:r>
              <a:rPr lang="en-US" dirty="0" err="1"/>
              <a:t>hình</a:t>
            </a:r>
            <a:r>
              <a:rPr lang="en-US" dirty="0"/>
              <a:t> </a:t>
            </a:r>
            <a:r>
              <a:rPr lang="en-US" dirty="0" err="1"/>
              <a:t>ảnh</a:t>
            </a:r>
            <a:r>
              <a:rPr lang="en-US" dirty="0"/>
              <a:t> </a:t>
            </a:r>
            <a:r>
              <a:rPr lang="en-US" dirty="0" err="1"/>
              <a:t>và</a:t>
            </a:r>
            <a:r>
              <a:rPr lang="en-US" dirty="0"/>
              <a:t> </a:t>
            </a:r>
            <a:r>
              <a:rPr lang="en-US" dirty="0" err="1"/>
              <a:t>hình</a:t>
            </a:r>
            <a:r>
              <a:rPr lang="en-US" dirty="0"/>
              <a:t> </a:t>
            </a:r>
            <a:r>
              <a:rPr lang="en-US" dirty="0" err="1"/>
              <a:t>ảnh</a:t>
            </a:r>
            <a:r>
              <a:rPr lang="en-US" dirty="0"/>
              <a:t> </a:t>
            </a:r>
            <a:r>
              <a:rPr lang="en-US" dirty="0" err="1"/>
              <a:t>máy</a:t>
            </a:r>
            <a:r>
              <a:rPr lang="en-US" dirty="0"/>
              <a:t> </a:t>
            </a:r>
            <a:r>
              <a:rPr lang="en-US" dirty="0" err="1"/>
              <a:t>tính</a:t>
            </a:r>
            <a:r>
              <a:rPr lang="en-US" dirty="0"/>
              <a:t> .</a:t>
            </a:r>
          </a:p>
          <a:p>
            <a:r>
              <a:rPr lang="en-US" dirty="0"/>
              <a:t>V.v..</a:t>
            </a:r>
          </a:p>
        </p:txBody>
      </p:sp>
    </p:spTree>
    <p:extLst>
      <p:ext uri="{BB962C8B-B14F-4D97-AF65-F5344CB8AC3E}">
        <p14:creationId xmlns:p14="http://schemas.microsoft.com/office/powerpoint/2010/main" val="90462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Demo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cnn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endParaRPr lang="en-US" dirty="0"/>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chập</a:t>
            </a:r>
            <a:r>
              <a:rPr lang="en-US" dirty="0">
                <a:latin typeface="Times New Roman" panose="02020603050405020304" pitchFamily="18" charset="0"/>
                <a:cs typeface="Times New Roman" panose="02020603050405020304" pitchFamily="18" charset="0"/>
              </a:rPr>
              <a:t>(CNN)</a:t>
            </a:r>
          </a:p>
          <a:p>
            <a:pPr marL="0" indent="0">
              <a:buNone/>
            </a:pPr>
            <a:r>
              <a:rPr lang="en-US" dirty="0">
                <a:latin typeface="Times New Roman" panose="02020603050405020304" pitchFamily="18" charset="0"/>
                <a:cs typeface="Times New Roman" panose="02020603050405020304" pitchFamily="18" charset="0"/>
              </a:rPr>
              <a:t>-Demo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19894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00" y="605429"/>
            <a:ext cx="10058400" cy="645856"/>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MÔ TẢ DỮ LIỆU TRAINNING VÀ TESTING</a:t>
            </a: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882064" y="3034492"/>
            <a:ext cx="3668668"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training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500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500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mèo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testing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500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500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mèo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kaggle.com</a:t>
            </a:r>
          </a:p>
          <a:p>
            <a:r>
              <a:rPr lang="en-US" sz="2000" dirty="0">
                <a:latin typeface="Times New Roman" panose="02020603050405020304" pitchFamily="18" charset="0"/>
                <a:cs typeface="Times New Roman" panose="02020603050405020304" pitchFamily="18" charset="0"/>
              </a:rPr>
              <a:t>-Size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50*50 pixel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endParaRPr lang="en-US" dirty="0"/>
          </a:p>
          <a:p>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07" y="2159992"/>
            <a:ext cx="5450216" cy="324221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184856" y="5782614"/>
            <a:ext cx="5137567"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14.Dữ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training</a:t>
            </a:r>
          </a:p>
        </p:txBody>
      </p:sp>
    </p:spTree>
    <p:extLst>
      <p:ext uri="{BB962C8B-B14F-4D97-AF65-F5344CB8AC3E}">
        <p14:creationId xmlns:p14="http://schemas.microsoft.com/office/powerpoint/2010/main" val="396634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latin typeface="Times New Roman" panose="02020603050405020304" pitchFamily="18" charset="0"/>
                <a:cs typeface="Times New Roman" panose="02020603050405020304" pitchFamily="18" charset="0"/>
              </a:rPr>
              <a:t>TRAINING DỮ LIỆU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4" name="Rectangle 1"/>
          <p:cNvSpPr>
            <a:spLocks noGrp="1" noChangeArrowheads="1"/>
          </p:cNvSpPr>
          <p:nvPr>
            <p:ph idx="1"/>
          </p:nvPr>
        </p:nvSpPr>
        <p:spPr bwMode="auto">
          <a:xfrm>
            <a:off x="1069848" y="1953896"/>
            <a:ext cx="6245352"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nsolas" panose="020B0609020204030204" pitchFamily="49" charset="0"/>
              </a:rPr>
              <a:t>DATADIR_TRAIN = </a:t>
            </a:r>
            <a:r>
              <a:rPr kumimoji="0" lang="en-US" altLang="en-US" sz="900" b="0" i="0" u="none" strike="noStrike" cap="none" normalizeH="0" baseline="0" dirty="0">
                <a:ln>
                  <a:noFill/>
                </a:ln>
                <a:solidFill>
                  <a:srgbClr val="6A8759"/>
                </a:solidFill>
                <a:effectLst/>
                <a:latin typeface="Consolas" panose="020B0609020204030204" pitchFamily="49" charset="0"/>
              </a:rPr>
              <a:t>"Dataset/</a:t>
            </a:r>
            <a:r>
              <a:rPr kumimoji="0" lang="en-US" altLang="en-US" sz="900" b="0" i="0" u="none" strike="noStrike" cap="none" normalizeH="0" baseline="0" dirty="0" err="1">
                <a:ln>
                  <a:noFill/>
                </a:ln>
                <a:solidFill>
                  <a:srgbClr val="6A8759"/>
                </a:solidFill>
                <a:effectLst/>
                <a:latin typeface="Consolas" panose="020B0609020204030204" pitchFamily="49" charset="0"/>
              </a:rPr>
              <a:t>training_set</a:t>
            </a:r>
            <a:r>
              <a:rPr kumimoji="0" lang="en-US" altLang="en-US" sz="900" b="0" i="0" u="none" strike="noStrike" cap="none" normalizeH="0" baseline="0" dirty="0">
                <a:ln>
                  <a:noFill/>
                </a:ln>
                <a:solidFill>
                  <a:srgbClr val="6A8759"/>
                </a:solidFill>
                <a:effectLst/>
                <a:latin typeface="Consolas" panose="020B0609020204030204" pitchFamily="49" charset="0"/>
              </a:rPr>
              <a:t>"</a:t>
            </a:r>
            <a:br>
              <a:rPr kumimoji="0" lang="en-US" altLang="en-US" sz="900" b="0" i="0" u="none" strike="noStrike" cap="none" normalizeH="0" baseline="0" dirty="0">
                <a:ln>
                  <a:noFill/>
                </a:ln>
                <a:solidFill>
                  <a:srgbClr val="6A8759"/>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DATADIR_TEST = </a:t>
            </a:r>
            <a:r>
              <a:rPr kumimoji="0" lang="en-US" altLang="en-US" sz="900" b="0" i="0" u="none" strike="noStrike" cap="none" normalizeH="0" baseline="0" dirty="0">
                <a:ln>
                  <a:noFill/>
                </a:ln>
                <a:solidFill>
                  <a:srgbClr val="6A8759"/>
                </a:solidFill>
                <a:effectLst/>
                <a:latin typeface="Consolas" panose="020B0609020204030204" pitchFamily="49" charset="0"/>
              </a:rPr>
              <a:t>"Dataset/</a:t>
            </a:r>
            <a:r>
              <a:rPr kumimoji="0" lang="en-US" altLang="en-US" sz="900" b="0" i="0" u="none" strike="noStrike" cap="none" normalizeH="0" baseline="0" dirty="0" err="1">
                <a:ln>
                  <a:noFill/>
                </a:ln>
                <a:solidFill>
                  <a:srgbClr val="6A8759"/>
                </a:solidFill>
                <a:effectLst/>
                <a:latin typeface="Consolas" panose="020B0609020204030204" pitchFamily="49" charset="0"/>
              </a:rPr>
              <a:t>test_set</a:t>
            </a:r>
            <a:r>
              <a:rPr kumimoji="0" lang="en-US" altLang="en-US" sz="900" b="0" i="0" u="none" strike="noStrike" cap="none" normalizeH="0" baseline="0" dirty="0">
                <a:ln>
                  <a:noFill/>
                </a:ln>
                <a:solidFill>
                  <a:srgbClr val="6A8759"/>
                </a:solidFill>
                <a:effectLst/>
                <a:latin typeface="Consolas" panose="020B0609020204030204" pitchFamily="49" charset="0"/>
              </a:rPr>
              <a:t>"</a:t>
            </a:r>
            <a:br>
              <a:rPr kumimoji="0" lang="en-US" altLang="en-US" sz="900" b="0" i="0" u="none" strike="noStrike" cap="none" normalizeH="0" baseline="0" dirty="0">
                <a:ln>
                  <a:noFill/>
                </a:ln>
                <a:solidFill>
                  <a:srgbClr val="6A8759"/>
                </a:solidFill>
                <a:effectLst/>
                <a:latin typeface="Consolas" panose="020B0609020204030204" pitchFamily="49" charset="0"/>
              </a:rPr>
            </a:br>
            <a:br>
              <a:rPr kumimoji="0" lang="en-US" altLang="en-US" sz="900" b="0" i="0" u="none" strike="noStrike" cap="none" normalizeH="0" baseline="0" dirty="0">
                <a:ln>
                  <a:noFill/>
                </a:ln>
                <a:solidFill>
                  <a:srgbClr val="6A8759"/>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CATEGORIES = [</a:t>
            </a:r>
            <a:r>
              <a:rPr kumimoji="0" lang="en-US" altLang="en-US" sz="900" b="0" i="0" u="none" strike="noStrike" cap="none" normalizeH="0" baseline="0" dirty="0">
                <a:ln>
                  <a:noFill/>
                </a:ln>
                <a:solidFill>
                  <a:srgbClr val="6A8759"/>
                </a:solidFill>
                <a:effectLst/>
                <a:latin typeface="Consolas" panose="020B0609020204030204" pitchFamily="49" charset="0"/>
              </a:rPr>
              <a:t>"Dog"</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"Cat"</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IMG_SIZE = </a:t>
            </a:r>
            <a:r>
              <a:rPr kumimoji="0" lang="en-US" altLang="en-US" sz="900" b="0" i="0" u="none" strike="noStrike" cap="none" normalizeH="0" baseline="0" dirty="0">
                <a:ln>
                  <a:noFill/>
                </a:ln>
                <a:solidFill>
                  <a:srgbClr val="6897BB"/>
                </a:solidFill>
                <a:effectLst/>
                <a:latin typeface="Consolas" panose="020B0609020204030204" pitchFamily="49" charset="0"/>
              </a:rPr>
              <a:t>50</a:t>
            </a:r>
            <a:br>
              <a:rPr kumimoji="0" lang="en-US" altLang="en-US" sz="900" b="0" i="0" u="none" strike="noStrike" cap="none" normalizeH="0" baseline="0" dirty="0">
                <a:ln>
                  <a:noFill/>
                </a:ln>
                <a:solidFill>
                  <a:srgbClr val="6897BB"/>
                </a:solidFill>
                <a:effectLst/>
                <a:latin typeface="Consolas" panose="020B0609020204030204" pitchFamily="49" charset="0"/>
              </a:rPr>
            </a:b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training_data</a:t>
            </a:r>
            <a:r>
              <a:rPr kumimoji="0" lang="en-US" altLang="en-US" sz="900" b="0" i="0" u="none" strike="noStrike" cap="none" normalizeH="0" baseline="0" dirty="0">
                <a:ln>
                  <a:noFill/>
                </a:ln>
                <a:solidFill>
                  <a:srgbClr val="A9B7C6"/>
                </a:solidFill>
                <a:effectLst/>
                <a:latin typeface="Consolas" panose="020B0609020204030204" pitchFamily="49" charset="0"/>
              </a:rPr>
              <a:t> = []</a:t>
            </a: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CC7832"/>
                </a:solidFill>
                <a:effectLst/>
                <a:latin typeface="Consolas" panose="020B0609020204030204" pitchFamily="49" charset="0"/>
              </a:rPr>
              <a:t>def</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create_training_data</a:t>
            </a:r>
            <a:r>
              <a:rPr kumimoji="0" lang="en-US" altLang="en-US" sz="900" b="0" i="0" u="none" strike="noStrike" cap="none" normalizeH="0" baseline="0" dirty="0">
                <a:ln>
                  <a:noFill/>
                </a:ln>
                <a:solidFill>
                  <a:srgbClr val="A9B7C6"/>
                </a:solidFill>
                <a:effectLst/>
                <a:latin typeface="Consolas" panose="020B0609020204030204" pitchFamily="49" charset="0"/>
              </a:rPr>
              <a:t>(DATADIR</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X</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y):</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for </a:t>
            </a:r>
            <a:r>
              <a:rPr kumimoji="0" lang="en-US" altLang="en-US" sz="900" b="0" i="0" u="none" strike="noStrike" cap="none" normalizeH="0" baseline="0" dirty="0">
                <a:ln>
                  <a:noFill/>
                </a:ln>
                <a:solidFill>
                  <a:srgbClr val="A9B7C6"/>
                </a:solidFill>
                <a:effectLst/>
                <a:latin typeface="Consolas" panose="020B0609020204030204" pitchFamily="49" charset="0"/>
              </a:rPr>
              <a:t>category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CATEGORIES:  </a:t>
            </a:r>
            <a:r>
              <a:rPr kumimoji="0" lang="en-US" altLang="en-US" sz="900" b="0" i="0" u="none" strike="noStrike" cap="none" normalizeH="0" baseline="0" dirty="0">
                <a:ln>
                  <a:noFill/>
                </a:ln>
                <a:solidFill>
                  <a:srgbClr val="808080"/>
                </a:solidFill>
                <a:effectLst/>
                <a:latin typeface="Consolas" panose="020B0609020204030204" pitchFamily="49" charset="0"/>
              </a:rPr>
              <a:t># do dogs and cats</a:t>
            </a:r>
            <a:br>
              <a:rPr kumimoji="0" lang="en-US" altLang="en-US" sz="900" b="0" i="0" u="none" strike="noStrike" cap="none" normalizeH="0" baseline="0" dirty="0">
                <a:ln>
                  <a:noFill/>
                </a:ln>
                <a:solidFill>
                  <a:srgbClr val="808080"/>
                </a:solidFill>
                <a:effectLst/>
                <a:latin typeface="Consolas" panose="020B0609020204030204" pitchFamily="49" charset="0"/>
              </a:rPr>
            </a:b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path = </a:t>
            </a:r>
            <a:r>
              <a:rPr kumimoji="0" lang="en-US" altLang="en-US" sz="900" b="0" i="0" u="none" strike="noStrike" cap="none" normalizeH="0" baseline="0" dirty="0" err="1">
                <a:ln>
                  <a:noFill/>
                </a:ln>
                <a:solidFill>
                  <a:srgbClr val="A9B7C6"/>
                </a:solidFill>
                <a:effectLst/>
                <a:latin typeface="Consolas" panose="020B0609020204030204" pitchFamily="49" charset="0"/>
              </a:rPr>
              <a:t>os.path.join</a:t>
            </a:r>
            <a:r>
              <a:rPr kumimoji="0" lang="en-US" altLang="en-US" sz="900" b="0" i="0" u="none" strike="noStrike" cap="none" normalizeH="0" baseline="0" dirty="0">
                <a:ln>
                  <a:noFill/>
                </a:ln>
                <a:solidFill>
                  <a:srgbClr val="A9B7C6"/>
                </a:solidFill>
                <a:effectLst/>
                <a:latin typeface="Consolas" panose="020B0609020204030204" pitchFamily="49" charset="0"/>
              </a:rPr>
              <a:t>(DATADIR</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category)  </a:t>
            </a:r>
            <a:r>
              <a:rPr kumimoji="0" lang="en-US" altLang="en-US" sz="900" b="0" i="0" u="none" strike="noStrike" cap="none" normalizeH="0" baseline="0" dirty="0">
                <a:ln>
                  <a:noFill/>
                </a:ln>
                <a:solidFill>
                  <a:srgbClr val="808080"/>
                </a:solidFill>
                <a:effectLst/>
                <a:latin typeface="Consolas" panose="020B0609020204030204" pitchFamily="49" charset="0"/>
              </a:rPr>
              <a:t># create path to dogs and cats</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class_num</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CATEGORIES.index</a:t>
            </a:r>
            <a:r>
              <a:rPr kumimoji="0" lang="en-US" altLang="en-US" sz="900" b="0" i="0" u="none" strike="noStrike" cap="none" normalizeH="0" baseline="0" dirty="0">
                <a:ln>
                  <a:noFill/>
                </a:ln>
                <a:solidFill>
                  <a:srgbClr val="A9B7C6"/>
                </a:solidFill>
                <a:effectLst/>
                <a:latin typeface="Consolas" panose="020B0609020204030204" pitchFamily="49" charset="0"/>
              </a:rPr>
              <a:t>(category)  </a:t>
            </a:r>
            <a:r>
              <a:rPr kumimoji="0" lang="en-US" altLang="en-US" sz="900" b="0" i="0" u="none" strike="noStrike" cap="none" normalizeH="0" baseline="0" dirty="0">
                <a:ln>
                  <a:noFill/>
                </a:ln>
                <a:solidFill>
                  <a:srgbClr val="808080"/>
                </a:solidFill>
                <a:effectLst/>
                <a:latin typeface="Consolas" panose="020B0609020204030204" pitchFamily="49" charset="0"/>
              </a:rPr>
              <a:t># get the classification  (0 or a 1). 0=dog 1=cat</a:t>
            </a:r>
            <a:br>
              <a:rPr kumimoji="0" lang="en-US" altLang="en-US" sz="900" b="0" i="0" u="none" strike="noStrike" cap="none" normalizeH="0" baseline="0" dirty="0">
                <a:ln>
                  <a:noFill/>
                </a:ln>
                <a:solidFill>
                  <a:srgbClr val="808080"/>
                </a:solidFill>
                <a:effectLst/>
                <a:latin typeface="Consolas" panose="020B0609020204030204" pitchFamily="49" charset="0"/>
              </a:rPr>
            </a:b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for </a:t>
            </a:r>
            <a:r>
              <a:rPr kumimoji="0" lang="en-US" altLang="en-US" sz="900" b="0" i="0" u="none" strike="noStrike" cap="none" normalizeH="0" baseline="0" dirty="0" err="1">
                <a:ln>
                  <a:noFill/>
                </a:ln>
                <a:solidFill>
                  <a:srgbClr val="A9B7C6"/>
                </a:solidFill>
                <a:effectLst/>
                <a:latin typeface="Consolas" panose="020B0609020204030204" pitchFamily="49" charset="0"/>
              </a:rPr>
              <a:t>img</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err="1">
                <a:ln>
                  <a:noFill/>
                </a:ln>
                <a:solidFill>
                  <a:srgbClr val="A9B7C6"/>
                </a:solidFill>
                <a:effectLst/>
                <a:latin typeface="Consolas" panose="020B0609020204030204" pitchFamily="49" charset="0"/>
              </a:rPr>
              <a:t>tqdm</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os.listdir</a:t>
            </a:r>
            <a:r>
              <a:rPr kumimoji="0" lang="en-US" altLang="en-US" sz="900" b="0" i="0" u="none" strike="noStrike" cap="none" normalizeH="0" baseline="0" dirty="0">
                <a:ln>
                  <a:noFill/>
                </a:ln>
                <a:solidFill>
                  <a:srgbClr val="A9B7C6"/>
                </a:solidFill>
                <a:effectLst/>
                <a:latin typeface="Consolas" panose="020B0609020204030204" pitchFamily="49" charset="0"/>
              </a:rPr>
              <a:t>(path)):  </a:t>
            </a:r>
            <a:r>
              <a:rPr kumimoji="0" lang="en-US" altLang="en-US" sz="900" b="0" i="0" u="none" strike="noStrike" cap="none" normalizeH="0" baseline="0" dirty="0">
                <a:ln>
                  <a:noFill/>
                </a:ln>
                <a:solidFill>
                  <a:srgbClr val="808080"/>
                </a:solidFill>
                <a:effectLst/>
                <a:latin typeface="Consolas" panose="020B0609020204030204" pitchFamily="49" charset="0"/>
              </a:rPr>
              <a:t># iterate over each image per dogs and cats</a:t>
            </a:r>
            <a:br>
              <a:rPr kumimoji="0" lang="en-US" altLang="en-US" sz="900" b="0" i="0" u="none" strike="noStrike" cap="none" normalizeH="0" baseline="0" dirty="0">
                <a:ln>
                  <a:noFill/>
                </a:ln>
                <a:solidFill>
                  <a:srgbClr val="808080"/>
                </a:solidFill>
                <a:effectLst/>
                <a:latin typeface="Consolas" panose="020B0609020204030204" pitchFamily="49" charset="0"/>
              </a:rPr>
            </a:b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img_array</a:t>
            </a:r>
            <a:r>
              <a:rPr kumimoji="0" lang="en-US" altLang="en-US" sz="900" b="0" i="0" u="none" strike="noStrike" cap="none" normalizeH="0" baseline="0" dirty="0">
                <a:ln>
                  <a:noFill/>
                </a:ln>
                <a:solidFill>
                  <a:srgbClr val="A9B7C6"/>
                </a:solidFill>
                <a:effectLst/>
                <a:latin typeface="Consolas" panose="020B0609020204030204" pitchFamily="49" charset="0"/>
              </a:rPr>
              <a:t> = cv2.imread(</a:t>
            </a:r>
            <a:r>
              <a:rPr kumimoji="0" lang="en-US" altLang="en-US" sz="900" b="0" i="0" u="none" strike="noStrike" cap="none" normalizeH="0" baseline="0" dirty="0" err="1">
                <a:ln>
                  <a:noFill/>
                </a:ln>
                <a:solidFill>
                  <a:srgbClr val="A9B7C6"/>
                </a:solidFill>
                <a:effectLst/>
                <a:latin typeface="Consolas" panose="020B0609020204030204" pitchFamily="49" charset="0"/>
              </a:rPr>
              <a:t>os.path.join</a:t>
            </a:r>
            <a:r>
              <a:rPr kumimoji="0" lang="en-US" altLang="en-US" sz="900" b="0" i="0" u="none" strike="noStrike" cap="none" normalizeH="0" baseline="0" dirty="0">
                <a:ln>
                  <a:noFill/>
                </a:ln>
                <a:solidFill>
                  <a:srgbClr val="A9B7C6"/>
                </a:solidFill>
                <a:effectLst/>
                <a:latin typeface="Consolas" panose="020B0609020204030204" pitchFamily="49" charset="0"/>
              </a:rPr>
              <a:t>(path</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img</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cv2.IMREAD_GRAYSCALE)  </a:t>
            </a:r>
            <a:r>
              <a:rPr kumimoji="0" lang="en-US" altLang="en-US" sz="900" b="0" i="0" u="none" strike="noStrike" cap="none" normalizeH="0" baseline="0" dirty="0">
                <a:ln>
                  <a:noFill/>
                </a:ln>
                <a:solidFill>
                  <a:srgbClr val="808080"/>
                </a:solidFill>
                <a:effectLst/>
                <a:latin typeface="Consolas" panose="020B0609020204030204" pitchFamily="49" charset="0"/>
              </a:rPr>
              <a:t># convert to array</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new_array</a:t>
            </a:r>
            <a:r>
              <a:rPr kumimoji="0" lang="en-US" altLang="en-US" sz="900" b="0" i="0" u="none" strike="noStrike" cap="none" normalizeH="0" baseline="0" dirty="0">
                <a:ln>
                  <a:noFill/>
                </a:ln>
                <a:solidFill>
                  <a:srgbClr val="A9B7C6"/>
                </a:solidFill>
                <a:effectLst/>
                <a:latin typeface="Consolas" panose="020B0609020204030204" pitchFamily="49" charset="0"/>
              </a:rPr>
              <a:t> = cv2.resize(</a:t>
            </a:r>
            <a:r>
              <a:rPr kumimoji="0" lang="en-US" altLang="en-US" sz="900" b="0" i="0" u="none" strike="noStrike" cap="none" normalizeH="0" baseline="0" dirty="0" err="1">
                <a:ln>
                  <a:noFill/>
                </a:ln>
                <a:solidFill>
                  <a:srgbClr val="A9B7C6"/>
                </a:solidFill>
                <a:effectLst/>
                <a:latin typeface="Consolas" panose="020B0609020204030204" pitchFamily="49" charset="0"/>
              </a:rPr>
              <a:t>img_array</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(IMG_SIZE</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IMG_SIZE))  </a:t>
            </a:r>
            <a:r>
              <a:rPr kumimoji="0" lang="en-US" altLang="en-US" sz="900" b="0" i="0" u="none" strike="noStrike" cap="none" normalizeH="0" baseline="0" dirty="0">
                <a:ln>
                  <a:noFill/>
                </a:ln>
                <a:solidFill>
                  <a:srgbClr val="808080"/>
                </a:solidFill>
                <a:effectLst/>
                <a:latin typeface="Consolas" panose="020B0609020204030204" pitchFamily="49" charset="0"/>
              </a:rPr>
              <a:t># resize to normalize data size</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training_data.append</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new_array</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class_num</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808080"/>
                </a:solidFill>
                <a:effectLst/>
                <a:latin typeface="Consolas" panose="020B0609020204030204" pitchFamily="49" charset="0"/>
              </a:rPr>
              <a:t># add this to our </a:t>
            </a:r>
            <a:r>
              <a:rPr kumimoji="0" lang="en-US" altLang="en-US" sz="900" b="0" i="0" u="none" strike="noStrike" cap="none" normalizeH="0" baseline="0" dirty="0" err="1">
                <a:ln>
                  <a:noFill/>
                </a:ln>
                <a:solidFill>
                  <a:srgbClr val="808080"/>
                </a:solidFill>
                <a:effectLst/>
                <a:latin typeface="Consolas" panose="020B0609020204030204" pitchFamily="49" charset="0"/>
              </a:rPr>
              <a:t>training_data</a:t>
            </a:r>
            <a:br>
              <a:rPr kumimoji="0" lang="en-US" altLang="en-US" sz="900" b="0" i="0" u="none" strike="noStrike" cap="none" normalizeH="0" baseline="0" dirty="0">
                <a:ln>
                  <a:noFill/>
                </a:ln>
                <a:solidFill>
                  <a:srgbClr val="808080"/>
                </a:solidFill>
                <a:effectLst/>
                <a:latin typeface="Consolas" panose="020B0609020204030204" pitchFamily="49" charset="0"/>
              </a:rPr>
            </a:b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for </a:t>
            </a:r>
            <a:r>
              <a:rPr kumimoji="0" lang="en-US" altLang="en-US" sz="900" b="0" i="0" u="none" strike="noStrike" cap="none" normalizeH="0" baseline="0" dirty="0">
                <a:ln>
                  <a:noFill/>
                </a:ln>
                <a:solidFill>
                  <a:srgbClr val="A9B7C6"/>
                </a:solidFill>
                <a:effectLst/>
                <a:latin typeface="Consolas" panose="020B0609020204030204" pitchFamily="49" charset="0"/>
              </a:rPr>
              <a:t>features</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label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err="1">
                <a:ln>
                  <a:noFill/>
                </a:ln>
                <a:solidFill>
                  <a:srgbClr val="A9B7C6"/>
                </a:solidFill>
                <a:effectLst/>
                <a:latin typeface="Consolas" panose="020B0609020204030204" pitchFamily="49" charset="0"/>
              </a:rPr>
              <a:t>training_data</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X.append</a:t>
            </a:r>
            <a:r>
              <a:rPr kumimoji="0" lang="en-US" altLang="en-US" sz="900" b="0" i="0" u="none" strike="noStrike" cap="none" normalizeH="0" baseline="0" dirty="0">
                <a:ln>
                  <a:noFill/>
                </a:ln>
                <a:solidFill>
                  <a:srgbClr val="A9B7C6"/>
                </a:solidFill>
                <a:effectLst/>
                <a:latin typeface="Consolas" panose="020B0609020204030204" pitchFamily="49" charset="0"/>
              </a:rPr>
              <a:t>(features)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y.append</a:t>
            </a:r>
            <a:r>
              <a:rPr kumimoji="0" lang="en-US" altLang="en-US" sz="900" b="0" i="0" u="none" strike="noStrike" cap="none" normalizeH="0" baseline="0" dirty="0">
                <a:ln>
                  <a:noFill/>
                </a:ln>
                <a:solidFill>
                  <a:srgbClr val="A9B7C6"/>
                </a:solidFill>
                <a:effectLst/>
                <a:latin typeface="Consolas" panose="020B0609020204030204" pitchFamily="49" charset="0"/>
              </a:rPr>
              <a:t>(label)</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return </a:t>
            </a:r>
            <a:r>
              <a:rPr kumimoji="0" lang="en-US" altLang="en-US" sz="900" b="0" i="0" u="none" strike="noStrike" cap="none" normalizeH="0" baseline="0" dirty="0">
                <a:ln>
                  <a:noFill/>
                </a:ln>
                <a:solidFill>
                  <a:srgbClr val="A9B7C6"/>
                </a:solidFill>
                <a:effectLst/>
                <a:latin typeface="Consolas" panose="020B0609020204030204" pitchFamily="49" charset="0"/>
              </a:rPr>
              <a:t>X</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y</a:t>
            </a:r>
            <a:br>
              <a:rPr kumimoji="0" lang="en-US" altLang="en-US" sz="900" b="0" i="0" u="none" strike="noStrike" cap="none" normalizeH="0" baseline="0" dirty="0">
                <a:ln>
                  <a:noFill/>
                </a:ln>
                <a:solidFill>
                  <a:srgbClr val="A9B7C6"/>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7315200" y="2093976"/>
            <a:ext cx="4746171"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create_training_data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training model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test model.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4777" y="6488668"/>
            <a:ext cx="5795493"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15. create training data.</a:t>
            </a:r>
          </a:p>
        </p:txBody>
      </p:sp>
    </p:spTree>
    <p:extLst>
      <p:ext uri="{BB962C8B-B14F-4D97-AF65-F5344CB8AC3E}">
        <p14:creationId xmlns:p14="http://schemas.microsoft.com/office/powerpoint/2010/main" val="413702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hóa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2093976"/>
            <a:ext cx="10058400" cy="4050792"/>
          </a:xfrm>
        </p:spPr>
        <p:txBody>
          <a:bodyPr/>
          <a:lstStyle/>
          <a:p>
            <a:pPr marL="0" indent="0">
              <a:buNone/>
            </a:pP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testing .</a:t>
            </a:r>
          </a:p>
        </p:txBody>
      </p:sp>
      <p:pic>
        <p:nvPicPr>
          <p:cNvPr id="4" name="Picture 3"/>
          <p:cNvPicPr>
            <a:picLocks noChangeAspect="1"/>
          </p:cNvPicPr>
          <p:nvPr/>
        </p:nvPicPr>
        <p:blipFill>
          <a:blip r:embed="rId2"/>
          <a:stretch>
            <a:fillRect/>
          </a:stretch>
        </p:blipFill>
        <p:spPr>
          <a:xfrm>
            <a:off x="2101078" y="2709672"/>
            <a:ext cx="7362825" cy="2819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434107" y="5795493"/>
            <a:ext cx="6864439"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16. </a:t>
            </a:r>
            <a:r>
              <a:rPr lang="en-US" sz="2000" b="1" dirty="0" err="1">
                <a:latin typeface="Times New Roman" panose="02020603050405020304" pitchFamily="18" charset="0"/>
                <a:cs typeface="Times New Roman" panose="02020603050405020304" pitchFamily="18" charset="0"/>
              </a:rPr>
              <a:t>Chuẩn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hóa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15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14" y="407053"/>
            <a:ext cx="10058400" cy="1609344"/>
          </a:xfrm>
        </p:spPr>
        <p:txBody>
          <a:bodyPr>
            <a:normAutofit/>
          </a:bodyPr>
          <a:lstStyle/>
          <a:p>
            <a:r>
              <a:rPr lang="en-US" sz="3000" dirty="0" err="1">
                <a:latin typeface="Times New Roman" panose="02020603050405020304" pitchFamily="18" charset="0"/>
                <a:cs typeface="Times New Roman" panose="02020603050405020304" pitchFamily="18" charset="0"/>
              </a:rPr>
              <a:t>Hàm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model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cnn</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750422" y="2120900"/>
            <a:ext cx="9377825" cy="374867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516776" y="6069874"/>
            <a:ext cx="7141029"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17. </a:t>
            </a:r>
            <a:r>
              <a:rPr lang="en-US" sz="2000" b="1" dirty="0" err="1">
                <a:latin typeface="Times New Roman" panose="02020603050405020304" pitchFamily="18" charset="0"/>
                <a:cs typeface="Times New Roman" panose="02020603050405020304" pitchFamily="18" charset="0"/>
              </a:rPr>
              <a:t>Khởi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tạo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cnn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xây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dựng</a:t>
            </a:r>
            <a:r>
              <a:rPr lang="en-US" sz="2000" b="1" dirty="0">
                <a:latin typeface="Times New Roman" panose="02020603050405020304" pitchFamily="18" charset="0"/>
                <a:cs typeface="Times New Roman" panose="02020603050405020304" pitchFamily="18" charset="0"/>
              </a:rPr>
              <a:t> model.</a:t>
            </a:r>
          </a:p>
        </p:txBody>
      </p:sp>
    </p:spTree>
    <p:extLst>
      <p:ext uri="{BB962C8B-B14F-4D97-AF65-F5344CB8AC3E}">
        <p14:creationId xmlns:p14="http://schemas.microsoft.com/office/powerpoint/2010/main" val="114963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Training model</a:t>
            </a:r>
          </a:p>
        </p:txBody>
      </p:sp>
      <p:pic>
        <p:nvPicPr>
          <p:cNvPr id="4" name="Content Placeholder 3"/>
          <p:cNvPicPr>
            <a:picLocks noGrp="1" noChangeAspect="1"/>
          </p:cNvPicPr>
          <p:nvPr>
            <p:ph idx="1"/>
          </p:nvPr>
        </p:nvPicPr>
        <p:blipFill>
          <a:blip r:embed="rId2"/>
          <a:stretch>
            <a:fillRect/>
          </a:stretch>
        </p:blipFill>
        <p:spPr>
          <a:xfrm>
            <a:off x="1258978" y="2348502"/>
            <a:ext cx="9001125" cy="131445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384663" y="4023360"/>
            <a:ext cx="8875440"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18. </a:t>
            </a:r>
            <a:r>
              <a:rPr lang="en-US" sz="2000" b="1" dirty="0" err="1">
                <a:latin typeface="Times New Roman" panose="02020603050405020304" pitchFamily="18" charset="0"/>
                <a:cs typeface="Times New Roman" panose="02020603050405020304" pitchFamily="18" charset="0"/>
              </a:rPr>
              <a:t>Khởi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tạo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training model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training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testing </a:t>
            </a:r>
            <a:r>
              <a:rPr lang="en-US" sz="2000" b="1" dirty="0" err="1">
                <a:latin typeface="Times New Roman" panose="02020603050405020304" pitchFamily="18" charset="0"/>
                <a:cs typeface="Times New Roman" panose="02020603050405020304" pitchFamily="18" charset="0"/>
              </a:rPr>
              <a:t>rồi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vào</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’64x3-CNN.model’</a:t>
            </a:r>
          </a:p>
        </p:txBody>
      </p:sp>
    </p:spTree>
    <p:extLst>
      <p:ext uri="{BB962C8B-B14F-4D97-AF65-F5344CB8AC3E}">
        <p14:creationId xmlns:p14="http://schemas.microsoft.com/office/powerpoint/2010/main" val="374882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8240" y="315958"/>
            <a:ext cx="9749300" cy="395995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928030" y="4833257"/>
            <a:ext cx="9934130"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19. </a:t>
            </a:r>
            <a:r>
              <a:rPr lang="en-US" sz="2000" b="1" dirty="0" err="1">
                <a:latin typeface="Times New Roman" panose="02020603050405020304" pitchFamily="18" charset="0"/>
                <a:cs typeface="Times New Roman" panose="02020603050405020304" pitchFamily="18" charset="0"/>
              </a:rPr>
              <a:t>Hiển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loss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accuracy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model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training</a:t>
            </a:r>
          </a:p>
        </p:txBody>
      </p:sp>
    </p:spTree>
    <p:extLst>
      <p:ext uri="{BB962C8B-B14F-4D97-AF65-F5344CB8AC3E}">
        <p14:creationId xmlns:p14="http://schemas.microsoft.com/office/powerpoint/2010/main" val="403784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80173" y="1872627"/>
            <a:ext cx="6848475" cy="31623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480173" y="5340808"/>
            <a:ext cx="6848475"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20. </a:t>
            </a:r>
            <a:r>
              <a:rPr lang="en-US" sz="2000" b="1" dirty="0" err="1">
                <a:latin typeface="Times New Roman" panose="02020603050405020304" pitchFamily="18" charset="0"/>
                <a:cs typeface="Times New Roman" panose="02020603050405020304" pitchFamily="18" charset="0"/>
              </a:rPr>
              <a:t>Vẽ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testing</a:t>
            </a:r>
          </a:p>
        </p:txBody>
      </p:sp>
    </p:spTree>
    <p:extLst>
      <p:ext uri="{BB962C8B-B14F-4D97-AF65-F5344CB8AC3E}">
        <p14:creationId xmlns:p14="http://schemas.microsoft.com/office/powerpoint/2010/main" val="261867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sâu</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(Deep Learning)</a:t>
            </a:r>
          </a:p>
        </p:txBody>
      </p:sp>
      <p:sp>
        <p:nvSpPr>
          <p:cNvPr id="3" name="Content Placeholder 2"/>
          <p:cNvSpPr>
            <a:spLocks noGrp="1"/>
          </p:cNvSpPr>
          <p:nvPr>
            <p:ph idx="1"/>
          </p:nvPr>
        </p:nvSpPr>
        <p:spPr/>
        <p:txBody>
          <a:bodyPr>
            <a:normAutofit lnSpcReduction="10000"/>
          </a:bodyPr>
          <a:lstStyle/>
          <a:p>
            <a:r>
              <a:rPr lang="en-US" dirty="0"/>
              <a:t> 	</a:t>
            </a:r>
            <a:r>
              <a:rPr lang="en-US" sz="2500" dirty="0" err="1">
                <a:latin typeface="Times New Roman" panose="02020603050405020304" pitchFamily="18" charset="0"/>
                <a:cs typeface="Times New Roman" panose="02020603050405020304" pitchFamily="18" charset="0"/>
              </a:rPr>
              <a:t>Trí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tuệ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phổ</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ngày</a:t>
            </a:r>
            <a:r>
              <a:rPr lang="en-US" sz="2500" dirty="0">
                <a:latin typeface="Times New Roman" panose="02020603050405020304" pitchFamily="18" charset="0"/>
                <a:cs typeface="Times New Roman" panose="02020603050405020304" pitchFamily="18" charset="0"/>
              </a:rPr>
              <a:t> nay. </a:t>
            </a:r>
            <a:r>
              <a:rPr lang="en-US" sz="2500" dirty="0" err="1">
                <a:latin typeface="Times New Roman" panose="02020603050405020304" pitchFamily="18" charset="0"/>
                <a:cs typeface="Times New Roman" panose="02020603050405020304" pitchFamily="18" charset="0"/>
              </a:rPr>
              <a:t>Mọi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khoa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nghiệp,giáo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áp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A.I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dàng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hơn</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Ví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AI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trường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kiếm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nhuận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AI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khối</a:t>
            </a:r>
            <a:r>
              <a:rPr lang="en-US" sz="2500" dirty="0">
                <a:latin typeface="Times New Roman" panose="02020603050405020304" pitchFamily="18" charset="0"/>
                <a:cs typeface="Times New Roman" panose="02020603050405020304" pitchFamily="18" charset="0"/>
              </a:rPr>
              <a:t> u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hay </a:t>
            </a:r>
            <a:r>
              <a:rPr lang="en-US" sz="2500" dirty="0" err="1">
                <a:latin typeface="Times New Roman" panose="02020603050405020304" pitchFamily="18" charset="0"/>
                <a:cs typeface="Times New Roman" panose="02020603050405020304" pitchFamily="18" charset="0"/>
              </a:rPr>
              <a:t>lành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AI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AI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lịch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nộp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xác</a:t>
            </a:r>
            <a:r>
              <a:rPr lang="en-US" sz="2500" dirty="0">
                <a:latin typeface="Times New Roman" panose="02020603050405020304" pitchFamily="18" charset="0"/>
                <a:cs typeface="Times New Roman" panose="02020603050405020304" pitchFamily="18" charset="0"/>
              </a:rPr>
              <a:t> minh </a:t>
            </a:r>
            <a:r>
              <a:rPr lang="en-US" sz="2500" dirty="0" err="1">
                <a:latin typeface="Times New Roman" panose="02020603050405020304" pitchFamily="18" charset="0"/>
                <a:cs typeface="Times New Roman" panose="02020603050405020304" pitchFamily="18" charset="0"/>
              </a:rPr>
              <a:t>nếu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đáp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thiểu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Đây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dẫn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AI </a:t>
            </a:r>
            <a:r>
              <a:rPr lang="en-US" sz="2500" dirty="0" err="1">
                <a:latin typeface="Times New Roman" panose="02020603050405020304" pitchFamily="18" charset="0"/>
                <a:cs typeface="Times New Roman" panose="02020603050405020304" pitchFamily="18" charset="0"/>
              </a:rPr>
              <a:t>trở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phổ</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biến</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đây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do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ML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ML. Linear Regression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ML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bắt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ML</a:t>
            </a:r>
          </a:p>
          <a:p>
            <a:endParaRPr lang="en-US" dirty="0"/>
          </a:p>
        </p:txBody>
      </p:sp>
    </p:spTree>
    <p:extLst>
      <p:ext uri="{BB962C8B-B14F-4D97-AF65-F5344CB8AC3E}">
        <p14:creationId xmlns:p14="http://schemas.microsoft.com/office/powerpoint/2010/main" val="115186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2351" y="1402395"/>
            <a:ext cx="7219950" cy="3619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445146" y="5736986"/>
            <a:ext cx="7167155"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21.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đoán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từ</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một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testing </a:t>
            </a:r>
          </a:p>
        </p:txBody>
      </p:sp>
    </p:spTree>
    <p:extLst>
      <p:ext uri="{BB962C8B-B14F-4D97-AF65-F5344CB8AC3E}">
        <p14:creationId xmlns:p14="http://schemas.microsoft.com/office/powerpoint/2010/main" val="2566287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Hiển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model</a:t>
            </a:r>
          </a:p>
        </p:txBody>
      </p:sp>
      <p:pic>
        <p:nvPicPr>
          <p:cNvPr id="4" name="Picture 3"/>
          <p:cNvPicPr>
            <a:picLocks noChangeAspect="1"/>
          </p:cNvPicPr>
          <p:nvPr/>
        </p:nvPicPr>
        <p:blipFill>
          <a:blip r:embed="rId2"/>
          <a:stretch>
            <a:fillRect/>
          </a:stretch>
        </p:blipFill>
        <p:spPr>
          <a:xfrm>
            <a:off x="2563797" y="1687510"/>
            <a:ext cx="6134100" cy="425767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280433" y="6246631"/>
            <a:ext cx="448491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22.Các </a:t>
            </a:r>
            <a:r>
              <a:rPr lang="en-US" sz="2000" b="1" dirty="0" err="1">
                <a:latin typeface="Times New Roman" panose="02020603050405020304" pitchFamily="18" charset="0"/>
                <a:cs typeface="Times New Roman" panose="02020603050405020304" pitchFamily="18" charset="0"/>
              </a:rPr>
              <a:t>lớp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mạng</a:t>
            </a:r>
            <a:r>
              <a:rPr lang="en-US" sz="2000" b="1" dirty="0">
                <a:latin typeface="Times New Roman" panose="02020603050405020304" pitchFamily="18" charset="0"/>
                <a:cs typeface="Times New Roman" panose="02020603050405020304" pitchFamily="18" charset="0"/>
              </a:rPr>
              <a:t> CNN</a:t>
            </a:r>
          </a:p>
        </p:txBody>
      </p:sp>
    </p:spTree>
    <p:extLst>
      <p:ext uri="{BB962C8B-B14F-4D97-AF65-F5344CB8AC3E}">
        <p14:creationId xmlns:p14="http://schemas.microsoft.com/office/powerpoint/2010/main" val="2471915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77394" y="1490526"/>
            <a:ext cx="4667795"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training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testing.</a:t>
            </a:r>
          </a:p>
        </p:txBody>
      </p:sp>
      <p:sp>
        <p:nvSpPr>
          <p:cNvPr id="8" name="TextBox 7"/>
          <p:cNvSpPr txBox="1"/>
          <p:nvPr/>
        </p:nvSpPr>
        <p:spPr>
          <a:xfrm>
            <a:off x="2124891" y="2560320"/>
            <a:ext cx="7585166" cy="163121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overfitting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training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testing </a:t>
            </a:r>
            <a:r>
              <a:rPr lang="en-US" sz="2000" dirty="0" err="1">
                <a:latin typeface="Times New Roman" panose="02020603050405020304" pitchFamily="18" charset="0"/>
                <a:cs typeface="Times New Roman" panose="02020603050405020304" pitchFamily="18" charset="0"/>
              </a:rPr>
              <a:t>khá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training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856" y="1308661"/>
            <a:ext cx="3746318" cy="1033945"/>
          </a:xfrm>
          <a:prstGeom prst="rect">
            <a:avLst/>
          </a:prstGeom>
        </p:spPr>
      </p:pic>
    </p:spTree>
    <p:extLst>
      <p:ext uri="{BB962C8B-B14F-4D97-AF65-F5344CB8AC3E}">
        <p14:creationId xmlns:p14="http://schemas.microsoft.com/office/powerpoint/2010/main" val="133008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TRAINING</a:t>
            </a:r>
          </a:p>
        </p:txBody>
      </p:sp>
      <p:pic>
        <p:nvPicPr>
          <p:cNvPr id="4" name="Picture 3"/>
          <p:cNvPicPr>
            <a:picLocks noChangeAspect="1"/>
          </p:cNvPicPr>
          <p:nvPr/>
        </p:nvPicPr>
        <p:blipFill>
          <a:blip r:embed="rId2"/>
          <a:stretch>
            <a:fillRect/>
          </a:stretch>
        </p:blipFill>
        <p:spPr>
          <a:xfrm>
            <a:off x="1069848" y="1929765"/>
            <a:ext cx="4152900" cy="29146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399303" y="1891665"/>
            <a:ext cx="4810125" cy="295275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445623" y="5008626"/>
            <a:ext cx="3291840" cy="707886"/>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23.Đồ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training </a:t>
            </a:r>
          </a:p>
        </p:txBody>
      </p:sp>
      <p:sp>
        <p:nvSpPr>
          <p:cNvPr id="7" name="TextBox 6"/>
          <p:cNvSpPr txBox="1"/>
          <p:nvPr/>
        </p:nvSpPr>
        <p:spPr>
          <a:xfrm>
            <a:off x="6836229" y="4844415"/>
            <a:ext cx="3239588" cy="707886"/>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24.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diễn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training.</a:t>
            </a:r>
          </a:p>
        </p:txBody>
      </p:sp>
    </p:spTree>
    <p:extLst>
      <p:ext uri="{BB962C8B-B14F-4D97-AF65-F5344CB8AC3E}">
        <p14:creationId xmlns:p14="http://schemas.microsoft.com/office/powerpoint/2010/main" val="1805547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testing</a:t>
            </a:r>
            <a:endParaRPr lang="en-US" sz="3000" dirty="0"/>
          </a:p>
        </p:txBody>
      </p:sp>
      <p:pic>
        <p:nvPicPr>
          <p:cNvPr id="4" name="Picture 3"/>
          <p:cNvPicPr>
            <a:picLocks noChangeAspect="1"/>
          </p:cNvPicPr>
          <p:nvPr/>
        </p:nvPicPr>
        <p:blipFill>
          <a:blip r:embed="rId2"/>
          <a:stretch>
            <a:fillRect/>
          </a:stretch>
        </p:blipFill>
        <p:spPr>
          <a:xfrm>
            <a:off x="781594" y="2020878"/>
            <a:ext cx="4419600" cy="28670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129463" y="2063740"/>
            <a:ext cx="4313619" cy="2824163"/>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341120" y="4961001"/>
            <a:ext cx="3300549" cy="707886"/>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25.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diễn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testing </a:t>
            </a:r>
          </a:p>
        </p:txBody>
      </p:sp>
      <p:sp>
        <p:nvSpPr>
          <p:cNvPr id="7" name="TextBox 6"/>
          <p:cNvSpPr txBox="1"/>
          <p:nvPr/>
        </p:nvSpPr>
        <p:spPr>
          <a:xfrm>
            <a:off x="6888480" y="4887903"/>
            <a:ext cx="3274423" cy="707886"/>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26.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diễn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testingg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084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xét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thị</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Model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Model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overfitting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underfitting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Do learning rate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795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model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đoán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0663" y="1583144"/>
            <a:ext cx="2541456" cy="4051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54" y="1501681"/>
            <a:ext cx="2812024" cy="4214225"/>
          </a:xfrm>
          <a:prstGeom prst="rect">
            <a:avLst/>
          </a:prstGeom>
        </p:spPr>
      </p:pic>
      <p:sp>
        <p:nvSpPr>
          <p:cNvPr id="6" name="TextBox 5"/>
          <p:cNvSpPr txBox="1"/>
          <p:nvPr/>
        </p:nvSpPr>
        <p:spPr>
          <a:xfrm>
            <a:off x="1602377" y="6235337"/>
            <a:ext cx="6234399"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không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706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3094" y="752856"/>
            <a:ext cx="5825984" cy="4051300"/>
          </a:xfrm>
          <a:prstGeom prst="rect">
            <a:avLst/>
          </a:prstGeom>
        </p:spPr>
      </p:pic>
      <p:sp>
        <p:nvSpPr>
          <p:cNvPr id="6" name="TextBox 5"/>
          <p:cNvSpPr txBox="1"/>
          <p:nvPr/>
        </p:nvSpPr>
        <p:spPr>
          <a:xfrm>
            <a:off x="2586445" y="5146765"/>
            <a:ext cx="4624920" cy="1200329"/>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mèo</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Hay </a:t>
            </a:r>
            <a:r>
              <a:rPr lang="en-US" dirty="0" err="1">
                <a:latin typeface="Times New Roman" panose="02020603050405020304" pitchFamily="18" charset="0"/>
                <a:cs typeface="Times New Roman" panose="02020603050405020304" pitchFamily="18" charset="0"/>
              </a:rPr>
              <a:t>không.Ta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41800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Mở</a:t>
            </a:r>
            <a:r>
              <a:rPr lang="en-US" dirty="0"/>
              <a:t> source </a:t>
            </a:r>
            <a:r>
              <a:rPr lang="en-US"/>
              <a:t>code </a:t>
            </a:r>
            <a:r>
              <a:rPr lang="en-US" b="1"/>
              <a:t>CNN.</a:t>
            </a:r>
            <a:r>
              <a:rPr lang="en-US" b="1" dirty="0"/>
              <a:t>py</a:t>
            </a:r>
            <a:r>
              <a:rPr lang="en-US" dirty="0"/>
              <a:t> </a:t>
            </a:r>
            <a:r>
              <a:rPr lang="en-US" dirty="0" err="1"/>
              <a:t>lên</a:t>
            </a:r>
            <a:r>
              <a:rPr lang="en-US" dirty="0"/>
              <a:t> </a:t>
            </a:r>
            <a:r>
              <a:rPr lang="en-US" dirty="0" err="1"/>
              <a:t>rồi</a:t>
            </a:r>
            <a:r>
              <a:rPr lang="en-US" dirty="0"/>
              <a:t> </a:t>
            </a:r>
            <a:r>
              <a:rPr lang="en-US" dirty="0" err="1"/>
              <a:t>chạy</a:t>
            </a:r>
            <a:endParaRPr lang="en-US" dirty="0"/>
          </a:p>
          <a:p>
            <a:r>
              <a:rPr lang="en-US" dirty="0" err="1"/>
              <a:t>Mỗi</a:t>
            </a:r>
            <a:r>
              <a:rPr lang="en-US" dirty="0"/>
              <a:t> </a:t>
            </a:r>
            <a:r>
              <a:rPr lang="en-US" dirty="0" err="1"/>
              <a:t>lần</a:t>
            </a:r>
            <a:r>
              <a:rPr lang="en-US" dirty="0"/>
              <a:t> </a:t>
            </a:r>
            <a:r>
              <a:rPr lang="en-US" dirty="0" err="1"/>
              <a:t>chạy</a:t>
            </a:r>
            <a:r>
              <a:rPr lang="en-US" dirty="0"/>
              <a:t> </a:t>
            </a:r>
            <a:r>
              <a:rPr lang="en-US" dirty="0" err="1"/>
              <a:t>sẽ</a:t>
            </a:r>
            <a:r>
              <a:rPr lang="en-US" dirty="0"/>
              <a:t> </a:t>
            </a:r>
            <a:r>
              <a:rPr lang="en-US" dirty="0" err="1"/>
              <a:t>tạo</a:t>
            </a:r>
            <a:r>
              <a:rPr lang="en-US" dirty="0"/>
              <a:t> </a:t>
            </a:r>
            <a:r>
              <a:rPr lang="en-US" dirty="0" err="1"/>
              <a:t>thành</a:t>
            </a:r>
            <a:r>
              <a:rPr lang="en-US" dirty="0"/>
              <a:t> 1 model </a:t>
            </a:r>
            <a:r>
              <a:rPr lang="en-US" dirty="0" err="1"/>
              <a:t>mới</a:t>
            </a:r>
            <a:r>
              <a:rPr lang="en-US" dirty="0"/>
              <a:t> </a:t>
            </a:r>
            <a:r>
              <a:rPr lang="en-US" dirty="0" err="1"/>
              <a:t>tên</a:t>
            </a:r>
            <a:r>
              <a:rPr lang="en-US" dirty="0"/>
              <a:t> </a:t>
            </a:r>
            <a:r>
              <a:rPr lang="en-US" dirty="0" err="1"/>
              <a:t>là:</a:t>
            </a:r>
            <a:r>
              <a:rPr lang="en-US" b="1" dirty="0" err="1"/>
              <a:t>model_cnn.model</a:t>
            </a:r>
            <a:endParaRPr lang="en-US" b="1" dirty="0"/>
          </a:p>
          <a:p>
            <a:endParaRPr lang="en-US" dirty="0"/>
          </a:p>
        </p:txBody>
      </p:sp>
    </p:spTree>
    <p:extLst>
      <p:ext uri="{BB962C8B-B14F-4D97-AF65-F5344CB8AC3E}">
        <p14:creationId xmlns:p14="http://schemas.microsoft.com/office/powerpoint/2010/main" val="354002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TÀI LIỆU THAM KHẢO</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https://viblo.asia/p/mang-no-ron-tich-chap-p2-het-MgNvWXDAGYx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https://medium.com/@harsathAI/cats-and-dogs-classifier-convolutional-neural-network-with-python-and-tensorflow-9-steps-of-6259c92802f3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https://pythonprogramming.net/convolutional-neural-network-deep-learning-python-tensorflow-keras/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https://www.youtube.com/channel/UCdKG2JnvPu6mY1NDXYFfN0g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2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416677" y="401772"/>
            <a:ext cx="9337675" cy="48656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3155323" y="5383369"/>
            <a:ext cx="6125651" cy="400110"/>
          </a:xfrm>
          <a:prstGeom prst="rect">
            <a:avLst/>
          </a:prstGeom>
          <a:noFill/>
        </p:spPr>
        <p:txBody>
          <a:bodyPr wrap="none" rtlCol="0">
            <a:spAutoFit/>
          </a:bodyPr>
          <a:lstStyle/>
          <a:p>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trính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đến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Deep learning. </a:t>
            </a:r>
          </a:p>
        </p:txBody>
      </p:sp>
    </p:spTree>
    <p:extLst>
      <p:ext uri="{BB962C8B-B14F-4D97-AF65-F5344CB8AC3E}">
        <p14:creationId xmlns:p14="http://schemas.microsoft.com/office/powerpoint/2010/main" val="377094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704" y="272131"/>
            <a:ext cx="7238814" cy="1361505"/>
          </a:xfrm>
        </p:spPr>
        <p:txBody>
          <a:bodyPr>
            <a:normAutofit fontScale="90000"/>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Classification</a:t>
            </a:r>
          </a:p>
        </p:txBody>
      </p:sp>
      <p:sp>
        <p:nvSpPr>
          <p:cNvPr id="3" name="Content Placeholder 2"/>
          <p:cNvSpPr>
            <a:spLocks noGrp="1"/>
          </p:cNvSpPr>
          <p:nvPr>
            <p:ph idx="1"/>
          </p:nvPr>
        </p:nvSpPr>
        <p:spPr>
          <a:xfrm>
            <a:off x="977900" y="1633636"/>
            <a:ext cx="10058400" cy="4050792"/>
          </a:xfrm>
        </p:spPr>
        <p:txBody>
          <a:bodyPr>
            <a:normAutofit/>
          </a:bodyPr>
          <a:lstStyle/>
          <a:p>
            <a:pPr marL="384048" lvl="2" indent="0">
              <a:buNone/>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loại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ảnh</a:t>
            </a:r>
            <a:r>
              <a:rPr lang="en-US" sz="2000" b="1" dirty="0">
                <a:latin typeface="Times New Roman" panose="02020603050405020304" pitchFamily="18" charset="0"/>
                <a:cs typeface="Times New Roman" panose="02020603050405020304" pitchFamily="18" charset="0"/>
              </a:rPr>
              <a:t> (image classification)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Deep learning,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(supervised):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nhãn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035300" y="3259879"/>
            <a:ext cx="5943600" cy="2380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3403600" y="5684428"/>
            <a:ext cx="4648200" cy="400110"/>
          </a:xfrm>
          <a:prstGeom prst="rect">
            <a:avLst/>
          </a:prstGeom>
          <a:noFill/>
        </p:spPr>
        <p:txBody>
          <a:bodyPr wrap="square" rtlCol="0">
            <a:spAutoFit/>
          </a:bodyPr>
          <a:lstStyle/>
          <a:p>
            <a:pPr algn="ct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ảnh</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39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fontScale="90000"/>
          </a:bodyPr>
          <a:lstStyle/>
          <a:p>
            <a:r>
              <a:rPr lang="en-US" sz="2000" b="1" u="sng" dirty="0" err="1">
                <a:latin typeface="Times New Roman" panose="02020603050405020304" pitchFamily="18" charset="0"/>
                <a:cs typeface="Times New Roman" panose="02020603050405020304" pitchFamily="18" charset="0"/>
              </a:rPr>
              <a:t>Ví</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dụ</a:t>
            </a:r>
            <a:r>
              <a:rPr lang="en-US" sz="2000" b="1"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trong hình ảnh bên dưới, một mô hình phân loại hình ảnh sẽ lấy một hình ảnh duy nhất và gán xác suất cho 4 nhãn, </a:t>
            </a:r>
            <a:r>
              <a:rPr lang="vi-VN" sz="2000" i="1" dirty="0">
                <a:latin typeface="Times New Roman" panose="02020603050405020304" pitchFamily="18" charset="0"/>
                <a:cs typeface="Times New Roman" panose="02020603050405020304" pitchFamily="18" charset="0"/>
              </a:rPr>
              <a:t>{cat, dog, hat, Mug}</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mèo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rộng</a:t>
            </a:r>
            <a:r>
              <a:rPr lang="en-US" sz="2000" dirty="0">
                <a:latin typeface="Times New Roman" panose="02020603050405020304" pitchFamily="18" charset="0"/>
                <a:cs typeface="Times New Roman" panose="02020603050405020304" pitchFamily="18" charset="0"/>
              </a:rPr>
              <a:t> 248 pixel,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400 pixel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Xanh</a:t>
            </a:r>
            <a:r>
              <a:rPr lang="en-US" sz="2000" dirty="0">
                <a:latin typeface="Times New Roman" panose="02020603050405020304" pitchFamily="18" charset="0"/>
                <a:cs typeface="Times New Roman" panose="02020603050405020304" pitchFamily="18" charset="0"/>
              </a:rPr>
              <a:t> lam,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image classification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trăm</a:t>
            </a:r>
            <a:r>
              <a:rPr lang="en-US" sz="2000" dirty="0">
                <a:latin typeface="Times New Roman" panose="02020603050405020304" pitchFamily="18" charset="0"/>
                <a:cs typeface="Times New Roman" panose="02020603050405020304" pitchFamily="18" charset="0"/>
              </a:rPr>
              <a:t> output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mèo</a:t>
            </a:r>
            <a:r>
              <a:rPr lang="en-US" sz="2000"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2247900" y="5321300"/>
            <a:ext cx="8001000" cy="400110"/>
          </a:xfrm>
          <a:prstGeom prst="rect">
            <a:avLst/>
          </a:prstGeom>
          <a:noFill/>
        </p:spPr>
        <p:txBody>
          <a:bodyPr wrap="square" rtlCol="0">
            <a:spAutoFit/>
          </a:bodyPr>
          <a:lstStyle/>
          <a:p>
            <a:pPr algn="ct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ảnh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mèo</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bằng</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image classification.</a:t>
            </a:r>
          </a:p>
        </p:txBody>
      </p:sp>
      <p:pic>
        <p:nvPicPr>
          <p:cNvPr id="7" name="Picture 6"/>
          <p:cNvPicPr>
            <a:picLocks noChangeAspect="1"/>
          </p:cNvPicPr>
          <p:nvPr/>
        </p:nvPicPr>
        <p:blipFill>
          <a:blip r:embed="rId2"/>
          <a:stretch>
            <a:fillRect/>
          </a:stretch>
        </p:blipFill>
        <p:spPr>
          <a:xfrm>
            <a:off x="2047875" y="1965325"/>
            <a:ext cx="7867650" cy="3355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314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sát</a:t>
            </a:r>
            <a:r>
              <a:rPr lang="en-US" sz="30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thiệp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91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Convolutional Neural Network(CNN)</a:t>
            </a:r>
          </a:p>
        </p:txBody>
      </p:sp>
      <p:pic>
        <p:nvPicPr>
          <p:cNvPr id="6" name="Picture 5"/>
          <p:cNvPicPr>
            <a:picLocks noChangeAspect="1"/>
          </p:cNvPicPr>
          <p:nvPr/>
        </p:nvPicPr>
        <p:blipFill>
          <a:blip r:embed="rId2"/>
          <a:stretch>
            <a:fillRect/>
          </a:stretch>
        </p:blipFill>
        <p:spPr>
          <a:xfrm>
            <a:off x="2803525" y="1917700"/>
            <a:ext cx="6457950" cy="3851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291044" y="5875432"/>
            <a:ext cx="5867400" cy="707886"/>
          </a:xfrm>
          <a:prstGeom prst="rect">
            <a:avLst/>
          </a:prstGeom>
          <a:noFill/>
        </p:spPr>
        <p:txBody>
          <a:bodyPr wrap="square" rtlCol="0">
            <a:spAutoFit/>
          </a:bodyPr>
          <a:lstStyle/>
          <a:p>
            <a:pPr algn="ct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Convolutional Neural Network(CNN) </a:t>
            </a:r>
          </a:p>
        </p:txBody>
      </p:sp>
    </p:spTree>
    <p:extLst>
      <p:ext uri="{BB962C8B-B14F-4D97-AF65-F5344CB8AC3E}">
        <p14:creationId xmlns:p14="http://schemas.microsoft.com/office/powerpoint/2010/main" val="17352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err="1">
                <a:latin typeface="Times New Roman" panose="02020603050405020304" pitchFamily="18" charset="0"/>
                <a:cs typeface="Times New Roman" panose="02020603050405020304" pitchFamily="18" charset="0"/>
              </a:rPr>
              <a:t>Định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nghĩa</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mj-lt"/>
              </a:rPr>
              <a:t> 	- </a:t>
            </a:r>
            <a:r>
              <a:rPr lang="vi-VN" dirty="0">
                <a:latin typeface="+mj-lt"/>
              </a:rPr>
              <a:t>Convolutional Neural Network (CNNs – Mạng nơ-ron tích chập) là một trong những mô hình Deep Learning tiên tiến. Nó giúp cho chúng ta xây dựng được những hệ thống thông minh với độ chính xác cao như hiện nay. Như hệ thống xử lý ảnh lớn như Facebook, Google hay Amazon đã đưa vào sản phẩm của mình những chức năng thông minh như nhận diện khuôn mặt người dùng, phát triển xe hơi tự lái hay drone giao hàng tự động.</a:t>
            </a:r>
          </a:p>
          <a:p>
            <a:r>
              <a:rPr lang="en-US" dirty="0">
                <a:latin typeface="+mj-lt"/>
              </a:rPr>
              <a:t> 	- </a:t>
            </a:r>
            <a:r>
              <a:rPr lang="vi-VN" dirty="0">
                <a:latin typeface="+mj-lt"/>
              </a:rPr>
              <a:t>CNN được sử dụng nhiều trong các bài toán nhận dạng các object trong ảnh. Để tìm hiểu tại sao thuật toán này được sử dụng rộng rãi cho việc nhận dạng (detection), chúng ta hãy cùng tìm hiểu về thuật toán này.</a:t>
            </a:r>
          </a:p>
          <a:p>
            <a:endParaRPr lang="en-US" dirty="0"/>
          </a:p>
        </p:txBody>
      </p:sp>
    </p:spTree>
    <p:extLst>
      <p:ext uri="{BB962C8B-B14F-4D97-AF65-F5344CB8AC3E}">
        <p14:creationId xmlns:p14="http://schemas.microsoft.com/office/powerpoint/2010/main" val="3225437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1931</TotalTime>
  <Words>3356</Words>
  <Application>Microsoft Office PowerPoint</Application>
  <PresentationFormat>Widescreen</PresentationFormat>
  <Paragraphs>140</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Consolas</vt:lpstr>
      <vt:lpstr>Rockwell</vt:lpstr>
      <vt:lpstr>Rockwell Condensed</vt:lpstr>
      <vt:lpstr>Times New Roman</vt:lpstr>
      <vt:lpstr>Wingdings</vt:lpstr>
      <vt:lpstr>Wood Type</vt:lpstr>
      <vt:lpstr> Báo Cáo cuối kì</vt:lpstr>
      <vt:lpstr>Học máy (Machine Learning)</vt:lpstr>
      <vt:lpstr>Học sâu (Deep Learning)</vt:lpstr>
      <vt:lpstr>PowerPoint Presentation</vt:lpstr>
      <vt:lpstr>Image Classification</vt:lpstr>
      <vt:lpstr>Ví dụ :trong hình ảnh bên dưới, một mô hình phân loại hình ảnh sẽ lấy một hình ảnh duy nhất và gán xác suất cho 4 nhãn, {cat, dog, hat, Mug}. Hình ảnh con mèo có chiều rộng 248 pixel, cao 400 pixel và có ba kênh màu Đỏ, Xanh lục, Xanh lam, thông qua việc xử lý hình ảnh bằng image classification sẽ cho ra tỉ lệ phần trăm output đó là con vật gì ? Chẳng hạn như đó là hình dạng một con mèo. </vt:lpstr>
      <vt:lpstr>Phân loại hình ảnh có giám sát và không giám sát.</vt:lpstr>
      <vt:lpstr>Convolutional Neural Network(CNN)</vt:lpstr>
      <vt:lpstr>Định nghĩa</vt:lpstr>
      <vt:lpstr>Convolutional là gì? </vt:lpstr>
      <vt:lpstr>Cấu trúc của mạng CNN</vt:lpstr>
      <vt:lpstr>Phân loại hình ảnh CNN lấy một hình ảnh đầu vào, xử lý nó và phân loại nó theo các danh mục nhất định (VD: Dog, Cat, Tiger,…..). Máy tính nhìn thấy một hình ảnh đầu vào là mảng pixel và nó phụ thuộc vào độ phân giải hình ảnh. Dựa trên độ phân giải hình ảnh, nó sẽ thấy (h =chiều cai o, w = chiều rộng, d = kích thước). Ví dụ:  Một hình ảnh gồm 6x6x3 mảng ma trận RGB (3 liên quan đến các giá trị RGB) và một hình ảnh của  4 x 4 x1 mảng ma trận của hình ảnh thang độ xám.</vt:lpstr>
      <vt:lpstr>Về mặt kỹ thuật, các mô hình NN học sâu để đào tạo và kiểm tra, mỗi hình ảnh đầu vào sẽ chuyển nó qua một loạt các lớp chập với các bộ lọc (Kernals), Pooling, các lớp được kết nối đầy đủ (FC) và áp dụng chức năng Softmax để phân loại một đối tượng có giá trị xác suất từ 0 và 1. Hình dưới đây là một luồng CNN hoàn chỉnh ảnh đầu vào và phân loại các đối tượng dựa trên các giá trị. </vt:lpstr>
      <vt:lpstr>Lớp kết hợp </vt:lpstr>
      <vt:lpstr>Kết hợp hình ảnh với các bộ lọc khác nhau có thể thực hiên các hoạt động như phát hiện cạnh, làm mờ và làm sắc nét bằng cách áp dụng các bộ lọc. Ví dụ dưới đây cho thấy hình ảnh tích chập khác nhau khi áp dụng các loại bộ lọc khác nhau (Kernels).</vt:lpstr>
      <vt:lpstr>Sải bước (Stride)</vt:lpstr>
      <vt:lpstr>Đệm  </vt:lpstr>
      <vt:lpstr>Phi tuyến tính (ReLU)</vt:lpstr>
      <vt:lpstr>PowerPoint Presentation</vt:lpstr>
      <vt:lpstr>PowerPoint Presentation</vt:lpstr>
      <vt:lpstr>Các ứng dụng của image classification</vt:lpstr>
      <vt:lpstr>Demo phân lớp chó và mèo sử dụng cnn</vt:lpstr>
      <vt:lpstr>PowerPoint Presentation</vt:lpstr>
      <vt:lpstr>TRAINING DỮ LIỆU    </vt:lpstr>
      <vt:lpstr>Chuẩn hóa dữ liệu</vt:lpstr>
      <vt:lpstr>Hàm xây dựng model từ mạng cnn</vt:lpstr>
      <vt:lpstr>Training model</vt:lpstr>
      <vt:lpstr>PowerPoint Presentation</vt:lpstr>
      <vt:lpstr>PowerPoint Presentation</vt:lpstr>
      <vt:lpstr>PowerPoint Presentation</vt:lpstr>
      <vt:lpstr>Hiển thị kết quả và đánh giá model</vt:lpstr>
      <vt:lpstr>PowerPoint Presentation</vt:lpstr>
      <vt:lpstr>Đồ thị biểu diễn sai số và độ chính xác trên tập TRAINING</vt:lpstr>
      <vt:lpstr>Đồ thị biểu diễn sai số và độ chính xác trên tập testing</vt:lpstr>
      <vt:lpstr>Nhận xét về đồ thị</vt:lpstr>
      <vt:lpstr>Sử dụng model để dự đoán kết quả</vt:lpstr>
      <vt:lpstr>PowerPoint Presentation</vt:lpstr>
      <vt:lpstr>Cách chạy chương trình</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Kì</dc:title>
  <dc:creator>USER</dc:creator>
  <cp:lastModifiedBy>Hung Nguyen</cp:lastModifiedBy>
  <cp:revision>64</cp:revision>
  <dcterms:created xsi:type="dcterms:W3CDTF">2019-10-31T09:17:40Z</dcterms:created>
  <dcterms:modified xsi:type="dcterms:W3CDTF">2023-10-30T10:08:55Z</dcterms:modified>
</cp:coreProperties>
</file>