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0233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4"/>
    <p:restoredTop sz="96327"/>
  </p:normalViewPr>
  <p:slideViewPr>
    <p:cSldViewPr snapToGrid="0">
      <p:cViewPr>
        <p:scale>
          <a:sx n="40" d="100"/>
          <a:sy n="40" d="100"/>
        </p:scale>
        <p:origin x="352" y="-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6584530"/>
            <a:ext cx="34198560" cy="14007253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21131956"/>
            <a:ext cx="30175200" cy="9713804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2142067"/>
            <a:ext cx="867537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2142067"/>
            <a:ext cx="25523190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10030472"/>
            <a:ext cx="34701480" cy="16736057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6924858"/>
            <a:ext cx="34701480" cy="8801097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2142076"/>
            <a:ext cx="3470148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9862823"/>
            <a:ext cx="17020696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4696440"/>
            <a:ext cx="1702069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9862823"/>
            <a:ext cx="17104520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4696440"/>
            <a:ext cx="17104520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5792902"/>
            <a:ext cx="20368260" cy="28591933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5792902"/>
            <a:ext cx="20368260" cy="28591933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2142076"/>
            <a:ext cx="347014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10710333"/>
            <a:ext cx="347014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4400-B34D-9641-ACA4-6F51C231390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7290595"/>
            <a:ext cx="135788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FC73C81C-EC50-95AB-169E-27DAE807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256" y="9209877"/>
            <a:ext cx="30109562" cy="18065737"/>
          </a:xfrm>
          <a:prstGeom prst="rect">
            <a:avLst/>
          </a:prstGeom>
        </p:spPr>
      </p:pic>
      <p:pic>
        <p:nvPicPr>
          <p:cNvPr id="1026" name="Picture 2" descr="New and improved letterhead – for every SIPS section! | Discovery that  Connects">
            <a:extLst>
              <a:ext uri="{FF2B5EF4-FFF2-40B4-BE49-F238E27FC236}">
                <a16:creationId xmlns:a16="http://schemas.microsoft.com/office/drawing/2014/main" id="{2D382CBB-C896-2598-6BF3-018EC110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57" y="428872"/>
            <a:ext cx="24494847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7C5E28-4A65-365F-14CD-78B7F2EE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7446" y="2152"/>
            <a:ext cx="22502896" cy="376399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10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Weed suppression from frost-seeded</a:t>
            </a:r>
            <a:br>
              <a:rPr lang="en-US" sz="10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</a:br>
            <a:r>
              <a:rPr lang="en-US" sz="10000" b="1" i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Brassicaceae</a:t>
            </a:r>
            <a:r>
              <a:rPr lang="en-US" sz="10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 cover crops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64FAF-69D6-0F14-2A95-0CD7F1AB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0557" y="4389622"/>
            <a:ext cx="39379757" cy="3056102"/>
          </a:xfrm>
        </p:spPr>
        <p:txBody>
          <a:bodyPr>
            <a:normAutofit/>
          </a:bodyPr>
          <a:lstStyle/>
          <a:p>
            <a:pPr algn="r"/>
            <a:r>
              <a:rPr lang="en-US" sz="6600" dirty="0"/>
              <a:t>Huong Nguyen, Olivia Fisher, Amy Fox, Kristen Loria, Kathryn Marini, Chris Pelzer, Adam Sharifi, Domenic Varma, Sandra Wayman, Matt Ryan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71783-5FC7-96A5-E2D1-860503416B0A}"/>
              </a:ext>
            </a:extLst>
          </p:cNvPr>
          <p:cNvSpPr txBox="1"/>
          <p:nvPr/>
        </p:nvSpPr>
        <p:spPr>
          <a:xfrm>
            <a:off x="482546" y="8498031"/>
            <a:ext cx="9653503" cy="1578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Cover crops can build soil fertility and suppress weeds [1].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Red clover </a:t>
            </a:r>
            <a:r>
              <a:rPr lang="en-US" sz="6000" dirty="0">
                <a:solidFill>
                  <a:schemeClr val="tx1"/>
                </a:solidFill>
              </a:rPr>
              <a:t>(</a:t>
            </a:r>
            <a:r>
              <a:rPr lang="en-US" sz="6000" i="1" dirty="0">
                <a:solidFill>
                  <a:schemeClr val="tx1"/>
                </a:solidFill>
              </a:rPr>
              <a:t>Trifolium pratense </a:t>
            </a:r>
            <a:r>
              <a:rPr lang="en-US" sz="6000" dirty="0">
                <a:solidFill>
                  <a:schemeClr val="tx1"/>
                </a:solidFill>
              </a:rPr>
              <a:t>L.) is a winter-hardy cover crop that provides multiple benefits [2] while requires little management [3].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Most brassicas are cool-season crops. Yellow mustard, spring canola, and winter rapeseed residues when incorporated with soil can reduce weed seedling emergence [4].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7D2B1-395F-CF47-A33F-65D580110256}"/>
              </a:ext>
            </a:extLst>
          </p:cNvPr>
          <p:cNvSpPr txBox="1"/>
          <p:nvPr/>
        </p:nvSpPr>
        <p:spPr>
          <a:xfrm>
            <a:off x="22140271" y="6002465"/>
            <a:ext cx="3014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FCBFE-BAC6-C4D2-6028-3B21D6359B43}"/>
              </a:ext>
            </a:extLst>
          </p:cNvPr>
          <p:cNvSpPr txBox="1"/>
          <p:nvPr/>
        </p:nvSpPr>
        <p:spPr>
          <a:xfrm>
            <a:off x="6400801" y="7040638"/>
            <a:ext cx="3383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Collard provided the strongest weed suppression among all the examined </a:t>
            </a:r>
            <a:r>
              <a:rPr lang="en-US" sz="6600" b="1" i="1" dirty="0"/>
              <a:t>Brassicaceae </a:t>
            </a:r>
            <a:r>
              <a:rPr lang="en-US" sz="6600" b="1" dirty="0"/>
              <a:t>species.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1467-69D5-0B4E-3A6F-707082E0D7E7}"/>
                  </a:ext>
                </a:extLst>
              </p:cNvPr>
              <p:cNvSpPr txBox="1"/>
              <p:nvPr/>
            </p:nvSpPr>
            <p:spPr>
              <a:xfrm>
                <a:off x="869388" y="28762731"/>
                <a:ext cx="26526036" cy="10248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Randomized complete block design with 4 replications (N = 48). Each replication consisted of 10 brassica cover crop species, 1 red clover, and 1 bare soil treatment. Red clover and bare soil are control treatments.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10 </a:t>
                </a:r>
                <a:r>
                  <a:rPr lang="en-US" sz="6000" i="1" dirty="0">
                    <a:solidFill>
                      <a:schemeClr val="tx1"/>
                    </a:solidFill>
                  </a:rPr>
                  <a:t>Brassicaceae </a:t>
                </a:r>
                <a:r>
                  <a:rPr lang="en-US" sz="6000" dirty="0">
                    <a:solidFill>
                      <a:schemeClr val="tx1"/>
                    </a:solidFill>
                  </a:rPr>
                  <a:t>species and red clover were frost-seeded on March 23</a:t>
                </a:r>
                <a:r>
                  <a:rPr lang="en-US" sz="6000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en-US" sz="6000" dirty="0">
                    <a:solidFill>
                      <a:schemeClr val="tx1"/>
                    </a:solidFill>
                  </a:rPr>
                  <a:t>, 2022.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Crop speculative coverage was evaluated from a 0.25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quadrat per plot on Jun 2</a:t>
                </a:r>
                <a:r>
                  <a:rPr lang="en-US" sz="6000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sz="6000" dirty="0">
                    <a:solidFill>
                      <a:schemeClr val="tx1"/>
                    </a:solidFill>
                  </a:rPr>
                  <a:t>, 2022.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Crop and weed biomass were harvested from a 0.25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quadrat per plot on Jun 3</a:t>
                </a:r>
                <a:r>
                  <a:rPr lang="en-US" sz="6000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en-US" sz="6000" dirty="0">
                    <a:solidFill>
                      <a:schemeClr val="tx1"/>
                    </a:solidFill>
                  </a:rPr>
                  <a:t>, 2022.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/>
                  <a:t>Linear model for crop speculative coverage was fitted with </a:t>
                </a:r>
                <a:r>
                  <a:rPr lang="en-US" sz="6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sz="6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0" dirty="0">
                    <a:solidFill>
                      <a:schemeClr val="tx1"/>
                    </a:solidFill>
                  </a:rPr>
                  <a:t>and non-linear model for crop – weed competition was fitted with </a:t>
                </a:r>
                <a:r>
                  <a:rPr lang="en-US" sz="6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nls</a:t>
                </a:r>
                <a:r>
                  <a:rPr lang="en-US" sz="6000" dirty="0">
                    <a:solidFill>
                      <a:schemeClr val="tx1"/>
                    </a:solidFill>
                  </a:rPr>
                  <a:t> (stats package version 3.6.2 [5]) in R version 4.2.1 [5].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1467-69D5-0B4E-3A6F-707082E0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88" y="28762731"/>
                <a:ext cx="26526036" cy="10248960"/>
              </a:xfrm>
              <a:prstGeom prst="rect">
                <a:avLst/>
              </a:prstGeom>
              <a:blipFill>
                <a:blip r:embed="rId4"/>
                <a:stretch>
                  <a:fillRect l="-1292" t="-1733" r="-1962" b="-3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51B2838-F150-7885-1864-1C24899A7130}"/>
              </a:ext>
            </a:extLst>
          </p:cNvPr>
          <p:cNvSpPr txBox="1"/>
          <p:nvPr/>
        </p:nvSpPr>
        <p:spPr>
          <a:xfrm>
            <a:off x="30691019" y="26767782"/>
            <a:ext cx="449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64146-EB2D-7B14-41E9-2666BFD8A53B}"/>
              </a:ext>
            </a:extLst>
          </p:cNvPr>
          <p:cNvSpPr txBox="1"/>
          <p:nvPr/>
        </p:nvSpPr>
        <p:spPr>
          <a:xfrm>
            <a:off x="27810002" y="36195535"/>
            <a:ext cx="122300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Acknowledgements</a:t>
            </a:r>
          </a:p>
          <a:p>
            <a:r>
              <a:rPr lang="en-US" sz="6000" dirty="0"/>
              <a:t>Keith </a:t>
            </a:r>
            <a:r>
              <a:rPr lang="en-US" sz="6000" dirty="0" err="1"/>
              <a:t>Berns</a:t>
            </a:r>
            <a:r>
              <a:rPr lang="en-US" sz="6000" dirty="0"/>
              <a:t>, Green Cover Seed, Bladen, Nebraska</a:t>
            </a:r>
          </a:p>
          <a:p>
            <a:endParaRPr lang="en-US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9E6F1-7601-07C5-FAD9-E25ECC2B66E2}"/>
                  </a:ext>
                </a:extLst>
              </p:cNvPr>
              <p:cNvSpPr txBox="1"/>
              <p:nvPr/>
            </p:nvSpPr>
            <p:spPr>
              <a:xfrm>
                <a:off x="22628351" y="10096740"/>
                <a:ext cx="9653503" cy="283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5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15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 ∗  </m:t>
                        </m:r>
                        <m:sSub>
                          <m:sSubPr>
                            <m:ctrlP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sz="11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9E6F1-7601-07C5-FAD9-E25ECC2B6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8351" y="10096740"/>
                <a:ext cx="9653503" cy="2834750"/>
              </a:xfrm>
              <a:prstGeom prst="rect">
                <a:avLst/>
              </a:prstGeom>
              <a:blipFill>
                <a:blip r:embed="rId5"/>
                <a:stretch>
                  <a:fillRect t="-444" b="-16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6A353D-B51C-1D7E-65EE-79966A97DE75}"/>
              </a:ext>
            </a:extLst>
          </p:cNvPr>
          <p:cNvSpPr txBox="1"/>
          <p:nvPr/>
        </p:nvSpPr>
        <p:spPr>
          <a:xfrm>
            <a:off x="9542581" y="27305534"/>
            <a:ext cx="9642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Materials and Methods</a:t>
            </a:r>
          </a:p>
          <a:p>
            <a:endParaRPr lang="en-US" sz="6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EE21D-561A-27B3-5C5A-C19B2935E03D}"/>
              </a:ext>
            </a:extLst>
          </p:cNvPr>
          <p:cNvSpPr txBox="1"/>
          <p:nvPr/>
        </p:nvSpPr>
        <p:spPr>
          <a:xfrm>
            <a:off x="27440199" y="28147488"/>
            <a:ext cx="1223009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Teasdale JR. Contribution of cover crops to weed management in sustainable agricultural systems. Journal of production agriculture. 1996 Oct;9(4):475-9. </a:t>
            </a:r>
          </a:p>
          <a:p>
            <a:pPr marL="742950" indent="-742950">
              <a:buAutoNum type="arabicPeriod"/>
            </a:pP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Ohno T, Doolan K,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Zibilske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LM, Liebman M,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Gallandt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ER, Berube C. Phytotoxic effects of red clover amended soils on wild mustard seedling growth. Agriculture, ecosystems &amp; environment. 2000 Apr 1;78(2):187-92.</a:t>
            </a:r>
          </a:p>
          <a:p>
            <a:pPr marL="742950" indent="-742950">
              <a:buAutoNum type="arabicPeriod"/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Duiker SW, Curran SW. </a:t>
            </a:r>
            <a:r>
              <a:rPr lang="en-US" sz="3200" b="0" i="0" u="none" strike="noStrike" dirty="0">
                <a:solidFill>
                  <a:srgbClr val="001E44"/>
                </a:solidFill>
                <a:effectLst/>
                <a:latin typeface="Roboto Slab"/>
              </a:rPr>
              <a:t>Management of red clover as a cover crop. </a:t>
            </a:r>
            <a:r>
              <a:rPr lang="en-US" sz="3200" b="0" i="0" u="none" strike="noStrike" dirty="0" err="1">
                <a:solidFill>
                  <a:srgbClr val="001E44"/>
                </a:solidFill>
                <a:effectLst/>
                <a:latin typeface="Roboto Slab"/>
              </a:rPr>
              <a:t>PennState</a:t>
            </a:r>
            <a:r>
              <a:rPr lang="en-US" sz="3200" b="0" i="0" u="none" strike="noStrike" dirty="0">
                <a:solidFill>
                  <a:srgbClr val="001E44"/>
                </a:solidFill>
                <a:effectLst/>
                <a:latin typeface="Roboto Slab"/>
              </a:rPr>
              <a:t> Extension. 2007 Oct.</a:t>
            </a:r>
          </a:p>
          <a:p>
            <a:pPr marL="742950" indent="-742950">
              <a:buAutoNum type="arabicPeriod"/>
            </a:pP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Haramoto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Gallandt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ER. Brassica cover cropping for weed management: A review. Renewable agriculture and food systems. 2004 Dec;19(4):187-98.</a:t>
            </a:r>
          </a:p>
          <a:p>
            <a:pPr marL="742950" indent="-742950"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 Core Team (2022). R: A language and environment for statistical computing. R Foundation for Statistical Computing, Vienna, Austria. URL: https://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www.R-project.org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endParaRPr lang="en-US" sz="320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D2108-AA3E-A4EE-3DC4-0AB18077D759}"/>
              </a:ext>
            </a:extLst>
          </p:cNvPr>
          <p:cNvSpPr txBox="1"/>
          <p:nvPr/>
        </p:nvSpPr>
        <p:spPr>
          <a:xfrm>
            <a:off x="1401443" y="25278569"/>
            <a:ext cx="9565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Can other brassicas provide reliable weed suppression?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21A3446-F47B-5CFB-8EC3-4C15A31C6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47616" y="13643336"/>
            <a:ext cx="8605425" cy="51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{64970371-16F1-2C45-AF51-D4967193C261}tf10001070</Template>
  <TotalTime>274</TotalTime>
  <Words>430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Cambria Math</vt:lpstr>
      <vt:lpstr>Courier New</vt:lpstr>
      <vt:lpstr>Roboto Slab</vt:lpstr>
      <vt:lpstr>Office Theme</vt:lpstr>
      <vt:lpstr>Weed suppression from frost-seeded Brassicaceae cover crops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Weed suppression from frost-seeded Brassicaceae  cover crops </dc:title>
  <dc:creator>Huong Nguyen</dc:creator>
  <cp:lastModifiedBy>Nguyen, Huong T</cp:lastModifiedBy>
  <cp:revision>11</cp:revision>
  <dcterms:created xsi:type="dcterms:W3CDTF">2022-11-07T16:07:29Z</dcterms:created>
  <dcterms:modified xsi:type="dcterms:W3CDTF">2022-11-18T23:58:39Z</dcterms:modified>
</cp:coreProperties>
</file>