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40233600" cy="4023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2"/>
    <p:restoredTop sz="96327"/>
  </p:normalViewPr>
  <p:slideViewPr>
    <p:cSldViewPr snapToGrid="0">
      <p:cViewPr varScale="1">
        <p:scale>
          <a:sx n="21" d="100"/>
          <a:sy n="21" d="100"/>
        </p:scale>
        <p:origin x="30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0" y="6584530"/>
            <a:ext cx="34198560" cy="14007253"/>
          </a:xfrm>
        </p:spPr>
        <p:txBody>
          <a:bodyPr anchor="b"/>
          <a:lstStyle>
            <a:lvl1pPr algn="ctr">
              <a:defRPr sz="2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21131956"/>
            <a:ext cx="30175200" cy="9713804"/>
          </a:xfrm>
        </p:spPr>
        <p:txBody>
          <a:bodyPr/>
          <a:lstStyle>
            <a:lvl1pPr marL="0" indent="0" algn="ctr">
              <a:buNone/>
              <a:defRPr sz="10560"/>
            </a:lvl1pPr>
            <a:lvl2pPr marL="2011680" indent="0" algn="ctr">
              <a:buNone/>
              <a:defRPr sz="8800"/>
            </a:lvl2pPr>
            <a:lvl3pPr marL="4023360" indent="0" algn="ctr">
              <a:buNone/>
              <a:defRPr sz="7920"/>
            </a:lvl3pPr>
            <a:lvl4pPr marL="6035040" indent="0" algn="ctr">
              <a:buNone/>
              <a:defRPr sz="7040"/>
            </a:lvl4pPr>
            <a:lvl5pPr marL="8046720" indent="0" algn="ctr">
              <a:buNone/>
              <a:defRPr sz="7040"/>
            </a:lvl5pPr>
            <a:lvl6pPr marL="10058400" indent="0" algn="ctr">
              <a:buNone/>
              <a:defRPr sz="7040"/>
            </a:lvl6pPr>
            <a:lvl7pPr marL="12070080" indent="0" algn="ctr">
              <a:buNone/>
              <a:defRPr sz="7040"/>
            </a:lvl7pPr>
            <a:lvl8pPr marL="14081760" indent="0" algn="ctr">
              <a:buNone/>
              <a:defRPr sz="7040"/>
            </a:lvl8pPr>
            <a:lvl9pPr marL="16093440" indent="0" algn="ctr">
              <a:buNone/>
              <a:defRPr sz="7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7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1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792172" y="2142067"/>
            <a:ext cx="8675370" cy="340961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6062" y="2142067"/>
            <a:ext cx="25523190" cy="340961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4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5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5107" y="10030472"/>
            <a:ext cx="34701480" cy="16736057"/>
          </a:xfrm>
        </p:spPr>
        <p:txBody>
          <a:bodyPr anchor="b"/>
          <a:lstStyle>
            <a:lvl1pPr>
              <a:defRPr sz="2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5107" y="26924858"/>
            <a:ext cx="34701480" cy="8801097"/>
          </a:xfrm>
        </p:spPr>
        <p:txBody>
          <a:bodyPr/>
          <a:lstStyle>
            <a:lvl1pPr marL="0" indent="0">
              <a:buNone/>
              <a:defRPr sz="10560">
                <a:solidFill>
                  <a:schemeClr val="tx1"/>
                </a:solidFill>
              </a:defRPr>
            </a:lvl1pPr>
            <a:lvl2pPr marL="201168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2pPr>
            <a:lvl3pPr marL="4023360" indent="0">
              <a:buNone/>
              <a:defRPr sz="7920">
                <a:solidFill>
                  <a:schemeClr val="tx1">
                    <a:tint val="75000"/>
                  </a:schemeClr>
                </a:solidFill>
              </a:defRPr>
            </a:lvl3pPr>
            <a:lvl4pPr marL="60350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4pPr>
            <a:lvl5pPr marL="804672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5pPr>
            <a:lvl6pPr marL="1005840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6pPr>
            <a:lvl7pPr marL="1207008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7pPr>
            <a:lvl8pPr marL="1408176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8pPr>
            <a:lvl9pPr marL="160934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0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6060" y="10710333"/>
            <a:ext cx="17099280" cy="25527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68260" y="10710333"/>
            <a:ext cx="17099280" cy="25527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0" y="2142076"/>
            <a:ext cx="34701480" cy="7776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1305" y="9862823"/>
            <a:ext cx="17020696" cy="4833617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1305" y="14696440"/>
            <a:ext cx="17020696" cy="21616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368262" y="9862823"/>
            <a:ext cx="17104520" cy="4833617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368262" y="14696440"/>
            <a:ext cx="17104520" cy="21616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5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9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1" y="2682240"/>
            <a:ext cx="12976383" cy="938784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4520" y="5792902"/>
            <a:ext cx="20368260" cy="28591933"/>
          </a:xfrm>
        </p:spPr>
        <p:txBody>
          <a:bodyPr/>
          <a:lstStyle>
            <a:lvl1pPr>
              <a:defRPr sz="14080"/>
            </a:lvl1pPr>
            <a:lvl2pPr>
              <a:defRPr sz="12320"/>
            </a:lvl2pPr>
            <a:lvl3pPr>
              <a:defRPr sz="1056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1301" y="12070080"/>
            <a:ext cx="12976383" cy="22361316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6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1" y="2682240"/>
            <a:ext cx="12976383" cy="938784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04520" y="5792902"/>
            <a:ext cx="20368260" cy="28591933"/>
          </a:xfrm>
        </p:spPr>
        <p:txBody>
          <a:bodyPr anchor="t"/>
          <a:lstStyle>
            <a:lvl1pPr marL="0" indent="0">
              <a:buNone/>
              <a:defRPr sz="14080"/>
            </a:lvl1pPr>
            <a:lvl2pPr marL="2011680" indent="0">
              <a:buNone/>
              <a:defRPr sz="12320"/>
            </a:lvl2pPr>
            <a:lvl3pPr marL="4023360" indent="0">
              <a:buNone/>
              <a:defRPr sz="10560"/>
            </a:lvl3pPr>
            <a:lvl4pPr marL="6035040" indent="0">
              <a:buNone/>
              <a:defRPr sz="8800"/>
            </a:lvl4pPr>
            <a:lvl5pPr marL="8046720" indent="0">
              <a:buNone/>
              <a:defRPr sz="8800"/>
            </a:lvl5pPr>
            <a:lvl6pPr marL="10058400" indent="0">
              <a:buNone/>
              <a:defRPr sz="8800"/>
            </a:lvl6pPr>
            <a:lvl7pPr marL="12070080" indent="0">
              <a:buNone/>
              <a:defRPr sz="8800"/>
            </a:lvl7pPr>
            <a:lvl8pPr marL="14081760" indent="0">
              <a:buNone/>
              <a:defRPr sz="8800"/>
            </a:lvl8pPr>
            <a:lvl9pPr marL="16093440" indent="0">
              <a:buNone/>
              <a:defRPr sz="8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1301" y="12070080"/>
            <a:ext cx="12976383" cy="22361316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3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6060" y="2142076"/>
            <a:ext cx="34701480" cy="7776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6060" y="10710333"/>
            <a:ext cx="34701480" cy="2552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6060" y="37290595"/>
            <a:ext cx="905256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A4400-B34D-9641-ACA4-6F51C2313905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27380" y="37290595"/>
            <a:ext cx="1357884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414980" y="37290595"/>
            <a:ext cx="905256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3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23360" rtl="0" eaLnBrk="1" latinLnBrk="0" hangingPunct="1">
        <a:lnSpc>
          <a:spcPct val="90000"/>
        </a:lnSpc>
        <a:spcBef>
          <a:spcPct val="0"/>
        </a:spcBef>
        <a:buNone/>
        <a:defRPr sz="193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5840" indent="-1005840" algn="l" defTabSz="4023360" rtl="0" eaLnBrk="1" latinLnBrk="0" hangingPunct="1">
        <a:lnSpc>
          <a:spcPct val="90000"/>
        </a:lnSpc>
        <a:spcBef>
          <a:spcPts val="4400"/>
        </a:spcBef>
        <a:buFont typeface="Arial" panose="020B0604020202020204" pitchFamily="34" charset="0"/>
        <a:buChar char="•"/>
        <a:defRPr sz="12320" kern="1200">
          <a:solidFill>
            <a:schemeClr val="tx1"/>
          </a:solidFill>
          <a:latin typeface="+mn-lt"/>
          <a:ea typeface="+mn-ea"/>
          <a:cs typeface="+mn-cs"/>
        </a:defRPr>
      </a:lvl1pPr>
      <a:lvl2pPr marL="30175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1056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70408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106424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30759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70992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1pPr>
      <a:lvl2pPr marL="20116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3pPr>
      <a:lvl4pPr marL="60350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804672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20700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40817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60934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C5E28-4A65-365F-14CD-78B7F2EE4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339" y="658586"/>
            <a:ext cx="37754923" cy="3588297"/>
          </a:xfrm>
        </p:spPr>
        <p:txBody>
          <a:bodyPr>
            <a:noAutofit/>
          </a:bodyPr>
          <a:lstStyle/>
          <a:p>
            <a:r>
              <a:rPr lang="en-US" sz="10300" b="1" dirty="0">
                <a:solidFill>
                  <a:srgbClr val="C00000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Weed suppression from frost-seeded </a:t>
            </a:r>
            <a:r>
              <a:rPr lang="en-US" sz="10300" b="1" i="1" dirty="0">
                <a:solidFill>
                  <a:srgbClr val="C00000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Brassicaceae</a:t>
            </a:r>
            <a:r>
              <a:rPr lang="en-US" sz="10300" b="1" dirty="0">
                <a:solidFill>
                  <a:srgbClr val="C00000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 </a:t>
            </a:r>
            <a:br>
              <a:rPr lang="en-US" sz="10300" b="1" dirty="0">
                <a:solidFill>
                  <a:srgbClr val="C00000"/>
                </a:solidFill>
                <a:latin typeface="Aharoni" panose="020F0502020204030204" pitchFamily="34" charset="0"/>
                <a:cs typeface="Aharoni" panose="020F0502020204030204" pitchFamily="34" charset="0"/>
              </a:rPr>
            </a:br>
            <a:r>
              <a:rPr lang="en-US" sz="10300" b="1" dirty="0">
                <a:solidFill>
                  <a:srgbClr val="C00000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cover crops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64FAF-69D6-0F14-2A95-0CD7F1AB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486" y="4283466"/>
            <a:ext cx="40353341" cy="3056102"/>
          </a:xfrm>
        </p:spPr>
        <p:txBody>
          <a:bodyPr>
            <a:normAutofit/>
          </a:bodyPr>
          <a:lstStyle/>
          <a:p>
            <a:r>
              <a:rPr lang="en-US" sz="6600" dirty="0"/>
              <a:t>Huong Nguyen, Olivia Fisher, Amy Fox, Kristen Loria, Kathryn Marini, Chris Pelzer, Adam Sharifi, Domenic Varma, Sandra Wayman, Matt Ryan</a:t>
            </a:r>
          </a:p>
        </p:txBody>
      </p:sp>
      <p:pic>
        <p:nvPicPr>
          <p:cNvPr id="5" name="Picture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6B009D1F-26DF-EDB9-4CD6-4FADBF3A6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024" y="11287787"/>
            <a:ext cx="28997728" cy="17398637"/>
          </a:xfrm>
          <a:prstGeom prst="rect">
            <a:avLst/>
          </a:prstGeom>
        </p:spPr>
      </p:pic>
      <p:pic>
        <p:nvPicPr>
          <p:cNvPr id="1026" name="Picture 2" descr="New and improved letterhead – for every SIPS section! | Discovery that  Connects">
            <a:extLst>
              <a:ext uri="{FF2B5EF4-FFF2-40B4-BE49-F238E27FC236}">
                <a16:creationId xmlns:a16="http://schemas.microsoft.com/office/drawing/2014/main" id="{2D382CBB-C896-2598-6BF3-018EC1101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5976" y="36020954"/>
            <a:ext cx="24494847" cy="406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D71783-5FC7-96A5-E2D1-860503416B0A}"/>
              </a:ext>
            </a:extLst>
          </p:cNvPr>
          <p:cNvSpPr txBox="1"/>
          <p:nvPr/>
        </p:nvSpPr>
        <p:spPr>
          <a:xfrm>
            <a:off x="615079" y="8421243"/>
            <a:ext cx="111480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Motivation</a:t>
            </a:r>
          </a:p>
          <a:p>
            <a:endParaRPr lang="en-US" sz="6000" b="1" dirty="0"/>
          </a:p>
          <a:p>
            <a:r>
              <a:rPr lang="en-US" sz="6000" dirty="0"/>
              <a:t>Can frost-seeded </a:t>
            </a:r>
            <a:r>
              <a:rPr lang="en-US" sz="6000" i="1" dirty="0"/>
              <a:t>Brassicaceae</a:t>
            </a:r>
            <a:r>
              <a:rPr lang="en-US" sz="6000" dirty="0"/>
              <a:t> provide reliable weed suppression?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7D2B1-395F-CF47-A33F-65D580110256}"/>
              </a:ext>
            </a:extLst>
          </p:cNvPr>
          <p:cNvSpPr txBox="1"/>
          <p:nvPr/>
        </p:nvSpPr>
        <p:spPr>
          <a:xfrm>
            <a:off x="22407356" y="7687270"/>
            <a:ext cx="30146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FCBFE-BAC6-C4D2-6028-3B21D6359B43}"/>
              </a:ext>
            </a:extLst>
          </p:cNvPr>
          <p:cNvSpPr txBox="1"/>
          <p:nvPr/>
        </p:nvSpPr>
        <p:spPr>
          <a:xfrm>
            <a:off x="12186868" y="9050909"/>
            <a:ext cx="264703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Collard provided the strongest weed suppression among all the examined </a:t>
            </a:r>
            <a:r>
              <a:rPr lang="en-US" sz="6600" b="1" i="1" dirty="0">
                <a:solidFill>
                  <a:schemeClr val="accent6">
                    <a:lumMod val="75000"/>
                  </a:schemeClr>
                </a:solidFill>
              </a:rPr>
              <a:t>Brassicaceae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species.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AF1467-69D5-0B4E-3A6F-707082E0D7E7}"/>
                  </a:ext>
                </a:extLst>
              </p:cNvPr>
              <p:cNvSpPr txBox="1"/>
              <p:nvPr/>
            </p:nvSpPr>
            <p:spPr>
              <a:xfrm>
                <a:off x="869388" y="30505366"/>
                <a:ext cx="27729506" cy="6555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US" sz="6000" dirty="0"/>
                  <a:t>Randomized complete block design with 4 replications. Each replication consisted of 11 cover crop species and 1 bare soil treatments. Red clover (</a:t>
                </a:r>
                <a:r>
                  <a:rPr lang="en-US" sz="6000" i="1" dirty="0">
                    <a:solidFill>
                      <a:srgbClr val="4D5156"/>
                    </a:solidFill>
                    <a:latin typeface="arial" panose="020B0604020202020204" pitchFamily="34" charset="0"/>
                  </a:rPr>
                  <a:t>Trifolium pratense</a:t>
                </a:r>
                <a:r>
                  <a:rPr lang="en-US" sz="6000" dirty="0"/>
                  <a:t>) and bare soil are control treatments.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US" sz="6000" dirty="0"/>
                  <a:t>10 </a:t>
                </a:r>
                <a:r>
                  <a:rPr lang="en-US" sz="6000" i="1" dirty="0"/>
                  <a:t>Brassicaceae </a:t>
                </a:r>
                <a:r>
                  <a:rPr lang="en-US" sz="6000" dirty="0"/>
                  <a:t>species and red clover were frost-seeded on March 23</a:t>
                </a:r>
                <a:r>
                  <a:rPr lang="en-US" sz="6000" baseline="30000" dirty="0"/>
                  <a:t>rd</a:t>
                </a:r>
                <a:r>
                  <a:rPr lang="en-US" sz="6000" dirty="0"/>
                  <a:t>, 2022.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US" sz="6000" dirty="0"/>
                  <a:t>0.25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/>
                  <a:t> sampled per plot for crop and weed biomass.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US" sz="6000" dirty="0" err="1"/>
                  <a:t>nls</a:t>
                </a:r>
                <a:r>
                  <a:rPr lang="en-US" sz="6000" dirty="0"/>
                  <a:t> (stats package version 3.6.2) in R version 4.2.1</a:t>
                </a:r>
              </a:p>
              <a:p>
                <a:endParaRPr lang="en-US" sz="60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AF1467-69D5-0B4E-3A6F-707082E0D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88" y="30505366"/>
                <a:ext cx="27729506" cy="6555641"/>
              </a:xfrm>
              <a:prstGeom prst="rect">
                <a:avLst/>
              </a:prstGeom>
              <a:blipFill>
                <a:blip r:embed="rId4"/>
                <a:stretch>
                  <a:fillRect l="-1236" t="-2703" r="-1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51B2838-F150-7885-1864-1C24899A7130}"/>
              </a:ext>
            </a:extLst>
          </p:cNvPr>
          <p:cNvSpPr txBox="1"/>
          <p:nvPr/>
        </p:nvSpPr>
        <p:spPr>
          <a:xfrm>
            <a:off x="30326690" y="29361586"/>
            <a:ext cx="44955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References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164146-EB2D-7B14-41E9-2666BFD8A53B}"/>
              </a:ext>
            </a:extLst>
          </p:cNvPr>
          <p:cNvSpPr txBox="1"/>
          <p:nvPr/>
        </p:nvSpPr>
        <p:spPr>
          <a:xfrm>
            <a:off x="2237760" y="37602691"/>
            <a:ext cx="198982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Acknowledgements</a:t>
            </a:r>
          </a:p>
          <a:p>
            <a:r>
              <a:rPr lang="en-US" sz="6000" dirty="0"/>
              <a:t>Keith </a:t>
            </a:r>
            <a:r>
              <a:rPr lang="en-US" sz="6000" dirty="0" err="1"/>
              <a:t>Berns</a:t>
            </a:r>
            <a:r>
              <a:rPr lang="en-US" sz="6000" dirty="0"/>
              <a:t>, Green Cover Seed, Bladen, Nebraska</a:t>
            </a:r>
          </a:p>
          <a:p>
            <a:endParaRPr lang="en-US" sz="6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89E6F1-7601-07C5-FAD9-E25ECC2B66E2}"/>
                  </a:ext>
                </a:extLst>
              </p:cNvPr>
              <p:cNvSpPr txBox="1"/>
              <p:nvPr/>
            </p:nvSpPr>
            <p:spPr>
              <a:xfrm>
                <a:off x="23618555" y="13179410"/>
                <a:ext cx="9653503" cy="2834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5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5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15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11500" dirty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5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115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sz="1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5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15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11500" b="0" i="1" smtClean="0">
                            <a:latin typeface="Cambria Math" panose="02040503050406030204" pitchFamily="18" charset="0"/>
                          </a:rPr>
                          <m:t> ∗  </m:t>
                        </m:r>
                        <m:sSub>
                          <m:sSubPr>
                            <m:ctrlPr>
                              <a:rPr lang="en-US" sz="1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5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15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US" sz="115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89E6F1-7601-07C5-FAD9-E25ECC2B6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8555" y="13179410"/>
                <a:ext cx="9653503" cy="2834750"/>
              </a:xfrm>
              <a:prstGeom prst="rect">
                <a:avLst/>
              </a:prstGeom>
              <a:blipFill>
                <a:blip r:embed="rId5"/>
                <a:stretch>
                  <a:fillRect t="-446" b="-16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06A353D-B51C-1D7E-65EE-79966A97DE75}"/>
              </a:ext>
            </a:extLst>
          </p:cNvPr>
          <p:cNvSpPr txBox="1"/>
          <p:nvPr/>
        </p:nvSpPr>
        <p:spPr>
          <a:xfrm>
            <a:off x="9149479" y="28994186"/>
            <a:ext cx="96429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Materials and Methods</a:t>
            </a:r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0893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{64970371-16F1-2C45-AF51-D4967193C261}tf10001070</Template>
  <TotalTime>72</TotalTime>
  <Words>150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Aharoni</vt:lpstr>
      <vt:lpstr>Arial</vt:lpstr>
      <vt:lpstr>Arial</vt:lpstr>
      <vt:lpstr>Calibri</vt:lpstr>
      <vt:lpstr>Calibri Light</vt:lpstr>
      <vt:lpstr>Cambria Math</vt:lpstr>
      <vt:lpstr>Office Theme</vt:lpstr>
      <vt:lpstr>Weed suppression from frost-seeded Brassicaceae  cover crops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Weed suppression from frost-seeded Brassicaceae  cover crops </dc:title>
  <dc:creator>Huong Nguyen</dc:creator>
  <cp:lastModifiedBy>Huong Nguyen</cp:lastModifiedBy>
  <cp:revision>7</cp:revision>
  <dcterms:created xsi:type="dcterms:W3CDTF">2022-11-07T16:07:29Z</dcterms:created>
  <dcterms:modified xsi:type="dcterms:W3CDTF">2022-11-07T17:42:17Z</dcterms:modified>
</cp:coreProperties>
</file>