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68" r:id="rId2"/>
    <p:sldId id="280" r:id="rId3"/>
    <p:sldId id="281" r:id="rId4"/>
    <p:sldId id="259" r:id="rId5"/>
    <p:sldId id="282" r:id="rId6"/>
    <p:sldId id="263" r:id="rId7"/>
    <p:sldId id="283" r:id="rId8"/>
    <p:sldId id="264" r:id="rId9"/>
    <p:sldId id="266" r:id="rId10"/>
    <p:sldId id="265" r:id="rId11"/>
    <p:sldId id="267" r:id="rId12"/>
    <p:sldId id="270" r:id="rId13"/>
    <p:sldId id="269" r:id="rId14"/>
    <p:sldId id="271" r:id="rId15"/>
    <p:sldId id="274" r:id="rId16"/>
    <p:sldId id="272" r:id="rId17"/>
    <p:sldId id="276" r:id="rId18"/>
    <p:sldId id="273" r:id="rId19"/>
    <p:sldId id="279"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150"/>
  </p:normalViewPr>
  <p:slideViewPr>
    <p:cSldViewPr snapToGrid="0" snapToObjects="1">
      <p:cViewPr varScale="1">
        <p:scale>
          <a:sx n="71" d="100"/>
          <a:sy n="71" d="100"/>
        </p:scale>
        <p:origin x="12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EBE3B-5D93-994C-B421-45480EEE743D}" type="datetimeFigureOut">
              <a:rPr lang="en-US" smtClean="0"/>
              <a:t>7/29/2022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97697-FD2B-1E4C-A98F-FF895FE7DC7A}" type="slidenum">
              <a:rPr lang="en-US" smtClean="0"/>
              <a:t>‹#›</a:t>
            </a:fld>
            <a:endParaRPr lang="en-US"/>
          </a:p>
        </p:txBody>
      </p:sp>
    </p:spTree>
    <p:extLst>
      <p:ext uri="{BB962C8B-B14F-4D97-AF65-F5344CB8AC3E}">
        <p14:creationId xmlns:p14="http://schemas.microsoft.com/office/powerpoint/2010/main" val="383254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is RCBD, </a:t>
            </a:r>
          </a:p>
          <a:p>
            <a:r>
              <a:rPr lang="en-US" dirty="0"/>
              <a:t>No herbicide was applied in oat/red clover and alfalfa</a:t>
            </a:r>
          </a:p>
          <a:p>
            <a:r>
              <a:rPr lang="en-US" dirty="0"/>
              <a:t>Corn and soybean received 2 herbicide regimes up to 2016</a:t>
            </a:r>
          </a:p>
          <a:p>
            <a:r>
              <a:rPr lang="en-US" dirty="0"/>
              <a:t>From 2017, corn continued to receive 2 herbicide regimes, soybean 1</a:t>
            </a:r>
          </a:p>
          <a:p>
            <a:r>
              <a:rPr lang="en-US" dirty="0"/>
              <a:t>Arrows represent tillage timing and methods</a:t>
            </a:r>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4</a:t>
            </a:fld>
            <a:endParaRPr lang="en-US"/>
          </a:p>
        </p:txBody>
      </p:sp>
    </p:spTree>
    <p:extLst>
      <p:ext uri="{BB962C8B-B14F-4D97-AF65-F5344CB8AC3E}">
        <p14:creationId xmlns:p14="http://schemas.microsoft.com/office/powerpoint/2010/main" val="3287616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13</a:t>
            </a:fld>
            <a:endParaRPr lang="en-US"/>
          </a:p>
        </p:txBody>
      </p:sp>
    </p:spTree>
    <p:extLst>
      <p:ext uri="{BB962C8B-B14F-4D97-AF65-F5344CB8AC3E}">
        <p14:creationId xmlns:p14="http://schemas.microsoft.com/office/powerpoint/2010/main" val="49683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Crop yields were used to evaluate the effectiveness of contrasting weed management programs: no difference in yields suggests no difference in effectiveness </a:t>
            </a:r>
          </a:p>
        </p:txBody>
      </p:sp>
      <p:sp>
        <p:nvSpPr>
          <p:cNvPr id="4" name="Slide Number Placeholder 3"/>
          <p:cNvSpPr>
            <a:spLocks noGrp="1"/>
          </p:cNvSpPr>
          <p:nvPr>
            <p:ph type="sldNum" sz="quarter" idx="5"/>
          </p:nvPr>
        </p:nvSpPr>
        <p:spPr/>
        <p:txBody>
          <a:bodyPr/>
          <a:lstStyle/>
          <a:p>
            <a:fld id="{5BD97697-FD2B-1E4C-A98F-FF895FE7DC7A}" type="slidenum">
              <a:rPr lang="en-US" smtClean="0"/>
              <a:t>5</a:t>
            </a:fld>
            <a:endParaRPr lang="en-US"/>
          </a:p>
        </p:txBody>
      </p:sp>
    </p:spTree>
    <p:extLst>
      <p:ext uri="{BB962C8B-B14F-4D97-AF65-F5344CB8AC3E}">
        <p14:creationId xmlns:p14="http://schemas.microsoft.com/office/powerpoint/2010/main" val="3484511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Question: How does cropping system diversification with cool-season crops change weed aboveground community?</a:t>
            </a:r>
          </a:p>
          <a:p>
            <a:endParaRPr lang="en-US" sz="1200" dirty="0"/>
          </a:p>
          <a:p>
            <a:r>
              <a:rPr lang="en-US" sz="1200" dirty="0"/>
              <a:t>Overall. 34 weed species were found, 20 dicots and 14 monocots</a:t>
            </a:r>
          </a:p>
          <a:p>
            <a:r>
              <a:rPr lang="en-US" sz="1200" dirty="0"/>
              <a:t>Higher weed abundance </a:t>
            </a:r>
            <a:r>
              <a:rPr lang="en-US" sz="1200" dirty="0">
                <a:sym typeface="Wingdings" pitchFamily="2" charset="2"/>
              </a:rPr>
              <a:t> higher diversity and richness indices and lower evenness index</a:t>
            </a:r>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6</a:t>
            </a:fld>
            <a:endParaRPr lang="en-US"/>
          </a:p>
        </p:txBody>
      </p:sp>
    </p:spTree>
    <p:extLst>
      <p:ext uri="{BB962C8B-B14F-4D97-AF65-F5344CB8AC3E}">
        <p14:creationId xmlns:p14="http://schemas.microsoft.com/office/powerpoint/2010/main" val="154405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Context: when the weed grew in association with five crop species (corn, soybean, oat, red clover, and alfalfa) arranged in three rain-fed cropping systems</a:t>
            </a:r>
          </a:p>
          <a:p>
            <a:endParaRPr lang="en-US" dirty="0"/>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7</a:t>
            </a:fld>
            <a:endParaRPr lang="en-US"/>
          </a:p>
        </p:txBody>
      </p:sp>
    </p:spTree>
    <p:extLst>
      <p:ext uri="{BB962C8B-B14F-4D97-AF65-F5344CB8AC3E}">
        <p14:creationId xmlns:p14="http://schemas.microsoft.com/office/powerpoint/2010/main" val="130224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t>
            </a:r>
          </a:p>
          <a:p>
            <a:r>
              <a:rPr lang="en-US" dirty="0"/>
              <a:t>1 – How does waterhemp abundance change in different cropping systems?</a:t>
            </a:r>
          </a:p>
          <a:p>
            <a:r>
              <a:rPr lang="en-US" dirty="0"/>
              <a:t>2 – How can aboveground mass be used to parsimoniously estimate fecundity? </a:t>
            </a:r>
          </a:p>
          <a:p>
            <a:endParaRPr lang="en-US" dirty="0"/>
          </a:p>
          <a:p>
            <a:r>
              <a:rPr lang="en-US" dirty="0"/>
              <a:t>Left: weed abundance, by density and aboveground mass, 2018 and 2019</a:t>
            </a:r>
          </a:p>
          <a:p>
            <a:endParaRPr lang="en-US" dirty="0"/>
          </a:p>
          <a:p>
            <a:r>
              <a:rPr lang="en-US" dirty="0"/>
              <a:t>Right:  Reproductive potential: 2018 data</a:t>
            </a:r>
          </a:p>
          <a:p>
            <a:r>
              <a:rPr lang="en-US" dirty="0"/>
              <a:t>Fecundity index = ln(seed + 1)</a:t>
            </a:r>
          </a:p>
          <a:p>
            <a:r>
              <a:rPr lang="en-US" dirty="0"/>
              <a:t>Biomass index = ln(biomass + 0.005)</a:t>
            </a:r>
          </a:p>
          <a:p>
            <a:endParaRPr lang="en-US" dirty="0"/>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8</a:t>
            </a:fld>
            <a:endParaRPr lang="en-US"/>
          </a:p>
        </p:txBody>
      </p:sp>
    </p:spTree>
    <p:extLst>
      <p:ext uri="{BB962C8B-B14F-4D97-AF65-F5344CB8AC3E}">
        <p14:creationId xmlns:p14="http://schemas.microsoft.com/office/powerpoint/2010/main" val="59578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Does population sex ratio changes between cropping systems?</a:t>
            </a:r>
          </a:p>
          <a:p>
            <a:endParaRPr lang="en-US" dirty="0"/>
          </a:p>
          <a:p>
            <a:r>
              <a:rPr lang="en-US" dirty="0"/>
              <a:t>Answer: Maybe in O3 </a:t>
            </a:r>
          </a:p>
          <a:p>
            <a:endParaRPr lang="en-US" dirty="0"/>
          </a:p>
          <a:p>
            <a:r>
              <a:rPr lang="en-US" dirty="0"/>
              <a:t>Left: 2018 sex ratio with original data</a:t>
            </a:r>
          </a:p>
          <a:p>
            <a:endParaRPr lang="en-US" dirty="0"/>
          </a:p>
          <a:p>
            <a:r>
              <a:rPr lang="en-US" dirty="0"/>
              <a:t>Right: 2019 sex ratio with imputed data. 2019 herbicide efficacy was very high.</a:t>
            </a:r>
          </a:p>
        </p:txBody>
      </p:sp>
      <p:sp>
        <p:nvSpPr>
          <p:cNvPr id="4" name="Slide Number Placeholder 3"/>
          <p:cNvSpPr>
            <a:spLocks noGrp="1"/>
          </p:cNvSpPr>
          <p:nvPr>
            <p:ph type="sldNum" sz="quarter" idx="5"/>
          </p:nvPr>
        </p:nvSpPr>
        <p:spPr/>
        <p:txBody>
          <a:bodyPr/>
          <a:lstStyle/>
          <a:p>
            <a:fld id="{5BD97697-FD2B-1E4C-A98F-FF895FE7DC7A}" type="slidenum">
              <a:rPr lang="en-US" smtClean="0"/>
              <a:t>9</a:t>
            </a:fld>
            <a:endParaRPr lang="en-US"/>
          </a:p>
        </p:txBody>
      </p:sp>
    </p:spTree>
    <p:extLst>
      <p:ext uri="{BB962C8B-B14F-4D97-AF65-F5344CB8AC3E}">
        <p14:creationId xmlns:p14="http://schemas.microsoft.com/office/powerpoint/2010/main" val="100365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ongoing project that use structured population parameters: 2 soil depths and 6 plant cohorts. </a:t>
            </a:r>
          </a:p>
          <a:p>
            <a:endParaRPr lang="en-US" dirty="0"/>
          </a:p>
          <a:p>
            <a:r>
              <a:rPr lang="en-US" dirty="0"/>
              <a:t>Current observation: population growth is the most sensitive to the seedbank density and the success rate of cohort </a:t>
            </a:r>
            <a:r>
              <a:rPr lang="en-US"/>
              <a:t>1 establishment. </a:t>
            </a:r>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10</a:t>
            </a:fld>
            <a:endParaRPr lang="en-US"/>
          </a:p>
        </p:txBody>
      </p:sp>
    </p:spTree>
    <p:extLst>
      <p:ext uri="{BB962C8B-B14F-4D97-AF65-F5344CB8AC3E}">
        <p14:creationId xmlns:p14="http://schemas.microsoft.com/office/powerpoint/2010/main" val="350138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11</a:t>
            </a:fld>
            <a:endParaRPr lang="en-US"/>
          </a:p>
        </p:txBody>
      </p:sp>
    </p:spTree>
    <p:extLst>
      <p:ext uri="{BB962C8B-B14F-4D97-AF65-F5344CB8AC3E}">
        <p14:creationId xmlns:p14="http://schemas.microsoft.com/office/powerpoint/2010/main" val="2008161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12</a:t>
            </a:fld>
            <a:endParaRPr lang="en-US"/>
          </a:p>
        </p:txBody>
      </p:sp>
    </p:spTree>
    <p:extLst>
      <p:ext uri="{BB962C8B-B14F-4D97-AF65-F5344CB8AC3E}">
        <p14:creationId xmlns:p14="http://schemas.microsoft.com/office/powerpoint/2010/main" val="6409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53197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364905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409337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127128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BA6BB-965A-2E45-97ED-2A02E6152283}"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208123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8BA6BB-965A-2E45-97ED-2A02E6152283}"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66054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8BA6BB-965A-2E45-97ED-2A02E6152283}"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12634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8BA6BB-965A-2E45-97ED-2A02E6152283}"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260698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BA6BB-965A-2E45-97ED-2A02E6152283}"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889046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8BA6BB-965A-2E45-97ED-2A02E6152283}"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24570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8BA6BB-965A-2E45-97ED-2A02E6152283}"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156949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A6BB-965A-2E45-97ED-2A02E6152283}" type="datetimeFigureOut">
              <a:rPr lang="en-US" smtClean="0"/>
              <a:t>7/29/2022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B622E-A6DD-8644-8E7C-1D572752C837}" type="slidenum">
              <a:rPr lang="en-US" smtClean="0"/>
              <a:t>‹#›</a:t>
            </a:fld>
            <a:endParaRPr lang="en-US"/>
          </a:p>
        </p:txBody>
      </p:sp>
    </p:spTree>
    <p:extLst>
      <p:ext uri="{BB962C8B-B14F-4D97-AF65-F5344CB8AC3E}">
        <p14:creationId xmlns:p14="http://schemas.microsoft.com/office/powerpoint/2010/main" val="1051206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i.org/10.3389/fagro.2022.848548" TargetMode="Externa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i.org/10.3389/fagro.2022.811359" TargetMode="Externa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AB5E0D0-25BC-49B1-BF85-515B14471F40}"/>
              </a:ext>
            </a:extLst>
          </p:cNvPr>
          <p:cNvPicPr>
            <a:picLocks noGrp="1" noChangeAspect="1"/>
          </p:cNvPicPr>
          <p:nvPr>
            <p:ph idx="1"/>
          </p:nvPr>
        </p:nvPicPr>
        <p:blipFill>
          <a:blip r:embed="rId2"/>
          <a:stretch>
            <a:fillRect/>
          </a:stretch>
        </p:blipFill>
        <p:spPr>
          <a:xfrm>
            <a:off x="2491954" y="2079511"/>
            <a:ext cx="7208091" cy="3594435"/>
          </a:xfrm>
          <a:prstGeom prst="rect">
            <a:avLst/>
          </a:prstGeom>
        </p:spPr>
      </p:pic>
      <p:sp>
        <p:nvSpPr>
          <p:cNvPr id="5" name="Title 1">
            <a:extLst>
              <a:ext uri="{FF2B5EF4-FFF2-40B4-BE49-F238E27FC236}">
                <a16:creationId xmlns:a16="http://schemas.microsoft.com/office/drawing/2014/main" id="{5063B051-97B8-4FDF-B5BE-00594315DFD3}"/>
              </a:ext>
            </a:extLst>
          </p:cNvPr>
          <p:cNvSpPr txBox="1">
            <a:spLocks/>
          </p:cNvSpPr>
          <p:nvPr/>
        </p:nvSpPr>
        <p:spPr>
          <a:xfrm>
            <a:off x="349624" y="112384"/>
            <a:ext cx="12068175" cy="18503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Weed community composition and waterhemp population dynamics in simple and more diverse cropping systems suitable for the Midwestern USA</a:t>
            </a:r>
          </a:p>
        </p:txBody>
      </p:sp>
      <p:sp>
        <p:nvSpPr>
          <p:cNvPr id="6" name="Subtitle 2">
            <a:extLst>
              <a:ext uri="{FF2B5EF4-FFF2-40B4-BE49-F238E27FC236}">
                <a16:creationId xmlns:a16="http://schemas.microsoft.com/office/drawing/2014/main" id="{7966C19C-82BD-4881-9047-DDD529B40C82}"/>
              </a:ext>
            </a:extLst>
          </p:cNvPr>
          <p:cNvSpPr txBox="1">
            <a:spLocks/>
          </p:cNvSpPr>
          <p:nvPr/>
        </p:nvSpPr>
        <p:spPr>
          <a:xfrm>
            <a:off x="9303937" y="5623002"/>
            <a:ext cx="2596710" cy="1098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Huong Nguyen</a:t>
            </a:r>
          </a:p>
          <a:p>
            <a:pPr marL="0" indent="0">
              <a:buNone/>
            </a:pPr>
            <a:r>
              <a:rPr lang="en-US" dirty="0"/>
              <a:t>August 3</a:t>
            </a:r>
            <a:r>
              <a:rPr lang="en-US" baseline="30000" dirty="0"/>
              <a:t>rd</a:t>
            </a:r>
            <a:r>
              <a:rPr lang="en-US" dirty="0"/>
              <a:t>, 2022</a:t>
            </a:r>
          </a:p>
        </p:txBody>
      </p:sp>
      <p:sp>
        <p:nvSpPr>
          <p:cNvPr id="7" name="TextBox 6">
            <a:extLst>
              <a:ext uri="{FF2B5EF4-FFF2-40B4-BE49-F238E27FC236}">
                <a16:creationId xmlns:a16="http://schemas.microsoft.com/office/drawing/2014/main" id="{517CDA72-A18B-4958-94E3-D6DFA8CB5EE0}"/>
              </a:ext>
            </a:extLst>
          </p:cNvPr>
          <p:cNvSpPr txBox="1"/>
          <p:nvPr/>
        </p:nvSpPr>
        <p:spPr>
          <a:xfrm>
            <a:off x="107576" y="6172200"/>
            <a:ext cx="3119718" cy="369332"/>
          </a:xfrm>
          <a:prstGeom prst="rect">
            <a:avLst/>
          </a:prstGeom>
          <a:noFill/>
        </p:spPr>
        <p:txBody>
          <a:bodyPr wrap="square" rtlCol="0">
            <a:spAutoFit/>
          </a:bodyPr>
          <a:lstStyle/>
          <a:p>
            <a:r>
              <a:rPr lang="en-US" dirty="0"/>
              <a:t>Photo: Matt Liebman</a:t>
            </a:r>
          </a:p>
        </p:txBody>
      </p:sp>
    </p:spTree>
    <p:extLst>
      <p:ext uri="{BB962C8B-B14F-4D97-AF65-F5344CB8AC3E}">
        <p14:creationId xmlns:p14="http://schemas.microsoft.com/office/powerpoint/2010/main" val="31522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3B95-CD3F-CE4F-B182-2EB6BE88D192}"/>
              </a:ext>
            </a:extLst>
          </p:cNvPr>
          <p:cNvSpPr>
            <a:spLocks noGrp="1"/>
          </p:cNvSpPr>
          <p:nvPr>
            <p:ph type="title"/>
          </p:nvPr>
        </p:nvSpPr>
        <p:spPr/>
        <p:txBody>
          <a:bodyPr/>
          <a:lstStyle/>
          <a:p>
            <a:r>
              <a:rPr lang="en-US" dirty="0">
                <a:latin typeface="Big Caslon Medium" panose="02000603090000020003" pitchFamily="2" charset="-79"/>
                <a:cs typeface="Big Caslon Medium" panose="02000603090000020003" pitchFamily="2" charset="-79"/>
              </a:rPr>
              <a:t>Waterhemp population dynamics in simple versus diverse cropping systems</a:t>
            </a:r>
          </a:p>
        </p:txBody>
      </p:sp>
      <p:sp>
        <p:nvSpPr>
          <p:cNvPr id="3" name="Content Placeholder 2">
            <a:extLst>
              <a:ext uri="{FF2B5EF4-FFF2-40B4-BE49-F238E27FC236}">
                <a16:creationId xmlns:a16="http://schemas.microsoft.com/office/drawing/2014/main" id="{22497C49-6157-AF4A-984E-3827AC4AA253}"/>
              </a:ext>
            </a:extLst>
          </p:cNvPr>
          <p:cNvSpPr>
            <a:spLocks noGrp="1"/>
          </p:cNvSpPr>
          <p:nvPr>
            <p:ph idx="1"/>
          </p:nvPr>
        </p:nvSpPr>
        <p:spPr/>
        <p:txBody>
          <a:bodyPr/>
          <a:lstStyle/>
          <a:p>
            <a:r>
              <a:rPr lang="en-US" dirty="0"/>
              <a:t>Questions: </a:t>
            </a:r>
          </a:p>
          <a:p>
            <a:pPr lvl="1"/>
            <a:r>
              <a:rPr lang="en-US" dirty="0"/>
              <a:t>How do waterhemp populations grow in different cropping systems?</a:t>
            </a:r>
          </a:p>
          <a:p>
            <a:pPr lvl="1"/>
            <a:r>
              <a:rPr lang="en-US" dirty="0"/>
              <a:t>What are the seed production thresholds in different cropping systems?</a:t>
            </a:r>
          </a:p>
          <a:p>
            <a:r>
              <a:rPr lang="en-US" dirty="0"/>
              <a:t>Approach: a periodic matrix model followed by simulations</a:t>
            </a:r>
          </a:p>
          <a:p>
            <a:r>
              <a:rPr lang="en-US" dirty="0"/>
              <a:t>Empirical data: soil seedbank density, emergence density and timing, and reproductive potential</a:t>
            </a:r>
          </a:p>
          <a:p>
            <a:r>
              <a:rPr lang="en-US" dirty="0"/>
              <a:t>Literature data: tillage-induced vertical redistribution (Seed Chaser), seed mortality, and seedling mortality</a:t>
            </a:r>
          </a:p>
        </p:txBody>
      </p:sp>
    </p:spTree>
    <p:extLst>
      <p:ext uri="{BB962C8B-B14F-4D97-AF65-F5344CB8AC3E}">
        <p14:creationId xmlns:p14="http://schemas.microsoft.com/office/powerpoint/2010/main" val="287240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Figure 1.1 - Population dynamics diagram">
            <a:extLst>
              <a:ext uri="{FF2B5EF4-FFF2-40B4-BE49-F238E27FC236}">
                <a16:creationId xmlns:a16="http://schemas.microsoft.com/office/drawing/2014/main" id="{06941497-49CA-4EFE-B7D7-9A95166FB546}"/>
              </a:ext>
            </a:extLst>
          </p:cNvPr>
          <p:cNvPicPr>
            <a:picLocks noGrp="1"/>
          </p:cNvPicPr>
          <p:nvPr>
            <p:ph idx="1"/>
          </p:nvPr>
        </p:nvPicPr>
        <p:blipFill>
          <a:blip r:embed="rId3"/>
          <a:stretch>
            <a:fillRect/>
          </a:stretch>
        </p:blipFill>
        <p:spPr bwMode="auto">
          <a:xfrm>
            <a:off x="3622535" y="-816910"/>
            <a:ext cx="9217118" cy="7674910"/>
          </a:xfrm>
          <a:prstGeom prst="rect">
            <a:avLst/>
          </a:prstGeom>
          <a:noFill/>
          <a:ln w="9525">
            <a:noFill/>
            <a:headEnd/>
            <a:tailEnd/>
          </a:ln>
        </p:spPr>
      </p:pic>
      <p:sp>
        <p:nvSpPr>
          <p:cNvPr id="5" name="Text Placeholder 4">
            <a:extLst>
              <a:ext uri="{FF2B5EF4-FFF2-40B4-BE49-F238E27FC236}">
                <a16:creationId xmlns:a16="http://schemas.microsoft.com/office/drawing/2014/main" id="{91FE255C-B5F5-4DC1-98CB-FCA2A2FBC394}"/>
              </a:ext>
            </a:extLst>
          </p:cNvPr>
          <p:cNvSpPr>
            <a:spLocks noGrp="1"/>
          </p:cNvSpPr>
          <p:nvPr>
            <p:ph type="body" sz="half" idx="2"/>
          </p:nvPr>
        </p:nvSpPr>
        <p:spPr>
          <a:xfrm>
            <a:off x="839788" y="941294"/>
            <a:ext cx="4902106" cy="4927694"/>
          </a:xfrm>
        </p:spPr>
        <p:txBody>
          <a:bodyPr>
            <a:normAutofit/>
          </a:bodyPr>
          <a:lstStyle/>
          <a:p>
            <a:r>
              <a:rPr lang="en-US" sz="2400" dirty="0"/>
              <a:t>6 sub-annual matrices</a:t>
            </a:r>
          </a:p>
          <a:p>
            <a:pPr marL="457200" indent="-457200">
              <a:buFont typeface="+mj-lt"/>
              <a:buAutoNum type="arabicPeriod"/>
            </a:pPr>
            <a:r>
              <a:rPr lang="en-US" sz="2400" dirty="0"/>
              <a:t>Pre-planting tillage</a:t>
            </a:r>
          </a:p>
          <a:p>
            <a:pPr marL="457200" indent="-457200">
              <a:buFont typeface="+mj-lt"/>
              <a:buAutoNum type="arabicPeriod"/>
            </a:pPr>
            <a:r>
              <a:rPr lang="en-US" sz="2400" dirty="0"/>
              <a:t>Seedling recruitment/seedbank depletion</a:t>
            </a:r>
          </a:p>
          <a:p>
            <a:pPr marL="457200" indent="-457200">
              <a:buFont typeface="+mj-lt"/>
              <a:buAutoNum type="arabicPeriod"/>
            </a:pPr>
            <a:r>
              <a:rPr lang="en-US" sz="2400" dirty="0"/>
              <a:t>Seed and seedling survival during the crop season</a:t>
            </a:r>
          </a:p>
          <a:p>
            <a:pPr marL="457200" indent="-457200">
              <a:buFont typeface="+mj-lt"/>
              <a:buAutoNum type="arabicPeriod"/>
            </a:pPr>
            <a:r>
              <a:rPr lang="en-US" sz="2400" dirty="0"/>
              <a:t>Seed production</a:t>
            </a:r>
          </a:p>
          <a:p>
            <a:pPr marL="457200" indent="-457200">
              <a:buFont typeface="+mj-lt"/>
              <a:buAutoNum type="arabicPeriod"/>
            </a:pPr>
            <a:r>
              <a:rPr lang="en-US" sz="2400" dirty="0"/>
              <a:t>Post-harvest tillage</a:t>
            </a:r>
          </a:p>
          <a:p>
            <a:pPr marL="457200" indent="-457200">
              <a:buFont typeface="+mj-lt"/>
              <a:buAutoNum type="arabicPeriod"/>
            </a:pPr>
            <a:r>
              <a:rPr lang="en-US" sz="2400" dirty="0"/>
              <a:t>Overwinter seed survival</a:t>
            </a:r>
          </a:p>
          <a:p>
            <a:pPr marL="457200" indent="-457200">
              <a:buFont typeface="+mj-lt"/>
              <a:buAutoNum type="arabicPeriod"/>
            </a:pPr>
            <a:endParaRPr lang="en-US" sz="2400" dirty="0"/>
          </a:p>
          <a:p>
            <a:pPr marL="457200" indent="-457200">
              <a:buFont typeface="+mj-lt"/>
              <a:buAutoNum type="arabicPeriod"/>
            </a:pPr>
            <a:endParaRPr lang="en-US" sz="2400" dirty="0"/>
          </a:p>
          <a:p>
            <a:endParaRPr lang="en-US" sz="2400" dirty="0"/>
          </a:p>
        </p:txBody>
      </p:sp>
      <p:sp>
        <p:nvSpPr>
          <p:cNvPr id="2" name="Title 1">
            <a:extLst>
              <a:ext uri="{FF2B5EF4-FFF2-40B4-BE49-F238E27FC236}">
                <a16:creationId xmlns:a16="http://schemas.microsoft.com/office/drawing/2014/main" id="{90974045-2694-4B57-AE7A-4A89DEBC544C}"/>
              </a:ext>
            </a:extLst>
          </p:cNvPr>
          <p:cNvSpPr>
            <a:spLocks noGrp="1"/>
          </p:cNvSpPr>
          <p:nvPr>
            <p:ph type="title"/>
          </p:nvPr>
        </p:nvSpPr>
        <p:spPr>
          <a:xfrm>
            <a:off x="745658" y="110937"/>
            <a:ext cx="8761412" cy="672353"/>
          </a:xfrm>
        </p:spPr>
        <p:txBody>
          <a:bodyPr>
            <a:normAutofit fontScale="90000"/>
          </a:bodyPr>
          <a:lstStyle/>
          <a:p>
            <a:r>
              <a:rPr lang="en-US" sz="4400" b="1" dirty="0"/>
              <a:t>Population dynamics diagram</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58E6BABD-EF61-4073-849E-1E9F3D73703C}"/>
                  </a:ext>
                </a:extLst>
              </p:cNvPr>
              <p:cNvSpPr/>
              <p:nvPr/>
            </p:nvSpPr>
            <p:spPr>
              <a:xfrm>
                <a:off x="7462471" y="3203435"/>
                <a:ext cx="2044599" cy="91422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sz="2400" b="1" i="1">
                              <a:solidFill>
                                <a:schemeClr val="accent5">
                                  <a:lumMod val="50000"/>
                                </a:schemeClr>
                              </a:solidFill>
                              <a:latin typeface="Cambria Math" panose="02040503050406030204" pitchFamily="18" charset="0"/>
                            </a:rPr>
                          </m:ctrlPr>
                        </m:dPr>
                        <m:e>
                          <m:m>
                            <m:mPr>
                              <m:plcHide m:val="on"/>
                              <m:mcs>
                                <m:mc>
                                  <m:mcPr>
                                    <m:count m:val="2"/>
                                    <m:mcJc m:val="center"/>
                                  </m:mcPr>
                                </m:mc>
                              </m:mcs>
                              <m:ctrlPr>
                                <a:rPr lang="en-US" sz="2400" b="1" i="1">
                                  <a:solidFill>
                                    <a:schemeClr val="accent5">
                                      <a:lumMod val="50000"/>
                                    </a:schemeClr>
                                  </a:solidFill>
                                  <a:latin typeface="Cambria Math" panose="02040503050406030204" pitchFamily="18" charset="0"/>
                                </a:rPr>
                              </m:ctrlPr>
                            </m:mPr>
                            <m:mr>
                              <m:e>
                                <m:sSub>
                                  <m:sSubPr>
                                    <m:ctrlPr>
                                      <a:rPr lang="en-US" sz="2400" b="1" i="1">
                                        <a:solidFill>
                                          <a:schemeClr val="accent5">
                                            <a:lumMod val="50000"/>
                                          </a:schemeClr>
                                        </a:solidFill>
                                        <a:latin typeface="Cambria Math" panose="02040503050406030204" pitchFamily="18" charset="0"/>
                                      </a:rPr>
                                    </m:ctrlPr>
                                  </m:sSubPr>
                                  <m:e>
                                    <m:r>
                                      <a:rPr lang="en-US" sz="2400" b="1" i="1" smtClean="0">
                                        <a:solidFill>
                                          <a:schemeClr val="accent5">
                                            <a:lumMod val="50000"/>
                                          </a:schemeClr>
                                        </a:solidFill>
                                        <a:latin typeface="Cambria Math" panose="02040503050406030204" pitchFamily="18" charset="0"/>
                                      </a:rPr>
                                      <m:t>𝑴</m:t>
                                    </m:r>
                                  </m:e>
                                  <m:sub>
                                    <m:r>
                                      <a:rPr lang="en-US" sz="2400" b="1" i="1">
                                        <a:solidFill>
                                          <a:schemeClr val="accent5">
                                            <a:lumMod val="50000"/>
                                          </a:schemeClr>
                                        </a:solidFill>
                                        <a:latin typeface="Cambria Math" panose="02040503050406030204" pitchFamily="18" charset="0"/>
                                      </a:rPr>
                                      <m:t>𝒔</m:t>
                                    </m:r>
                                  </m:sub>
                                </m:sSub>
                              </m:e>
                              <m:e>
                                <m:sSub>
                                  <m:sSubPr>
                                    <m:ctrlPr>
                                      <a:rPr lang="en-US" sz="2400" b="1" i="1">
                                        <a:solidFill>
                                          <a:schemeClr val="accent5">
                                            <a:lumMod val="50000"/>
                                          </a:schemeClr>
                                        </a:solidFill>
                                        <a:latin typeface="Cambria Math" panose="02040503050406030204" pitchFamily="18" charset="0"/>
                                      </a:rPr>
                                    </m:ctrlPr>
                                  </m:sSubPr>
                                  <m:e>
                                    <m:r>
                                      <a:rPr lang="en-US" sz="2400" b="1" i="1">
                                        <a:solidFill>
                                          <a:schemeClr val="accent5">
                                            <a:lumMod val="50000"/>
                                          </a:schemeClr>
                                        </a:solidFill>
                                        <a:latin typeface="Cambria Math" panose="02040503050406030204" pitchFamily="18" charset="0"/>
                                      </a:rPr>
                                      <m:t>𝑴</m:t>
                                    </m:r>
                                  </m:e>
                                  <m:sub>
                                    <m:r>
                                      <a:rPr lang="en-US" sz="2400" b="1" i="0" smtClean="0">
                                        <a:solidFill>
                                          <a:schemeClr val="accent5">
                                            <a:lumMod val="50000"/>
                                          </a:schemeClr>
                                        </a:solidFill>
                                        <a:latin typeface="Cambria Math" panose="02040503050406030204" pitchFamily="18" charset="0"/>
                                      </a:rPr>
                                      <m:t>𝐩</m:t>
                                    </m:r>
                                    <m:r>
                                      <a:rPr lang="en-US" sz="2400" b="1" i="0" smtClean="0">
                                        <a:solidFill>
                                          <a:schemeClr val="accent5">
                                            <a:lumMod val="50000"/>
                                          </a:schemeClr>
                                        </a:solidFill>
                                        <a:latin typeface="Cambria Math" panose="02040503050406030204" pitchFamily="18" charset="0"/>
                                      </a:rPr>
                                      <m:t>,</m:t>
                                    </m:r>
                                    <m:r>
                                      <a:rPr lang="en-US" sz="2400" b="1" i="0" smtClean="0">
                                        <a:solidFill>
                                          <a:schemeClr val="accent5">
                                            <a:lumMod val="50000"/>
                                          </a:schemeClr>
                                        </a:solidFill>
                                        <a:latin typeface="Cambria Math" panose="02040503050406030204" pitchFamily="18" charset="0"/>
                                      </a:rPr>
                                      <m:t>𝐬</m:t>
                                    </m:r>
                                    <m:r>
                                      <a:rPr lang="en-US" sz="2400" b="1" i="0">
                                        <a:solidFill>
                                          <a:schemeClr val="accent5">
                                            <a:lumMod val="50000"/>
                                          </a:schemeClr>
                                        </a:solidFill>
                                        <a:latin typeface="Cambria Math" panose="02040503050406030204" pitchFamily="18" charset="0"/>
                                      </a:rPr>
                                      <m:t>  </m:t>
                                    </m:r>
                                  </m:sub>
                                </m:sSub>
                              </m:e>
                            </m:mr>
                            <m:mr>
                              <m:e>
                                <m:sSub>
                                  <m:sSubPr>
                                    <m:ctrlPr>
                                      <a:rPr lang="en-US" sz="2400" b="1" i="1">
                                        <a:solidFill>
                                          <a:schemeClr val="accent5">
                                            <a:lumMod val="50000"/>
                                          </a:schemeClr>
                                        </a:solidFill>
                                        <a:latin typeface="Cambria Math" panose="02040503050406030204" pitchFamily="18" charset="0"/>
                                      </a:rPr>
                                    </m:ctrlPr>
                                  </m:sSubPr>
                                  <m:e>
                                    <m:r>
                                      <a:rPr lang="en-US" sz="2400" b="1" i="1">
                                        <a:solidFill>
                                          <a:schemeClr val="accent5">
                                            <a:lumMod val="50000"/>
                                          </a:schemeClr>
                                        </a:solidFill>
                                        <a:latin typeface="Cambria Math" panose="02040503050406030204" pitchFamily="18" charset="0"/>
                                      </a:rPr>
                                      <m:t>𝑴</m:t>
                                    </m:r>
                                  </m:e>
                                  <m:sub>
                                    <m:r>
                                      <a:rPr lang="en-US" sz="2400" b="1" i="1">
                                        <a:solidFill>
                                          <a:schemeClr val="accent5">
                                            <a:lumMod val="50000"/>
                                          </a:schemeClr>
                                        </a:solidFill>
                                        <a:latin typeface="Cambria Math" panose="02040503050406030204" pitchFamily="18" charset="0"/>
                                      </a:rPr>
                                      <m:t>𝒔</m:t>
                                    </m:r>
                                    <m:r>
                                      <a:rPr lang="en-US" sz="2400" b="1" i="0" smtClean="0">
                                        <a:solidFill>
                                          <a:schemeClr val="accent5">
                                            <a:lumMod val="50000"/>
                                          </a:schemeClr>
                                        </a:solidFill>
                                        <a:latin typeface="Cambria Math" panose="02040503050406030204" pitchFamily="18" charset="0"/>
                                      </a:rPr>
                                      <m:t>,</m:t>
                                    </m:r>
                                    <m:r>
                                      <a:rPr lang="en-US" sz="2400" b="1" i="0" smtClean="0">
                                        <a:solidFill>
                                          <a:schemeClr val="accent5">
                                            <a:lumMod val="50000"/>
                                          </a:schemeClr>
                                        </a:solidFill>
                                        <a:latin typeface="Cambria Math" panose="02040503050406030204" pitchFamily="18" charset="0"/>
                                      </a:rPr>
                                      <m:t>𝐩</m:t>
                                    </m:r>
                                  </m:sub>
                                </m:sSub>
                              </m:e>
                              <m:e>
                                <m:sSub>
                                  <m:sSubPr>
                                    <m:ctrlPr>
                                      <a:rPr lang="en-US" sz="2400" b="1" i="1">
                                        <a:solidFill>
                                          <a:schemeClr val="accent5">
                                            <a:lumMod val="50000"/>
                                          </a:schemeClr>
                                        </a:solidFill>
                                        <a:latin typeface="Cambria Math" panose="02040503050406030204" pitchFamily="18" charset="0"/>
                                      </a:rPr>
                                    </m:ctrlPr>
                                  </m:sSubPr>
                                  <m:e>
                                    <m:r>
                                      <a:rPr lang="en-US" sz="2400" b="1" i="1" smtClean="0">
                                        <a:solidFill>
                                          <a:schemeClr val="accent5">
                                            <a:lumMod val="50000"/>
                                          </a:schemeClr>
                                        </a:solidFill>
                                        <a:latin typeface="Cambria Math" panose="02040503050406030204" pitchFamily="18" charset="0"/>
                                      </a:rPr>
                                      <m:t>𝑴</m:t>
                                    </m:r>
                                  </m:e>
                                  <m:sub>
                                    <m:r>
                                      <a:rPr lang="en-US" sz="2400" b="1" i="1" smtClean="0">
                                        <a:solidFill>
                                          <a:schemeClr val="accent5">
                                            <a:lumMod val="50000"/>
                                          </a:schemeClr>
                                        </a:solidFill>
                                        <a:latin typeface="Cambria Math" panose="02040503050406030204" pitchFamily="18" charset="0"/>
                                      </a:rPr>
                                      <m:t>𝒑</m:t>
                                    </m:r>
                                  </m:sub>
                                </m:sSub>
                              </m:e>
                            </m:mr>
                          </m:m>
                        </m:e>
                      </m:d>
                    </m:oMath>
                  </m:oMathPara>
                </a14:m>
                <a:endParaRPr lang="en-US" sz="2400" b="1" dirty="0">
                  <a:solidFill>
                    <a:schemeClr val="accent5">
                      <a:lumMod val="50000"/>
                    </a:schemeClr>
                  </a:solidFill>
                </a:endParaRPr>
              </a:p>
            </p:txBody>
          </p:sp>
        </mc:Choice>
        <mc:Fallback>
          <p:sp>
            <p:nvSpPr>
              <p:cNvPr id="6" name="Rectangle 5">
                <a:extLst>
                  <a:ext uri="{FF2B5EF4-FFF2-40B4-BE49-F238E27FC236}">
                    <a16:creationId xmlns:a16="http://schemas.microsoft.com/office/drawing/2014/main" id="{58E6BABD-EF61-4073-849E-1E9F3D73703C}"/>
                  </a:ext>
                </a:extLst>
              </p:cNvPr>
              <p:cNvSpPr>
                <a:spLocks noRot="1" noChangeAspect="1" noMove="1" noResize="1" noEditPoints="1" noAdjustHandles="1" noChangeArrowheads="1" noChangeShapeType="1" noTextEdit="1"/>
              </p:cNvSpPr>
              <p:nvPr/>
            </p:nvSpPr>
            <p:spPr>
              <a:xfrm>
                <a:off x="7462471" y="3203435"/>
                <a:ext cx="2044599" cy="9142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CD622E03-CAFA-4CC1-BDA2-3D35CAE8624E}"/>
                  </a:ext>
                </a:extLst>
              </p:cNvPr>
              <p:cNvSpPr/>
              <p:nvPr/>
            </p:nvSpPr>
            <p:spPr>
              <a:xfrm>
                <a:off x="839788" y="5384368"/>
                <a:ext cx="5157438" cy="776366"/>
              </a:xfrm>
              <a:prstGeom prst="rect">
                <a:avLst/>
              </a:prstGeom>
            </p:spPr>
            <p:txBody>
              <a:bodyPr wrap="none">
                <a:spAutoFit/>
              </a:bodyPr>
              <a:lstStyle/>
              <a:p>
                <a14:m>
                  <m:oMath xmlns:m="http://schemas.openxmlformats.org/officeDocument/2006/math">
                    <m:sSub>
                      <m:sSubPr>
                        <m:ctrlPr>
                          <a:rPr lang="en-US" sz="3600" b="1" smtClean="0">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𝑵</m:t>
                        </m:r>
                      </m:e>
                      <m:sub>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𝒓</m:t>
                            </m:r>
                          </m:e>
                          <m:sub>
                            <m:r>
                              <a:rPr lang="en-US" sz="3600" b="1" i="1">
                                <a:solidFill>
                                  <a:srgbClr val="FF0000"/>
                                </a:solidFill>
                                <a:latin typeface="Cambria Math" panose="02040503050406030204" pitchFamily="18" charset="0"/>
                              </a:rPr>
                              <m:t>𝒄</m:t>
                            </m:r>
                            <m:r>
                              <a:rPr lang="en-US" sz="3600" b="1" i="0">
                                <a:solidFill>
                                  <a:srgbClr val="FF0000"/>
                                </a:solidFill>
                                <a:latin typeface="Cambria Math" panose="02040503050406030204" pitchFamily="18" charset="0"/>
                              </a:rPr>
                              <m:t>,</m:t>
                            </m:r>
                            <m:r>
                              <a:rPr lang="en-US" sz="3600" b="1" i="1">
                                <a:solidFill>
                                  <a:srgbClr val="FF0000"/>
                                </a:solidFill>
                                <a:latin typeface="Cambria Math" panose="02040503050406030204" pitchFamily="18" charset="0"/>
                              </a:rPr>
                              <m:t>𝜹</m:t>
                            </m:r>
                            <m:r>
                              <a:rPr lang="en-US" sz="3600" b="1" i="0">
                                <a:solidFill>
                                  <a:srgbClr val="FF0000"/>
                                </a:solidFill>
                                <a:latin typeface="Cambria Math" panose="02040503050406030204" pitchFamily="18" charset="0"/>
                              </a:rPr>
                              <m:t>+</m:t>
                            </m:r>
                            <m:r>
                              <a:rPr lang="en-US" sz="3600" b="1" i="0">
                                <a:solidFill>
                                  <a:srgbClr val="FF0000"/>
                                </a:solidFill>
                                <a:latin typeface="Cambria Math" panose="02040503050406030204" pitchFamily="18" charset="0"/>
                              </a:rPr>
                              <m:t>𝟏</m:t>
                            </m:r>
                          </m:sub>
                        </m:sSub>
                      </m:sub>
                    </m:sSub>
                    <m:r>
                      <a:rPr lang="en-US" sz="3600" b="1" i="0">
                        <a:solidFill>
                          <a:srgbClr val="FF0000"/>
                        </a:solidFill>
                        <a:latin typeface="Cambria Math" panose="02040503050406030204" pitchFamily="18" charset="0"/>
                      </a:rPr>
                      <m:t>=</m:t>
                    </m:r>
                    <m:nary>
                      <m:naryPr>
                        <m:chr m:val="∏"/>
                        <m:limLoc m:val="undOvr"/>
                        <m:ctrlPr>
                          <a:rPr lang="en-US" sz="3600" b="1" i="1">
                            <a:solidFill>
                              <a:srgbClr val="FF0000"/>
                            </a:solidFill>
                            <a:latin typeface="Cambria Math" panose="02040503050406030204" pitchFamily="18" charset="0"/>
                          </a:rPr>
                        </m:ctrlPr>
                      </m:naryPr>
                      <m:sub>
                        <m:r>
                          <a:rPr lang="en-US" sz="3600" b="1" i="1">
                            <a:solidFill>
                              <a:srgbClr val="FF0000"/>
                            </a:solidFill>
                            <a:latin typeface="Cambria Math" panose="02040503050406030204" pitchFamily="18" charset="0"/>
                          </a:rPr>
                          <m:t>𝜹</m:t>
                        </m:r>
                        <m:r>
                          <a:rPr lang="en-US" sz="3600" b="1" i="0">
                            <a:solidFill>
                              <a:srgbClr val="FF0000"/>
                            </a:solidFill>
                            <a:latin typeface="Cambria Math" panose="02040503050406030204" pitchFamily="18" charset="0"/>
                          </a:rPr>
                          <m:t>=</m:t>
                        </m:r>
                        <m:r>
                          <a:rPr lang="en-US" sz="3600" b="1" i="0">
                            <a:solidFill>
                              <a:srgbClr val="FF0000"/>
                            </a:solidFill>
                            <a:latin typeface="Cambria Math" panose="02040503050406030204" pitchFamily="18" charset="0"/>
                          </a:rPr>
                          <m:t>𝟏</m:t>
                        </m:r>
                      </m:sub>
                      <m:sup>
                        <m:r>
                          <a:rPr lang="en-US" sz="3600" b="1" i="1">
                            <a:solidFill>
                              <a:srgbClr val="FF0000"/>
                            </a:solidFill>
                            <a:latin typeface="Cambria Math" panose="02040503050406030204" pitchFamily="18" charset="0"/>
                          </a:rPr>
                          <m:t>𝜟</m:t>
                        </m:r>
                      </m:sup>
                      <m:e>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𝑨</m:t>
                            </m:r>
                          </m:e>
                          <m:sub>
                            <m:r>
                              <a:rPr lang="en-US" sz="3600" b="1" i="1">
                                <a:solidFill>
                                  <a:srgbClr val="FF0000"/>
                                </a:solidFill>
                                <a:latin typeface="Cambria Math" panose="02040503050406030204" pitchFamily="18" charset="0"/>
                              </a:rPr>
                              <m:t>𝜹</m:t>
                            </m:r>
                          </m:sub>
                        </m:sSub>
                      </m:e>
                    </m:nary>
                  </m:oMath>
                </a14:m>
                <a:r>
                  <a:rPr lang="en-US" sz="3600" b="1" dirty="0">
                    <a:solidFill>
                      <a:srgbClr val="FF0000"/>
                    </a:solidFill>
                  </a:rPr>
                  <a:t>  * </a:t>
                </a:r>
                <a14:m>
                  <m:oMath xmlns:m="http://schemas.openxmlformats.org/officeDocument/2006/math">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𝑵</m:t>
                        </m:r>
                      </m:e>
                      <m:sub>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𝒓</m:t>
                            </m:r>
                          </m:e>
                          <m:sub>
                            <m:r>
                              <a:rPr lang="en-US" sz="3600" b="1" i="1">
                                <a:solidFill>
                                  <a:srgbClr val="FF0000"/>
                                </a:solidFill>
                                <a:latin typeface="Cambria Math" panose="02040503050406030204" pitchFamily="18" charset="0"/>
                              </a:rPr>
                              <m:t>𝒄</m:t>
                            </m:r>
                            <m:r>
                              <a:rPr lang="en-US" sz="3600" b="1">
                                <a:solidFill>
                                  <a:srgbClr val="FF0000"/>
                                </a:solidFill>
                                <a:latin typeface="Cambria Math" panose="02040503050406030204" pitchFamily="18" charset="0"/>
                              </a:rPr>
                              <m:t>,</m:t>
                            </m:r>
                            <m:r>
                              <a:rPr lang="en-US" sz="3600" b="1" i="1">
                                <a:solidFill>
                                  <a:srgbClr val="FF0000"/>
                                </a:solidFill>
                                <a:latin typeface="Cambria Math" panose="02040503050406030204" pitchFamily="18" charset="0"/>
                              </a:rPr>
                              <m:t>𝜹</m:t>
                            </m:r>
                          </m:sub>
                        </m:sSub>
                      </m:sub>
                    </m:sSub>
                  </m:oMath>
                </a14:m>
                <a:endParaRPr lang="en-US" sz="3600" b="1" dirty="0">
                  <a:solidFill>
                    <a:srgbClr val="FF0000"/>
                  </a:solidFill>
                </a:endParaRPr>
              </a:p>
            </p:txBody>
          </p:sp>
        </mc:Choice>
        <mc:Fallback>
          <p:sp>
            <p:nvSpPr>
              <p:cNvPr id="7" name="Rectangle 6">
                <a:extLst>
                  <a:ext uri="{FF2B5EF4-FFF2-40B4-BE49-F238E27FC236}">
                    <a16:creationId xmlns:a16="http://schemas.microsoft.com/office/drawing/2014/main" id="{CD622E03-CAFA-4CC1-BDA2-3D35CAE8624E}"/>
                  </a:ext>
                </a:extLst>
              </p:cNvPr>
              <p:cNvSpPr>
                <a:spLocks noRot="1" noChangeAspect="1" noMove="1" noResize="1" noEditPoints="1" noAdjustHandles="1" noChangeArrowheads="1" noChangeShapeType="1" noTextEdit="1"/>
              </p:cNvSpPr>
              <p:nvPr/>
            </p:nvSpPr>
            <p:spPr>
              <a:xfrm>
                <a:off x="839788" y="5384368"/>
                <a:ext cx="5157438" cy="776366"/>
              </a:xfrm>
              <a:prstGeom prst="rect">
                <a:avLst/>
              </a:prstGeom>
              <a:blipFill>
                <a:blip r:embed="rId5"/>
                <a:stretch>
                  <a:fillRect t="-5469" b="-17969"/>
                </a:stretch>
              </a:blipFill>
            </p:spPr>
            <p:txBody>
              <a:bodyPr/>
              <a:lstStyle/>
              <a:p>
                <a:r>
                  <a:rPr lang="en-US">
                    <a:noFill/>
                  </a:rPr>
                  <a:t> </a:t>
                </a:r>
              </a:p>
            </p:txBody>
          </p:sp>
        </mc:Fallback>
      </mc:AlternateContent>
    </p:spTree>
    <p:extLst>
      <p:ext uri="{BB962C8B-B14F-4D97-AF65-F5344CB8AC3E}">
        <p14:creationId xmlns:p14="http://schemas.microsoft.com/office/powerpoint/2010/main" val="121619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AEED4-BF94-420D-BEF3-23994B0893E9}"/>
              </a:ext>
            </a:extLst>
          </p:cNvPr>
          <p:cNvSpPr>
            <a:spLocks noGrp="1"/>
          </p:cNvSpPr>
          <p:nvPr>
            <p:ph type="title"/>
          </p:nvPr>
        </p:nvSpPr>
        <p:spPr>
          <a:xfrm>
            <a:off x="6293223" y="253906"/>
            <a:ext cx="5782236" cy="1325563"/>
          </a:xfrm>
        </p:spPr>
        <p:txBody>
          <a:bodyPr/>
          <a:lstStyle/>
          <a:p>
            <a:r>
              <a:rPr lang="en-US" b="1" dirty="0"/>
              <a:t>Scenario 1: high control efficacy </a:t>
            </a:r>
            <a:r>
              <a:rPr lang="en-US" b="1" dirty="0">
                <a:sym typeface="Wingdings" panose="05000000000000000000" pitchFamily="2" charset="2"/>
              </a:rPr>
              <a:t> low fecundity</a:t>
            </a:r>
            <a:endParaRPr lang="en-US" b="1" dirty="0"/>
          </a:p>
        </p:txBody>
      </p:sp>
      <p:pic>
        <p:nvPicPr>
          <p:cNvPr id="4" name="Picture" descr="Figure 3: Scenario 1: Changes of seed densities in two soil strata after 12 model years in three rotations (2-year, 3-year, and 4-year) crossed with two corn weed management programs (conventional and low herbicide). The model started at year 0 with 1000 and 0 seeds per squared meter in the top (0-2 cm) and bottom (2-20 cm) strata, respectively. The red horizontal line shows the number of seeds in the top stratum at the beginning of the model clock. The annualized population growth rates are followed by their variances in brackets. The model years’ are labelled with the main crop species names’ abbreviations: C - corn, S - soybean, O - oat, and A - alfalfa.">
            <a:extLst>
              <a:ext uri="{FF2B5EF4-FFF2-40B4-BE49-F238E27FC236}">
                <a16:creationId xmlns:a16="http://schemas.microsoft.com/office/drawing/2014/main" id="{C930356E-1421-49EA-9A00-3B94F368342B}"/>
              </a:ext>
            </a:extLst>
          </p:cNvPr>
          <p:cNvPicPr>
            <a:picLocks noGrp="1"/>
          </p:cNvPicPr>
          <p:nvPr>
            <p:ph idx="1"/>
          </p:nvPr>
        </p:nvPicPr>
        <p:blipFill>
          <a:blip r:embed="rId3"/>
          <a:stretch>
            <a:fillRect/>
          </a:stretch>
        </p:blipFill>
        <p:spPr bwMode="auto">
          <a:xfrm>
            <a:off x="0" y="52200"/>
            <a:ext cx="6096000" cy="6753599"/>
          </a:xfrm>
          <a:prstGeom prst="rect">
            <a:avLst/>
          </a:prstGeom>
          <a:noFill/>
          <a:ln w="9525">
            <a:noFill/>
            <a:headEnd/>
            <a:tailEnd/>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8E5BB8A-D66A-4A79-9E1E-2137ACD205F6}"/>
                  </a:ext>
                </a:extLst>
              </p:cNvPr>
              <p:cNvSpPr txBox="1"/>
              <p:nvPr/>
            </p:nvSpPr>
            <p:spPr>
              <a:xfrm>
                <a:off x="6060141" y="1871856"/>
                <a:ext cx="6248400" cy="2185214"/>
              </a:xfrm>
              <a:prstGeom prst="rect">
                <a:avLst/>
              </a:prstGeom>
              <a:noFill/>
            </p:spPr>
            <p:txBody>
              <a:bodyPr wrap="square" rtlCol="0">
                <a:spAutoFit/>
              </a:bodyPr>
              <a:lstStyle/>
              <a:p>
                <a:r>
                  <a:rPr lang="en-US" sz="3200" dirty="0"/>
                  <a:t>12 model years</a:t>
                </a:r>
              </a:p>
              <a:p>
                <a:r>
                  <a:rPr lang="en-US" sz="3200" dirty="0"/>
                  <a:t>Fecundity estimated from reproductive potentials</a:t>
                </a:r>
              </a:p>
              <a:p>
                <a:r>
                  <a:rPr lang="en-US" sz="3600" b="1" dirty="0">
                    <a:solidFill>
                      <a:srgbClr val="FF0000"/>
                    </a:solidFill>
                  </a:rPr>
                  <a:t>Annualized</a:t>
                </a:r>
                <a:r>
                  <a:rPr lang="en-US" sz="4000" b="1" dirty="0">
                    <a:solidFill>
                      <a:srgbClr val="FF0000"/>
                    </a:solidFill>
                  </a:rPr>
                  <a:t> </a:t>
                </a:r>
                <a14:m>
                  <m:oMath xmlns:m="http://schemas.openxmlformats.org/officeDocument/2006/math">
                    <m:r>
                      <a:rPr lang="en-US" sz="3600" b="1" i="1">
                        <a:solidFill>
                          <a:srgbClr val="FF0000"/>
                        </a:solidFill>
                      </a:rPr>
                      <m:t>𝝀</m:t>
                    </m:r>
                  </m:oMath>
                </a14:m>
                <a:r>
                  <a:rPr lang="en-US" sz="3600" b="1" dirty="0">
                    <a:solidFill>
                      <a:srgbClr val="FF0000"/>
                    </a:solidFill>
                  </a:rPr>
                  <a:t> ‹ 1 in all rotations</a:t>
                </a:r>
                <a:endParaRPr lang="en-US" sz="4000" b="1" dirty="0">
                  <a:solidFill>
                    <a:srgbClr val="FF0000"/>
                  </a:solidFill>
                </a:endParaRPr>
              </a:p>
            </p:txBody>
          </p:sp>
        </mc:Choice>
        <mc:Fallback>
          <p:sp>
            <p:nvSpPr>
              <p:cNvPr id="2" name="TextBox 1">
                <a:extLst>
                  <a:ext uri="{FF2B5EF4-FFF2-40B4-BE49-F238E27FC236}">
                    <a16:creationId xmlns:a16="http://schemas.microsoft.com/office/drawing/2014/main" id="{58E5BB8A-D66A-4A79-9E1E-2137ACD205F6}"/>
                  </a:ext>
                </a:extLst>
              </p:cNvPr>
              <p:cNvSpPr txBox="1">
                <a:spLocks noRot="1" noChangeAspect="1" noMove="1" noResize="1" noEditPoints="1" noAdjustHandles="1" noChangeArrowheads="1" noChangeShapeType="1" noTextEdit="1"/>
              </p:cNvSpPr>
              <p:nvPr/>
            </p:nvSpPr>
            <p:spPr>
              <a:xfrm>
                <a:off x="6060141" y="1871856"/>
                <a:ext cx="6248400" cy="2185214"/>
              </a:xfrm>
              <a:prstGeom prst="rect">
                <a:avLst/>
              </a:prstGeom>
              <a:blipFill>
                <a:blip r:embed="rId4"/>
                <a:stretch>
                  <a:fillRect l="-2927" t="-3621" r="-585" b="-8914"/>
                </a:stretch>
              </a:blipFill>
            </p:spPr>
            <p:txBody>
              <a:bodyPr/>
              <a:lstStyle/>
              <a:p>
                <a:r>
                  <a:rPr lang="en-US">
                    <a:noFill/>
                  </a:rPr>
                  <a:t> </a:t>
                </a:r>
              </a:p>
            </p:txBody>
          </p:sp>
        </mc:Fallback>
      </mc:AlternateContent>
    </p:spTree>
    <p:extLst>
      <p:ext uri="{BB962C8B-B14F-4D97-AF65-F5344CB8AC3E}">
        <p14:creationId xmlns:p14="http://schemas.microsoft.com/office/powerpoint/2010/main" val="3987377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AEED4-BF94-420D-BEF3-23994B0893E9}"/>
              </a:ext>
            </a:extLst>
          </p:cNvPr>
          <p:cNvSpPr>
            <a:spLocks noGrp="1"/>
          </p:cNvSpPr>
          <p:nvPr>
            <p:ph type="title"/>
          </p:nvPr>
        </p:nvSpPr>
        <p:spPr>
          <a:xfrm>
            <a:off x="5943600" y="0"/>
            <a:ext cx="5773270" cy="1325563"/>
          </a:xfrm>
        </p:spPr>
        <p:txBody>
          <a:bodyPr/>
          <a:lstStyle/>
          <a:p>
            <a:r>
              <a:rPr lang="en-US" b="1" dirty="0"/>
              <a:t>Scenario 2: low control efficacy </a:t>
            </a:r>
            <a:r>
              <a:rPr lang="en-US" b="1" dirty="0">
                <a:sym typeface="Wingdings" panose="05000000000000000000" pitchFamily="2" charset="2"/>
              </a:rPr>
              <a:t> high fecundity</a:t>
            </a:r>
            <a:endParaRPr lang="en-US" b="1" dirty="0"/>
          </a:p>
        </p:txBody>
      </p:sp>
      <p:pic>
        <p:nvPicPr>
          <p:cNvPr id="9" name="Picture" descr="Figure 5: Scenario 1: Changes of natural-logarithm of seed densities in two soil strata after 12 model years in three rotations (2-year, 3-year, and 4-year) crossed with two corn weed management programs (conventional and low herbicide). Seed densities were natural-logarithm transformed because of scales. The model started at year 0 with 1000 and 0 seeds per squared meter in the top (0 - 2 cm) and bottom (2 - 20 cm) strata, respectively. The red horizontal line shows the number of seeds at the top stratum at the beginning of the model clock. The annualized population growth rates are followed by their variances in brackets. The model years’ are labelled with the main crop species names’ abbreviations: C - corn, S - soybean, O - oat, and A - alfalfa.">
            <a:extLst>
              <a:ext uri="{FF2B5EF4-FFF2-40B4-BE49-F238E27FC236}">
                <a16:creationId xmlns:a16="http://schemas.microsoft.com/office/drawing/2014/main" id="{31D71E5D-E688-4B35-A7C6-743DC11DF333}"/>
              </a:ext>
            </a:extLst>
          </p:cNvPr>
          <p:cNvPicPr/>
          <p:nvPr/>
        </p:nvPicPr>
        <p:blipFill>
          <a:blip r:embed="rId3"/>
          <a:stretch>
            <a:fillRect/>
          </a:stretch>
        </p:blipFill>
        <p:spPr bwMode="auto">
          <a:xfrm>
            <a:off x="0" y="21199"/>
            <a:ext cx="5943600" cy="6836801"/>
          </a:xfrm>
          <a:prstGeom prst="rect">
            <a:avLst/>
          </a:prstGeom>
          <a:noFill/>
          <a:ln w="9525">
            <a:noFill/>
            <a:headEnd/>
            <a:tailEnd/>
          </a:ln>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F7DC628-8034-447E-973F-E00D7C30CF1D}"/>
                  </a:ext>
                </a:extLst>
              </p:cNvPr>
              <p:cNvSpPr txBox="1"/>
              <p:nvPr/>
            </p:nvSpPr>
            <p:spPr>
              <a:xfrm>
                <a:off x="6060141" y="1871856"/>
                <a:ext cx="6248400" cy="3354765"/>
              </a:xfrm>
              <a:prstGeom prst="rect">
                <a:avLst/>
              </a:prstGeom>
              <a:noFill/>
            </p:spPr>
            <p:txBody>
              <a:bodyPr wrap="square" rtlCol="0">
                <a:spAutoFit/>
              </a:bodyPr>
              <a:lstStyle/>
              <a:p>
                <a:r>
                  <a:rPr lang="en-US" sz="3200" dirty="0"/>
                  <a:t>12 model years</a:t>
                </a:r>
              </a:p>
              <a:p>
                <a:r>
                  <a:rPr lang="en-US" sz="3200" dirty="0"/>
                  <a:t>Plant’s individual seed production was enumerated (n = 389)</a:t>
                </a:r>
              </a:p>
              <a:p>
                <a:r>
                  <a:rPr lang="en-US" sz="3600" b="1" dirty="0">
                    <a:solidFill>
                      <a:srgbClr val="FF0000"/>
                    </a:solidFill>
                  </a:rPr>
                  <a:t>Annualized</a:t>
                </a:r>
                <a:r>
                  <a:rPr lang="en-US" sz="4000" b="1" dirty="0">
                    <a:solidFill>
                      <a:srgbClr val="FF0000"/>
                    </a:solidFill>
                  </a:rPr>
                  <a:t> </a:t>
                </a:r>
                <a14:m>
                  <m:oMath xmlns:m="http://schemas.openxmlformats.org/officeDocument/2006/math">
                    <m:r>
                      <a:rPr lang="en-US" sz="3600" b="1" i="1">
                        <a:solidFill>
                          <a:srgbClr val="FF0000"/>
                        </a:solidFill>
                      </a:rPr>
                      <m:t>𝝀</m:t>
                    </m:r>
                  </m:oMath>
                </a14:m>
                <a:r>
                  <a:rPr lang="en-US" sz="3600" b="1" dirty="0">
                    <a:solidFill>
                      <a:srgbClr val="FF0000"/>
                    </a:solidFill>
                  </a:rPr>
                  <a:t> ranged from 4 to 123</a:t>
                </a:r>
              </a:p>
              <a:p>
                <a14:m>
                  <m:oMath xmlns:m="http://schemas.openxmlformats.org/officeDocument/2006/math">
                    <m:r>
                      <a:rPr lang="en-US" sz="4000" b="1" i="1">
                        <a:solidFill>
                          <a:srgbClr val="FF0000"/>
                        </a:solidFill>
                        <a:latin typeface="Cambria Math" panose="02040503050406030204" pitchFamily="18" charset="0"/>
                      </a:rPr>
                      <m:t>𝝀</m:t>
                    </m:r>
                  </m:oMath>
                </a14:m>
                <a:r>
                  <a:rPr lang="en-US" sz="4000" b="1" dirty="0">
                    <a:solidFill>
                      <a:srgbClr val="FF0000"/>
                    </a:solidFill>
                  </a:rPr>
                  <a:t>(4) &lt; </a:t>
                </a:r>
                <a14:m>
                  <m:oMath xmlns:m="http://schemas.openxmlformats.org/officeDocument/2006/math">
                    <m:r>
                      <a:rPr lang="en-US" sz="4000" b="1" i="1">
                        <a:solidFill>
                          <a:srgbClr val="FF0000"/>
                        </a:solidFill>
                        <a:latin typeface="Cambria Math" panose="02040503050406030204" pitchFamily="18" charset="0"/>
                      </a:rPr>
                      <m:t>𝝀</m:t>
                    </m:r>
                  </m:oMath>
                </a14:m>
                <a:r>
                  <a:rPr lang="en-US" sz="4000" b="1" dirty="0">
                    <a:solidFill>
                      <a:srgbClr val="FF0000"/>
                    </a:solidFill>
                  </a:rPr>
                  <a:t>(3) &lt; </a:t>
                </a:r>
                <a14:m>
                  <m:oMath xmlns:m="http://schemas.openxmlformats.org/officeDocument/2006/math">
                    <m:r>
                      <a:rPr lang="en-US" sz="4000" b="1" i="1">
                        <a:solidFill>
                          <a:srgbClr val="FF0000"/>
                        </a:solidFill>
                        <a:latin typeface="Cambria Math" panose="02040503050406030204" pitchFamily="18" charset="0"/>
                      </a:rPr>
                      <m:t>𝝀</m:t>
                    </m:r>
                  </m:oMath>
                </a14:m>
                <a:r>
                  <a:rPr lang="en-US" sz="4000" b="1" dirty="0">
                    <a:solidFill>
                      <a:srgbClr val="FF0000"/>
                    </a:solidFill>
                  </a:rPr>
                  <a:t>(2)</a:t>
                </a:r>
              </a:p>
            </p:txBody>
          </p:sp>
        </mc:Choice>
        <mc:Fallback>
          <p:sp>
            <p:nvSpPr>
              <p:cNvPr id="10" name="TextBox 9">
                <a:extLst>
                  <a:ext uri="{FF2B5EF4-FFF2-40B4-BE49-F238E27FC236}">
                    <a16:creationId xmlns:a16="http://schemas.microsoft.com/office/drawing/2014/main" id="{1F7DC628-8034-447E-973F-E00D7C30CF1D}"/>
                  </a:ext>
                </a:extLst>
              </p:cNvPr>
              <p:cNvSpPr txBox="1">
                <a:spLocks noRot="1" noChangeAspect="1" noMove="1" noResize="1" noEditPoints="1" noAdjustHandles="1" noChangeArrowheads="1" noChangeShapeType="1" noTextEdit="1"/>
              </p:cNvSpPr>
              <p:nvPr/>
            </p:nvSpPr>
            <p:spPr>
              <a:xfrm>
                <a:off x="6060141" y="1871856"/>
                <a:ext cx="6248400" cy="3354765"/>
              </a:xfrm>
              <a:prstGeom prst="rect">
                <a:avLst/>
              </a:prstGeom>
              <a:blipFill>
                <a:blip r:embed="rId4"/>
                <a:stretch>
                  <a:fillRect l="-2927" t="-2364" b="-6909"/>
                </a:stretch>
              </a:blipFill>
            </p:spPr>
            <p:txBody>
              <a:bodyPr/>
              <a:lstStyle/>
              <a:p>
                <a:r>
                  <a:rPr lang="en-US">
                    <a:noFill/>
                  </a:rPr>
                  <a:t> </a:t>
                </a:r>
              </a:p>
            </p:txBody>
          </p:sp>
        </mc:Fallback>
      </mc:AlternateContent>
    </p:spTree>
    <p:extLst>
      <p:ext uri="{BB962C8B-B14F-4D97-AF65-F5344CB8AC3E}">
        <p14:creationId xmlns:p14="http://schemas.microsoft.com/office/powerpoint/2010/main" val="37113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983F-4E3A-4372-968C-903299DA6C9B}"/>
              </a:ext>
            </a:extLst>
          </p:cNvPr>
          <p:cNvSpPr>
            <a:spLocks noGrp="1"/>
          </p:cNvSpPr>
          <p:nvPr>
            <p:ph type="title"/>
          </p:nvPr>
        </p:nvSpPr>
        <p:spPr/>
        <p:txBody>
          <a:bodyPr/>
          <a:lstStyle/>
          <a:p>
            <a:r>
              <a:rPr lang="en-US" dirty="0"/>
              <a:t>Seed production threshold simulation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361498-5C4A-43CC-95C8-E1B6AF478FDD}"/>
                  </a:ext>
                </a:extLst>
              </p:cNvPr>
              <p:cNvSpPr>
                <a:spLocks noGrp="1"/>
              </p:cNvSpPr>
              <p:nvPr>
                <p:ph idx="1"/>
              </p:nvPr>
            </p:nvSpPr>
            <p:spPr/>
            <p:txBody>
              <a:bodyPr/>
              <a:lstStyle/>
              <a:p>
                <a:r>
                  <a:rPr lang="en-US" dirty="0"/>
                  <a:t>Raw data: waterhemp density and reproductive potential under the low efficacy control scenario</a:t>
                </a:r>
              </a:p>
              <a:p>
                <a:r>
                  <a:rPr lang="en-US" dirty="0"/>
                  <a:t>1 m</a:t>
                </a:r>
                <a:r>
                  <a:rPr lang="en-US" baseline="30000" dirty="0"/>
                  <a:t>2</a:t>
                </a:r>
                <a:r>
                  <a:rPr lang="en-US" dirty="0"/>
                  <a:t> theoretical plot with 10000 seeds in the 0 – 2 cm soil stratum at model year 0</a:t>
                </a:r>
              </a:p>
              <a:p>
                <a:r>
                  <a:rPr lang="en-US" dirty="0"/>
                  <a:t>Retrospective manipulation: </a:t>
                </a:r>
              </a:p>
              <a:p>
                <a:pPr marL="0" indent="0">
                  <a:buNone/>
                </a:pPr>
                <a:r>
                  <a:rPr lang="en-US" i="1" dirty="0"/>
                  <a:t>Given the </a:t>
                </a:r>
                <a:r>
                  <a:rPr lang="en-US" b="1" i="1" dirty="0">
                    <a:solidFill>
                      <a:schemeClr val="accent6">
                        <a:lumMod val="50000"/>
                      </a:schemeClr>
                    </a:solidFill>
                  </a:rPr>
                  <a:t>mature plant density</a:t>
                </a:r>
                <a:r>
                  <a:rPr lang="en-US" i="1" dirty="0"/>
                  <a:t> (plants m</a:t>
                </a:r>
                <a:r>
                  <a:rPr lang="en-US" i="1" baseline="30000" dirty="0"/>
                  <a:t>-2</a:t>
                </a:r>
                <a:r>
                  <a:rPr lang="en-US" i="1" dirty="0"/>
                  <a:t>), what is </a:t>
                </a:r>
                <a:r>
                  <a:rPr lang="en-US" b="1" i="1" dirty="0">
                    <a:solidFill>
                      <a:srgbClr val="7030A0"/>
                    </a:solidFill>
                  </a:rPr>
                  <a:t>the seed production thresholds</a:t>
                </a:r>
                <a:r>
                  <a:rPr lang="en-US" i="1" dirty="0"/>
                  <a:t> of waterhemp cohorts 1 through 3 (seeds m</a:t>
                </a:r>
                <a:r>
                  <a:rPr lang="en-US" i="1" baseline="30000" dirty="0"/>
                  <a:t>-1</a:t>
                </a:r>
                <a:r>
                  <a:rPr lang="en-US" i="1" dirty="0"/>
                  <a:t>) in corn and soybean phases be for annualized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≈1</m:t>
                    </m:r>
                  </m:oMath>
                </a14:m>
                <a:endParaRPr lang="en-US" i="1" dirty="0"/>
              </a:p>
            </p:txBody>
          </p:sp>
        </mc:Choice>
        <mc:Fallback>
          <p:sp>
            <p:nvSpPr>
              <p:cNvPr id="3" name="Content Placeholder 2">
                <a:extLst>
                  <a:ext uri="{FF2B5EF4-FFF2-40B4-BE49-F238E27FC236}">
                    <a16:creationId xmlns:a16="http://schemas.microsoft.com/office/drawing/2014/main" id="{66361498-5C4A-43CC-95C8-E1B6AF478FDD}"/>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2366896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descr="Figure 2: Population size at the end of a rotation cycle over 100 rotational cycles (the 2-year rotation ended at the soybean phase, the 3-year rotation ended at the oat phase, and the 4-year rotation ended at the alfalfa phase). All simulations started with a seed column of 10000 female seeds in the top 0 - 2 cm soil stratum and 0 female seed in the bottom 2 - 18 cm soil stratum. The simulation applied weed management on cohorts 1 through 3 in corn and soybean only. The relationships of aboveground mass and fecundity in Nguyen and Liebman (2022b) were used to estimate cohort-based fecundity. In corn and soybean, only the fecundity of cohorts 1 through 3 fecundity were manipulated to find the seed allowance in the corn and soybean environments, the fecundity of cohorts 4 and beyond were kept as they were measured from 2018. Each panel was annotated with the average fecundity thresholds for the first three waterhemp cohorts and the whole crop phase. The red horizontal line marks lambda = 1.">
            <a:extLst>
              <a:ext uri="{FF2B5EF4-FFF2-40B4-BE49-F238E27FC236}">
                <a16:creationId xmlns:a16="http://schemas.microsoft.com/office/drawing/2014/main" id="{08DDE875-B9FD-45E3-9803-056534C2335F}"/>
              </a:ext>
            </a:extLst>
          </p:cNvPr>
          <p:cNvPicPr>
            <a:picLocks noGrp="1"/>
          </p:cNvPicPr>
          <p:nvPr>
            <p:ph idx="1"/>
          </p:nvPr>
        </p:nvPicPr>
        <p:blipFill>
          <a:blip r:embed="rId2"/>
          <a:stretch>
            <a:fillRect/>
          </a:stretch>
        </p:blipFill>
        <p:spPr bwMode="auto">
          <a:xfrm>
            <a:off x="201705" y="-94130"/>
            <a:ext cx="6333565" cy="6858001"/>
          </a:xfrm>
          <a:prstGeom prst="rect">
            <a:avLst/>
          </a:prstGeom>
          <a:noFill/>
          <a:ln w="9525">
            <a:noFill/>
            <a:headEnd/>
            <a:tailEnd/>
          </a:ln>
        </p:spPr>
      </p:pic>
      <p:sp>
        <p:nvSpPr>
          <p:cNvPr id="8" name="TextBox 7">
            <a:extLst>
              <a:ext uri="{FF2B5EF4-FFF2-40B4-BE49-F238E27FC236}">
                <a16:creationId xmlns:a16="http://schemas.microsoft.com/office/drawing/2014/main" id="{4CD1D181-B325-423B-A9DF-C61E9A053655}"/>
              </a:ext>
            </a:extLst>
          </p:cNvPr>
          <p:cNvSpPr txBox="1"/>
          <p:nvPr/>
        </p:nvSpPr>
        <p:spPr>
          <a:xfrm>
            <a:off x="6535270" y="174812"/>
            <a:ext cx="4988859" cy="2677656"/>
          </a:xfrm>
          <a:prstGeom prst="rect">
            <a:avLst/>
          </a:prstGeom>
          <a:noFill/>
        </p:spPr>
        <p:txBody>
          <a:bodyPr wrap="square" rtlCol="0">
            <a:spAutoFit/>
          </a:bodyPr>
          <a:lstStyle/>
          <a:p>
            <a:r>
              <a:rPr lang="en-US" sz="2800" dirty="0"/>
              <a:t>Seed production thresholds</a:t>
            </a:r>
          </a:p>
          <a:p>
            <a:r>
              <a:rPr lang="en-US" sz="2800" dirty="0"/>
              <a:t>4-year &gt; 3-year &gt; 2-year</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297842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983F-4E3A-4372-968C-903299DA6C9B}"/>
              </a:ext>
            </a:extLst>
          </p:cNvPr>
          <p:cNvSpPr>
            <a:spLocks noGrp="1"/>
          </p:cNvSpPr>
          <p:nvPr>
            <p:ph type="title"/>
          </p:nvPr>
        </p:nvSpPr>
        <p:spPr/>
        <p:txBody>
          <a:bodyPr/>
          <a:lstStyle/>
          <a:p>
            <a:r>
              <a:rPr lang="en-US" dirty="0"/>
              <a:t>Mature plant density threshold simulation</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E56B4DAE-DCA6-43AF-B4DA-B0397D719302}"/>
                  </a:ext>
                </a:extLst>
              </p:cNvPr>
              <p:cNvSpPr>
                <a:spLocks noGrp="1"/>
              </p:cNvSpPr>
              <p:nvPr>
                <p:ph idx="1"/>
              </p:nvPr>
            </p:nvSpPr>
            <p:spPr>
              <a:xfrm>
                <a:off x="838200" y="1825625"/>
                <a:ext cx="10515600" cy="4351338"/>
              </a:xfrm>
            </p:spPr>
            <p:txBody>
              <a:bodyPr/>
              <a:lstStyle/>
              <a:p>
                <a:r>
                  <a:rPr lang="en-US" dirty="0"/>
                  <a:t>Raw data: waterhemp density and reproductive potential under the low efficacy control scenario</a:t>
                </a:r>
              </a:p>
              <a:p>
                <a:r>
                  <a:rPr lang="en-US" dirty="0"/>
                  <a:t>1 m</a:t>
                </a:r>
                <a:r>
                  <a:rPr lang="en-US" baseline="30000" dirty="0"/>
                  <a:t>2</a:t>
                </a:r>
                <a:r>
                  <a:rPr lang="en-US" dirty="0"/>
                  <a:t> theoretical plot with 10000 seeds in the 0 – 2 cm soil stratum at model year 0</a:t>
                </a:r>
              </a:p>
              <a:p>
                <a:r>
                  <a:rPr lang="en-US" dirty="0"/>
                  <a:t>Retrospective manipulation: </a:t>
                </a:r>
              </a:p>
              <a:p>
                <a:pPr marL="0" indent="0">
                  <a:buNone/>
                </a:pPr>
                <a:r>
                  <a:rPr lang="en-US" i="1" dirty="0"/>
                  <a:t>Given the mature </a:t>
                </a:r>
                <a:r>
                  <a:rPr lang="en-US" b="1" i="1" dirty="0">
                    <a:solidFill>
                      <a:schemeClr val="accent6">
                        <a:lumMod val="75000"/>
                      </a:schemeClr>
                    </a:solidFill>
                  </a:rPr>
                  <a:t>plants’ reproductive potential</a:t>
                </a:r>
                <a:r>
                  <a:rPr lang="en-US" i="1" dirty="0"/>
                  <a:t>, what is the </a:t>
                </a:r>
                <a:r>
                  <a:rPr lang="en-US" b="1" i="1" dirty="0">
                    <a:solidFill>
                      <a:srgbClr val="7030A0"/>
                    </a:solidFill>
                  </a:rPr>
                  <a:t>total mature plant density threshold </a:t>
                </a:r>
                <a:r>
                  <a:rPr lang="en-US" i="1" dirty="0"/>
                  <a:t>(plant m</a:t>
                </a:r>
                <a:r>
                  <a:rPr lang="en-US" i="1" baseline="30000" dirty="0"/>
                  <a:t>-1</a:t>
                </a:r>
                <a:r>
                  <a:rPr lang="en-US" i="1" dirty="0"/>
                  <a:t>) of waterhemp cohorts 1 through 3 in corn and soybean phases for annualized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≈1</m:t>
                    </m:r>
                  </m:oMath>
                </a14:m>
                <a:endParaRPr lang="en-US" i="1" dirty="0"/>
              </a:p>
            </p:txBody>
          </p:sp>
        </mc:Choice>
        <mc:Fallback>
          <p:sp>
            <p:nvSpPr>
              <p:cNvPr id="4" name="Content Placeholder 2">
                <a:extLst>
                  <a:ext uri="{FF2B5EF4-FFF2-40B4-BE49-F238E27FC236}">
                    <a16:creationId xmlns:a16="http://schemas.microsoft.com/office/drawing/2014/main" id="{E56B4DAE-DCA6-43AF-B4DA-B0397D71930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2635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D1D181-B325-423B-A9DF-C61E9A053655}"/>
              </a:ext>
            </a:extLst>
          </p:cNvPr>
          <p:cNvSpPr txBox="1"/>
          <p:nvPr/>
        </p:nvSpPr>
        <p:spPr>
          <a:xfrm>
            <a:off x="6835588" y="174812"/>
            <a:ext cx="4988859" cy="267765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Mature plant thresholds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4-year &gt; 3-year &gt; 2-year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AB3DCC-07FE-4082-8307-6B1E3D4C7BD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5682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1508-BDB5-443E-9EB2-B0F717A0DFD8}"/>
              </a:ext>
            </a:extLst>
          </p:cNvPr>
          <p:cNvSpPr>
            <a:spLocks noGrp="1"/>
          </p:cNvSpPr>
          <p:nvPr>
            <p:ph type="title"/>
          </p:nvPr>
        </p:nvSpPr>
        <p:spPr/>
        <p:txBody>
          <a:bodyPr/>
          <a:lstStyle/>
          <a:p>
            <a:r>
              <a:rPr lang="en-US" dirty="0"/>
              <a:t>General conclusions</a:t>
            </a:r>
          </a:p>
        </p:txBody>
      </p:sp>
      <p:sp>
        <p:nvSpPr>
          <p:cNvPr id="3" name="Content Placeholder 2">
            <a:extLst>
              <a:ext uri="{FF2B5EF4-FFF2-40B4-BE49-F238E27FC236}">
                <a16:creationId xmlns:a16="http://schemas.microsoft.com/office/drawing/2014/main" id="{B4B0F1D5-A7A2-4916-B799-B436CC8665F5}"/>
              </a:ext>
            </a:extLst>
          </p:cNvPr>
          <p:cNvSpPr>
            <a:spLocks noGrp="1"/>
          </p:cNvSpPr>
          <p:nvPr>
            <p:ph idx="1"/>
          </p:nvPr>
        </p:nvSpPr>
        <p:spPr/>
        <p:txBody>
          <a:bodyPr/>
          <a:lstStyle/>
          <a:p>
            <a:r>
              <a:rPr lang="en-US" dirty="0"/>
              <a:t>Crop identity was the most influential factor in the individual, population, and community dynamics</a:t>
            </a:r>
          </a:p>
          <a:p>
            <a:r>
              <a:rPr lang="en-US" dirty="0"/>
              <a:t>No yield decline was found in any crop in coincidence with higher weed community abundance </a:t>
            </a:r>
          </a:p>
          <a:p>
            <a:r>
              <a:rPr lang="en-US" dirty="0"/>
              <a:t>More </a:t>
            </a:r>
            <a:r>
              <a:rPr lang="en-US" dirty="0" err="1"/>
              <a:t>more</a:t>
            </a:r>
            <a:r>
              <a:rPr lang="en-US" dirty="0"/>
              <a:t> diverse and species-rich weed communities were found in more diverse cropping systems</a:t>
            </a:r>
          </a:p>
          <a:p>
            <a:r>
              <a:rPr lang="en-US" dirty="0"/>
              <a:t>Lower evenness index of weed community was recorded in the more diverse cropping systems, but more of the rarer weed species were found and the relative abundance of competitive weed species was more even</a:t>
            </a:r>
          </a:p>
        </p:txBody>
      </p:sp>
    </p:spTree>
    <p:extLst>
      <p:ext uri="{BB962C8B-B14F-4D97-AF65-F5344CB8AC3E}">
        <p14:creationId xmlns:p14="http://schemas.microsoft.com/office/powerpoint/2010/main" val="76355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1508-BDB5-443E-9EB2-B0F717A0DFD8}"/>
              </a:ext>
            </a:extLst>
          </p:cNvPr>
          <p:cNvSpPr>
            <a:spLocks noGrp="1"/>
          </p:cNvSpPr>
          <p:nvPr>
            <p:ph type="title"/>
          </p:nvPr>
        </p:nvSpPr>
        <p:spPr/>
        <p:txBody>
          <a:bodyPr/>
          <a:lstStyle/>
          <a:p>
            <a:r>
              <a:rPr lang="en-US" dirty="0"/>
              <a:t>General conclusions (continued)</a:t>
            </a:r>
          </a:p>
        </p:txBody>
      </p:sp>
      <p:sp>
        <p:nvSpPr>
          <p:cNvPr id="3" name="Content Placeholder 2">
            <a:extLst>
              <a:ext uri="{FF2B5EF4-FFF2-40B4-BE49-F238E27FC236}">
                <a16:creationId xmlns:a16="http://schemas.microsoft.com/office/drawing/2014/main" id="{B4B0F1D5-A7A2-4916-B799-B436CC8665F5}"/>
              </a:ext>
            </a:extLst>
          </p:cNvPr>
          <p:cNvSpPr>
            <a:spLocks noGrp="1"/>
          </p:cNvSpPr>
          <p:nvPr>
            <p:ph idx="1"/>
          </p:nvPr>
        </p:nvSpPr>
        <p:spPr/>
        <p:txBody>
          <a:bodyPr/>
          <a:lstStyle/>
          <a:p>
            <a:r>
              <a:rPr lang="en-US" dirty="0" err="1"/>
              <a:t>Waterhemp's</a:t>
            </a:r>
            <a:r>
              <a:rPr lang="en-US" dirty="0"/>
              <a:t> reproductive potential was reduced in the cool-season crops, and thus, its population growth rates were reduced.</a:t>
            </a:r>
          </a:p>
          <a:p>
            <a:r>
              <a:rPr lang="en-US" dirty="0"/>
              <a:t>Extending the 2-year rotation of warm-season crops with two years of cool-season crops could be effective in stabilizing waterhemp soil seedbank</a:t>
            </a:r>
          </a:p>
          <a:p>
            <a:endParaRPr lang="en-US" dirty="0"/>
          </a:p>
        </p:txBody>
      </p:sp>
    </p:spTree>
    <p:extLst>
      <p:ext uri="{BB962C8B-B14F-4D97-AF65-F5344CB8AC3E}">
        <p14:creationId xmlns:p14="http://schemas.microsoft.com/office/powerpoint/2010/main" val="403002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F07E-1D5D-4DE7-9238-B1B713E9B56B}"/>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D08BB234-7FB6-4A8F-8516-302AEB71E555}"/>
              </a:ext>
            </a:extLst>
          </p:cNvPr>
          <p:cNvSpPr>
            <a:spLocks noGrp="1"/>
          </p:cNvSpPr>
          <p:nvPr>
            <p:ph idx="1"/>
          </p:nvPr>
        </p:nvSpPr>
        <p:spPr/>
        <p:txBody>
          <a:bodyPr/>
          <a:lstStyle/>
          <a:p>
            <a:r>
              <a:rPr lang="en-US" dirty="0"/>
              <a:t>POS committee </a:t>
            </a:r>
          </a:p>
          <a:p>
            <a:r>
              <a:rPr lang="en-US" dirty="0"/>
              <a:t>The Liebman research group and ISU Agronomy Research Farm</a:t>
            </a:r>
          </a:p>
          <a:p>
            <a:r>
              <a:rPr lang="en-US" dirty="0"/>
              <a:t>The graduate program in Sustainable Agriculture, the Department of Agronomy, and the Department of Statistics Consulting </a:t>
            </a:r>
          </a:p>
          <a:p>
            <a:r>
              <a:rPr lang="en-US" dirty="0"/>
              <a:t>Henry A. Wallace Chair in Sustainable Agriculture, Robert A. Sloan, and Gary and Ann </a:t>
            </a:r>
            <a:r>
              <a:rPr lang="en-US" dirty="0" err="1"/>
              <a:t>Holck</a:t>
            </a:r>
            <a:r>
              <a:rPr lang="en-US" dirty="0"/>
              <a:t> scholarships for Sustainable Agriculture</a:t>
            </a:r>
          </a:p>
          <a:p>
            <a:r>
              <a:rPr lang="en-US" dirty="0"/>
              <a:t>Friends and family</a:t>
            </a:r>
          </a:p>
        </p:txBody>
      </p:sp>
    </p:spTree>
    <p:extLst>
      <p:ext uri="{BB962C8B-B14F-4D97-AF65-F5344CB8AC3E}">
        <p14:creationId xmlns:p14="http://schemas.microsoft.com/office/powerpoint/2010/main" val="17169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8791-FD21-4678-B2A3-492C73AC29A4}"/>
              </a:ext>
            </a:extLst>
          </p:cNvPr>
          <p:cNvSpPr>
            <a:spLocks noGrp="1"/>
          </p:cNvSpPr>
          <p:nvPr>
            <p:ph type="title"/>
          </p:nvPr>
        </p:nvSpPr>
        <p:spPr/>
        <p:txBody>
          <a:bodyPr/>
          <a:lstStyle/>
          <a:p>
            <a:r>
              <a:rPr lang="en-US" dirty="0"/>
              <a:t>Shortcomings and future research </a:t>
            </a:r>
          </a:p>
        </p:txBody>
      </p:sp>
      <p:sp>
        <p:nvSpPr>
          <p:cNvPr id="3" name="Content Placeholder 2">
            <a:extLst>
              <a:ext uri="{FF2B5EF4-FFF2-40B4-BE49-F238E27FC236}">
                <a16:creationId xmlns:a16="http://schemas.microsoft.com/office/drawing/2014/main" id="{3A2D4D54-132E-4C45-9AD2-996D99106945}"/>
              </a:ext>
            </a:extLst>
          </p:cNvPr>
          <p:cNvSpPr>
            <a:spLocks noGrp="1"/>
          </p:cNvSpPr>
          <p:nvPr>
            <p:ph idx="1"/>
          </p:nvPr>
        </p:nvSpPr>
        <p:spPr/>
        <p:txBody>
          <a:bodyPr/>
          <a:lstStyle/>
          <a:p>
            <a:r>
              <a:rPr lang="en-US" dirty="0"/>
              <a:t>Unclear relationship between individual plant size effects on weed community evenness</a:t>
            </a:r>
          </a:p>
          <a:p>
            <a:r>
              <a:rPr lang="en-US" dirty="0"/>
              <a:t>Unrealistic success rate from seedling to mature plant -&gt; more focused field experiment for oat, red clover, and alfalfa crop environments </a:t>
            </a:r>
          </a:p>
          <a:p>
            <a:r>
              <a:rPr lang="en-US" dirty="0"/>
              <a:t>Establish waterhemp seedling control plans to eliminate highly productive mature plants from the seed production and plant density threshold</a:t>
            </a:r>
          </a:p>
          <a:p>
            <a:endParaRPr lang="en-US" dirty="0"/>
          </a:p>
          <a:p>
            <a:endParaRPr lang="en-US" dirty="0"/>
          </a:p>
          <a:p>
            <a:endParaRPr lang="en-US" dirty="0"/>
          </a:p>
        </p:txBody>
      </p:sp>
    </p:spTree>
    <p:extLst>
      <p:ext uri="{BB962C8B-B14F-4D97-AF65-F5344CB8AC3E}">
        <p14:creationId xmlns:p14="http://schemas.microsoft.com/office/powerpoint/2010/main" val="268203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F26E-9A74-4695-BE97-669A6147EE36}"/>
              </a:ext>
            </a:extLst>
          </p:cNvPr>
          <p:cNvSpPr>
            <a:spLocks noGrp="1"/>
          </p:cNvSpPr>
          <p:nvPr>
            <p:ph type="title"/>
          </p:nvPr>
        </p:nvSpPr>
        <p:spPr/>
        <p:txBody>
          <a:bodyPr/>
          <a:lstStyle/>
          <a:p>
            <a:r>
              <a:rPr lang="en-US" dirty="0"/>
              <a:t>Dissertation organization</a:t>
            </a:r>
          </a:p>
        </p:txBody>
      </p:sp>
      <p:sp>
        <p:nvSpPr>
          <p:cNvPr id="3" name="Content Placeholder 2">
            <a:extLst>
              <a:ext uri="{FF2B5EF4-FFF2-40B4-BE49-F238E27FC236}">
                <a16:creationId xmlns:a16="http://schemas.microsoft.com/office/drawing/2014/main" id="{34EDF37B-98C9-4E4C-BB47-CCBEF8121860}"/>
              </a:ext>
            </a:extLst>
          </p:cNvPr>
          <p:cNvSpPr>
            <a:spLocks noGrp="1"/>
          </p:cNvSpPr>
          <p:nvPr>
            <p:ph idx="1"/>
          </p:nvPr>
        </p:nvSpPr>
        <p:spPr/>
        <p:txBody>
          <a:bodyPr/>
          <a:lstStyle/>
          <a:p>
            <a:r>
              <a:rPr lang="en-US" dirty="0"/>
              <a:t>Weed community composition in simple and more diverse cropping systems </a:t>
            </a:r>
          </a:p>
          <a:p>
            <a:endParaRPr lang="en-US" dirty="0"/>
          </a:p>
          <a:p>
            <a:r>
              <a:rPr lang="en-US" dirty="0"/>
              <a:t>Impact of cropping system diversification on vegetative and reproductive characteristics of waterhemp</a:t>
            </a:r>
          </a:p>
          <a:p>
            <a:endParaRPr lang="en-US" dirty="0"/>
          </a:p>
          <a:p>
            <a:r>
              <a:rPr lang="en-US" dirty="0"/>
              <a:t>Effects of crop rotation on common waterhemp population dynamics: prospective and retrospective analyses</a:t>
            </a:r>
          </a:p>
        </p:txBody>
      </p:sp>
    </p:spTree>
    <p:extLst>
      <p:ext uri="{BB962C8B-B14F-4D97-AF65-F5344CB8AC3E}">
        <p14:creationId xmlns:p14="http://schemas.microsoft.com/office/powerpoint/2010/main" val="269537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55486D24-D009-4649-9199-DCAC3DAED7C2}"/>
              </a:ext>
            </a:extLst>
          </p:cNvPr>
          <p:cNvGrpSpPr/>
          <p:nvPr/>
        </p:nvGrpSpPr>
        <p:grpSpPr>
          <a:xfrm>
            <a:off x="168972" y="50138"/>
            <a:ext cx="11849957" cy="6807862"/>
            <a:chOff x="168972" y="50138"/>
            <a:chExt cx="11849957" cy="6807862"/>
          </a:xfrm>
        </p:grpSpPr>
        <p:pic>
          <p:nvPicPr>
            <p:cNvPr id="5" name="Picture 4">
              <a:extLst>
                <a:ext uri="{FF2B5EF4-FFF2-40B4-BE49-F238E27FC236}">
                  <a16:creationId xmlns:a16="http://schemas.microsoft.com/office/drawing/2014/main" id="{EDCF461C-2EAE-E645-BFA0-B7A84D21943B}"/>
                </a:ext>
              </a:extLst>
            </p:cNvPr>
            <p:cNvPicPr>
              <a:picLocks noChangeAspect="1"/>
            </p:cNvPicPr>
            <p:nvPr/>
          </p:nvPicPr>
          <p:blipFill>
            <a:blip r:embed="rId3"/>
            <a:stretch>
              <a:fillRect/>
            </a:stretch>
          </p:blipFill>
          <p:spPr>
            <a:xfrm>
              <a:off x="484275" y="50138"/>
              <a:ext cx="11223450" cy="6807862"/>
            </a:xfrm>
            <a:prstGeom prst="rect">
              <a:avLst/>
            </a:prstGeom>
          </p:spPr>
        </p:pic>
        <p:sp>
          <p:nvSpPr>
            <p:cNvPr id="6" name="TextBox 5">
              <a:extLst>
                <a:ext uri="{FF2B5EF4-FFF2-40B4-BE49-F238E27FC236}">
                  <a16:creationId xmlns:a16="http://schemas.microsoft.com/office/drawing/2014/main" id="{1704A85B-50FC-8342-8EAB-49EB9FBC83FC}"/>
                </a:ext>
              </a:extLst>
            </p:cNvPr>
            <p:cNvSpPr txBox="1"/>
            <p:nvPr/>
          </p:nvSpPr>
          <p:spPr>
            <a:xfrm rot="16200000">
              <a:off x="-224470" y="3490666"/>
              <a:ext cx="1156216" cy="369332"/>
            </a:xfrm>
            <a:prstGeom prst="rect">
              <a:avLst/>
            </a:prstGeom>
            <a:noFill/>
          </p:spPr>
          <p:txBody>
            <a:bodyPr wrap="square" rtlCol="0">
              <a:spAutoFit/>
            </a:bodyPr>
            <a:lstStyle/>
            <a:p>
              <a:r>
                <a:rPr lang="en-US" dirty="0"/>
                <a:t>Rotation</a:t>
              </a:r>
              <a:endParaRPr lang="en-US" sz="2000" dirty="0"/>
            </a:p>
          </p:txBody>
        </p:sp>
        <p:pic>
          <p:nvPicPr>
            <p:cNvPr id="8" name="Graphic 7" descr="Plant With Roots with solid fill">
              <a:extLst>
                <a:ext uri="{FF2B5EF4-FFF2-40B4-BE49-F238E27FC236}">
                  <a16:creationId xmlns:a16="http://schemas.microsoft.com/office/drawing/2014/main" id="{ECE25B43-9664-AD4F-AD59-E00C70ACF6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4628" y="1348599"/>
              <a:ext cx="666750" cy="666750"/>
            </a:xfrm>
            <a:prstGeom prst="rect">
              <a:avLst/>
            </a:prstGeom>
          </p:spPr>
        </p:pic>
        <p:pic>
          <p:nvPicPr>
            <p:cNvPr id="10" name="Graphic 9" descr="Plant With Roots with solid fill">
              <a:extLst>
                <a:ext uri="{FF2B5EF4-FFF2-40B4-BE49-F238E27FC236}">
                  <a16:creationId xmlns:a16="http://schemas.microsoft.com/office/drawing/2014/main" id="{82837C9C-7F83-7A46-A941-ADF58DA889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68957" y="1342217"/>
              <a:ext cx="666750" cy="666750"/>
            </a:xfrm>
            <a:prstGeom prst="rect">
              <a:avLst/>
            </a:prstGeom>
          </p:spPr>
        </p:pic>
        <p:pic>
          <p:nvPicPr>
            <p:cNvPr id="11" name="Graphic 10" descr="Plant With Roots with solid fill">
              <a:extLst>
                <a:ext uri="{FF2B5EF4-FFF2-40B4-BE49-F238E27FC236}">
                  <a16:creationId xmlns:a16="http://schemas.microsoft.com/office/drawing/2014/main" id="{FCAD0350-52E7-8B44-B5A4-292EA701FE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59598" y="1322762"/>
              <a:ext cx="666750" cy="666750"/>
            </a:xfrm>
            <a:prstGeom prst="rect">
              <a:avLst/>
            </a:prstGeom>
          </p:spPr>
        </p:pic>
        <p:pic>
          <p:nvPicPr>
            <p:cNvPr id="12" name="Graphic 11" descr="Plant With Roots with solid fill">
              <a:extLst>
                <a:ext uri="{FF2B5EF4-FFF2-40B4-BE49-F238E27FC236}">
                  <a16:creationId xmlns:a16="http://schemas.microsoft.com/office/drawing/2014/main" id="{C97C6C39-DBAD-6F47-9769-532A3B3E4D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25260" y="1314452"/>
              <a:ext cx="666750" cy="666750"/>
            </a:xfrm>
            <a:prstGeom prst="rect">
              <a:avLst/>
            </a:prstGeom>
          </p:spPr>
        </p:pic>
        <p:pic>
          <p:nvPicPr>
            <p:cNvPr id="13" name="Graphic 12" descr="Plant With Roots with solid fill">
              <a:extLst>
                <a:ext uri="{FF2B5EF4-FFF2-40B4-BE49-F238E27FC236}">
                  <a16:creationId xmlns:a16="http://schemas.microsoft.com/office/drawing/2014/main" id="{3529468D-8CF0-3346-BBAF-41226C0754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953" y="1164827"/>
              <a:ext cx="921960" cy="921960"/>
            </a:xfrm>
            <a:prstGeom prst="rect">
              <a:avLst/>
            </a:prstGeom>
          </p:spPr>
        </p:pic>
        <p:pic>
          <p:nvPicPr>
            <p:cNvPr id="14" name="Graphic 13" descr="Plant With Roots with solid fill">
              <a:extLst>
                <a:ext uri="{FF2B5EF4-FFF2-40B4-BE49-F238E27FC236}">
                  <a16:creationId xmlns:a16="http://schemas.microsoft.com/office/drawing/2014/main" id="{2B210E51-D527-FD4A-B529-845EBEA393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8635" y="1159254"/>
              <a:ext cx="921960" cy="921960"/>
            </a:xfrm>
            <a:prstGeom prst="rect">
              <a:avLst/>
            </a:prstGeom>
          </p:spPr>
        </p:pic>
        <p:pic>
          <p:nvPicPr>
            <p:cNvPr id="15" name="Graphic 14" descr="Plant With Roots with solid fill">
              <a:extLst>
                <a:ext uri="{FF2B5EF4-FFF2-40B4-BE49-F238E27FC236}">
                  <a16:creationId xmlns:a16="http://schemas.microsoft.com/office/drawing/2014/main" id="{D68E1D79-FA8B-964B-BAE1-99594D8665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27871" y="1123719"/>
              <a:ext cx="921960" cy="921960"/>
            </a:xfrm>
            <a:prstGeom prst="rect">
              <a:avLst/>
            </a:prstGeom>
          </p:spPr>
        </p:pic>
        <p:pic>
          <p:nvPicPr>
            <p:cNvPr id="16" name="Graphic 15" descr="Plant With Roots with solid fill">
              <a:extLst>
                <a:ext uri="{FF2B5EF4-FFF2-40B4-BE49-F238E27FC236}">
                  <a16:creationId xmlns:a16="http://schemas.microsoft.com/office/drawing/2014/main" id="{1D7A030D-E373-6644-A062-6E8D71D1C7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79248" y="1143174"/>
              <a:ext cx="921960" cy="921960"/>
            </a:xfrm>
            <a:prstGeom prst="rect">
              <a:avLst/>
            </a:prstGeom>
          </p:spPr>
        </p:pic>
        <p:pic>
          <p:nvPicPr>
            <p:cNvPr id="17" name="Graphic 16" descr="Plant With Roots with solid fill">
              <a:extLst>
                <a:ext uri="{FF2B5EF4-FFF2-40B4-BE49-F238E27FC236}">
                  <a16:creationId xmlns:a16="http://schemas.microsoft.com/office/drawing/2014/main" id="{F950D477-4C66-8749-A5C8-B0FE10BA1D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62359" y="3280950"/>
              <a:ext cx="666750" cy="666750"/>
            </a:xfrm>
            <a:prstGeom prst="rect">
              <a:avLst/>
            </a:prstGeom>
          </p:spPr>
        </p:pic>
        <p:pic>
          <p:nvPicPr>
            <p:cNvPr id="18" name="Graphic 17" descr="Plant With Roots with solid fill">
              <a:extLst>
                <a:ext uri="{FF2B5EF4-FFF2-40B4-BE49-F238E27FC236}">
                  <a16:creationId xmlns:a16="http://schemas.microsoft.com/office/drawing/2014/main" id="{1C34A92F-1392-F54E-92E6-001EA9AC1C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93970" y="3281323"/>
              <a:ext cx="666750" cy="666750"/>
            </a:xfrm>
            <a:prstGeom prst="rect">
              <a:avLst/>
            </a:prstGeom>
          </p:spPr>
        </p:pic>
        <p:pic>
          <p:nvPicPr>
            <p:cNvPr id="19" name="Graphic 18" descr="Plant With Roots with solid fill">
              <a:extLst>
                <a:ext uri="{FF2B5EF4-FFF2-40B4-BE49-F238E27FC236}">
                  <a16:creationId xmlns:a16="http://schemas.microsoft.com/office/drawing/2014/main" id="{30EF8D4D-42AD-F744-A915-4ABC5470BD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77048" y="3300778"/>
              <a:ext cx="666750" cy="666750"/>
            </a:xfrm>
            <a:prstGeom prst="rect">
              <a:avLst/>
            </a:prstGeom>
          </p:spPr>
        </p:pic>
        <p:pic>
          <p:nvPicPr>
            <p:cNvPr id="20" name="Graphic 19" descr="Plant With Roots with solid fill">
              <a:extLst>
                <a:ext uri="{FF2B5EF4-FFF2-40B4-BE49-F238E27FC236}">
                  <a16:creationId xmlns:a16="http://schemas.microsoft.com/office/drawing/2014/main" id="{269C2095-6C8A-D845-9B87-5273512BB1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8126" y="3266258"/>
              <a:ext cx="666750" cy="666750"/>
            </a:xfrm>
            <a:prstGeom prst="rect">
              <a:avLst/>
            </a:prstGeom>
          </p:spPr>
        </p:pic>
        <p:pic>
          <p:nvPicPr>
            <p:cNvPr id="21" name="Graphic 20" descr="Plant With Roots with solid fill">
              <a:extLst>
                <a:ext uri="{FF2B5EF4-FFF2-40B4-BE49-F238E27FC236}">
                  <a16:creationId xmlns:a16="http://schemas.microsoft.com/office/drawing/2014/main" id="{100BAC21-DD26-8443-900C-C335D07E90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7684" y="3097178"/>
              <a:ext cx="921960" cy="921960"/>
            </a:xfrm>
            <a:prstGeom prst="rect">
              <a:avLst/>
            </a:prstGeom>
          </p:spPr>
        </p:pic>
        <p:pic>
          <p:nvPicPr>
            <p:cNvPr id="22" name="Graphic 21" descr="Plant With Roots with solid fill">
              <a:extLst>
                <a:ext uri="{FF2B5EF4-FFF2-40B4-BE49-F238E27FC236}">
                  <a16:creationId xmlns:a16="http://schemas.microsoft.com/office/drawing/2014/main" id="{B8388559-5AB8-0942-AB34-C1C7E7CA0B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1501" y="3111060"/>
              <a:ext cx="921960" cy="921960"/>
            </a:xfrm>
            <a:prstGeom prst="rect">
              <a:avLst/>
            </a:prstGeom>
          </p:spPr>
        </p:pic>
        <p:pic>
          <p:nvPicPr>
            <p:cNvPr id="23" name="Graphic 22" descr="Plant With Roots with solid fill">
              <a:extLst>
                <a:ext uri="{FF2B5EF4-FFF2-40B4-BE49-F238E27FC236}">
                  <a16:creationId xmlns:a16="http://schemas.microsoft.com/office/drawing/2014/main" id="{D9B42AA8-AF5D-BD48-BE4F-A78FC4C72C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45321" y="3101735"/>
              <a:ext cx="921960" cy="921960"/>
            </a:xfrm>
            <a:prstGeom prst="rect">
              <a:avLst/>
            </a:prstGeom>
          </p:spPr>
        </p:pic>
        <p:pic>
          <p:nvPicPr>
            <p:cNvPr id="24" name="Graphic 23" descr="Plant With Roots with solid fill">
              <a:extLst>
                <a:ext uri="{FF2B5EF4-FFF2-40B4-BE49-F238E27FC236}">
                  <a16:creationId xmlns:a16="http://schemas.microsoft.com/office/drawing/2014/main" id="{63B290F1-2B5C-0649-8E41-07C8625775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04261" y="3082280"/>
              <a:ext cx="921960" cy="921960"/>
            </a:xfrm>
            <a:prstGeom prst="rect">
              <a:avLst/>
            </a:prstGeom>
          </p:spPr>
        </p:pic>
        <p:pic>
          <p:nvPicPr>
            <p:cNvPr id="25" name="Graphic 24" descr="Plant With Roots with solid fill">
              <a:extLst>
                <a:ext uri="{FF2B5EF4-FFF2-40B4-BE49-F238E27FC236}">
                  <a16:creationId xmlns:a16="http://schemas.microsoft.com/office/drawing/2014/main" id="{1C4ECF7B-7E9E-1247-9151-3DAA45BD84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67769" y="5204238"/>
              <a:ext cx="666750" cy="666750"/>
            </a:xfrm>
            <a:prstGeom prst="rect">
              <a:avLst/>
            </a:prstGeom>
          </p:spPr>
        </p:pic>
        <p:pic>
          <p:nvPicPr>
            <p:cNvPr id="26" name="Graphic 25" descr="Plant With Roots with solid fill">
              <a:extLst>
                <a:ext uri="{FF2B5EF4-FFF2-40B4-BE49-F238E27FC236}">
                  <a16:creationId xmlns:a16="http://schemas.microsoft.com/office/drawing/2014/main" id="{494594FC-03BB-1D44-B291-218E36D841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31832" y="5197856"/>
              <a:ext cx="666750" cy="666750"/>
            </a:xfrm>
            <a:prstGeom prst="rect">
              <a:avLst/>
            </a:prstGeom>
          </p:spPr>
        </p:pic>
        <p:pic>
          <p:nvPicPr>
            <p:cNvPr id="27" name="Graphic 26" descr="Plant With Roots with solid fill">
              <a:extLst>
                <a:ext uri="{FF2B5EF4-FFF2-40B4-BE49-F238E27FC236}">
                  <a16:creationId xmlns:a16="http://schemas.microsoft.com/office/drawing/2014/main" id="{0085EC45-F1CE-544C-B6A3-16EE5E00C9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3818" y="5185156"/>
              <a:ext cx="666750" cy="666750"/>
            </a:xfrm>
            <a:prstGeom prst="rect">
              <a:avLst/>
            </a:prstGeom>
          </p:spPr>
        </p:pic>
        <p:pic>
          <p:nvPicPr>
            <p:cNvPr id="28" name="Graphic 27" descr="Plant With Roots with solid fill">
              <a:extLst>
                <a:ext uri="{FF2B5EF4-FFF2-40B4-BE49-F238E27FC236}">
                  <a16:creationId xmlns:a16="http://schemas.microsoft.com/office/drawing/2014/main" id="{2978DAF9-47C6-CB4E-BBCA-5B3490D15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8401" y="5188736"/>
              <a:ext cx="666750" cy="666750"/>
            </a:xfrm>
            <a:prstGeom prst="rect">
              <a:avLst/>
            </a:prstGeom>
          </p:spPr>
        </p:pic>
        <p:pic>
          <p:nvPicPr>
            <p:cNvPr id="29" name="Graphic 28" descr="Plant With Roots with solid fill">
              <a:extLst>
                <a:ext uri="{FF2B5EF4-FFF2-40B4-BE49-F238E27FC236}">
                  <a16:creationId xmlns:a16="http://schemas.microsoft.com/office/drawing/2014/main" id="{FA9B0BE5-1032-2B47-BEB9-A080A25DD4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3094" y="5020466"/>
              <a:ext cx="921960" cy="921960"/>
            </a:xfrm>
            <a:prstGeom prst="rect">
              <a:avLst/>
            </a:prstGeom>
          </p:spPr>
        </p:pic>
        <p:pic>
          <p:nvPicPr>
            <p:cNvPr id="30" name="Graphic 29" descr="Plant With Roots with solid fill">
              <a:extLst>
                <a:ext uri="{FF2B5EF4-FFF2-40B4-BE49-F238E27FC236}">
                  <a16:creationId xmlns:a16="http://schemas.microsoft.com/office/drawing/2014/main" id="{B6BD25D4-AD3C-884A-B7B0-63F3CFFB18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1776" y="5033538"/>
              <a:ext cx="921960" cy="921960"/>
            </a:xfrm>
            <a:prstGeom prst="rect">
              <a:avLst/>
            </a:prstGeom>
          </p:spPr>
        </p:pic>
        <p:pic>
          <p:nvPicPr>
            <p:cNvPr id="31" name="Graphic 30" descr="Plant With Roots with solid fill">
              <a:extLst>
                <a:ext uri="{FF2B5EF4-FFF2-40B4-BE49-F238E27FC236}">
                  <a16:creationId xmlns:a16="http://schemas.microsoft.com/office/drawing/2014/main" id="{966AACD5-2AF3-4646-BFC2-BD8F5EDBA3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2091" y="4986113"/>
              <a:ext cx="921960" cy="921960"/>
            </a:xfrm>
            <a:prstGeom prst="rect">
              <a:avLst/>
            </a:prstGeom>
          </p:spPr>
        </p:pic>
        <p:pic>
          <p:nvPicPr>
            <p:cNvPr id="32" name="Graphic 31" descr="Plant With Roots with solid fill">
              <a:extLst>
                <a:ext uri="{FF2B5EF4-FFF2-40B4-BE49-F238E27FC236}">
                  <a16:creationId xmlns:a16="http://schemas.microsoft.com/office/drawing/2014/main" id="{04374D36-E257-2542-9246-94B6D88E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42123" y="4998813"/>
              <a:ext cx="921960" cy="921960"/>
            </a:xfrm>
            <a:prstGeom prst="rect">
              <a:avLst/>
            </a:prstGeom>
          </p:spPr>
        </p:pic>
        <p:sp>
          <p:nvSpPr>
            <p:cNvPr id="2" name="Down Arrow 1">
              <a:extLst>
                <a:ext uri="{FF2B5EF4-FFF2-40B4-BE49-F238E27FC236}">
                  <a16:creationId xmlns:a16="http://schemas.microsoft.com/office/drawing/2014/main" id="{FEF78F02-56FC-EC40-AC14-60B8FEBB4519}"/>
                </a:ext>
              </a:extLst>
            </p:cNvPr>
            <p:cNvSpPr/>
            <p:nvPr/>
          </p:nvSpPr>
          <p:spPr>
            <a:xfrm>
              <a:off x="3546256" y="1186958"/>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a:extLst>
                <a:ext uri="{FF2B5EF4-FFF2-40B4-BE49-F238E27FC236}">
                  <a16:creationId xmlns:a16="http://schemas.microsoft.com/office/drawing/2014/main" id="{77A9C4ED-F787-8842-8AC6-4962294BD8D7}"/>
                </a:ext>
              </a:extLst>
            </p:cNvPr>
            <p:cNvSpPr/>
            <p:nvPr/>
          </p:nvSpPr>
          <p:spPr>
            <a:xfrm>
              <a:off x="3537249" y="3181771"/>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a:extLst>
                <a:ext uri="{FF2B5EF4-FFF2-40B4-BE49-F238E27FC236}">
                  <a16:creationId xmlns:a16="http://schemas.microsoft.com/office/drawing/2014/main" id="{0931AEDA-1031-664A-8FF5-3BB9B56F0E6B}"/>
                </a:ext>
              </a:extLst>
            </p:cNvPr>
            <p:cNvSpPr/>
            <p:nvPr/>
          </p:nvSpPr>
          <p:spPr>
            <a:xfrm>
              <a:off x="3507158" y="5082701"/>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a:extLst>
                <a:ext uri="{FF2B5EF4-FFF2-40B4-BE49-F238E27FC236}">
                  <a16:creationId xmlns:a16="http://schemas.microsoft.com/office/drawing/2014/main" id="{F15D1F55-F357-D140-BE2E-26FCE3AFBA7D}"/>
                </a:ext>
              </a:extLst>
            </p:cNvPr>
            <p:cNvSpPr/>
            <p:nvPr/>
          </p:nvSpPr>
          <p:spPr>
            <a:xfrm>
              <a:off x="8789670" y="1178717"/>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a:extLst>
                <a:ext uri="{FF2B5EF4-FFF2-40B4-BE49-F238E27FC236}">
                  <a16:creationId xmlns:a16="http://schemas.microsoft.com/office/drawing/2014/main" id="{3F3BD03E-5C5B-D246-9576-F344D559EACA}"/>
                </a:ext>
              </a:extLst>
            </p:cNvPr>
            <p:cNvSpPr/>
            <p:nvPr/>
          </p:nvSpPr>
          <p:spPr>
            <a:xfrm>
              <a:off x="8778487" y="3181771"/>
              <a:ext cx="606892" cy="495016"/>
            </a:xfrm>
            <a:prstGeom prst="down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a:extLst>
                <a:ext uri="{FF2B5EF4-FFF2-40B4-BE49-F238E27FC236}">
                  <a16:creationId xmlns:a16="http://schemas.microsoft.com/office/drawing/2014/main" id="{389427BB-84FC-1C45-A96C-3EEED5B35500}"/>
                </a:ext>
              </a:extLst>
            </p:cNvPr>
            <p:cNvSpPr/>
            <p:nvPr/>
          </p:nvSpPr>
          <p:spPr>
            <a:xfrm>
              <a:off x="11428231" y="5042597"/>
              <a:ext cx="590698" cy="495016"/>
            </a:xfrm>
            <a:prstGeom prst="down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a:extLst>
                <a:ext uri="{FF2B5EF4-FFF2-40B4-BE49-F238E27FC236}">
                  <a16:creationId xmlns:a16="http://schemas.microsoft.com/office/drawing/2014/main" id="{3A9941A2-3F09-474E-931A-31964FAEF82B}"/>
                </a:ext>
              </a:extLst>
            </p:cNvPr>
            <p:cNvSpPr/>
            <p:nvPr/>
          </p:nvSpPr>
          <p:spPr>
            <a:xfrm>
              <a:off x="11185978" y="3180316"/>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8E533E0F-7B0F-AA45-8506-68C7C07536D7}"/>
                </a:ext>
              </a:extLst>
            </p:cNvPr>
            <p:cNvCxnSpPr>
              <a:cxnSpLocks/>
            </p:cNvCxnSpPr>
            <p:nvPr/>
          </p:nvCxnSpPr>
          <p:spPr>
            <a:xfrm>
              <a:off x="1865870" y="1049580"/>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29475ED9-B450-B946-872A-384900106D00}"/>
                </a:ext>
              </a:extLst>
            </p:cNvPr>
            <p:cNvCxnSpPr>
              <a:cxnSpLocks/>
            </p:cNvCxnSpPr>
            <p:nvPr/>
          </p:nvCxnSpPr>
          <p:spPr>
            <a:xfrm>
              <a:off x="1865870" y="3051979"/>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A914629-874B-764D-AA53-A1FE12D4DAC5}"/>
                </a:ext>
              </a:extLst>
            </p:cNvPr>
            <p:cNvCxnSpPr>
              <a:cxnSpLocks/>
            </p:cNvCxnSpPr>
            <p:nvPr/>
          </p:nvCxnSpPr>
          <p:spPr>
            <a:xfrm>
              <a:off x="1865870" y="4893793"/>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44BE8910-046B-E643-BA92-38381F98B967}"/>
                </a:ext>
              </a:extLst>
            </p:cNvPr>
            <p:cNvCxnSpPr>
              <a:cxnSpLocks/>
            </p:cNvCxnSpPr>
            <p:nvPr/>
          </p:nvCxnSpPr>
          <p:spPr>
            <a:xfrm>
              <a:off x="4662627" y="1066053"/>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293E3321-3AA0-D448-B6AA-902C387F3F5A}"/>
                </a:ext>
              </a:extLst>
            </p:cNvPr>
            <p:cNvCxnSpPr>
              <a:cxnSpLocks/>
            </p:cNvCxnSpPr>
            <p:nvPr/>
          </p:nvCxnSpPr>
          <p:spPr>
            <a:xfrm>
              <a:off x="4662627" y="3068452"/>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EED2EF8-E0A4-0D4A-8C15-C4D2CF594043}"/>
                </a:ext>
              </a:extLst>
            </p:cNvPr>
            <p:cNvCxnSpPr>
              <a:cxnSpLocks/>
            </p:cNvCxnSpPr>
            <p:nvPr/>
          </p:nvCxnSpPr>
          <p:spPr>
            <a:xfrm>
              <a:off x="4662627" y="4910266"/>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2B0CC95-0519-DD4F-ABE9-BB0F28E5DEFA}"/>
                </a:ext>
              </a:extLst>
            </p:cNvPr>
            <p:cNvCxnSpPr>
              <a:cxnSpLocks/>
            </p:cNvCxnSpPr>
            <p:nvPr/>
          </p:nvCxnSpPr>
          <p:spPr>
            <a:xfrm>
              <a:off x="7072201" y="1115481"/>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FD00308C-9F37-E747-9BAF-4EA63E29EC4B}"/>
                </a:ext>
              </a:extLst>
            </p:cNvPr>
            <p:cNvCxnSpPr>
              <a:cxnSpLocks/>
            </p:cNvCxnSpPr>
            <p:nvPr/>
          </p:nvCxnSpPr>
          <p:spPr>
            <a:xfrm>
              <a:off x="6923917" y="3056095"/>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697AB811-AE96-A64B-B37B-F43FDB0C9485}"/>
                </a:ext>
              </a:extLst>
            </p:cNvPr>
            <p:cNvCxnSpPr>
              <a:cxnSpLocks/>
            </p:cNvCxnSpPr>
            <p:nvPr/>
          </p:nvCxnSpPr>
          <p:spPr>
            <a:xfrm>
              <a:off x="6923917" y="4959694"/>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F843C73C-C378-F940-ACF7-A7DBDF4902B2}"/>
                </a:ext>
              </a:extLst>
            </p:cNvPr>
            <p:cNvCxnSpPr>
              <a:cxnSpLocks/>
            </p:cNvCxnSpPr>
            <p:nvPr/>
          </p:nvCxnSpPr>
          <p:spPr>
            <a:xfrm>
              <a:off x="9881312" y="1094880"/>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9FBD2A6F-4DBE-BE47-A5A5-2F8F0B53205A}"/>
                </a:ext>
              </a:extLst>
            </p:cNvPr>
            <p:cNvCxnSpPr>
              <a:cxnSpLocks/>
            </p:cNvCxnSpPr>
            <p:nvPr/>
          </p:nvCxnSpPr>
          <p:spPr>
            <a:xfrm>
              <a:off x="9733028" y="3072568"/>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1494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0457-0A3F-4BAF-8D1C-489BD3620E3A}"/>
              </a:ext>
            </a:extLst>
          </p:cNvPr>
          <p:cNvSpPr>
            <a:spLocks noGrp="1"/>
          </p:cNvSpPr>
          <p:nvPr>
            <p:ph type="title"/>
          </p:nvPr>
        </p:nvSpPr>
        <p:spPr/>
        <p:txBody>
          <a:bodyPr>
            <a:normAutofit/>
          </a:bodyPr>
          <a:lstStyle/>
          <a:p>
            <a:r>
              <a:rPr lang="en-US" dirty="0"/>
              <a:t>Weed community composition in simple and more diverse cropping systems </a:t>
            </a:r>
          </a:p>
        </p:txBody>
      </p:sp>
      <p:sp>
        <p:nvSpPr>
          <p:cNvPr id="3" name="Content Placeholder 2">
            <a:extLst>
              <a:ext uri="{FF2B5EF4-FFF2-40B4-BE49-F238E27FC236}">
                <a16:creationId xmlns:a16="http://schemas.microsoft.com/office/drawing/2014/main" id="{086977A7-F358-4ABE-92E4-1826409B5B74}"/>
              </a:ext>
            </a:extLst>
          </p:cNvPr>
          <p:cNvSpPr>
            <a:spLocks noGrp="1"/>
          </p:cNvSpPr>
          <p:nvPr>
            <p:ph idx="1"/>
          </p:nvPr>
        </p:nvSpPr>
        <p:spPr/>
        <p:txBody>
          <a:bodyPr/>
          <a:lstStyle/>
          <a:p>
            <a:r>
              <a:rPr lang="en-US" dirty="0"/>
              <a:t>How did rotation system and corn weed management affect crop yields?</a:t>
            </a:r>
          </a:p>
          <a:p>
            <a:r>
              <a:rPr lang="en-US" dirty="0"/>
              <a:t>How did rotation system, crop species, and corn weed management affect community ecological indices?</a:t>
            </a:r>
          </a:p>
          <a:p>
            <a:r>
              <a:rPr lang="en-US" dirty="0"/>
              <a:t>How did rotation, crop species, and corn weed management affect weed community density and growth?</a:t>
            </a:r>
          </a:p>
          <a:p>
            <a:r>
              <a:rPr lang="en-US" dirty="0"/>
              <a:t>How did rotation, crop species, and corn weed management affect individual weed species abundance?</a:t>
            </a:r>
          </a:p>
        </p:txBody>
      </p:sp>
    </p:spTree>
    <p:extLst>
      <p:ext uri="{BB962C8B-B14F-4D97-AF65-F5344CB8AC3E}">
        <p14:creationId xmlns:p14="http://schemas.microsoft.com/office/powerpoint/2010/main" val="217658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CA8F7E-E1F8-2E46-B4CC-F3F833C47313}"/>
              </a:ext>
            </a:extLst>
          </p:cNvPr>
          <p:cNvSpPr>
            <a:spLocks noGrp="1"/>
          </p:cNvSpPr>
          <p:nvPr>
            <p:ph type="title"/>
          </p:nvPr>
        </p:nvSpPr>
        <p:spPr>
          <a:xfrm>
            <a:off x="72593" y="364265"/>
            <a:ext cx="6139714" cy="678163"/>
          </a:xfrm>
        </p:spPr>
        <p:txBody>
          <a:bodyPr anchor="b">
            <a:normAutofit fontScale="90000"/>
          </a:bodyPr>
          <a:lstStyle/>
          <a:p>
            <a:r>
              <a:rPr lang="en-US" sz="4000" dirty="0">
                <a:latin typeface="Big Caslon Medium" panose="02000603090000020003" pitchFamily="2" charset="-79"/>
                <a:cs typeface="Big Caslon Medium" panose="02000603090000020003" pitchFamily="2" charset="-79"/>
              </a:rPr>
              <a:t>Weed aboveground community</a:t>
            </a:r>
          </a:p>
        </p:txBody>
      </p:sp>
      <p:sp>
        <p:nvSpPr>
          <p:cNvPr id="10" name="Content Placeholder 9">
            <a:extLst>
              <a:ext uri="{FF2B5EF4-FFF2-40B4-BE49-F238E27FC236}">
                <a16:creationId xmlns:a16="http://schemas.microsoft.com/office/drawing/2014/main" id="{DFD8010B-7FC5-522F-6456-4C52F0B13B4E}"/>
              </a:ext>
            </a:extLst>
          </p:cNvPr>
          <p:cNvSpPr>
            <a:spLocks noGrp="1"/>
          </p:cNvSpPr>
          <p:nvPr>
            <p:ph idx="1"/>
          </p:nvPr>
        </p:nvSpPr>
        <p:spPr>
          <a:xfrm>
            <a:off x="6284900" y="0"/>
            <a:ext cx="5737287" cy="2695665"/>
          </a:xfrm>
        </p:spPr>
        <p:txBody>
          <a:bodyPr anchor="ctr">
            <a:normAutofit/>
          </a:bodyPr>
          <a:lstStyle/>
          <a:p>
            <a:pPr marL="0" indent="0">
              <a:buNone/>
            </a:pPr>
            <a:r>
              <a:rPr lang="en-US" sz="2000" dirty="0"/>
              <a:t>Crop yields were comparable or higher than Iowa and Boone County averages.</a:t>
            </a:r>
          </a:p>
          <a:p>
            <a:pPr marL="0" indent="0">
              <a:buNone/>
            </a:pPr>
            <a:r>
              <a:rPr lang="en-US" sz="2000" dirty="0"/>
              <a:t>Tolerating higher abundance of weeds can save a substantial amount of herbicide </a:t>
            </a:r>
            <a:r>
              <a:rPr lang="en-US" sz="2000" dirty="0" err="1"/>
              <a:t>a.i.</a:t>
            </a:r>
            <a:endParaRPr lang="en-US" sz="2000" dirty="0"/>
          </a:p>
          <a:p>
            <a:pPr marL="0" indent="0">
              <a:buNone/>
            </a:pPr>
            <a:r>
              <a:rPr lang="en-US" sz="2000" dirty="0"/>
              <a:t>Aggressive weed species’ abundance was lowered in the more diverse cropping systems.</a:t>
            </a:r>
          </a:p>
          <a:p>
            <a:pPr marL="0" indent="0">
              <a:buNone/>
            </a:pPr>
            <a:endParaRPr lang="en-US" sz="2000" dirty="0"/>
          </a:p>
        </p:txBody>
      </p:sp>
      <p:pic>
        <p:nvPicPr>
          <p:cNvPr id="6" name="Picture 5" descr="A screenshot of a graph&#10;&#10;Description automatically generated with low confidence">
            <a:extLst>
              <a:ext uri="{FF2B5EF4-FFF2-40B4-BE49-F238E27FC236}">
                <a16:creationId xmlns:a16="http://schemas.microsoft.com/office/drawing/2014/main" id="{BCA74709-9D0E-F648-8250-408B4A4AA87A}"/>
              </a:ext>
            </a:extLst>
          </p:cNvPr>
          <p:cNvPicPr>
            <a:picLocks noChangeAspect="1"/>
          </p:cNvPicPr>
          <p:nvPr/>
        </p:nvPicPr>
        <p:blipFill>
          <a:blip r:embed="rId3"/>
          <a:stretch>
            <a:fillRect/>
          </a:stretch>
        </p:blipFill>
        <p:spPr>
          <a:xfrm>
            <a:off x="169812" y="1176899"/>
            <a:ext cx="5737287" cy="5595376"/>
          </a:xfrm>
          <a:prstGeom prst="rect">
            <a:avLst/>
          </a:prstGeom>
        </p:spPr>
      </p:pic>
      <p:pic>
        <p:nvPicPr>
          <p:cNvPr id="4" name="Picture 2">
            <a:extLst>
              <a:ext uri="{FF2B5EF4-FFF2-40B4-BE49-F238E27FC236}">
                <a16:creationId xmlns:a16="http://schemas.microsoft.com/office/drawing/2014/main" id="{DA997315-081F-5A48-A8BC-F7F7E06C70A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84900" y="2119107"/>
            <a:ext cx="5882473" cy="42795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32877D-EF3D-49A2-AA56-17623D81C1C2}"/>
              </a:ext>
            </a:extLst>
          </p:cNvPr>
          <p:cNvSpPr txBox="1"/>
          <p:nvPr/>
        </p:nvSpPr>
        <p:spPr>
          <a:xfrm>
            <a:off x="6319882" y="6220328"/>
            <a:ext cx="5979694" cy="646331"/>
          </a:xfrm>
          <a:prstGeom prst="rect">
            <a:avLst/>
          </a:prstGeom>
          <a:noFill/>
        </p:spPr>
        <p:txBody>
          <a:bodyPr wrap="square" rtlCol="0">
            <a:spAutoFit/>
          </a:bodyPr>
          <a:lstStyle/>
          <a:p>
            <a:r>
              <a:rPr lang="en-US" dirty="0"/>
              <a:t>@</a:t>
            </a:r>
            <a:r>
              <a:rPr lang="en-US" dirty="0" err="1"/>
              <a:t>FrontAgro</a:t>
            </a:r>
            <a:r>
              <a:rPr lang="en-US" dirty="0"/>
              <a:t> </a:t>
            </a:r>
          </a:p>
          <a:p>
            <a:r>
              <a:rPr lang="en-US" dirty="0">
                <a:hlinkClick r:id="rId5"/>
              </a:rPr>
              <a:t>https://doi.org/10.3389/fagro.2022.848548</a:t>
            </a:r>
            <a:endParaRPr lang="en-US" dirty="0"/>
          </a:p>
        </p:txBody>
      </p:sp>
    </p:spTree>
    <p:extLst>
      <p:ext uri="{BB962C8B-B14F-4D97-AF65-F5344CB8AC3E}">
        <p14:creationId xmlns:p14="http://schemas.microsoft.com/office/powerpoint/2010/main" val="326256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F47E-C981-44FC-B83C-511B808509B4}"/>
              </a:ext>
            </a:extLst>
          </p:cNvPr>
          <p:cNvSpPr>
            <a:spLocks noGrp="1"/>
          </p:cNvSpPr>
          <p:nvPr>
            <p:ph type="title"/>
          </p:nvPr>
        </p:nvSpPr>
        <p:spPr/>
        <p:txBody>
          <a:bodyPr>
            <a:normAutofit fontScale="90000"/>
          </a:bodyPr>
          <a:lstStyle/>
          <a:p>
            <a:r>
              <a:rPr lang="en-US" dirty="0"/>
              <a:t>Impact of cropping system diversification on vegetative and reproductive characteristics of waterhemp</a:t>
            </a:r>
          </a:p>
        </p:txBody>
      </p:sp>
      <p:sp>
        <p:nvSpPr>
          <p:cNvPr id="3" name="Content Placeholder 2">
            <a:extLst>
              <a:ext uri="{FF2B5EF4-FFF2-40B4-BE49-F238E27FC236}">
                <a16:creationId xmlns:a16="http://schemas.microsoft.com/office/drawing/2014/main" id="{D30BE9CF-874E-4815-9245-BD074095BF92}"/>
              </a:ext>
            </a:extLst>
          </p:cNvPr>
          <p:cNvSpPr>
            <a:spLocks noGrp="1"/>
          </p:cNvSpPr>
          <p:nvPr>
            <p:ph idx="1"/>
          </p:nvPr>
        </p:nvSpPr>
        <p:spPr/>
        <p:txBody>
          <a:bodyPr/>
          <a:lstStyle/>
          <a:p>
            <a:r>
              <a:rPr lang="en-US" dirty="0"/>
              <a:t>The population aboveground mass, density, and sex ratio, </a:t>
            </a:r>
          </a:p>
          <a:p>
            <a:r>
              <a:rPr lang="en-US" dirty="0"/>
              <a:t>The relationship between </a:t>
            </a:r>
            <a:r>
              <a:rPr lang="en-US" dirty="0" err="1"/>
              <a:t>waterhemp's</a:t>
            </a:r>
            <a:r>
              <a:rPr lang="en-US" dirty="0"/>
              <a:t> female size and fecundity</a:t>
            </a:r>
          </a:p>
          <a:p>
            <a:endParaRPr lang="en-US" dirty="0"/>
          </a:p>
        </p:txBody>
      </p:sp>
    </p:spTree>
    <p:extLst>
      <p:ext uri="{BB962C8B-B14F-4D97-AF65-F5344CB8AC3E}">
        <p14:creationId xmlns:p14="http://schemas.microsoft.com/office/powerpoint/2010/main" val="61214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48FB82-83F6-654E-95D9-AF44F46ECDEB}"/>
              </a:ext>
            </a:extLst>
          </p:cNvPr>
          <p:cNvSpPr>
            <a:spLocks noGrp="1"/>
          </p:cNvSpPr>
          <p:nvPr>
            <p:ph type="title"/>
          </p:nvPr>
        </p:nvSpPr>
        <p:spPr>
          <a:xfrm>
            <a:off x="-1" y="-322728"/>
            <a:ext cx="6632716" cy="1680519"/>
          </a:xfrm>
        </p:spPr>
        <p:txBody>
          <a:bodyPr>
            <a:normAutofit/>
          </a:bodyPr>
          <a:lstStyle/>
          <a:p>
            <a:r>
              <a:rPr lang="en-US" sz="4000" dirty="0">
                <a:latin typeface="Big Caslon Medium" panose="02000603090000020003" pitchFamily="2" charset="-79"/>
                <a:cs typeface="Big Caslon Medium" panose="02000603090000020003" pitchFamily="2" charset="-79"/>
              </a:rPr>
              <a:t>Waterhemp</a:t>
            </a:r>
            <a:r>
              <a:rPr lang="en-US" sz="4000" i="1" dirty="0">
                <a:latin typeface="BIG CASLON MEDIUM" panose="02000603090000020003" pitchFamily="2" charset="-79"/>
                <a:cs typeface="BIG CASLON MEDIUM" panose="02000603090000020003" pitchFamily="2" charset="-79"/>
              </a:rPr>
              <a:t> </a:t>
            </a:r>
            <a:r>
              <a:rPr lang="en-US" sz="4000" dirty="0">
                <a:latin typeface="Big Caslon Medium" panose="02000603090000020003" pitchFamily="2" charset="-79"/>
                <a:cs typeface="Big Caslon Medium" panose="02000603090000020003" pitchFamily="2" charset="-79"/>
              </a:rPr>
              <a:t>abundance and reproductive potential</a:t>
            </a:r>
          </a:p>
        </p:txBody>
      </p:sp>
      <p:pic>
        <p:nvPicPr>
          <p:cNvPr id="4098" name="Picture 2">
            <a:extLst>
              <a:ext uri="{FF2B5EF4-FFF2-40B4-BE49-F238E27FC236}">
                <a16:creationId xmlns:a16="http://schemas.microsoft.com/office/drawing/2014/main" id="{78CB3A5C-A799-8A46-B030-AFA6FCCE41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32715" y="-2197"/>
            <a:ext cx="5167185" cy="6458983"/>
          </a:xfrm>
          <a:prstGeom prst="rect">
            <a:avLst/>
          </a:prstGeom>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C9706D24-880B-B942-B79A-2941743CDF4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1045" y="1088324"/>
            <a:ext cx="5290623" cy="52906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871A5E-7404-4238-AE83-9BA523E3324D}"/>
              </a:ext>
            </a:extLst>
          </p:cNvPr>
          <p:cNvSpPr txBox="1"/>
          <p:nvPr/>
        </p:nvSpPr>
        <p:spPr>
          <a:xfrm>
            <a:off x="2998694" y="6504914"/>
            <a:ext cx="10927976" cy="369332"/>
          </a:xfrm>
          <a:prstGeom prst="rect">
            <a:avLst/>
          </a:prstGeom>
          <a:noFill/>
        </p:spPr>
        <p:txBody>
          <a:bodyPr wrap="square" rtlCol="0">
            <a:spAutoFit/>
          </a:bodyPr>
          <a:lstStyle/>
          <a:p>
            <a:r>
              <a:rPr lang="en-US" dirty="0"/>
              <a:t>@</a:t>
            </a:r>
            <a:r>
              <a:rPr lang="en-US" dirty="0" err="1"/>
              <a:t>FrontAgro</a:t>
            </a:r>
            <a:r>
              <a:rPr lang="en-US" dirty="0"/>
              <a:t>  </a:t>
            </a:r>
            <a:r>
              <a:rPr lang="en-US" dirty="0">
                <a:hlinkClick r:id="rId5"/>
              </a:rPr>
              <a:t>https://doi.org/10.3389/fagro.2022.811359</a:t>
            </a:r>
            <a:r>
              <a:rPr lang="en-US" dirty="0"/>
              <a:t> </a:t>
            </a:r>
          </a:p>
        </p:txBody>
      </p:sp>
    </p:spTree>
    <p:extLst>
      <p:ext uri="{BB962C8B-B14F-4D97-AF65-F5344CB8AC3E}">
        <p14:creationId xmlns:p14="http://schemas.microsoft.com/office/powerpoint/2010/main" val="59528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959B-0B6F-1A44-BEC4-52A52C74232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EFFA116-7299-B145-A583-9042872B4DB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780" y="95461"/>
            <a:ext cx="5400676" cy="6758650"/>
          </a:xfrm>
          <a:prstGeom prst="rect">
            <a:avLst/>
          </a:prstGeom>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388A6D3F-044A-FE40-A911-5CFD18E21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817" y="55520"/>
            <a:ext cx="5400675" cy="6755727"/>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D285B0-897D-4749-A0E5-7608C3FE3E1B}"/>
              </a:ext>
            </a:extLst>
          </p:cNvPr>
          <p:cNvSpPr txBox="1"/>
          <p:nvPr/>
        </p:nvSpPr>
        <p:spPr>
          <a:xfrm>
            <a:off x="1401059" y="-4207"/>
            <a:ext cx="1728787" cy="369332"/>
          </a:xfrm>
          <a:prstGeom prst="rect">
            <a:avLst/>
          </a:prstGeom>
          <a:noFill/>
        </p:spPr>
        <p:txBody>
          <a:bodyPr wrap="square" rtlCol="0">
            <a:spAutoFit/>
          </a:bodyPr>
          <a:lstStyle/>
          <a:p>
            <a:r>
              <a:rPr lang="en-US" dirty="0"/>
              <a:t>2018 sex ratio</a:t>
            </a:r>
          </a:p>
        </p:txBody>
      </p:sp>
    </p:spTree>
    <p:extLst>
      <p:ext uri="{BB962C8B-B14F-4D97-AF65-F5344CB8AC3E}">
        <p14:creationId xmlns:p14="http://schemas.microsoft.com/office/powerpoint/2010/main" val="4238650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{FC19A93F-F2A7-714F-8A3D-F7DCAAA0D4D2}tf10001070</Template>
  <TotalTime>1062</TotalTime>
  <Words>1132</Words>
  <Application>Microsoft Office PowerPoint</Application>
  <PresentationFormat>Widescreen</PresentationFormat>
  <Paragraphs>132</Paragraphs>
  <Slides>20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Big Caslon Medium</vt:lpstr>
      <vt:lpstr>Big Caslon Medium</vt:lpstr>
      <vt:lpstr>Calibri</vt:lpstr>
      <vt:lpstr>Calibri Light</vt:lpstr>
      <vt:lpstr>Cambria Math</vt:lpstr>
      <vt:lpstr>Wingdings</vt:lpstr>
      <vt:lpstr>Office Theme</vt:lpstr>
      <vt:lpstr>PowerPoint Presentation</vt:lpstr>
      <vt:lpstr>Acknowledgments</vt:lpstr>
      <vt:lpstr>Dissertation organization</vt:lpstr>
      <vt:lpstr>PowerPoint Presentation</vt:lpstr>
      <vt:lpstr>Weed community composition in simple and more diverse cropping systems </vt:lpstr>
      <vt:lpstr>Weed aboveground community</vt:lpstr>
      <vt:lpstr>Impact of cropping system diversification on vegetative and reproductive characteristics of waterhemp</vt:lpstr>
      <vt:lpstr>Waterhemp abundance and reproductive potential</vt:lpstr>
      <vt:lpstr>PowerPoint Presentation</vt:lpstr>
      <vt:lpstr>Waterhemp population dynamics in simple versus diverse cropping systems</vt:lpstr>
      <vt:lpstr>Population dynamics diagram</vt:lpstr>
      <vt:lpstr>Scenario 1: high control efficacy  low fecundity</vt:lpstr>
      <vt:lpstr>Scenario 2: low control efficacy  high fecundity</vt:lpstr>
      <vt:lpstr>Seed production threshold simulation</vt:lpstr>
      <vt:lpstr>PowerPoint Presentation</vt:lpstr>
      <vt:lpstr>Mature plant density threshold simulation</vt:lpstr>
      <vt:lpstr>PowerPoint Presentation</vt:lpstr>
      <vt:lpstr>General conclusions</vt:lpstr>
      <vt:lpstr>General conclusions (continued)</vt:lpstr>
      <vt:lpstr>Shortcomings and future research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Weeds responses in simple versus diversified cropping systems</dc:title>
  <dc:creator>Nguyen, Huong T [AGRON]</dc:creator>
  <cp:lastModifiedBy>Nguyen, Huong T [AGRON]</cp:lastModifiedBy>
  <cp:revision>20</cp:revision>
  <dcterms:created xsi:type="dcterms:W3CDTF">2022-03-24T03:21:18Z</dcterms:created>
  <dcterms:modified xsi:type="dcterms:W3CDTF">2022-07-29T22:27:48Z</dcterms:modified>
</cp:coreProperties>
</file>