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3" r:id="rId4"/>
    <p:sldId id="261" r:id="rId5"/>
    <p:sldId id="268" r:id="rId6"/>
    <p:sldId id="264" r:id="rId7"/>
    <p:sldId id="266" r:id="rId8"/>
    <p:sldId id="267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150"/>
  </p:normalViewPr>
  <p:slideViewPr>
    <p:cSldViewPr snapToGrid="0" snapToObjects="1">
      <p:cViewPr>
        <p:scale>
          <a:sx n="90" d="100"/>
          <a:sy n="90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EBE3B-5D93-994C-B421-45480EEE743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97697-FD2B-1E4C-A98F-FF895FE7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balanced approach between technical recommendation and understanding of socio-psychological drivers of sustainable agriculture adoption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design is RCBD, </a:t>
            </a:r>
          </a:p>
          <a:p>
            <a:r>
              <a:rPr lang="en-US" dirty="0"/>
              <a:t>No herbicide was applied in oat/red clover and alfalfa</a:t>
            </a:r>
          </a:p>
          <a:p>
            <a:r>
              <a:rPr lang="en-US" dirty="0"/>
              <a:t>Corn and soybean received 2 herbicide regimes up to 2016</a:t>
            </a:r>
          </a:p>
          <a:p>
            <a:r>
              <a:rPr lang="en-US" dirty="0"/>
              <a:t>From 2017, corn continued to receive 2 herbicide regimes, soybean 1</a:t>
            </a:r>
          </a:p>
          <a:p>
            <a:r>
              <a:rPr lang="en-US" dirty="0"/>
              <a:t>Arrows represent tillage timing and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Question: How does cropping system diversification with cool-season crops change weed aboveground community?</a:t>
            </a:r>
          </a:p>
          <a:p>
            <a:endParaRPr lang="en-US" sz="1200" dirty="0"/>
          </a:p>
          <a:p>
            <a:r>
              <a:rPr lang="en-US" sz="1200" dirty="0"/>
              <a:t>Overall. 34 weed species were found, 20 dicots and 14 monocots</a:t>
            </a:r>
          </a:p>
          <a:p>
            <a:r>
              <a:rPr lang="en-US" sz="1200" dirty="0"/>
              <a:t>Higher weed abundance </a:t>
            </a:r>
            <a:r>
              <a:rPr lang="en-US" sz="1200" dirty="0">
                <a:sym typeface="Wingdings" pitchFamily="2" charset="2"/>
              </a:rPr>
              <a:t> higher diversity and richness indices and lower evenness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How does seedbank diversity in different cropping systems align with established cropping system performance indicator?</a:t>
            </a:r>
          </a:p>
          <a:p>
            <a:endParaRPr lang="en-US" dirty="0"/>
          </a:p>
          <a:p>
            <a:r>
              <a:rPr lang="en-US" dirty="0"/>
              <a:t>This project went beyond weed management by looking at resource use efficiency</a:t>
            </a:r>
          </a:p>
          <a:p>
            <a:endParaRPr lang="en-US" dirty="0"/>
          </a:p>
          <a:p>
            <a:r>
              <a:rPr lang="en-US" dirty="0"/>
              <a:t>Comparison of weed seedbank diversity, crop yield, and environmental footprints in 2-year vs. 4-year rotation. The 2-year rotation consists of corn and soybean, and the 4-year rotation is an extension of the 2-year with three cool-season crops planted over 2 year:</a:t>
            </a:r>
          </a:p>
          <a:p>
            <a:endParaRPr lang="en-US" dirty="0"/>
          </a:p>
          <a:p>
            <a:r>
              <a:rPr lang="en-US" dirty="0"/>
              <a:t>Similar to the Weed aboveground community project, higher diversity and species richness but lower evenness were observed in the more diverse rotation; crop yield at the experiment site was higher than Iowa and Boone County’s averages.</a:t>
            </a:r>
          </a:p>
          <a:p>
            <a:endParaRPr lang="en-US" dirty="0"/>
          </a:p>
          <a:p>
            <a:r>
              <a:rPr lang="en-US" dirty="0"/>
              <a:t>Draw the audience’s attention to the red and green 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How much soil sample should be taken to parsimoniously estimate the soil seedbank?</a:t>
            </a:r>
          </a:p>
          <a:p>
            <a:endParaRPr lang="en-US" dirty="0"/>
          </a:p>
          <a:p>
            <a:r>
              <a:rPr lang="en-US" dirty="0"/>
              <a:t>Answer: 36 cores, 20 cm depth, distributed in a grid of 3x3 throughout each EU. Cores should be taken in </a:t>
            </a:r>
            <a:r>
              <a:rPr lang="en-US" dirty="0" err="1"/>
              <a:t>cluters</a:t>
            </a:r>
            <a:r>
              <a:rPr lang="en-US" dirty="0"/>
              <a:t> and can be combined into one data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Questions: </a:t>
            </a:r>
          </a:p>
          <a:p>
            <a:r>
              <a:rPr lang="en-US" dirty="0"/>
              <a:t>1 – How does waterhemp abundance change in different cropping systems?</a:t>
            </a:r>
          </a:p>
          <a:p>
            <a:r>
              <a:rPr lang="en-US" dirty="0"/>
              <a:t>2 – How can aboveground mass be used to parsimoniously estimate fecundity? </a:t>
            </a:r>
          </a:p>
          <a:p>
            <a:endParaRPr lang="en-US" dirty="0"/>
          </a:p>
          <a:p>
            <a:r>
              <a:rPr lang="en-US" dirty="0"/>
              <a:t>Left: weed abundance, by density and aboveground mass, 2018 and 2019</a:t>
            </a:r>
          </a:p>
          <a:p>
            <a:endParaRPr lang="en-US" dirty="0"/>
          </a:p>
          <a:p>
            <a:r>
              <a:rPr lang="en-US" dirty="0"/>
              <a:t>Right:  Reproductive potential: 2018 data</a:t>
            </a:r>
          </a:p>
          <a:p>
            <a:r>
              <a:rPr lang="en-US" dirty="0"/>
              <a:t>Fecundity index = ln(seed + 1)</a:t>
            </a:r>
          </a:p>
          <a:p>
            <a:r>
              <a:rPr lang="en-US" dirty="0"/>
              <a:t>Biomass index = ln(biomass + 0.005)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8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Does population sex ratio changes between cropping systems?</a:t>
            </a:r>
          </a:p>
          <a:p>
            <a:endParaRPr lang="en-US" dirty="0"/>
          </a:p>
          <a:p>
            <a:r>
              <a:rPr lang="en-US" dirty="0"/>
              <a:t>Left: 2018 sex ratio with original data</a:t>
            </a:r>
          </a:p>
          <a:p>
            <a:endParaRPr lang="en-US" dirty="0"/>
          </a:p>
          <a:p>
            <a:r>
              <a:rPr lang="en-US" dirty="0"/>
              <a:t>Right: 2019 sex ratio with imputed data. 2019 herbicide efficacy was very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4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How does rye cover crop contribute to waterhemp control?</a:t>
            </a:r>
          </a:p>
          <a:p>
            <a:endParaRPr lang="en-US" dirty="0"/>
          </a:p>
          <a:p>
            <a:r>
              <a:rPr lang="en-US" dirty="0"/>
              <a:t>A STELLA model examined 4 scenarios with a baseline cropping system of corn and soybean.</a:t>
            </a:r>
          </a:p>
          <a:p>
            <a:r>
              <a:rPr lang="en-US" dirty="0"/>
              <a:t>Parameters were taken from the literature</a:t>
            </a:r>
          </a:p>
          <a:p>
            <a:endParaRPr lang="en-US" dirty="0"/>
          </a:p>
          <a:p>
            <a:r>
              <a:rPr lang="en-US" dirty="0"/>
              <a:t>Conditions: no tillage, add-allow (waterhemp plants are allowed to deposit seeds to the soil surface at the end of </a:t>
            </a:r>
            <a:r>
              <a:rPr lang="en-US" dirty="0" err="1"/>
              <a:t>amodel</a:t>
            </a:r>
            <a:r>
              <a:rPr lang="en-US" dirty="0"/>
              <a:t> year)</a:t>
            </a:r>
          </a:p>
          <a:p>
            <a:endParaRPr lang="en-US" dirty="0"/>
          </a:p>
          <a:p>
            <a:r>
              <a:rPr lang="en-US" dirty="0"/>
              <a:t>Answer: above 99% herbicide efficacy is needed to keep waterhemp soil seedbank in check in all scenarios. At 72.6% seed predation, seedbank can decline rather quickly within the first 3 model years, and would be 86% lowered by the end of the 10</a:t>
            </a:r>
            <a:r>
              <a:rPr lang="en-US" baseline="30000" dirty="0"/>
              <a:t>th</a:t>
            </a:r>
            <a:r>
              <a:rPr lang="en-US" dirty="0"/>
              <a:t> model year.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ongoing project that use structured population parameters: 2 soil depths and 6 plant cohorts. </a:t>
            </a:r>
          </a:p>
          <a:p>
            <a:endParaRPr lang="en-US" dirty="0"/>
          </a:p>
          <a:p>
            <a:r>
              <a:rPr lang="en-US" dirty="0"/>
              <a:t>Current observation: population growth is the most sensitive to the seedbank density and the success rate of cohort </a:t>
            </a:r>
            <a:r>
              <a:rPr lang="en-US"/>
              <a:t>1 establishment.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97697-FD2B-1E4C-A98F-FF895FE7DC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8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A6BB-965A-2E45-97ED-2A02E6152283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622E-A6DD-8644-8E7C-1D572752C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0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wre.12466#wre12466-bib-00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full/10.1111/wre.12466#wre12466-bib-0027" TargetMode="External"/><Relationship Id="rId4" Type="http://schemas.openxmlformats.org/officeDocument/2006/relationships/hyperlink" Target="https://onlinelibrary.wiley.com/doi/full/10.1111/wre.12466#wre12466-bib-00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verse cropping systems don't increase carbon storage compared to  corn-soybean rotations • News Service • Iowa State University">
            <a:extLst>
              <a:ext uri="{FF2B5EF4-FFF2-40B4-BE49-F238E27FC236}">
                <a16:creationId xmlns:a16="http://schemas.microsoft.com/office/drawing/2014/main" id="{7858F777-08E1-6140-934C-F89CF51BE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483E3-EBAA-DD4E-B22C-C28CD83B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392"/>
            <a:ext cx="12068175" cy="1850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Weeds responses in simple versus diversified cropping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08686-83C3-8546-9EEA-1272EBD3F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4972" y="5759605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Huong Nguyen</a:t>
            </a:r>
          </a:p>
          <a:p>
            <a:r>
              <a:rPr lang="en-US" dirty="0">
                <a:solidFill>
                  <a:srgbClr val="FFFFFF"/>
                </a:solidFill>
              </a:rPr>
              <a:t>March 25, 2022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2CB779-1505-C04F-812F-0FF8A884BD6F}"/>
              </a:ext>
            </a:extLst>
          </p:cNvPr>
          <p:cNvCxnSpPr>
            <a:cxnSpLocks/>
          </p:cNvCxnSpPr>
          <p:nvPr/>
        </p:nvCxnSpPr>
        <p:spPr>
          <a:xfrm flipV="1">
            <a:off x="1814513" y="2666203"/>
            <a:ext cx="5809780" cy="1648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F6C4C8-FF6E-F246-AA6A-1B821071BF3F}"/>
              </a:ext>
            </a:extLst>
          </p:cNvPr>
          <p:cNvCxnSpPr>
            <a:cxnSpLocks/>
          </p:cNvCxnSpPr>
          <p:nvPr/>
        </p:nvCxnSpPr>
        <p:spPr>
          <a:xfrm flipV="1">
            <a:off x="3670479" y="3940935"/>
            <a:ext cx="6458655" cy="268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424774-63D3-D949-861F-39EF1A08DC59}"/>
              </a:ext>
            </a:extLst>
          </p:cNvPr>
          <p:cNvCxnSpPr>
            <a:cxnSpLocks/>
          </p:cNvCxnSpPr>
          <p:nvPr/>
        </p:nvCxnSpPr>
        <p:spPr>
          <a:xfrm>
            <a:off x="1814513" y="4314825"/>
            <a:ext cx="1855966" cy="2313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9D4FA7-76A2-E442-9CD5-B9CB35584489}"/>
              </a:ext>
            </a:extLst>
          </p:cNvPr>
          <p:cNvCxnSpPr>
            <a:cxnSpLocks/>
          </p:cNvCxnSpPr>
          <p:nvPr/>
        </p:nvCxnSpPr>
        <p:spPr>
          <a:xfrm>
            <a:off x="7624293" y="2666203"/>
            <a:ext cx="2504841" cy="1274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705CE-5B9B-D040-BC19-D8237DEBE568}"/>
              </a:ext>
            </a:extLst>
          </p:cNvPr>
          <p:cNvSpPr txBox="1"/>
          <p:nvPr/>
        </p:nvSpPr>
        <p:spPr>
          <a:xfrm>
            <a:off x="123825" y="6415088"/>
            <a:ext cx="21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Matt Liebman</a:t>
            </a:r>
          </a:p>
        </p:txBody>
      </p:sp>
    </p:spTree>
    <p:extLst>
      <p:ext uri="{BB962C8B-B14F-4D97-AF65-F5344CB8AC3E}">
        <p14:creationId xmlns:p14="http://schemas.microsoft.com/office/powerpoint/2010/main" val="42165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FFC383E-454A-FC43-C3D9-E99E8D91A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56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688DC-4311-4A4D-8059-33C735BC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Career objectives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1F0F-F949-DF4B-B437-340C942D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To redesign food production systems that are regenerative and resilient </a:t>
            </a:r>
          </a:p>
          <a:p>
            <a:r>
              <a:rPr lang="en-US" sz="1700"/>
              <a:t>To lessen the labor intensity of food production on agricultural workers</a:t>
            </a:r>
          </a:p>
          <a:p>
            <a:r>
              <a:rPr lang="en-US" sz="1700"/>
              <a:t>To make organic food more accessible and just</a:t>
            </a:r>
          </a:p>
        </p:txBody>
      </p:sp>
    </p:spTree>
    <p:extLst>
      <p:ext uri="{BB962C8B-B14F-4D97-AF65-F5344CB8AC3E}">
        <p14:creationId xmlns:p14="http://schemas.microsoft.com/office/powerpoint/2010/main" val="3384365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5486D24-D009-4649-9199-DCAC3DAED7C2}"/>
              </a:ext>
            </a:extLst>
          </p:cNvPr>
          <p:cNvGrpSpPr/>
          <p:nvPr/>
        </p:nvGrpSpPr>
        <p:grpSpPr>
          <a:xfrm>
            <a:off x="168972" y="50138"/>
            <a:ext cx="11849957" cy="6807862"/>
            <a:chOff x="168972" y="50138"/>
            <a:chExt cx="11849957" cy="68078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CF461C-2EAE-E645-BFA0-B7A84D219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275" y="50138"/>
              <a:ext cx="11223450" cy="68078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04A85B-50FC-8342-8EAB-49EB9FBC83FC}"/>
                </a:ext>
              </a:extLst>
            </p:cNvPr>
            <p:cNvSpPr txBox="1"/>
            <p:nvPr/>
          </p:nvSpPr>
          <p:spPr>
            <a:xfrm rot="16200000">
              <a:off x="-224470" y="3490666"/>
              <a:ext cx="11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Rotation</a:t>
              </a:r>
              <a:endParaRPr lang="en-US" sz="2000" dirty="0"/>
            </a:p>
          </p:txBody>
        </p:sp>
        <p:pic>
          <p:nvPicPr>
            <p:cNvPr id="8" name="Graphic 7" descr="Plant With Roots with solid fill">
              <a:extLst>
                <a:ext uri="{FF2B5EF4-FFF2-40B4-BE49-F238E27FC236}">
                  <a16:creationId xmlns:a16="http://schemas.microsoft.com/office/drawing/2014/main" id="{ECE25B43-9664-AD4F-AD59-E00C70ACF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74628" y="1348599"/>
              <a:ext cx="666750" cy="666750"/>
            </a:xfrm>
            <a:prstGeom prst="rect">
              <a:avLst/>
            </a:prstGeom>
          </p:spPr>
        </p:pic>
        <p:pic>
          <p:nvPicPr>
            <p:cNvPr id="10" name="Graphic 9" descr="Plant With Roots with solid fill">
              <a:extLst>
                <a:ext uri="{FF2B5EF4-FFF2-40B4-BE49-F238E27FC236}">
                  <a16:creationId xmlns:a16="http://schemas.microsoft.com/office/drawing/2014/main" id="{82837C9C-7F83-7A46-A941-ADF58DA88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68957" y="1342217"/>
              <a:ext cx="666750" cy="666750"/>
            </a:xfrm>
            <a:prstGeom prst="rect">
              <a:avLst/>
            </a:prstGeom>
          </p:spPr>
        </p:pic>
        <p:pic>
          <p:nvPicPr>
            <p:cNvPr id="11" name="Graphic 10" descr="Plant With Roots with solid fill">
              <a:extLst>
                <a:ext uri="{FF2B5EF4-FFF2-40B4-BE49-F238E27FC236}">
                  <a16:creationId xmlns:a16="http://schemas.microsoft.com/office/drawing/2014/main" id="{FCAD0350-52E7-8B44-B5A4-292EA701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9598" y="1322762"/>
              <a:ext cx="666750" cy="666750"/>
            </a:xfrm>
            <a:prstGeom prst="rect">
              <a:avLst/>
            </a:prstGeom>
          </p:spPr>
        </p:pic>
        <p:pic>
          <p:nvPicPr>
            <p:cNvPr id="12" name="Graphic 11" descr="Plant With Roots with solid fill">
              <a:extLst>
                <a:ext uri="{FF2B5EF4-FFF2-40B4-BE49-F238E27FC236}">
                  <a16:creationId xmlns:a16="http://schemas.microsoft.com/office/drawing/2014/main" id="{C97C6C39-DBAD-6F47-9769-532A3B3E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5260" y="1314452"/>
              <a:ext cx="666750" cy="666750"/>
            </a:xfrm>
            <a:prstGeom prst="rect">
              <a:avLst/>
            </a:prstGeom>
          </p:spPr>
        </p:pic>
        <p:pic>
          <p:nvPicPr>
            <p:cNvPr id="13" name="Graphic 12" descr="Plant With Roots with solid fill">
              <a:extLst>
                <a:ext uri="{FF2B5EF4-FFF2-40B4-BE49-F238E27FC236}">
                  <a16:creationId xmlns:a16="http://schemas.microsoft.com/office/drawing/2014/main" id="{3529468D-8CF0-3346-BBAF-41226C07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9953" y="1164827"/>
              <a:ext cx="921960" cy="921960"/>
            </a:xfrm>
            <a:prstGeom prst="rect">
              <a:avLst/>
            </a:prstGeom>
          </p:spPr>
        </p:pic>
        <p:pic>
          <p:nvPicPr>
            <p:cNvPr id="14" name="Graphic 13" descr="Plant With Roots with solid fill">
              <a:extLst>
                <a:ext uri="{FF2B5EF4-FFF2-40B4-BE49-F238E27FC236}">
                  <a16:creationId xmlns:a16="http://schemas.microsoft.com/office/drawing/2014/main" id="{2B210E51-D527-FD4A-B529-845EBEA3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8635" y="1159254"/>
              <a:ext cx="921960" cy="921960"/>
            </a:xfrm>
            <a:prstGeom prst="rect">
              <a:avLst/>
            </a:prstGeom>
          </p:spPr>
        </p:pic>
        <p:pic>
          <p:nvPicPr>
            <p:cNvPr id="15" name="Graphic 14" descr="Plant With Roots with solid fill">
              <a:extLst>
                <a:ext uri="{FF2B5EF4-FFF2-40B4-BE49-F238E27FC236}">
                  <a16:creationId xmlns:a16="http://schemas.microsoft.com/office/drawing/2014/main" id="{D68E1D79-FA8B-964B-BAE1-99594D866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7871" y="1123719"/>
              <a:ext cx="921960" cy="921960"/>
            </a:xfrm>
            <a:prstGeom prst="rect">
              <a:avLst/>
            </a:prstGeom>
          </p:spPr>
        </p:pic>
        <p:pic>
          <p:nvPicPr>
            <p:cNvPr id="16" name="Graphic 15" descr="Plant With Roots with solid fill">
              <a:extLst>
                <a:ext uri="{FF2B5EF4-FFF2-40B4-BE49-F238E27FC236}">
                  <a16:creationId xmlns:a16="http://schemas.microsoft.com/office/drawing/2014/main" id="{1D7A030D-E373-6644-A062-6E8D71D1C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9248" y="1143174"/>
              <a:ext cx="921960" cy="921960"/>
            </a:xfrm>
            <a:prstGeom prst="rect">
              <a:avLst/>
            </a:prstGeom>
          </p:spPr>
        </p:pic>
        <p:pic>
          <p:nvPicPr>
            <p:cNvPr id="17" name="Graphic 16" descr="Plant With Roots with solid fill">
              <a:extLst>
                <a:ext uri="{FF2B5EF4-FFF2-40B4-BE49-F238E27FC236}">
                  <a16:creationId xmlns:a16="http://schemas.microsoft.com/office/drawing/2014/main" id="{F950D477-4C66-8749-A5C8-B0FE10BA1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2359" y="3280950"/>
              <a:ext cx="666750" cy="666750"/>
            </a:xfrm>
            <a:prstGeom prst="rect">
              <a:avLst/>
            </a:prstGeom>
          </p:spPr>
        </p:pic>
        <p:pic>
          <p:nvPicPr>
            <p:cNvPr id="18" name="Graphic 17" descr="Plant With Roots with solid fill">
              <a:extLst>
                <a:ext uri="{FF2B5EF4-FFF2-40B4-BE49-F238E27FC236}">
                  <a16:creationId xmlns:a16="http://schemas.microsoft.com/office/drawing/2014/main" id="{1C34A92F-1392-F54E-92E6-001EA9AC1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3970" y="3281323"/>
              <a:ext cx="666750" cy="666750"/>
            </a:xfrm>
            <a:prstGeom prst="rect">
              <a:avLst/>
            </a:prstGeom>
          </p:spPr>
        </p:pic>
        <p:pic>
          <p:nvPicPr>
            <p:cNvPr id="19" name="Graphic 18" descr="Plant With Roots with solid fill">
              <a:extLst>
                <a:ext uri="{FF2B5EF4-FFF2-40B4-BE49-F238E27FC236}">
                  <a16:creationId xmlns:a16="http://schemas.microsoft.com/office/drawing/2014/main" id="{30EF8D4D-42AD-F744-A915-4ABC5470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77048" y="3300778"/>
              <a:ext cx="666750" cy="666750"/>
            </a:xfrm>
            <a:prstGeom prst="rect">
              <a:avLst/>
            </a:prstGeom>
          </p:spPr>
        </p:pic>
        <p:pic>
          <p:nvPicPr>
            <p:cNvPr id="20" name="Graphic 19" descr="Plant With Roots with solid fill">
              <a:extLst>
                <a:ext uri="{FF2B5EF4-FFF2-40B4-BE49-F238E27FC236}">
                  <a16:creationId xmlns:a16="http://schemas.microsoft.com/office/drawing/2014/main" id="{269C2095-6C8A-D845-9B87-5273512B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18126" y="3266258"/>
              <a:ext cx="666750" cy="666750"/>
            </a:xfrm>
            <a:prstGeom prst="rect">
              <a:avLst/>
            </a:prstGeom>
          </p:spPr>
        </p:pic>
        <p:pic>
          <p:nvPicPr>
            <p:cNvPr id="21" name="Graphic 20" descr="Plant With Roots with solid fill">
              <a:extLst>
                <a:ext uri="{FF2B5EF4-FFF2-40B4-BE49-F238E27FC236}">
                  <a16:creationId xmlns:a16="http://schemas.microsoft.com/office/drawing/2014/main" id="{100BAC21-DD26-8443-900C-C335D07E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7684" y="3097178"/>
              <a:ext cx="921960" cy="921960"/>
            </a:xfrm>
            <a:prstGeom prst="rect">
              <a:avLst/>
            </a:prstGeom>
          </p:spPr>
        </p:pic>
        <p:pic>
          <p:nvPicPr>
            <p:cNvPr id="22" name="Graphic 21" descr="Plant With Roots with solid fill">
              <a:extLst>
                <a:ext uri="{FF2B5EF4-FFF2-40B4-BE49-F238E27FC236}">
                  <a16:creationId xmlns:a16="http://schemas.microsoft.com/office/drawing/2014/main" id="{B8388559-5AB8-0942-AB34-C1C7E7CA0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1501" y="3111060"/>
              <a:ext cx="921960" cy="921960"/>
            </a:xfrm>
            <a:prstGeom prst="rect">
              <a:avLst/>
            </a:prstGeom>
          </p:spPr>
        </p:pic>
        <p:pic>
          <p:nvPicPr>
            <p:cNvPr id="23" name="Graphic 22" descr="Plant With Roots with solid fill">
              <a:extLst>
                <a:ext uri="{FF2B5EF4-FFF2-40B4-BE49-F238E27FC236}">
                  <a16:creationId xmlns:a16="http://schemas.microsoft.com/office/drawing/2014/main" id="{D9B42AA8-AF5D-BD48-BE4F-A78FC4C72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45321" y="3101735"/>
              <a:ext cx="921960" cy="921960"/>
            </a:xfrm>
            <a:prstGeom prst="rect">
              <a:avLst/>
            </a:prstGeom>
          </p:spPr>
        </p:pic>
        <p:pic>
          <p:nvPicPr>
            <p:cNvPr id="24" name="Graphic 23" descr="Plant With Roots with solid fill">
              <a:extLst>
                <a:ext uri="{FF2B5EF4-FFF2-40B4-BE49-F238E27FC236}">
                  <a16:creationId xmlns:a16="http://schemas.microsoft.com/office/drawing/2014/main" id="{63B290F1-2B5C-0649-8E41-07C862577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4261" y="3082280"/>
              <a:ext cx="921960" cy="921960"/>
            </a:xfrm>
            <a:prstGeom prst="rect">
              <a:avLst/>
            </a:prstGeom>
          </p:spPr>
        </p:pic>
        <p:pic>
          <p:nvPicPr>
            <p:cNvPr id="25" name="Graphic 24" descr="Plant With Roots with solid fill">
              <a:extLst>
                <a:ext uri="{FF2B5EF4-FFF2-40B4-BE49-F238E27FC236}">
                  <a16:creationId xmlns:a16="http://schemas.microsoft.com/office/drawing/2014/main" id="{1C4ECF7B-7E9E-1247-9151-3DAA45BD8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7769" y="5204238"/>
              <a:ext cx="666750" cy="666750"/>
            </a:xfrm>
            <a:prstGeom prst="rect">
              <a:avLst/>
            </a:prstGeom>
          </p:spPr>
        </p:pic>
        <p:pic>
          <p:nvPicPr>
            <p:cNvPr id="26" name="Graphic 25" descr="Plant With Roots with solid fill">
              <a:extLst>
                <a:ext uri="{FF2B5EF4-FFF2-40B4-BE49-F238E27FC236}">
                  <a16:creationId xmlns:a16="http://schemas.microsoft.com/office/drawing/2014/main" id="{494594FC-03BB-1D44-B291-218E36D8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31832" y="5197856"/>
              <a:ext cx="666750" cy="666750"/>
            </a:xfrm>
            <a:prstGeom prst="rect">
              <a:avLst/>
            </a:prstGeom>
          </p:spPr>
        </p:pic>
        <p:pic>
          <p:nvPicPr>
            <p:cNvPr id="27" name="Graphic 26" descr="Plant With Roots with solid fill">
              <a:extLst>
                <a:ext uri="{FF2B5EF4-FFF2-40B4-BE49-F238E27FC236}">
                  <a16:creationId xmlns:a16="http://schemas.microsoft.com/office/drawing/2014/main" id="{0085EC45-F1CE-544C-B6A3-16EE5E00C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3818" y="5185156"/>
              <a:ext cx="666750" cy="666750"/>
            </a:xfrm>
            <a:prstGeom prst="rect">
              <a:avLst/>
            </a:prstGeom>
          </p:spPr>
        </p:pic>
        <p:pic>
          <p:nvPicPr>
            <p:cNvPr id="28" name="Graphic 27" descr="Plant With Roots with solid fill">
              <a:extLst>
                <a:ext uri="{FF2B5EF4-FFF2-40B4-BE49-F238E27FC236}">
                  <a16:creationId xmlns:a16="http://schemas.microsoft.com/office/drawing/2014/main" id="{2978DAF9-47C6-CB4E-BBCA-5B3490D1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18401" y="5188736"/>
              <a:ext cx="666750" cy="666750"/>
            </a:xfrm>
            <a:prstGeom prst="rect">
              <a:avLst/>
            </a:prstGeom>
          </p:spPr>
        </p:pic>
        <p:pic>
          <p:nvPicPr>
            <p:cNvPr id="29" name="Graphic 28" descr="Plant With Roots with solid fill">
              <a:extLst>
                <a:ext uri="{FF2B5EF4-FFF2-40B4-BE49-F238E27FC236}">
                  <a16:creationId xmlns:a16="http://schemas.microsoft.com/office/drawing/2014/main" id="{FA9B0BE5-1032-2B47-BEB9-A080A25DD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3094" y="5020466"/>
              <a:ext cx="921960" cy="921960"/>
            </a:xfrm>
            <a:prstGeom prst="rect">
              <a:avLst/>
            </a:prstGeom>
          </p:spPr>
        </p:pic>
        <p:pic>
          <p:nvPicPr>
            <p:cNvPr id="30" name="Graphic 29" descr="Plant With Roots with solid fill">
              <a:extLst>
                <a:ext uri="{FF2B5EF4-FFF2-40B4-BE49-F238E27FC236}">
                  <a16:creationId xmlns:a16="http://schemas.microsoft.com/office/drawing/2014/main" id="{B6BD25D4-AD3C-884A-B7B0-63F3CFFB1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1776" y="5033538"/>
              <a:ext cx="921960" cy="921960"/>
            </a:xfrm>
            <a:prstGeom prst="rect">
              <a:avLst/>
            </a:prstGeom>
          </p:spPr>
        </p:pic>
        <p:pic>
          <p:nvPicPr>
            <p:cNvPr id="31" name="Graphic 30" descr="Plant With Roots with solid fill">
              <a:extLst>
                <a:ext uri="{FF2B5EF4-FFF2-40B4-BE49-F238E27FC236}">
                  <a16:creationId xmlns:a16="http://schemas.microsoft.com/office/drawing/2014/main" id="{966AACD5-2AF3-4646-BFC2-BD8F5EDBA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32091" y="4986113"/>
              <a:ext cx="921960" cy="921960"/>
            </a:xfrm>
            <a:prstGeom prst="rect">
              <a:avLst/>
            </a:prstGeom>
          </p:spPr>
        </p:pic>
        <p:pic>
          <p:nvPicPr>
            <p:cNvPr id="32" name="Graphic 31" descr="Plant With Roots with solid fill">
              <a:extLst>
                <a:ext uri="{FF2B5EF4-FFF2-40B4-BE49-F238E27FC236}">
                  <a16:creationId xmlns:a16="http://schemas.microsoft.com/office/drawing/2014/main" id="{04374D36-E257-2542-9246-94B6D88E6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2123" y="4998813"/>
              <a:ext cx="921960" cy="921960"/>
            </a:xfrm>
            <a:prstGeom prst="rect">
              <a:avLst/>
            </a:prstGeom>
          </p:spPr>
        </p:pic>
        <p:sp>
          <p:nvSpPr>
            <p:cNvPr id="2" name="Down Arrow 1">
              <a:extLst>
                <a:ext uri="{FF2B5EF4-FFF2-40B4-BE49-F238E27FC236}">
                  <a16:creationId xmlns:a16="http://schemas.microsoft.com/office/drawing/2014/main" id="{FEF78F02-56FC-EC40-AC14-60B8FEBB4519}"/>
                </a:ext>
              </a:extLst>
            </p:cNvPr>
            <p:cNvSpPr/>
            <p:nvPr/>
          </p:nvSpPr>
          <p:spPr>
            <a:xfrm>
              <a:off x="3546256" y="1186958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77A9C4ED-F787-8842-8AC6-4962294BD8D7}"/>
                </a:ext>
              </a:extLst>
            </p:cNvPr>
            <p:cNvSpPr/>
            <p:nvPr/>
          </p:nvSpPr>
          <p:spPr>
            <a:xfrm>
              <a:off x="3537249" y="3181771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0931AEDA-1031-664A-8FF5-3BB9B56F0E6B}"/>
                </a:ext>
              </a:extLst>
            </p:cNvPr>
            <p:cNvSpPr/>
            <p:nvPr/>
          </p:nvSpPr>
          <p:spPr>
            <a:xfrm>
              <a:off x="3507158" y="5082701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F15D1F55-F357-D140-BE2E-26FCE3AFBA7D}"/>
                </a:ext>
              </a:extLst>
            </p:cNvPr>
            <p:cNvSpPr/>
            <p:nvPr/>
          </p:nvSpPr>
          <p:spPr>
            <a:xfrm>
              <a:off x="8789670" y="1178717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3F3BD03E-5C5B-D246-9576-F344D559EACA}"/>
                </a:ext>
              </a:extLst>
            </p:cNvPr>
            <p:cNvSpPr/>
            <p:nvPr/>
          </p:nvSpPr>
          <p:spPr>
            <a:xfrm>
              <a:off x="8778487" y="3181771"/>
              <a:ext cx="606892" cy="495016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389427BB-84FC-1C45-A96C-3EEED5B35500}"/>
                </a:ext>
              </a:extLst>
            </p:cNvPr>
            <p:cNvSpPr/>
            <p:nvPr/>
          </p:nvSpPr>
          <p:spPr>
            <a:xfrm>
              <a:off x="11428231" y="5042597"/>
              <a:ext cx="590698" cy="495016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3A9941A2-3F09-474E-931A-31964FAEF82B}"/>
                </a:ext>
              </a:extLst>
            </p:cNvPr>
            <p:cNvSpPr/>
            <p:nvPr/>
          </p:nvSpPr>
          <p:spPr>
            <a:xfrm>
              <a:off x="11185978" y="3180316"/>
              <a:ext cx="333375" cy="495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E533E0F-7B0F-AA45-8506-68C7C07536D7}"/>
                </a:ext>
              </a:extLst>
            </p:cNvPr>
            <p:cNvCxnSpPr>
              <a:cxnSpLocks/>
            </p:cNvCxnSpPr>
            <p:nvPr/>
          </p:nvCxnSpPr>
          <p:spPr>
            <a:xfrm>
              <a:off x="1865870" y="1049580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475ED9-B450-B946-872A-384900106D00}"/>
                </a:ext>
              </a:extLst>
            </p:cNvPr>
            <p:cNvCxnSpPr>
              <a:cxnSpLocks/>
            </p:cNvCxnSpPr>
            <p:nvPr/>
          </p:nvCxnSpPr>
          <p:spPr>
            <a:xfrm>
              <a:off x="1865870" y="3051979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A914629-874B-764D-AA53-A1FE12D4DAC5}"/>
                </a:ext>
              </a:extLst>
            </p:cNvPr>
            <p:cNvCxnSpPr>
              <a:cxnSpLocks/>
            </p:cNvCxnSpPr>
            <p:nvPr/>
          </p:nvCxnSpPr>
          <p:spPr>
            <a:xfrm>
              <a:off x="1865870" y="4893793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4BE8910-046B-E643-BA92-38381F98B967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27" y="1066053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93E3321-3AA0-D448-B6AA-902C387F3F5A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27" y="3068452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EED2EF8-E0A4-0D4A-8C15-C4D2CF59404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627" y="4910266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B0CC95-0519-DD4F-ABE9-BB0F28E5DEFA}"/>
                </a:ext>
              </a:extLst>
            </p:cNvPr>
            <p:cNvCxnSpPr>
              <a:cxnSpLocks/>
            </p:cNvCxnSpPr>
            <p:nvPr/>
          </p:nvCxnSpPr>
          <p:spPr>
            <a:xfrm>
              <a:off x="7072201" y="1115481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D00308C-9F37-E747-9BAF-4EA63E29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923917" y="3056095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7AB811-AE96-A64B-B37B-F43FDB0C9485}"/>
                </a:ext>
              </a:extLst>
            </p:cNvPr>
            <p:cNvCxnSpPr>
              <a:cxnSpLocks/>
            </p:cNvCxnSpPr>
            <p:nvPr/>
          </p:nvCxnSpPr>
          <p:spPr>
            <a:xfrm>
              <a:off x="6923917" y="4959694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43C73C-C378-F940-ACF7-A7DBDF4902B2}"/>
                </a:ext>
              </a:extLst>
            </p:cNvPr>
            <p:cNvCxnSpPr>
              <a:cxnSpLocks/>
            </p:cNvCxnSpPr>
            <p:nvPr/>
          </p:nvCxnSpPr>
          <p:spPr>
            <a:xfrm>
              <a:off x="9881312" y="1094880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FBD2A6F-4DBE-BE47-A5A5-2F8F0B53205A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28" y="3072568"/>
              <a:ext cx="0" cy="680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94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CA8F7E-E1F8-2E46-B4CC-F3F833C4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3" y="249368"/>
            <a:ext cx="6139714" cy="678163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Weed aboveground community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D8010B-7FC5-522F-6456-4C52F0B1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900" y="0"/>
            <a:ext cx="5737287" cy="26956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Crop yields were comparable or higher than Iowa and Boone County averages.</a:t>
            </a:r>
          </a:p>
          <a:p>
            <a:pPr marL="0" indent="0">
              <a:buNone/>
            </a:pPr>
            <a:r>
              <a:rPr lang="en-US" sz="2000" dirty="0"/>
              <a:t>Tolerating higher abundance of weeds can save a substantial amount of herbicide </a:t>
            </a:r>
            <a:r>
              <a:rPr lang="en-US" sz="2000" dirty="0" err="1"/>
              <a:t>a.i.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Aggressive weed species’ abundance was lowered in the more diverse cropping systems.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BCA74709-9D0E-F648-8250-408B4A4A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2" y="1176899"/>
            <a:ext cx="5737287" cy="559537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A997315-081F-5A48-A8BC-F7F7E06C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4900" y="2492774"/>
            <a:ext cx="5882473" cy="42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56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742E-8C2E-1E4E-BB35-2F3EB673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303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Weed seedbank diversity as a potential sustainability indicator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5E3768-404B-EB47-975D-D61CCDAC7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909207"/>
              </p:ext>
            </p:extLst>
          </p:nvPr>
        </p:nvGraphicFramePr>
        <p:xfrm>
          <a:off x="284408" y="1355890"/>
          <a:ext cx="11641429" cy="531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443">
                  <a:extLst>
                    <a:ext uri="{9D8B030D-6E8A-4147-A177-3AD203B41FA5}">
                      <a16:colId xmlns:a16="http://schemas.microsoft.com/office/drawing/2014/main" val="872221347"/>
                    </a:ext>
                  </a:extLst>
                </a:gridCol>
                <a:gridCol w="1608249">
                  <a:extLst>
                    <a:ext uri="{9D8B030D-6E8A-4147-A177-3AD203B41FA5}">
                      <a16:colId xmlns:a16="http://schemas.microsoft.com/office/drawing/2014/main" val="2229481850"/>
                    </a:ext>
                  </a:extLst>
                </a:gridCol>
                <a:gridCol w="1495559">
                  <a:extLst>
                    <a:ext uri="{9D8B030D-6E8A-4147-A177-3AD203B41FA5}">
                      <a16:colId xmlns:a16="http://schemas.microsoft.com/office/drawing/2014/main" val="1121134138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val="2433368765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3634252132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3519800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Performance indicator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4-year rotation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2-year rotation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1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1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Data source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Maize grain yield (dry), Mg ha</a:t>
                      </a:r>
                      <a:r>
                        <a:rPr lang="en-US" sz="1600" b="0" baseline="30000" dirty="0">
                          <a:effectLst/>
                        </a:rPr>
                        <a:t>-1</a:t>
                      </a:r>
                      <a:r>
                        <a:rPr lang="en-US" sz="1600" b="0" dirty="0">
                          <a:effectLst/>
                        </a:rPr>
                        <a:t> yr</a:t>
                      </a:r>
                      <a:r>
                        <a:rPr lang="en-US" sz="1600" b="0" baseline="30000" dirty="0">
                          <a:effectLst/>
                        </a:rPr>
                        <a:t>-1</a:t>
                      </a:r>
                      <a:endParaRPr lang="en-US" sz="1600" b="0" dirty="0"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10.6 (0.19)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10.2 (0.19)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6.14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0.04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Hunt </a:t>
                      </a:r>
                      <a:r>
                        <a:rPr lang="en-US" sz="1600" b="0" i="1">
                          <a:effectLst/>
                        </a:rPr>
                        <a:t>et al.</a:t>
                      </a:r>
                      <a:r>
                        <a:rPr lang="en-US" sz="1600" b="0">
                          <a:effectLst/>
                        </a:rPr>
                        <a:t>, (</a:t>
                      </a: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2019</a:t>
                      </a:r>
                      <a:r>
                        <a:rPr lang="en-US" sz="1600" b="0"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313367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Soyabean seed yield (dry), Mg ha</a:t>
                      </a:r>
                      <a:r>
                        <a:rPr lang="en-US" sz="1600" b="0" baseline="30000">
                          <a:effectLst/>
                        </a:rPr>
                        <a:t>-1</a:t>
                      </a:r>
                      <a:r>
                        <a:rPr lang="en-US" sz="1600" b="0">
                          <a:effectLst/>
                        </a:rPr>
                        <a:t> yr</a:t>
                      </a:r>
                      <a:r>
                        <a:rPr lang="en-US" sz="1600" b="0" baseline="30000">
                          <a:effectLst/>
                        </a:rPr>
                        <a:t>-1</a:t>
                      </a:r>
                      <a:endParaRPr lang="en-US" sz="1600" b="0"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3.4 (0.08)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2.8 (0.09)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28.28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0.0007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Hunt </a:t>
                      </a:r>
                      <a:r>
                        <a:rPr lang="en-US" sz="1600" b="0" i="1" dirty="0">
                          <a:effectLst/>
                        </a:rPr>
                        <a:t>et al.</a:t>
                      </a:r>
                      <a:r>
                        <a:rPr lang="en-US" sz="1600" b="0" dirty="0">
                          <a:effectLst/>
                        </a:rPr>
                        <a:t>, (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2019</a:t>
                      </a:r>
                      <a:r>
                        <a:rPr lang="en-US" sz="1600" b="0" dirty="0"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119618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Energy content of all harvested products, GJ ha</a:t>
                      </a:r>
                      <a:r>
                        <a:rPr lang="en-US" sz="1600" b="0" baseline="30000">
                          <a:effectLst/>
                        </a:rPr>
                        <a:t>-1</a:t>
                      </a:r>
                      <a:r>
                        <a:rPr lang="en-US" sz="1600" b="0">
                          <a:effectLst/>
                        </a:rPr>
                        <a:t> yr</a:t>
                      </a:r>
                      <a:r>
                        <a:rPr lang="en-US" sz="1600" b="0" baseline="30000">
                          <a:effectLst/>
                        </a:rPr>
                        <a:t>-1</a:t>
                      </a:r>
                      <a:endParaRPr lang="en-US" sz="1600" b="0"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120 (4.5)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120 (3.0)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0.00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1.00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Hunt </a:t>
                      </a:r>
                      <a:r>
                        <a:rPr lang="en-US" sz="1600" b="0" i="1">
                          <a:effectLst/>
                        </a:rPr>
                        <a:t>et al.</a:t>
                      </a:r>
                      <a:r>
                        <a:rPr lang="en-US" sz="1600" b="0">
                          <a:effectLst/>
                        </a:rPr>
                        <a:t>, (</a:t>
                      </a: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2020</a:t>
                      </a:r>
                      <a:r>
                        <a:rPr lang="en-US" sz="1600" b="0"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393090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Net returns to land and management, $ ha</a:t>
                      </a:r>
                      <a:r>
                        <a:rPr lang="en-US" sz="1600" b="0" baseline="30000">
                          <a:effectLst/>
                        </a:rPr>
                        <a:t>-1</a:t>
                      </a:r>
                      <a:r>
                        <a:rPr lang="en-US" sz="1600" b="0">
                          <a:effectLst/>
                        </a:rPr>
                        <a:t> yr</a:t>
                      </a:r>
                      <a:r>
                        <a:rPr lang="en-US" sz="1600" b="0" baseline="30000">
                          <a:effectLst/>
                        </a:rPr>
                        <a:t>-1</a:t>
                      </a:r>
                      <a:endParaRPr lang="en-US" sz="1600" b="0"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872 (60.3)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833 (71.6)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0.33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0.58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Hunt </a:t>
                      </a:r>
                      <a:r>
                        <a:rPr lang="en-US" sz="1600" b="0" i="1">
                          <a:effectLst/>
                        </a:rPr>
                        <a:t>et al.</a:t>
                      </a:r>
                      <a:r>
                        <a:rPr lang="en-US" sz="1600" b="0">
                          <a:effectLst/>
                        </a:rPr>
                        <a:t>, (</a:t>
                      </a: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2019</a:t>
                      </a:r>
                      <a:r>
                        <a:rPr lang="en-US" sz="1600" b="0"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14703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Herbicide aquatic toxicity, CTUe ha</a:t>
                      </a:r>
                      <a:r>
                        <a:rPr lang="en-US" sz="1600" b="0" baseline="3000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 yr</a:t>
                      </a:r>
                      <a:r>
                        <a:rPr lang="en-US" sz="1600" b="0" baseline="3000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2,363 (532)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4,727 (1,064)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18.49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0.003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Hunt </a:t>
                      </a:r>
                      <a:r>
                        <a:rPr lang="en-US" sz="1600" b="0" i="1" dirty="0">
                          <a:solidFill>
                            <a:srgbClr val="FF0000"/>
                          </a:solidFill>
                          <a:effectLst/>
                        </a:rPr>
                        <a:t>et al.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, (</a:t>
                      </a:r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2017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72685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Soil sediment loss, Mg ha</a:t>
                      </a:r>
                      <a:r>
                        <a:rPr lang="en-US" sz="1600" b="0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-1</a:t>
                      </a:r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yr</a:t>
                      </a:r>
                      <a:r>
                        <a:rPr lang="en-US" sz="1600" b="0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 (0.16)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2.6 (0.48)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3.65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0.007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Hunt </a:t>
                      </a:r>
                      <a:r>
                        <a:rPr lang="en-US" sz="1600" b="0" i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et al.</a:t>
                      </a: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, (</a:t>
                      </a:r>
                      <a:r>
                        <a:rPr lang="en-US" sz="1600" b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2019</a:t>
                      </a: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154770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Total </a:t>
                      </a:r>
                      <a:r>
                        <a:rPr lang="en-US" sz="1600" b="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</a:t>
                      </a:r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discharge in run-off, kg ha</a:t>
                      </a:r>
                      <a:r>
                        <a:rPr lang="en-US" sz="1600" b="0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-1</a:t>
                      </a:r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yr</a:t>
                      </a:r>
                      <a:r>
                        <a:rPr lang="en-US" sz="1600" b="0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6.2 (0.89)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10.0 (1.80)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6.63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0.03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Hunt </a:t>
                      </a:r>
                      <a:r>
                        <a:rPr lang="en-US" sz="1600" b="0" i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et al.</a:t>
                      </a: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, (</a:t>
                      </a:r>
                      <a:r>
                        <a:rPr lang="en-US" sz="1600" b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2019</a:t>
                      </a: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215506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Total </a:t>
                      </a:r>
                      <a:r>
                        <a:rPr lang="en-US" sz="1600" b="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discharge in run-off, kg ha</a:t>
                      </a:r>
                      <a:r>
                        <a:rPr lang="en-US" sz="1600" b="0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-1</a:t>
                      </a:r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yr</a:t>
                      </a:r>
                      <a:r>
                        <a:rPr lang="en-US" sz="1600" b="0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1.6 (0.23)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2.3 (0.45)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5.68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0.04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Hunt </a:t>
                      </a:r>
                      <a:r>
                        <a:rPr lang="en-US" sz="1600" b="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et al.</a:t>
                      </a:r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, (</a:t>
                      </a:r>
                      <a:r>
                        <a:rPr lang="en-US" sz="16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2019</a:t>
                      </a:r>
                      <a:r>
                        <a:rPr lang="en-US" sz="16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36473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Nitrate-N discharge in leachate, kg ha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yr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15.4 (4.51)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19.8 (6.95)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1.06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Hunt 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effectLst/>
                        </a:rPr>
                        <a:t>et al.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, (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2019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256519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Fossil energy use, GJ ha</a:t>
                      </a:r>
                      <a:r>
                        <a:rPr lang="en-US" sz="1600" b="0" baseline="3000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 yr</a:t>
                      </a:r>
                      <a:r>
                        <a:rPr lang="en-US" sz="1600" b="0" baseline="3000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3.4 (0.14)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9.5 (0.35)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119.23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&lt;0.0001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Hunt </a:t>
                      </a:r>
                      <a:r>
                        <a:rPr lang="en-US" sz="1600" b="0" i="1" dirty="0">
                          <a:solidFill>
                            <a:srgbClr val="FF0000"/>
                          </a:solidFill>
                          <a:effectLst/>
                        </a:rPr>
                        <a:t>et al.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, (</a:t>
                      </a:r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2020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266213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GHG emissions, kg CO</a:t>
                      </a:r>
                      <a:r>
                        <a:rPr lang="en-US" sz="1600" b="0" baseline="-25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e ha</a:t>
                      </a:r>
                      <a:r>
                        <a:rPr lang="en-US" sz="1600" b="0" baseline="3000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 yr</a:t>
                      </a:r>
                      <a:r>
                        <a:rPr lang="en-US" sz="1600" b="0" baseline="3000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281 (15.2)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783 (31.3)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96.56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&lt;0.0001</a:t>
                      </a:r>
                    </a:p>
                  </a:txBody>
                  <a:tcPr marL="114300" marR="114300" marT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Hunt </a:t>
                      </a:r>
                      <a:r>
                        <a:rPr lang="en-US" sz="1600" b="0" i="1" dirty="0">
                          <a:solidFill>
                            <a:srgbClr val="FF0000"/>
                          </a:solidFill>
                          <a:effectLst/>
                        </a:rPr>
                        <a:t>et al.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, (</a:t>
                      </a:r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2020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L="114300" marR="114300" marT="114300"/>
                </a:tc>
                <a:extLst>
                  <a:ext uri="{0D108BD9-81ED-4DB2-BD59-A6C34878D82A}">
                    <a16:rowId xmlns:a16="http://schemas.microsoft.com/office/drawing/2014/main" val="244045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PM</a:t>
                      </a:r>
                      <a:r>
                        <a:rPr lang="en-US" sz="1600" b="0" baseline="-25000">
                          <a:solidFill>
                            <a:srgbClr val="FF0000"/>
                          </a:solidFill>
                          <a:effectLst/>
                        </a:rPr>
                        <a:t>2.5</a:t>
                      </a:r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-related human health damage, $ ha</a:t>
                      </a:r>
                      <a:r>
                        <a:rPr lang="en-US" sz="1600" b="0" baseline="3000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 yr</a:t>
                      </a:r>
                      <a:r>
                        <a:rPr lang="en-US" sz="1600" b="0" baseline="3000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1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298 (11.6)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688 (22.4)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62.65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</a:rPr>
                        <a:t>&lt;0.0001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Hunt </a:t>
                      </a:r>
                      <a:r>
                        <a:rPr lang="en-US" sz="1600" b="0" i="1" dirty="0">
                          <a:solidFill>
                            <a:srgbClr val="FF0000"/>
                          </a:solidFill>
                          <a:effectLst/>
                        </a:rPr>
                        <a:t>et al.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, (</a:t>
                      </a:r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2020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8466634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123FC4-A98A-4748-A935-4BC8A3C30B4E}"/>
              </a:ext>
            </a:extLst>
          </p:cNvPr>
          <p:cNvSpPr txBox="1"/>
          <p:nvPr/>
        </p:nvSpPr>
        <p:spPr>
          <a:xfrm>
            <a:off x="8976575" y="875764"/>
            <a:ext cx="3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Natalie Hunt</a:t>
            </a:r>
          </a:p>
        </p:txBody>
      </p:sp>
    </p:spTree>
    <p:extLst>
      <p:ext uri="{BB962C8B-B14F-4D97-AF65-F5344CB8AC3E}">
        <p14:creationId xmlns:p14="http://schemas.microsoft.com/office/powerpoint/2010/main" val="11400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6E6C-B986-9848-8AC7-7FB41C0C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352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Soil sampling for seedbank density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E9023-D0B8-874C-B6A5-9A78AA81D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792163"/>
            <a:ext cx="5779770" cy="57797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69A8DE-49D7-604A-8D48-41E6BA444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74222"/>
              </p:ext>
            </p:extLst>
          </p:nvPr>
        </p:nvGraphicFramePr>
        <p:xfrm>
          <a:off x="6433503" y="2089151"/>
          <a:ext cx="4725670" cy="3952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845320261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360743201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3047631751"/>
                    </a:ext>
                  </a:extLst>
                </a:gridCol>
              </a:tblGrid>
              <a:tr h="1368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476"/>
                  </a:ext>
                </a:extLst>
              </a:tr>
              <a:tr h="1292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82752"/>
                  </a:ext>
                </a:extLst>
              </a:tr>
              <a:tr h="1292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X X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009641"/>
                  </a:ext>
                </a:extLst>
              </a:tr>
            </a:tbl>
          </a:graphicData>
        </a:graphic>
      </p:graphicFrame>
      <p:sp>
        <p:nvSpPr>
          <p:cNvPr id="6" name="Frame 5">
            <a:extLst>
              <a:ext uri="{FF2B5EF4-FFF2-40B4-BE49-F238E27FC236}">
                <a16:creationId xmlns:a16="http://schemas.microsoft.com/office/drawing/2014/main" id="{8A7D293E-F352-1F47-9C5C-55397B38CB0C}"/>
              </a:ext>
            </a:extLst>
          </p:cNvPr>
          <p:cNvSpPr/>
          <p:nvPr/>
        </p:nvSpPr>
        <p:spPr>
          <a:xfrm>
            <a:off x="3314701" y="4400550"/>
            <a:ext cx="542924" cy="5857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5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48FB82-83F6-654E-95D9-AF44F46E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632716" cy="168051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Waterhemp</a:t>
            </a:r>
            <a:r>
              <a:rPr lang="en-US" sz="40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 </a:t>
            </a:r>
            <a:r>
              <a:rPr lang="en-US" sz="4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abundance and reproductive potential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CB3A5C-A799-8A46-B030-AFA6FCCE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2715" y="199508"/>
            <a:ext cx="5167185" cy="64589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9706D24-880B-B942-B79A-2941743C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045" y="1411052"/>
            <a:ext cx="5290623" cy="52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8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959B-0B6F-1A44-BEC4-52A52C7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FFA116-7299-B145-A583-9042872B4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0" y="95461"/>
            <a:ext cx="5400676" cy="6758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88A6D3F-044A-FE40-A911-5CFD18E2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17" y="55520"/>
            <a:ext cx="5400675" cy="67557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D285B0-897D-4749-A0E5-7608C3FE3E1B}"/>
              </a:ext>
            </a:extLst>
          </p:cNvPr>
          <p:cNvSpPr txBox="1"/>
          <p:nvPr/>
        </p:nvSpPr>
        <p:spPr>
          <a:xfrm>
            <a:off x="1401059" y="-420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sex ratio</a:t>
            </a:r>
          </a:p>
        </p:txBody>
      </p:sp>
    </p:spTree>
    <p:extLst>
      <p:ext uri="{BB962C8B-B14F-4D97-AF65-F5344CB8AC3E}">
        <p14:creationId xmlns:p14="http://schemas.microsoft.com/office/powerpoint/2010/main" val="42386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2720-A40D-2F4B-9272-98366E04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15" y="-141918"/>
            <a:ext cx="6807079" cy="1969093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Contribution of rye</a:t>
            </a:r>
            <a:br>
              <a:rPr lang="en-US" sz="3700" dirty="0">
                <a:latin typeface="Big Caslon Medium" panose="02000603090000020003" pitchFamily="2" charset="-79"/>
                <a:cs typeface="Big Caslon Medium" panose="02000603090000020003" pitchFamily="2" charset="-79"/>
              </a:rPr>
            </a:br>
            <a:r>
              <a:rPr lang="en-US" sz="37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cover crop in controlling </a:t>
            </a:r>
            <a:br>
              <a:rPr lang="en-US" sz="3700" dirty="0">
                <a:latin typeface="Big Caslon Medium" panose="02000603090000020003" pitchFamily="2" charset="-79"/>
                <a:cs typeface="Big Caslon Medium" panose="02000603090000020003" pitchFamily="2" charset="-79"/>
              </a:rPr>
            </a:br>
            <a:r>
              <a:rPr lang="en-US" sz="37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waterhemp</a:t>
            </a:r>
          </a:p>
        </p:txBody>
      </p:sp>
      <p:pic>
        <p:nvPicPr>
          <p:cNvPr id="6146" name="Picture 2" descr="Details are in the caption following the image">
            <a:extLst>
              <a:ext uri="{FF2B5EF4-FFF2-40B4-BE49-F238E27FC236}">
                <a16:creationId xmlns:a16="http://schemas.microsoft.com/office/drawing/2014/main" id="{0493ED38-E43C-E549-ABC0-31283CC9D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0911" y="829969"/>
            <a:ext cx="6251101" cy="19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BCFC5-1ACF-EA4E-9FED-F7623BA72EC3}"/>
              </a:ext>
            </a:extLst>
          </p:cNvPr>
          <p:cNvSpPr txBox="1"/>
          <p:nvPr/>
        </p:nvSpPr>
        <p:spPr>
          <a:xfrm>
            <a:off x="8866461" y="369848"/>
            <a:ext cx="343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Lana </a:t>
            </a:r>
            <a:r>
              <a:rPr lang="en-US" dirty="0" err="1"/>
              <a:t>Koepke</a:t>
            </a:r>
            <a:r>
              <a:rPr lang="en-US" dirty="0"/>
              <a:t> Johnson</a:t>
            </a:r>
          </a:p>
        </p:txBody>
      </p:sp>
      <p:pic>
        <p:nvPicPr>
          <p:cNvPr id="6148" name="Picture 4" descr="Details are in the caption following the image">
            <a:extLst>
              <a:ext uri="{FF2B5EF4-FFF2-40B4-BE49-F238E27FC236}">
                <a16:creationId xmlns:a16="http://schemas.microsoft.com/office/drawing/2014/main" id="{05A1C6F5-0D67-FF43-A371-7B1BF37D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323" y="3316326"/>
            <a:ext cx="683067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6BDA28-8163-054A-A6B3-A800D3632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6199"/>
              </p:ext>
            </p:extLst>
          </p:nvPr>
        </p:nvGraphicFramePr>
        <p:xfrm>
          <a:off x="302802" y="1666620"/>
          <a:ext cx="5438109" cy="5128260"/>
        </p:xfrm>
        <a:graphic>
          <a:graphicData uri="http://schemas.openxmlformats.org/drawingml/2006/table">
            <a:tbl>
              <a:tblPr/>
              <a:tblGrid>
                <a:gridCol w="1812703">
                  <a:extLst>
                    <a:ext uri="{9D8B030D-6E8A-4147-A177-3AD203B41FA5}">
                      <a16:colId xmlns:a16="http://schemas.microsoft.com/office/drawing/2014/main" val="92185848"/>
                    </a:ext>
                  </a:extLst>
                </a:gridCol>
                <a:gridCol w="1812703">
                  <a:extLst>
                    <a:ext uri="{9D8B030D-6E8A-4147-A177-3AD203B41FA5}">
                      <a16:colId xmlns:a16="http://schemas.microsoft.com/office/drawing/2014/main" val="2485432520"/>
                    </a:ext>
                  </a:extLst>
                </a:gridCol>
                <a:gridCol w="1812703">
                  <a:extLst>
                    <a:ext uri="{9D8B030D-6E8A-4147-A177-3AD203B41FA5}">
                      <a16:colId xmlns:a16="http://schemas.microsoft.com/office/drawing/2014/main" val="1533368445"/>
                    </a:ext>
                  </a:extLst>
                </a:gridCol>
              </a:tblGrid>
              <a:tr h="396802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Scenario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Required herbicide efficacy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80545"/>
                  </a:ext>
                </a:extLst>
              </a:tr>
              <a:tr h="651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36.3% seed 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predation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72.6% seed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 predation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20441"/>
                  </a:ext>
                </a:extLst>
              </a:tr>
              <a:tr h="403888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No-cover crop</a:t>
                      </a:r>
                    </a:p>
                  </a:txBody>
                  <a:tcPr marL="114300" marR="114300" marT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≥99.955%</a:t>
                      </a:r>
                    </a:p>
                  </a:txBody>
                  <a:tcPr marL="114300" marR="114300" marT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≥99.896%</a:t>
                      </a:r>
                    </a:p>
                  </a:txBody>
                  <a:tcPr marL="114300" marR="114300" marT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77041"/>
                  </a:ext>
                </a:extLst>
              </a:tr>
              <a:tr h="658975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Cover crop reduces seedling density</a:t>
                      </a:r>
                    </a:p>
                  </a:txBody>
                  <a:tcPr marL="114300" marR="114300" marT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≥99.929%</a:t>
                      </a:r>
                    </a:p>
                  </a:txBody>
                  <a:tcPr marL="114300" marR="114300" marT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≥99.834%</a:t>
                      </a:r>
                    </a:p>
                  </a:txBody>
                  <a:tcPr marL="114300" marR="114300" marT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014645"/>
                  </a:ext>
                </a:extLst>
              </a:tr>
              <a:tr h="658975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Cover crop delays seedling emergence</a:t>
                      </a:r>
                    </a:p>
                  </a:txBody>
                  <a:tcPr marL="114300" marR="114300" marT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≥99.891%</a:t>
                      </a:r>
                    </a:p>
                  </a:txBody>
                  <a:tcPr marL="114300" marR="114300" marT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≥99.745%</a:t>
                      </a:r>
                    </a:p>
                  </a:txBody>
                  <a:tcPr marL="114300" marR="114300" marT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533217"/>
                  </a:ext>
                </a:extLst>
              </a:tr>
              <a:tr h="1232922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Cover crop reduces seedling density and delays seedling emergence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≥99.826%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≥99.595%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90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4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B95-CD3F-CE4F-B182-2EB6BE88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Waterhemp population dynamics in simple versus diverse cropping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7C49-6157-AF4A-984E-3827AC4A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 </a:t>
            </a:r>
          </a:p>
          <a:p>
            <a:pPr lvl="1"/>
            <a:r>
              <a:rPr lang="en-US" dirty="0"/>
              <a:t>How do waterhemp populations grow in different cropping systems?</a:t>
            </a:r>
          </a:p>
          <a:p>
            <a:pPr lvl="1"/>
            <a:r>
              <a:rPr lang="en-US" dirty="0"/>
              <a:t>Where should attention be focused to deplete the soil seedbank?</a:t>
            </a:r>
          </a:p>
          <a:p>
            <a:r>
              <a:rPr lang="en-US" dirty="0"/>
              <a:t>Approach: periodic matrix model</a:t>
            </a:r>
          </a:p>
          <a:p>
            <a:r>
              <a:rPr lang="en-US" dirty="0"/>
              <a:t>Empirical data: soil seedbank density, emergence density and timing, and reproductive potential</a:t>
            </a:r>
          </a:p>
          <a:p>
            <a:r>
              <a:rPr lang="en-US" dirty="0"/>
              <a:t>Literature data: tillage-induced vertical redistribution (Seed Chaser), seed mortality, and seedling mortality</a:t>
            </a:r>
          </a:p>
        </p:txBody>
      </p:sp>
    </p:spTree>
    <p:extLst>
      <p:ext uri="{BB962C8B-B14F-4D97-AF65-F5344CB8AC3E}">
        <p14:creationId xmlns:p14="http://schemas.microsoft.com/office/powerpoint/2010/main" val="287240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{FC19A93F-F2A7-714F-8A3D-F7DCAAA0D4D2}tf10001070</Template>
  <TotalTime>974</TotalTime>
  <Words>1190</Words>
  <Application>Microsoft Macintosh PowerPoint</Application>
  <PresentationFormat>Widescreen</PresentationFormat>
  <Paragraphs>234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Big Caslon Medium</vt:lpstr>
      <vt:lpstr>Big Caslon Medium</vt:lpstr>
      <vt:lpstr>Calibri</vt:lpstr>
      <vt:lpstr>Calibri Light</vt:lpstr>
      <vt:lpstr>Office Theme</vt:lpstr>
      <vt:lpstr>Weeds responses in simple versus diversified cropping systems</vt:lpstr>
      <vt:lpstr>PowerPoint Presentation</vt:lpstr>
      <vt:lpstr>Weed aboveground community</vt:lpstr>
      <vt:lpstr>Weed seedbank diversity as a potential sustainability indicator</vt:lpstr>
      <vt:lpstr>Soil sampling for seedbank density</vt:lpstr>
      <vt:lpstr>Waterhemp abundance and reproductive potential</vt:lpstr>
      <vt:lpstr>PowerPoint Presentation</vt:lpstr>
      <vt:lpstr>Contribution of rye cover crop in controlling  waterhemp</vt:lpstr>
      <vt:lpstr>Waterhemp population dynamics in simple versus diverse cropping systems</vt:lpstr>
      <vt:lpstr>Career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Weeds responses in simple versus diversified cropping systems</dc:title>
  <dc:creator>Nguyen, Huong T [AGRON]</dc:creator>
  <cp:lastModifiedBy>Nguyen, Huong T [AGRON]</cp:lastModifiedBy>
  <cp:revision>7</cp:revision>
  <dcterms:created xsi:type="dcterms:W3CDTF">2022-03-24T03:21:18Z</dcterms:created>
  <dcterms:modified xsi:type="dcterms:W3CDTF">2022-03-24T19:36:14Z</dcterms:modified>
</cp:coreProperties>
</file>