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5" r:id="rId4"/>
    <p:sldId id="275" r:id="rId5"/>
    <p:sldId id="276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>
        <p:scale>
          <a:sx n="120" d="100"/>
          <a:sy n="120" d="100"/>
        </p:scale>
        <p:origin x="256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EBE3B-5D93-994C-B421-45480EEE743D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97697-FD2B-1E4C-A98F-FF895FE7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design is RCBD, with 4 replications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herbicide was applied in oat/red clover and alfalfa</a:t>
            </a:r>
          </a:p>
          <a:p>
            <a:r>
              <a:rPr lang="en-US" dirty="0"/>
              <a:t>Corn and soybean received 2 herbicide regimes up to 2016</a:t>
            </a:r>
          </a:p>
          <a:p>
            <a:r>
              <a:rPr lang="en-US" dirty="0"/>
              <a:t>From 2017, corn continued to receive 2 herbicide regimes, soybean 1</a:t>
            </a:r>
          </a:p>
          <a:p>
            <a:r>
              <a:rPr lang="en-US" dirty="0"/>
              <a:t>Arrows represent tillage timing and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A6BB-965A-2E45-97ED-2A02E615228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2CB779-1505-C04F-812F-0FF8A884BD6F}"/>
              </a:ext>
            </a:extLst>
          </p:cNvPr>
          <p:cNvCxnSpPr>
            <a:cxnSpLocks/>
          </p:cNvCxnSpPr>
          <p:nvPr/>
        </p:nvCxnSpPr>
        <p:spPr>
          <a:xfrm flipV="1">
            <a:off x="1814513" y="2666203"/>
            <a:ext cx="5809780" cy="1648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F6C4C8-FF6E-F246-AA6A-1B821071BF3F}"/>
              </a:ext>
            </a:extLst>
          </p:cNvPr>
          <p:cNvCxnSpPr>
            <a:cxnSpLocks/>
          </p:cNvCxnSpPr>
          <p:nvPr/>
        </p:nvCxnSpPr>
        <p:spPr>
          <a:xfrm flipV="1">
            <a:off x="3670479" y="3940935"/>
            <a:ext cx="6458655" cy="268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424774-63D3-D949-861F-39EF1A08DC59}"/>
              </a:ext>
            </a:extLst>
          </p:cNvPr>
          <p:cNvCxnSpPr>
            <a:cxnSpLocks/>
          </p:cNvCxnSpPr>
          <p:nvPr/>
        </p:nvCxnSpPr>
        <p:spPr>
          <a:xfrm>
            <a:off x="1814513" y="4314825"/>
            <a:ext cx="1855966" cy="2313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9D4FA7-76A2-E442-9CD5-B9CB35584489}"/>
              </a:ext>
            </a:extLst>
          </p:cNvPr>
          <p:cNvCxnSpPr>
            <a:cxnSpLocks/>
          </p:cNvCxnSpPr>
          <p:nvPr/>
        </p:nvCxnSpPr>
        <p:spPr>
          <a:xfrm>
            <a:off x="7624293" y="2666203"/>
            <a:ext cx="2504841" cy="1274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705CE-5B9B-D040-BC19-D8237DEBE568}"/>
              </a:ext>
            </a:extLst>
          </p:cNvPr>
          <p:cNvSpPr txBox="1"/>
          <p:nvPr/>
        </p:nvSpPr>
        <p:spPr>
          <a:xfrm>
            <a:off x="123825" y="6415088"/>
            <a:ext cx="21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Matt Liebman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0DE29C-17AE-B44E-B3C5-2561F84F2AC4}"/>
              </a:ext>
            </a:extLst>
          </p:cNvPr>
          <p:cNvCxnSpPr>
            <a:cxnSpLocks/>
          </p:cNvCxnSpPr>
          <p:nvPr/>
        </p:nvCxnSpPr>
        <p:spPr>
          <a:xfrm>
            <a:off x="5160579" y="3510455"/>
            <a:ext cx="2186152" cy="15029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427B26-DA3D-7E41-B62C-D78080BE5071}"/>
              </a:ext>
            </a:extLst>
          </p:cNvPr>
          <p:cNvCxnSpPr>
            <a:cxnSpLocks/>
          </p:cNvCxnSpPr>
          <p:nvPr/>
        </p:nvCxnSpPr>
        <p:spPr>
          <a:xfrm flipV="1">
            <a:off x="2753710" y="3226676"/>
            <a:ext cx="5864773" cy="208104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Diverse cropping systems don't increase carbon storage compared to  corn-soybean rotations • News Service • Iowa State University">
            <a:extLst>
              <a:ext uri="{FF2B5EF4-FFF2-40B4-BE49-F238E27FC236}">
                <a16:creationId xmlns:a16="http://schemas.microsoft.com/office/drawing/2014/main" id="{EC73BF5D-D163-3A49-863A-E8FEF1306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759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iverse cropping systems don't increase carbon storage compared to  corn-soybean rotations • News Service • Iowa State University">
            <a:extLst>
              <a:ext uri="{FF2B5EF4-FFF2-40B4-BE49-F238E27FC236}">
                <a16:creationId xmlns:a16="http://schemas.microsoft.com/office/drawing/2014/main" id="{088C17A8-A6F8-2748-8732-102DF8078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5486D24-D009-4649-9199-DCAC3DAED7C2}"/>
              </a:ext>
            </a:extLst>
          </p:cNvPr>
          <p:cNvGrpSpPr/>
          <p:nvPr/>
        </p:nvGrpSpPr>
        <p:grpSpPr>
          <a:xfrm>
            <a:off x="168972" y="50138"/>
            <a:ext cx="11849957" cy="6807862"/>
            <a:chOff x="168972" y="50138"/>
            <a:chExt cx="11849957" cy="6807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CF461C-2EAE-E645-BFA0-B7A84D219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275" y="50138"/>
              <a:ext cx="11223450" cy="68078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04A85B-50FC-8342-8EAB-49EB9FBC83FC}"/>
                </a:ext>
              </a:extLst>
            </p:cNvPr>
            <p:cNvSpPr txBox="1"/>
            <p:nvPr/>
          </p:nvSpPr>
          <p:spPr>
            <a:xfrm rot="16200000">
              <a:off x="-224470" y="3490666"/>
              <a:ext cx="11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Rotation</a:t>
              </a:r>
              <a:endParaRPr lang="en-US" sz="2000" dirty="0"/>
            </a:p>
          </p:txBody>
        </p:sp>
        <p:pic>
          <p:nvPicPr>
            <p:cNvPr id="8" name="Graphic 7" descr="Plant With Roots with solid fill">
              <a:extLst>
                <a:ext uri="{FF2B5EF4-FFF2-40B4-BE49-F238E27FC236}">
                  <a16:creationId xmlns:a16="http://schemas.microsoft.com/office/drawing/2014/main" id="{ECE25B43-9664-AD4F-AD59-E00C70ACF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4628" y="1348599"/>
              <a:ext cx="666750" cy="666750"/>
            </a:xfrm>
            <a:prstGeom prst="rect">
              <a:avLst/>
            </a:prstGeom>
          </p:spPr>
        </p:pic>
        <p:pic>
          <p:nvPicPr>
            <p:cNvPr id="10" name="Graphic 9" descr="Plant With Roots with solid fill">
              <a:extLst>
                <a:ext uri="{FF2B5EF4-FFF2-40B4-BE49-F238E27FC236}">
                  <a16:creationId xmlns:a16="http://schemas.microsoft.com/office/drawing/2014/main" id="{82837C9C-7F83-7A46-A941-ADF58DA8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68957" y="1342217"/>
              <a:ext cx="666750" cy="666750"/>
            </a:xfrm>
            <a:prstGeom prst="rect">
              <a:avLst/>
            </a:prstGeom>
          </p:spPr>
        </p:pic>
        <p:pic>
          <p:nvPicPr>
            <p:cNvPr id="11" name="Graphic 10" descr="Plant With Roots with solid fill">
              <a:extLst>
                <a:ext uri="{FF2B5EF4-FFF2-40B4-BE49-F238E27FC236}">
                  <a16:creationId xmlns:a16="http://schemas.microsoft.com/office/drawing/2014/main" id="{FCAD0350-52E7-8B44-B5A4-292EA701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598" y="1322762"/>
              <a:ext cx="666750" cy="666750"/>
            </a:xfrm>
            <a:prstGeom prst="rect">
              <a:avLst/>
            </a:prstGeom>
          </p:spPr>
        </p:pic>
        <p:pic>
          <p:nvPicPr>
            <p:cNvPr id="12" name="Graphic 11" descr="Plant With Roots with solid fill">
              <a:extLst>
                <a:ext uri="{FF2B5EF4-FFF2-40B4-BE49-F238E27FC236}">
                  <a16:creationId xmlns:a16="http://schemas.microsoft.com/office/drawing/2014/main" id="{C97C6C39-DBAD-6F47-9769-532A3B3E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5260" y="1314452"/>
              <a:ext cx="666750" cy="666750"/>
            </a:xfrm>
            <a:prstGeom prst="rect">
              <a:avLst/>
            </a:prstGeom>
          </p:spPr>
        </p:pic>
        <p:pic>
          <p:nvPicPr>
            <p:cNvPr id="13" name="Graphic 12" descr="Plant With Roots with solid fill">
              <a:extLst>
                <a:ext uri="{FF2B5EF4-FFF2-40B4-BE49-F238E27FC236}">
                  <a16:creationId xmlns:a16="http://schemas.microsoft.com/office/drawing/2014/main" id="{3529468D-8CF0-3346-BBAF-41226C07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9953" y="1164827"/>
              <a:ext cx="921960" cy="921960"/>
            </a:xfrm>
            <a:prstGeom prst="rect">
              <a:avLst/>
            </a:prstGeom>
          </p:spPr>
        </p:pic>
        <p:pic>
          <p:nvPicPr>
            <p:cNvPr id="14" name="Graphic 13" descr="Plant With Roots with solid fill">
              <a:extLst>
                <a:ext uri="{FF2B5EF4-FFF2-40B4-BE49-F238E27FC236}">
                  <a16:creationId xmlns:a16="http://schemas.microsoft.com/office/drawing/2014/main" id="{2B210E51-D527-FD4A-B529-845EBEA3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635" y="1159254"/>
              <a:ext cx="921960" cy="921960"/>
            </a:xfrm>
            <a:prstGeom prst="rect">
              <a:avLst/>
            </a:prstGeom>
          </p:spPr>
        </p:pic>
        <p:pic>
          <p:nvPicPr>
            <p:cNvPr id="15" name="Graphic 14" descr="Plant With Roots with solid fill">
              <a:extLst>
                <a:ext uri="{FF2B5EF4-FFF2-40B4-BE49-F238E27FC236}">
                  <a16:creationId xmlns:a16="http://schemas.microsoft.com/office/drawing/2014/main" id="{D68E1D79-FA8B-964B-BAE1-99594D866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7871" y="1123719"/>
              <a:ext cx="921960" cy="921960"/>
            </a:xfrm>
            <a:prstGeom prst="rect">
              <a:avLst/>
            </a:prstGeom>
          </p:spPr>
        </p:pic>
        <p:pic>
          <p:nvPicPr>
            <p:cNvPr id="16" name="Graphic 15" descr="Plant With Roots with solid fill">
              <a:extLst>
                <a:ext uri="{FF2B5EF4-FFF2-40B4-BE49-F238E27FC236}">
                  <a16:creationId xmlns:a16="http://schemas.microsoft.com/office/drawing/2014/main" id="{1D7A030D-E373-6644-A062-6E8D71D1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9248" y="1143174"/>
              <a:ext cx="921960" cy="921960"/>
            </a:xfrm>
            <a:prstGeom prst="rect">
              <a:avLst/>
            </a:prstGeom>
          </p:spPr>
        </p:pic>
        <p:pic>
          <p:nvPicPr>
            <p:cNvPr id="17" name="Graphic 16" descr="Plant With Roots with solid fill">
              <a:extLst>
                <a:ext uri="{FF2B5EF4-FFF2-40B4-BE49-F238E27FC236}">
                  <a16:creationId xmlns:a16="http://schemas.microsoft.com/office/drawing/2014/main" id="{F950D477-4C66-8749-A5C8-B0FE10BA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2359" y="3280950"/>
              <a:ext cx="666750" cy="666750"/>
            </a:xfrm>
            <a:prstGeom prst="rect">
              <a:avLst/>
            </a:prstGeom>
          </p:spPr>
        </p:pic>
        <p:pic>
          <p:nvPicPr>
            <p:cNvPr id="18" name="Graphic 17" descr="Plant With Roots with solid fill">
              <a:extLst>
                <a:ext uri="{FF2B5EF4-FFF2-40B4-BE49-F238E27FC236}">
                  <a16:creationId xmlns:a16="http://schemas.microsoft.com/office/drawing/2014/main" id="{1C34A92F-1392-F54E-92E6-001EA9AC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3970" y="3281323"/>
              <a:ext cx="666750" cy="666750"/>
            </a:xfrm>
            <a:prstGeom prst="rect">
              <a:avLst/>
            </a:prstGeom>
          </p:spPr>
        </p:pic>
        <p:pic>
          <p:nvPicPr>
            <p:cNvPr id="19" name="Graphic 18" descr="Plant With Roots with solid fill">
              <a:extLst>
                <a:ext uri="{FF2B5EF4-FFF2-40B4-BE49-F238E27FC236}">
                  <a16:creationId xmlns:a16="http://schemas.microsoft.com/office/drawing/2014/main" id="{30EF8D4D-42AD-F744-A915-4ABC5470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7048" y="3300778"/>
              <a:ext cx="666750" cy="666750"/>
            </a:xfrm>
            <a:prstGeom prst="rect">
              <a:avLst/>
            </a:prstGeom>
          </p:spPr>
        </p:pic>
        <p:pic>
          <p:nvPicPr>
            <p:cNvPr id="20" name="Graphic 19" descr="Plant With Roots with solid fill">
              <a:extLst>
                <a:ext uri="{FF2B5EF4-FFF2-40B4-BE49-F238E27FC236}">
                  <a16:creationId xmlns:a16="http://schemas.microsoft.com/office/drawing/2014/main" id="{269C2095-6C8A-D845-9B87-5273512B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8126" y="3266258"/>
              <a:ext cx="666750" cy="666750"/>
            </a:xfrm>
            <a:prstGeom prst="rect">
              <a:avLst/>
            </a:prstGeom>
          </p:spPr>
        </p:pic>
        <p:pic>
          <p:nvPicPr>
            <p:cNvPr id="21" name="Graphic 20" descr="Plant With Roots with solid fill">
              <a:extLst>
                <a:ext uri="{FF2B5EF4-FFF2-40B4-BE49-F238E27FC236}">
                  <a16:creationId xmlns:a16="http://schemas.microsoft.com/office/drawing/2014/main" id="{100BAC21-DD26-8443-900C-C335D07E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7684" y="3097178"/>
              <a:ext cx="921960" cy="921960"/>
            </a:xfrm>
            <a:prstGeom prst="rect">
              <a:avLst/>
            </a:prstGeom>
          </p:spPr>
        </p:pic>
        <p:pic>
          <p:nvPicPr>
            <p:cNvPr id="22" name="Graphic 21" descr="Plant With Roots with solid fill">
              <a:extLst>
                <a:ext uri="{FF2B5EF4-FFF2-40B4-BE49-F238E27FC236}">
                  <a16:creationId xmlns:a16="http://schemas.microsoft.com/office/drawing/2014/main" id="{B8388559-5AB8-0942-AB34-C1C7E7CA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1501" y="3111060"/>
              <a:ext cx="921960" cy="921960"/>
            </a:xfrm>
            <a:prstGeom prst="rect">
              <a:avLst/>
            </a:prstGeom>
          </p:spPr>
        </p:pic>
        <p:pic>
          <p:nvPicPr>
            <p:cNvPr id="23" name="Graphic 22" descr="Plant With Roots with solid fill">
              <a:extLst>
                <a:ext uri="{FF2B5EF4-FFF2-40B4-BE49-F238E27FC236}">
                  <a16:creationId xmlns:a16="http://schemas.microsoft.com/office/drawing/2014/main" id="{D9B42AA8-AF5D-BD48-BE4F-A78FC4C72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45321" y="3101735"/>
              <a:ext cx="921960" cy="921960"/>
            </a:xfrm>
            <a:prstGeom prst="rect">
              <a:avLst/>
            </a:prstGeom>
          </p:spPr>
        </p:pic>
        <p:pic>
          <p:nvPicPr>
            <p:cNvPr id="24" name="Graphic 23" descr="Plant With Roots with solid fill">
              <a:extLst>
                <a:ext uri="{FF2B5EF4-FFF2-40B4-BE49-F238E27FC236}">
                  <a16:creationId xmlns:a16="http://schemas.microsoft.com/office/drawing/2014/main" id="{63B290F1-2B5C-0649-8E41-07C86257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4261" y="3082280"/>
              <a:ext cx="921960" cy="921960"/>
            </a:xfrm>
            <a:prstGeom prst="rect">
              <a:avLst/>
            </a:prstGeom>
          </p:spPr>
        </p:pic>
        <p:pic>
          <p:nvPicPr>
            <p:cNvPr id="25" name="Graphic 24" descr="Plant With Roots with solid fill">
              <a:extLst>
                <a:ext uri="{FF2B5EF4-FFF2-40B4-BE49-F238E27FC236}">
                  <a16:creationId xmlns:a16="http://schemas.microsoft.com/office/drawing/2014/main" id="{1C4ECF7B-7E9E-1247-9151-3DAA45BD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7769" y="5204238"/>
              <a:ext cx="666750" cy="666750"/>
            </a:xfrm>
            <a:prstGeom prst="rect">
              <a:avLst/>
            </a:prstGeom>
          </p:spPr>
        </p:pic>
        <p:pic>
          <p:nvPicPr>
            <p:cNvPr id="26" name="Graphic 25" descr="Plant With Roots with solid fill">
              <a:extLst>
                <a:ext uri="{FF2B5EF4-FFF2-40B4-BE49-F238E27FC236}">
                  <a16:creationId xmlns:a16="http://schemas.microsoft.com/office/drawing/2014/main" id="{494594FC-03BB-1D44-B291-218E36D8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31832" y="5197856"/>
              <a:ext cx="666750" cy="666750"/>
            </a:xfrm>
            <a:prstGeom prst="rect">
              <a:avLst/>
            </a:prstGeom>
          </p:spPr>
        </p:pic>
        <p:pic>
          <p:nvPicPr>
            <p:cNvPr id="27" name="Graphic 26" descr="Plant With Roots with solid fill">
              <a:extLst>
                <a:ext uri="{FF2B5EF4-FFF2-40B4-BE49-F238E27FC236}">
                  <a16:creationId xmlns:a16="http://schemas.microsoft.com/office/drawing/2014/main" id="{0085EC45-F1CE-544C-B6A3-16EE5E00C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3818" y="5185156"/>
              <a:ext cx="666750" cy="666750"/>
            </a:xfrm>
            <a:prstGeom prst="rect">
              <a:avLst/>
            </a:prstGeom>
          </p:spPr>
        </p:pic>
        <p:pic>
          <p:nvPicPr>
            <p:cNvPr id="28" name="Graphic 27" descr="Plant With Roots with solid fill">
              <a:extLst>
                <a:ext uri="{FF2B5EF4-FFF2-40B4-BE49-F238E27FC236}">
                  <a16:creationId xmlns:a16="http://schemas.microsoft.com/office/drawing/2014/main" id="{2978DAF9-47C6-CB4E-BBCA-5B3490D1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8401" y="5188736"/>
              <a:ext cx="666750" cy="666750"/>
            </a:xfrm>
            <a:prstGeom prst="rect">
              <a:avLst/>
            </a:prstGeom>
          </p:spPr>
        </p:pic>
        <p:pic>
          <p:nvPicPr>
            <p:cNvPr id="29" name="Graphic 28" descr="Plant With Roots with solid fill">
              <a:extLst>
                <a:ext uri="{FF2B5EF4-FFF2-40B4-BE49-F238E27FC236}">
                  <a16:creationId xmlns:a16="http://schemas.microsoft.com/office/drawing/2014/main" id="{FA9B0BE5-1032-2B47-BEB9-A080A25DD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3094" y="5020466"/>
              <a:ext cx="921960" cy="921960"/>
            </a:xfrm>
            <a:prstGeom prst="rect">
              <a:avLst/>
            </a:prstGeom>
          </p:spPr>
        </p:pic>
        <p:pic>
          <p:nvPicPr>
            <p:cNvPr id="30" name="Graphic 29" descr="Plant With Roots with solid fill">
              <a:extLst>
                <a:ext uri="{FF2B5EF4-FFF2-40B4-BE49-F238E27FC236}">
                  <a16:creationId xmlns:a16="http://schemas.microsoft.com/office/drawing/2014/main" id="{B6BD25D4-AD3C-884A-B7B0-63F3CFFB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1776" y="5033538"/>
              <a:ext cx="921960" cy="921960"/>
            </a:xfrm>
            <a:prstGeom prst="rect">
              <a:avLst/>
            </a:prstGeom>
          </p:spPr>
        </p:pic>
        <p:pic>
          <p:nvPicPr>
            <p:cNvPr id="31" name="Graphic 30" descr="Plant With Roots with solid fill">
              <a:extLst>
                <a:ext uri="{FF2B5EF4-FFF2-40B4-BE49-F238E27FC236}">
                  <a16:creationId xmlns:a16="http://schemas.microsoft.com/office/drawing/2014/main" id="{966AACD5-2AF3-4646-BFC2-BD8F5EDB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2091" y="4986113"/>
              <a:ext cx="921960" cy="921960"/>
            </a:xfrm>
            <a:prstGeom prst="rect">
              <a:avLst/>
            </a:prstGeom>
          </p:spPr>
        </p:pic>
        <p:pic>
          <p:nvPicPr>
            <p:cNvPr id="32" name="Graphic 31" descr="Plant With Roots with solid fill">
              <a:extLst>
                <a:ext uri="{FF2B5EF4-FFF2-40B4-BE49-F238E27FC236}">
                  <a16:creationId xmlns:a16="http://schemas.microsoft.com/office/drawing/2014/main" id="{04374D36-E257-2542-9246-94B6D88E6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2123" y="4998813"/>
              <a:ext cx="921960" cy="921960"/>
            </a:xfrm>
            <a:prstGeom prst="rect">
              <a:avLst/>
            </a:prstGeom>
          </p:spPr>
        </p:pic>
        <p:sp>
          <p:nvSpPr>
            <p:cNvPr id="2" name="Down Arrow 1">
              <a:extLst>
                <a:ext uri="{FF2B5EF4-FFF2-40B4-BE49-F238E27FC236}">
                  <a16:creationId xmlns:a16="http://schemas.microsoft.com/office/drawing/2014/main" id="{FEF78F02-56FC-EC40-AC14-60B8FEBB4519}"/>
                </a:ext>
              </a:extLst>
            </p:cNvPr>
            <p:cNvSpPr/>
            <p:nvPr/>
          </p:nvSpPr>
          <p:spPr>
            <a:xfrm>
              <a:off x="3546256" y="1186958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77A9C4ED-F787-8842-8AC6-4962294BD8D7}"/>
                </a:ext>
              </a:extLst>
            </p:cNvPr>
            <p:cNvSpPr/>
            <p:nvPr/>
          </p:nvSpPr>
          <p:spPr>
            <a:xfrm>
              <a:off x="3537249" y="3181771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0931AEDA-1031-664A-8FF5-3BB9B56F0E6B}"/>
                </a:ext>
              </a:extLst>
            </p:cNvPr>
            <p:cNvSpPr/>
            <p:nvPr/>
          </p:nvSpPr>
          <p:spPr>
            <a:xfrm>
              <a:off x="3507158" y="5082701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F15D1F55-F357-D140-BE2E-26FCE3AFBA7D}"/>
                </a:ext>
              </a:extLst>
            </p:cNvPr>
            <p:cNvSpPr/>
            <p:nvPr/>
          </p:nvSpPr>
          <p:spPr>
            <a:xfrm>
              <a:off x="8789670" y="1178717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3F3BD03E-5C5B-D246-9576-F344D559EACA}"/>
                </a:ext>
              </a:extLst>
            </p:cNvPr>
            <p:cNvSpPr/>
            <p:nvPr/>
          </p:nvSpPr>
          <p:spPr>
            <a:xfrm>
              <a:off x="8778487" y="3181771"/>
              <a:ext cx="606892" cy="49501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389427BB-84FC-1C45-A96C-3EEED5B35500}"/>
                </a:ext>
              </a:extLst>
            </p:cNvPr>
            <p:cNvSpPr/>
            <p:nvPr/>
          </p:nvSpPr>
          <p:spPr>
            <a:xfrm>
              <a:off x="11428231" y="5042597"/>
              <a:ext cx="590698" cy="49501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3A9941A2-3F09-474E-931A-31964FAEF82B}"/>
                </a:ext>
              </a:extLst>
            </p:cNvPr>
            <p:cNvSpPr/>
            <p:nvPr/>
          </p:nvSpPr>
          <p:spPr>
            <a:xfrm>
              <a:off x="11185978" y="3180316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E533E0F-7B0F-AA45-8506-68C7C07536D7}"/>
                </a:ext>
              </a:extLst>
            </p:cNvPr>
            <p:cNvCxnSpPr>
              <a:cxnSpLocks/>
            </p:cNvCxnSpPr>
            <p:nvPr/>
          </p:nvCxnSpPr>
          <p:spPr>
            <a:xfrm>
              <a:off x="1865870" y="1049580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475ED9-B450-B946-872A-384900106D00}"/>
                </a:ext>
              </a:extLst>
            </p:cNvPr>
            <p:cNvCxnSpPr>
              <a:cxnSpLocks/>
            </p:cNvCxnSpPr>
            <p:nvPr/>
          </p:nvCxnSpPr>
          <p:spPr>
            <a:xfrm>
              <a:off x="1865870" y="3051979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914629-874B-764D-AA53-A1FE12D4DAC5}"/>
                </a:ext>
              </a:extLst>
            </p:cNvPr>
            <p:cNvCxnSpPr>
              <a:cxnSpLocks/>
            </p:cNvCxnSpPr>
            <p:nvPr/>
          </p:nvCxnSpPr>
          <p:spPr>
            <a:xfrm>
              <a:off x="1865870" y="4893793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4BE8910-046B-E643-BA92-38381F98B967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27" y="1066053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3E3321-3AA0-D448-B6AA-902C387F3F5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27" y="3068452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ED2EF8-E0A4-0D4A-8C15-C4D2CF59404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27" y="4910266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B0CC95-0519-DD4F-ABE9-BB0F28E5DEFA}"/>
                </a:ext>
              </a:extLst>
            </p:cNvPr>
            <p:cNvCxnSpPr>
              <a:cxnSpLocks/>
            </p:cNvCxnSpPr>
            <p:nvPr/>
          </p:nvCxnSpPr>
          <p:spPr>
            <a:xfrm>
              <a:off x="7072201" y="1115481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D00308C-9F37-E747-9BAF-4EA63E29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923917" y="3056095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7AB811-AE96-A64B-B37B-F43FDB0C9485}"/>
                </a:ext>
              </a:extLst>
            </p:cNvPr>
            <p:cNvCxnSpPr>
              <a:cxnSpLocks/>
            </p:cNvCxnSpPr>
            <p:nvPr/>
          </p:nvCxnSpPr>
          <p:spPr>
            <a:xfrm>
              <a:off x="6923917" y="4959694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43C73C-C378-F940-ACF7-A7DBDF4902B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312" y="1094880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FBD2A6F-4DBE-BE47-A5A5-2F8F0B53205A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28" y="3072568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9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B95-CD3F-CE4F-B182-2EB6BE8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Waterhemp population dynamics in simple versus diverse cropping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7C49-6157-AF4A-984E-3827AC4A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How do waterhemp populations grow in different cropping systems?</a:t>
            </a:r>
          </a:p>
          <a:p>
            <a:pPr lvl="1"/>
            <a:r>
              <a:rPr lang="en-US" dirty="0"/>
              <a:t>Where should attention be focused to deplete the soil seedbank?</a:t>
            </a:r>
          </a:p>
          <a:p>
            <a:r>
              <a:rPr lang="en-US" dirty="0"/>
              <a:t>Approach: periodic matrix model, matrices are listed by chronological order from </a:t>
            </a:r>
            <a:r>
              <a:rPr lang="en-US"/>
              <a:t>slides 4 to 9.</a:t>
            </a:r>
            <a:endParaRPr lang="en-US" dirty="0"/>
          </a:p>
          <a:p>
            <a:r>
              <a:rPr lang="en-US" dirty="0"/>
              <a:t>Empirical data: soil seedbank density, emergence density and timing, and reproductive potential</a:t>
            </a:r>
          </a:p>
          <a:p>
            <a:r>
              <a:rPr lang="en-US" dirty="0"/>
              <a:t>Literature data: tillage-induced vertical redistribution (Seed Chaser), seed mortality, and seedling mortality</a:t>
            </a:r>
          </a:p>
        </p:txBody>
      </p:sp>
    </p:spTree>
    <p:extLst>
      <p:ext uri="{BB962C8B-B14F-4D97-AF65-F5344CB8AC3E}">
        <p14:creationId xmlns:p14="http://schemas.microsoft.com/office/powerpoint/2010/main" val="287240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9406-238E-BA40-9047-D47A3E7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312965"/>
            <a:ext cx="2403475" cy="614362"/>
          </a:xfrm>
        </p:spPr>
        <p:txBody>
          <a:bodyPr/>
          <a:lstStyle/>
          <a:p>
            <a:r>
              <a:rPr lang="en-US" dirty="0"/>
              <a:t>Spring tillage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2FD0-F682-6B4F-9B00-265C55A4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7" y="1414462"/>
            <a:ext cx="3932237" cy="38115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st_11: probability that a seed at the top stratum stay at the top stratum</a:t>
            </a:r>
          </a:p>
          <a:p>
            <a:r>
              <a:rPr lang="en-US" sz="2400" dirty="0"/>
              <a:t>st_22: probability that a seed at the bottom stratum stay at the bottom stratum</a:t>
            </a:r>
          </a:p>
          <a:p>
            <a:r>
              <a:rPr lang="en-US" sz="2400" dirty="0"/>
              <a:t>st_12: probability that a seed at the top stratum move to the bottom stratum</a:t>
            </a:r>
          </a:p>
          <a:p>
            <a:r>
              <a:rPr lang="en-US" sz="2400" dirty="0"/>
              <a:t>st_21: probability that a seed at the bottom stratum move to the top stratum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6903D6A-F819-0245-9E3A-7CB9DF948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287057"/>
              </p:ext>
            </p:extLst>
          </p:nvPr>
        </p:nvGraphicFramePr>
        <p:xfrm>
          <a:off x="4457700" y="927327"/>
          <a:ext cx="7186613" cy="450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346522942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47599321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62860715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24941031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4209634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8938389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169079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573795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69869459"/>
                    </a:ext>
                  </a:extLst>
                </a:gridCol>
              </a:tblGrid>
              <a:tr h="6812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top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bottom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Plant cohort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0034761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top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st_11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st_21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9244936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bottom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st_12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st_22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653139112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25734593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04947429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3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691512808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4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27363272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5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96015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6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78373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9406-238E-BA40-9047-D47A3E7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312965"/>
            <a:ext cx="2403475" cy="614362"/>
          </a:xfrm>
        </p:spPr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2FD0-F682-6B4F-9B00-265C55A4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7" y="1414462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 err="1"/>
              <a:t>e_i</a:t>
            </a:r>
            <a:r>
              <a:rPr lang="en-US" sz="2400" dirty="0"/>
              <a:t>: proportion of the top stratum seeds that emerge at cohort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 = {1,…, 6} 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66903D6A-F819-0245-9E3A-7CB9DF9483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5166387"/>
                  </p:ext>
                </p:extLst>
              </p:nvPr>
            </p:nvGraphicFramePr>
            <p:xfrm>
              <a:off x="4004354" y="1070081"/>
              <a:ext cx="7954284" cy="4500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3465229420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475993218"/>
                        </a:ext>
                      </a:extLst>
                    </a:gridCol>
                    <a:gridCol w="814388">
                      <a:extLst>
                        <a:ext uri="{9D8B030D-6E8A-4147-A177-3AD203B41FA5}">
                          <a16:colId xmlns:a16="http://schemas.microsoft.com/office/drawing/2014/main" val="62860715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3249410312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242096344"/>
                        </a:ext>
                      </a:extLst>
                    </a:gridCol>
                    <a:gridCol w="842962">
                      <a:extLst>
                        <a:ext uri="{9D8B030D-6E8A-4147-A177-3AD203B41FA5}">
                          <a16:colId xmlns:a16="http://schemas.microsoft.com/office/drawing/2014/main" val="2893838975"/>
                        </a:ext>
                      </a:extLst>
                    </a:gridCol>
                    <a:gridCol w="871538">
                      <a:extLst>
                        <a:ext uri="{9D8B030D-6E8A-4147-A177-3AD203B41FA5}">
                          <a16:colId xmlns:a16="http://schemas.microsoft.com/office/drawing/2014/main" val="2116907981"/>
                        </a:ext>
                      </a:extLst>
                    </a:gridCol>
                    <a:gridCol w="871537">
                      <a:extLst>
                        <a:ext uri="{9D8B030D-6E8A-4147-A177-3AD203B41FA5}">
                          <a16:colId xmlns:a16="http://schemas.microsoft.com/office/drawing/2014/main" val="457379531"/>
                        </a:ext>
                      </a:extLst>
                    </a:gridCol>
                    <a:gridCol w="781959">
                      <a:extLst>
                        <a:ext uri="{9D8B030D-6E8A-4147-A177-3AD203B41FA5}">
                          <a16:colId xmlns:a16="http://schemas.microsoft.com/office/drawing/2014/main" val="2069869459"/>
                        </a:ext>
                      </a:extLst>
                    </a:gridCol>
                  </a:tblGrid>
                  <a:tr h="681242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Seed top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Seed bottom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Plant cohort 1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/>
                            <a:t>Plant cohort 2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Plant cohort 3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Plant cohort 4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Plant cohort 5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Plant cohort 6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120034761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Seed top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129244936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Seed bottom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1653139112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1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e_1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325734593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2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e_2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049474290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3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e_3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3691512808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4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e_4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1273632720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5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e_5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9601536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6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e_6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783730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66903D6A-F819-0245-9E3A-7CB9DF9483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5166387"/>
                  </p:ext>
                </p:extLst>
              </p:nvPr>
            </p:nvGraphicFramePr>
            <p:xfrm>
              <a:off x="4004354" y="1070081"/>
              <a:ext cx="7954284" cy="4500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3465229420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475993218"/>
                        </a:ext>
                      </a:extLst>
                    </a:gridCol>
                    <a:gridCol w="814388">
                      <a:extLst>
                        <a:ext uri="{9D8B030D-6E8A-4147-A177-3AD203B41FA5}">
                          <a16:colId xmlns:a16="http://schemas.microsoft.com/office/drawing/2014/main" val="62860715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3249410312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4242096344"/>
                        </a:ext>
                      </a:extLst>
                    </a:gridCol>
                    <a:gridCol w="842962">
                      <a:extLst>
                        <a:ext uri="{9D8B030D-6E8A-4147-A177-3AD203B41FA5}">
                          <a16:colId xmlns:a16="http://schemas.microsoft.com/office/drawing/2014/main" val="2893838975"/>
                        </a:ext>
                      </a:extLst>
                    </a:gridCol>
                    <a:gridCol w="871538">
                      <a:extLst>
                        <a:ext uri="{9D8B030D-6E8A-4147-A177-3AD203B41FA5}">
                          <a16:colId xmlns:a16="http://schemas.microsoft.com/office/drawing/2014/main" val="2116907981"/>
                        </a:ext>
                      </a:extLst>
                    </a:gridCol>
                    <a:gridCol w="871537">
                      <a:extLst>
                        <a:ext uri="{9D8B030D-6E8A-4147-A177-3AD203B41FA5}">
                          <a16:colId xmlns:a16="http://schemas.microsoft.com/office/drawing/2014/main" val="457379531"/>
                        </a:ext>
                      </a:extLst>
                    </a:gridCol>
                    <a:gridCol w="781959">
                      <a:extLst>
                        <a:ext uri="{9D8B030D-6E8A-4147-A177-3AD203B41FA5}">
                          <a16:colId xmlns:a16="http://schemas.microsoft.com/office/drawing/2014/main" val="2069869459"/>
                        </a:ext>
                      </a:extLst>
                    </a:gridCol>
                  </a:tblGrid>
                  <a:tr h="681242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Seed top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Seed bottom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Plant cohort 1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/>
                            <a:t>Plant cohort 2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Plant cohort 3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Plant cohort 4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Plant cohort 5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Plant cohort 6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120034761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Seed top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244" marR="60244" marT="30122" marB="30122">
                        <a:blipFill>
                          <a:blip r:embed="rId2"/>
                          <a:stretch>
                            <a:fillRect l="-56637" t="-144737" r="-400885" b="-7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129244936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Seed bottom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1653139112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1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e_1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325734593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2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e_2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049474290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3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e_3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3691512808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4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e_4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1273632720"/>
                      </a:ext>
                    </a:extLst>
                  </a:tr>
                  <a:tr h="4847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5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e_5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960153613"/>
                      </a:ext>
                    </a:extLst>
                  </a:tr>
                  <a:tr h="4260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</a:rPr>
                            <a:t>Plant cohort 6</a:t>
                          </a:r>
                        </a:p>
                      </a:txBody>
                      <a:tcPr marL="60244" marR="60244" marT="30122" marB="30122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e_6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 marL="60244" marR="60244" marT="30122" marB="30122"/>
                    </a:tc>
                    <a:extLst>
                      <a:ext uri="{0D108BD9-81ED-4DB2-BD59-A6C34878D82A}">
                        <a16:rowId xmlns:a16="http://schemas.microsoft.com/office/drawing/2014/main" val="2783730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13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9406-238E-BA40-9047-D47A3E7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7" y="312965"/>
            <a:ext cx="3356883" cy="614362"/>
          </a:xfrm>
        </p:spPr>
        <p:txBody>
          <a:bodyPr>
            <a:normAutofit/>
          </a:bodyPr>
          <a:lstStyle/>
          <a:p>
            <a:r>
              <a:rPr lang="en-US" dirty="0"/>
              <a:t>In-season survival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2FD0-F682-6B4F-9B00-265C55A4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7" y="1414462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ss_11: probability that a seed at the top stratum survives during the crop season</a:t>
            </a:r>
          </a:p>
          <a:p>
            <a:r>
              <a:rPr lang="en-US" sz="2400" dirty="0"/>
              <a:t>ss_22: probability that a seed at the bottom stratum survives during the crop season</a:t>
            </a:r>
          </a:p>
          <a:p>
            <a:r>
              <a:rPr lang="en-US" sz="2400" dirty="0" err="1"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l_i</a:t>
            </a:r>
            <a:r>
              <a:rPr lang="en-US" sz="2400" dirty="0"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: </a:t>
            </a:r>
            <a:r>
              <a:rPr lang="en-US" sz="2400" dirty="0">
                <a:cs typeface="Dreaming Outloud Script Pro" panose="03050502040304050704" pitchFamily="66" charset="77"/>
              </a:rPr>
              <a:t>probability that the cohort </a:t>
            </a:r>
            <a:r>
              <a:rPr lang="en-US" sz="2400" dirty="0" err="1">
                <a:cs typeface="Dreaming Outloud Script Pro" panose="03050502040304050704" pitchFamily="66" charset="77"/>
              </a:rPr>
              <a:t>i</a:t>
            </a:r>
            <a:r>
              <a:rPr lang="en-US" sz="2400" dirty="0">
                <a:cs typeface="Dreaming Outloud Script Pro" panose="03050502040304050704" pitchFamily="66" charset="77"/>
              </a:rPr>
              <a:t> seedling survive to maturity during the crop season</a:t>
            </a:r>
            <a:endParaRPr lang="en-US" sz="2400" dirty="0">
              <a:latin typeface="Dreaming Outloud Script Pro" panose="03050502040304050704" pitchFamily="66" charset="77"/>
              <a:cs typeface="Dreaming Outloud Script Pro" panose="03050502040304050704" pitchFamily="66" charset="77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6903D6A-F819-0245-9E3A-7CB9DF948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67005"/>
              </p:ext>
            </p:extLst>
          </p:nvPr>
        </p:nvGraphicFramePr>
        <p:xfrm>
          <a:off x="4457700" y="927327"/>
          <a:ext cx="7186613" cy="457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346522942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47599321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62860715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24941031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4209634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8938389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169079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573795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69869459"/>
                    </a:ext>
                  </a:extLst>
                </a:gridCol>
              </a:tblGrid>
              <a:tr h="6812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top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bottom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Plant cohort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0034761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top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ss_11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9244936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bottom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ss_22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653139112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Dreaming Outloud Script Pro" panose="020F0502020204030204" pitchFamily="34" charset="0"/>
                          <a:cs typeface="Dreaming Outloud Script Pro" panose="020F0502020204030204" pitchFamily="34" charset="0"/>
                        </a:rPr>
                        <a:t>l_1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25734593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Dreaming Outloud Script Pro" panose="020F0502020204030204" pitchFamily="34" charset="0"/>
                          <a:cs typeface="Dreaming Outloud Script Pro" panose="020F0502020204030204" pitchFamily="34" charset="0"/>
                        </a:rPr>
                        <a:t>l_2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04947429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3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Dreaming Outloud Script Pro" panose="020F0502020204030204" pitchFamily="34" charset="0"/>
                          <a:cs typeface="Dreaming Outloud Script Pro" panose="020F0502020204030204" pitchFamily="34" charset="0"/>
                        </a:rPr>
                        <a:t>l_3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691512808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4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Dreaming Outloud Script Pro" panose="020F0502020204030204" pitchFamily="34" charset="0"/>
                          <a:cs typeface="Dreaming Outloud Script Pro" panose="020F0502020204030204" pitchFamily="34" charset="0"/>
                        </a:rPr>
                        <a:t>l_4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27363272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5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Dreaming Outloud Script Pro" panose="020F0502020204030204" pitchFamily="34" charset="0"/>
                          <a:cs typeface="Dreaming Outloud Script Pro" panose="020F0502020204030204" pitchFamily="34" charset="0"/>
                        </a:rPr>
                        <a:t>l_5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96015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6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Dreaming Outloud Script Pro" panose="020F0502020204030204" pitchFamily="34" charset="0"/>
                          <a:cs typeface="Dreaming Outloud Script Pro" panose="020F0502020204030204" pitchFamily="34" charset="0"/>
                        </a:rPr>
                        <a:t>l_6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78373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93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9406-238E-BA40-9047-D47A3E7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312965"/>
            <a:ext cx="2403475" cy="614362"/>
          </a:xfrm>
        </p:spPr>
        <p:txBody>
          <a:bodyPr/>
          <a:lstStyle/>
          <a:p>
            <a:r>
              <a:rPr lang="en-US" dirty="0"/>
              <a:t>Fecundity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2FD0-F682-6B4F-9B00-265C55A4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7" y="1414462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 err="1"/>
              <a:t>f_i</a:t>
            </a:r>
            <a:r>
              <a:rPr lang="en-US" sz="2400" dirty="0"/>
              <a:t>: The number of seed that a plant of cohort </a:t>
            </a:r>
            <a:r>
              <a:rPr lang="en-US" sz="2400" dirty="0" err="1"/>
              <a:t>i</a:t>
            </a:r>
            <a:r>
              <a:rPr lang="en-US" sz="2400" dirty="0"/>
              <a:t> make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6903D6A-F819-0245-9E3A-7CB9DF948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168794"/>
              </p:ext>
            </p:extLst>
          </p:nvPr>
        </p:nvGraphicFramePr>
        <p:xfrm>
          <a:off x="4457700" y="927327"/>
          <a:ext cx="7186613" cy="450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346522942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47599321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62860715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24941031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4209634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8938389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169079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573795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69869459"/>
                    </a:ext>
                  </a:extLst>
                </a:gridCol>
              </a:tblGrid>
              <a:tr h="6812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stratum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stratum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Plant cohort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0034761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stratum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f_1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f_2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f_3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f_4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f_5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f_6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9244936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stratum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653139112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25734593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04947429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3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691512808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4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27363272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5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96015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6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78373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9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9406-238E-BA40-9047-D47A3E7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312965"/>
            <a:ext cx="3200400" cy="614362"/>
          </a:xfrm>
        </p:spPr>
        <p:txBody>
          <a:bodyPr>
            <a:normAutofit fontScale="90000"/>
          </a:bodyPr>
          <a:lstStyle/>
          <a:p>
            <a:r>
              <a:rPr lang="en-US" dirty="0"/>
              <a:t>Post-harvest tillage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2FD0-F682-6B4F-9B00-265C55A4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7" y="1414462"/>
            <a:ext cx="3932237" cy="38115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pt_11: probability that a seed at the top stratum stay at the top stratum</a:t>
            </a:r>
          </a:p>
          <a:p>
            <a:r>
              <a:rPr lang="en-US" sz="2400" dirty="0"/>
              <a:t>pt_22: probability that a seed at the bottom stratum stay at the bottom stratum</a:t>
            </a:r>
          </a:p>
          <a:p>
            <a:r>
              <a:rPr lang="en-US" sz="2400" dirty="0"/>
              <a:t>pt_12: probability that a seed at the top stratum move to the bottom stratum</a:t>
            </a:r>
          </a:p>
          <a:p>
            <a:r>
              <a:rPr lang="en-US" sz="2400" dirty="0"/>
              <a:t>pt_21: probability that a seed at the bottom stratum move to the top stratum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6903D6A-F819-0245-9E3A-7CB9DF948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243633"/>
              </p:ext>
            </p:extLst>
          </p:nvPr>
        </p:nvGraphicFramePr>
        <p:xfrm>
          <a:off x="4457700" y="927327"/>
          <a:ext cx="7186613" cy="450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346522942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47599321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62860715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24941031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4209634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8938389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169079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573795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69869459"/>
                    </a:ext>
                  </a:extLst>
                </a:gridCol>
              </a:tblGrid>
              <a:tr h="6812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stratum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stratum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Plant cohort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0034761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stratum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pt_11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pt_21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9244936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stratum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pt_12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pt_22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653139112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25734593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04947429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3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691512808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4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27363272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5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96015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6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78373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95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9406-238E-BA40-9047-D47A3E7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312965"/>
            <a:ext cx="3200400" cy="614362"/>
          </a:xfrm>
        </p:spPr>
        <p:txBody>
          <a:bodyPr>
            <a:normAutofit fontScale="90000"/>
          </a:bodyPr>
          <a:lstStyle/>
          <a:p>
            <a:r>
              <a:rPr lang="en-US" dirty="0"/>
              <a:t>Overwinter survival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82FD0-F682-6B4F-9B00-265C55A4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7" y="1414462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/>
              <a:t>o_11: probability that a seed at the top stratum survive after winter</a:t>
            </a:r>
          </a:p>
          <a:p>
            <a:r>
              <a:rPr lang="en-US" sz="2400" dirty="0"/>
              <a:t>o_22: probability that a seed at the bottom stratum survive after winter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66903D6A-F819-0245-9E3A-7CB9DF948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34980"/>
              </p:ext>
            </p:extLst>
          </p:nvPr>
        </p:nvGraphicFramePr>
        <p:xfrm>
          <a:off x="4457700" y="927327"/>
          <a:ext cx="7186613" cy="450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346522942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475993218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62860715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24941031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4209634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8938389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1690798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573795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69869459"/>
                    </a:ext>
                  </a:extLst>
                </a:gridCol>
              </a:tblGrid>
              <a:tr h="6812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stratum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Seed stratum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Plant cohort 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3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4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cohort 5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Plant cohort 6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0034761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stratum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o_11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129244936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Seed stratum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o_22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653139112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1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25734593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2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04947429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3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3691512808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4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1273632720"/>
                  </a:ext>
                </a:extLst>
              </a:tr>
              <a:tr h="48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5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96015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Plant cohort 6</a:t>
                      </a:r>
                    </a:p>
                  </a:txBody>
                  <a:tcPr marL="60244" marR="60244" marT="30122" marB="301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60244" marR="60244" marT="30122" marB="30122"/>
                </a:tc>
                <a:extLst>
                  <a:ext uri="{0D108BD9-81ED-4DB2-BD59-A6C34878D82A}">
                    <a16:rowId xmlns:a16="http://schemas.microsoft.com/office/drawing/2014/main" val="278373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2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{FC19A93F-F2A7-714F-8A3D-F7DCAAA0D4D2}tf10001070</Template>
  <TotalTime>1494</TotalTime>
  <Words>1124</Words>
  <Application>Microsoft Macintosh PowerPoint</Application>
  <PresentationFormat>Widescreen</PresentationFormat>
  <Paragraphs>519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Big Caslon Medium</vt:lpstr>
      <vt:lpstr>Calibri</vt:lpstr>
      <vt:lpstr>Calibri Light</vt:lpstr>
      <vt:lpstr>Cambria Math</vt:lpstr>
      <vt:lpstr>Dreaming Outloud Script Pro</vt:lpstr>
      <vt:lpstr>Office Theme</vt:lpstr>
      <vt:lpstr>PowerPoint Presentation</vt:lpstr>
      <vt:lpstr>PowerPoint Presentation</vt:lpstr>
      <vt:lpstr>Waterhemp population dynamics in simple versus diverse cropping systems</vt:lpstr>
      <vt:lpstr>Spring tillage</vt:lpstr>
      <vt:lpstr>Recruitment</vt:lpstr>
      <vt:lpstr>In-season survival</vt:lpstr>
      <vt:lpstr>Fecundity</vt:lpstr>
      <vt:lpstr>Post-harvest tillage</vt:lpstr>
      <vt:lpstr>Overwinter survival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Weeds responses in simple versus diversified cropping systems</dc:title>
  <dc:creator>Nguyen, Huong T [AGRON]</dc:creator>
  <cp:lastModifiedBy>Nguyen, Huong T [AGRON]</cp:lastModifiedBy>
  <cp:revision>13</cp:revision>
  <dcterms:created xsi:type="dcterms:W3CDTF">2022-03-24T03:21:18Z</dcterms:created>
  <dcterms:modified xsi:type="dcterms:W3CDTF">2022-03-28T02:05:25Z</dcterms:modified>
</cp:coreProperties>
</file>