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509" r:id="rId2"/>
    <p:sldId id="520" r:id="rId3"/>
    <p:sldId id="578" r:id="rId4"/>
    <p:sldId id="579" r:id="rId5"/>
    <p:sldId id="580" r:id="rId6"/>
    <p:sldId id="581" r:id="rId7"/>
    <p:sldId id="582" r:id="rId8"/>
  </p:sldIdLst>
  <p:sldSz cx="9904413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F0FCF"/>
    <a:srgbClr val="002060"/>
    <a:srgbClr val="FFFF99"/>
    <a:srgbClr val="FFFF00"/>
    <a:srgbClr val="FFFF66"/>
    <a:srgbClr val="7F7F7F"/>
    <a:srgbClr val="00B0F0"/>
    <a:srgbClr val="3D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2" y="0"/>
            <a:ext cx="2986309" cy="501656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2" y="9518630"/>
            <a:ext cx="2986309" cy="50165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6075" cy="3757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4" tIns="46232" rIns="92464" bIns="462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6" y="4760398"/>
            <a:ext cx="5511800" cy="4509849"/>
          </a:xfrm>
          <a:prstGeom prst="rect">
            <a:avLst/>
          </a:prstGeom>
        </p:spPr>
        <p:txBody>
          <a:bodyPr vert="horz" lIns="92464" tIns="46232" rIns="92464" bIns="4623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8" y="9519054"/>
            <a:ext cx="2985558" cy="501095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9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5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2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0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0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" y="2780928"/>
            <a:ext cx="990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반도체 공정</a:t>
            </a:r>
            <a:r>
              <a:rPr lang="en-US" altLang="ko-KR" sz="40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참고자료</a:t>
            </a:r>
            <a:r>
              <a:rPr lang="en-US" altLang="ko-KR" sz="40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0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5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공정의 이해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7A52F9-B220-4ADE-B4AE-967ABBC2BA09}"/>
              </a:ext>
            </a:extLst>
          </p:cNvPr>
          <p:cNvGrpSpPr/>
          <p:nvPr/>
        </p:nvGrpSpPr>
        <p:grpSpPr>
          <a:xfrm>
            <a:off x="301509" y="764704"/>
            <a:ext cx="2235656" cy="392676"/>
            <a:chOff x="387471" y="799648"/>
            <a:chExt cx="2235656" cy="392676"/>
          </a:xfrm>
        </p:grpSpPr>
        <p:sp>
          <p:nvSpPr>
            <p:cNvPr id="6" name="부제목 84">
              <a:extLst>
                <a:ext uri="{FF2B5EF4-FFF2-40B4-BE49-F238E27FC236}">
                  <a16:creationId xmlns:a16="http://schemas.microsoft.com/office/drawing/2014/main" id="{C6787C23-5C34-47F2-BD3F-D3AFA0DB7B4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87471" y="799648"/>
              <a:ext cx="418588" cy="338994"/>
            </a:xfrm>
            <a:prstGeom prst="rect">
              <a:avLst/>
            </a:prstGeom>
            <a:noFill/>
          </p:spPr>
          <p:txBody>
            <a:bodyPr wrap="square" lIns="72000" tIns="36000" rIns="36000" bIns="36000" rtlCol="0">
              <a:spAutoFit/>
            </a:bodyPr>
            <a:lstStyle/>
            <a:p>
              <a:pPr fontAlgn="base" latinLnBrk="0">
                <a:lnSpc>
                  <a:spcPct val="120000"/>
                </a:lnSpc>
                <a:spcBef>
                  <a:spcPct val="0"/>
                </a:spcBef>
                <a:tabLst>
                  <a:tab pos="1887538" algn="l"/>
                </a:tabLst>
                <a:defRPr/>
              </a:pPr>
              <a:r>
                <a:rPr lang="ko-KR" altLang="en-US" sz="1600" b="1" kern="0" dirty="0">
                  <a:ln>
                    <a:solidFill>
                      <a:srgbClr val="0070C0">
                        <a:alpha val="45000"/>
                      </a:srgbClr>
                    </a:solidFill>
                  </a:ln>
                  <a:gradFill flip="none" rotWithShape="1">
                    <a:gsLst>
                      <a:gs pos="0">
                        <a:srgbClr val="1F497D">
                          <a:lumMod val="40000"/>
                          <a:lumOff val="60000"/>
                        </a:srgbClr>
                      </a:gs>
                      <a:gs pos="100000">
                        <a:srgbClr val="0070C0"/>
                      </a:gs>
                    </a:gsLst>
                    <a:lin ang="27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itchFamily="2" charset="2"/>
                </a:rPr>
                <a:t>■</a:t>
              </a:r>
              <a:endParaRPr lang="ko-KR" altLang="en-US" sz="1600" b="1" kern="0" dirty="0">
                <a:ln>
                  <a:solidFill>
                    <a:srgbClr val="0070C0">
                      <a:alpha val="45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endParaRPr>
            </a:p>
          </p:txBody>
        </p:sp>
        <p:sp>
          <p:nvSpPr>
            <p:cNvPr id="7" name="부제목 84">
              <a:extLst>
                <a:ext uri="{FF2B5EF4-FFF2-40B4-BE49-F238E27FC236}">
                  <a16:creationId xmlns:a16="http://schemas.microsoft.com/office/drawing/2014/main" id="{1E96BA7E-5703-4622-969B-5D4A62002886}"/>
                </a:ext>
              </a:extLst>
            </p:cNvPr>
            <p:cNvSpPr txBox="1">
              <a:spLocks/>
            </p:cNvSpPr>
            <p:nvPr/>
          </p:nvSpPr>
          <p:spPr bwMode="blackGray">
            <a:xfrm>
              <a:off x="700732" y="873400"/>
              <a:ext cx="1922395" cy="318924"/>
            </a:xfrm>
            <a:prstGeom prst="rect">
              <a:avLst/>
            </a:prstGeom>
            <a:noFill/>
          </p:spPr>
          <p:txBody>
            <a:bodyPr wrap="square" lIns="72000" tIns="36000" rIns="36000" bIns="3600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600" b="1" kern="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600" b="1" kern="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공정의 이해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8D8D92-8BCA-44FF-AE05-1DD5C5797059}"/>
              </a:ext>
            </a:extLst>
          </p:cNvPr>
          <p:cNvGrpSpPr/>
          <p:nvPr/>
        </p:nvGrpSpPr>
        <p:grpSpPr>
          <a:xfrm>
            <a:off x="416496" y="1270516"/>
            <a:ext cx="9361041" cy="729711"/>
            <a:chOff x="862009" y="1294076"/>
            <a:chExt cx="11029897" cy="650126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7600E406-4BD0-4BBF-ACD9-32F0E3CE61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4922" y="1294076"/>
              <a:ext cx="1557340" cy="645822"/>
            </a:xfrm>
            <a:prstGeom prst="chevron">
              <a:avLst/>
            </a:prstGeom>
            <a:solidFill>
              <a:srgbClr val="FFC381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dirty="0">
                <a:ln>
                  <a:solidFill>
                    <a:srgbClr val="F78E3F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48532394-6D49-472B-8001-C9DEBDDA13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62009" y="1298380"/>
              <a:ext cx="1557341" cy="645822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ln>
                    <a:solidFill>
                      <a:srgbClr val="F78E3F"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Wafer</a:t>
              </a:r>
              <a:endParaRPr lang="ko-KR" altLang="en-US" sz="1200" b="1" dirty="0">
                <a:ln>
                  <a:solidFill>
                    <a:srgbClr val="F78E3F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80C0E751-E730-45D9-ABA5-FA70A1E317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67835" y="1294076"/>
              <a:ext cx="1557340" cy="645822"/>
            </a:xfrm>
            <a:prstGeom prst="chevron">
              <a:avLst/>
            </a:prstGeom>
            <a:solidFill>
              <a:srgbClr val="FAA05C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dirty="0">
                <a:ln>
                  <a:solidFill>
                    <a:srgbClr val="F78E3F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40D00285-5D9B-4A8E-BA7B-774B4F5167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920747" y="1294076"/>
              <a:ext cx="1557340" cy="645822"/>
            </a:xfrm>
            <a:prstGeom prst="chevron">
              <a:avLst/>
            </a:prstGeom>
            <a:solidFill>
              <a:srgbClr val="FB832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dirty="0">
                <a:ln>
                  <a:solidFill>
                    <a:srgbClr val="F78E3F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C862BC2C-50BA-42C6-B65B-82E81EF76F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73660" y="1294076"/>
              <a:ext cx="1557340" cy="645822"/>
            </a:xfrm>
            <a:prstGeom prst="chevron">
              <a:avLst/>
            </a:prstGeom>
            <a:solidFill>
              <a:srgbClr val="D36D07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dirty="0">
                <a:ln>
                  <a:solidFill>
                    <a:srgbClr val="F78E3F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1B9FFFE-7FE9-48D6-A844-21497D1C73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26572" y="1294076"/>
              <a:ext cx="1557340" cy="645822"/>
            </a:xfrm>
            <a:prstGeom prst="chevron">
              <a:avLst/>
            </a:prstGeom>
            <a:solidFill>
              <a:srgbClr val="AF5E0D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spc="-100" dirty="0">
                <a:ln>
                  <a:solidFill>
                    <a:srgbClr val="F78E3F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AE8B4CBE-218B-4308-BE03-B7687133A9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979485" y="1294076"/>
              <a:ext cx="1557340" cy="645822"/>
            </a:xfrm>
            <a:prstGeom prst="chevron">
              <a:avLst/>
            </a:prstGeom>
            <a:solidFill>
              <a:srgbClr val="905506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spc="-100" dirty="0">
                <a:ln>
                  <a:solidFill>
                    <a:srgbClr val="F78E3F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AB6F4714-BEE9-4E4B-9C0D-357B5B4DCB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34566" y="1294076"/>
              <a:ext cx="1557340" cy="645822"/>
            </a:xfrm>
            <a:prstGeom prst="chevron">
              <a:avLst/>
            </a:prstGeom>
            <a:solidFill>
              <a:srgbClr val="553803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20875" tIns="53021" rIns="20875" bIns="5302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200" dirty="0">
                <a:ln>
                  <a:solidFill>
                    <a:srgbClr val="F78E3F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BB24F6-77E3-478E-87DC-591977B89478}"/>
              </a:ext>
            </a:extLst>
          </p:cNvPr>
          <p:cNvSpPr/>
          <p:nvPr/>
        </p:nvSpPr>
        <p:spPr>
          <a:xfrm>
            <a:off x="1626209" y="1268760"/>
            <a:ext cx="4682687" cy="75909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6A2C37-54F8-4642-885C-CE83B5EF6AFE}"/>
              </a:ext>
            </a:extLst>
          </p:cNvPr>
          <p:cNvSpPr/>
          <p:nvPr/>
        </p:nvSpPr>
        <p:spPr>
          <a:xfrm>
            <a:off x="7323118" y="1275347"/>
            <a:ext cx="1199107" cy="720049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F9D49-E3D0-49EF-962C-10397F62E932}"/>
              </a:ext>
            </a:extLst>
          </p:cNvPr>
          <p:cNvSpPr txBox="1"/>
          <p:nvPr/>
        </p:nvSpPr>
        <p:spPr>
          <a:xfrm>
            <a:off x="1815677" y="140212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Oxidation</a:t>
            </a:r>
          </a:p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산화공정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0B472-30EE-4493-8ADE-7453B3F1E7F2}"/>
              </a:ext>
            </a:extLst>
          </p:cNvPr>
          <p:cNvSpPr txBox="1"/>
          <p:nvPr/>
        </p:nvSpPr>
        <p:spPr>
          <a:xfrm>
            <a:off x="3068942" y="140212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Photo</a:t>
            </a:r>
          </a:p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포토공정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279A7-ED88-42EE-B398-B06C47EF8BF2}"/>
              </a:ext>
            </a:extLst>
          </p:cNvPr>
          <p:cNvSpPr txBox="1"/>
          <p:nvPr/>
        </p:nvSpPr>
        <p:spPr>
          <a:xfrm>
            <a:off x="4155813" y="140212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Etching</a:t>
            </a:r>
          </a:p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식각공정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32FB9-F493-4DF0-982E-8B08DA48837B}"/>
              </a:ext>
            </a:extLst>
          </p:cNvPr>
          <p:cNvSpPr txBox="1"/>
          <p:nvPr/>
        </p:nvSpPr>
        <p:spPr>
          <a:xfrm>
            <a:off x="5269597" y="1389047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Deposition</a:t>
            </a:r>
          </a:p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증착공정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F52FBA-B645-4F16-BA03-966847427DDE}"/>
              </a:ext>
            </a:extLst>
          </p:cNvPr>
          <p:cNvSpPr txBox="1"/>
          <p:nvPr/>
        </p:nvSpPr>
        <p:spPr>
          <a:xfrm>
            <a:off x="6355984" y="1402122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Metalization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배선공정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7D57C-AE82-4CC0-B007-053249AA4185}"/>
              </a:ext>
            </a:extLst>
          </p:cNvPr>
          <p:cNvSpPr txBox="1"/>
          <p:nvPr/>
        </p:nvSpPr>
        <p:spPr>
          <a:xfrm>
            <a:off x="7615021" y="1413645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ESD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품질검사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474A8C-E55E-4152-9D30-C416FE8F1064}"/>
              </a:ext>
            </a:extLst>
          </p:cNvPr>
          <p:cNvSpPr txBox="1"/>
          <p:nvPr/>
        </p:nvSpPr>
        <p:spPr>
          <a:xfrm>
            <a:off x="8804958" y="1413645"/>
            <a:ext cx="9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Packaging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포장공정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11">
            <a:extLst>
              <a:ext uri="{FF2B5EF4-FFF2-40B4-BE49-F238E27FC236}">
                <a16:creationId xmlns:a16="http://schemas.microsoft.com/office/drawing/2014/main" id="{86FF704F-9E12-49A8-986D-4B0CEA579314}"/>
              </a:ext>
            </a:extLst>
          </p:cNvPr>
          <p:cNvGrpSpPr/>
          <p:nvPr/>
        </p:nvGrpSpPr>
        <p:grpSpPr>
          <a:xfrm>
            <a:off x="416496" y="2072512"/>
            <a:ext cx="8982147" cy="1860544"/>
            <a:chOff x="94437" y="1928802"/>
            <a:chExt cx="9730659" cy="4643470"/>
          </a:xfrm>
        </p:grpSpPr>
        <p:grpSp>
          <p:nvGrpSpPr>
            <p:cNvPr id="27" name="그룹 161">
              <a:extLst>
                <a:ext uri="{FF2B5EF4-FFF2-40B4-BE49-F238E27FC236}">
                  <a16:creationId xmlns:a16="http://schemas.microsoft.com/office/drawing/2014/main" id="{6EDB7267-9A11-4468-A4EC-425B1A52AA8E}"/>
                </a:ext>
              </a:extLst>
            </p:cNvPr>
            <p:cNvGrpSpPr/>
            <p:nvPr/>
          </p:nvGrpSpPr>
          <p:grpSpPr>
            <a:xfrm>
              <a:off x="2380819" y="2500310"/>
              <a:ext cx="4930013" cy="4071968"/>
              <a:chOff x="880240" y="4357694"/>
              <a:chExt cx="3857652" cy="2214578"/>
            </a:xfrm>
          </p:grpSpPr>
          <p:sp>
            <p:nvSpPr>
              <p:cNvPr id="61" name="원통 46">
                <a:extLst>
                  <a:ext uri="{FF2B5EF4-FFF2-40B4-BE49-F238E27FC236}">
                    <a16:creationId xmlns:a16="http://schemas.microsoft.com/office/drawing/2014/main" id="{CB27E261-FFF3-4E59-B0A0-9C8F32BF1F88}"/>
                  </a:ext>
                </a:extLst>
              </p:cNvPr>
              <p:cNvSpPr/>
              <p:nvPr/>
            </p:nvSpPr>
            <p:spPr>
              <a:xfrm>
                <a:off x="880240" y="5143512"/>
                <a:ext cx="642942" cy="64294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62" name="원통 47">
                <a:extLst>
                  <a:ext uri="{FF2B5EF4-FFF2-40B4-BE49-F238E27FC236}">
                    <a16:creationId xmlns:a16="http://schemas.microsoft.com/office/drawing/2014/main" id="{9268BD73-782C-4B36-AC0F-9B4CE42F8838}"/>
                  </a:ext>
                </a:extLst>
              </p:cNvPr>
              <p:cNvSpPr/>
              <p:nvPr/>
            </p:nvSpPr>
            <p:spPr>
              <a:xfrm>
                <a:off x="880240" y="4357694"/>
                <a:ext cx="642942" cy="64294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63" name="원통 48">
                <a:extLst>
                  <a:ext uri="{FF2B5EF4-FFF2-40B4-BE49-F238E27FC236}">
                    <a16:creationId xmlns:a16="http://schemas.microsoft.com/office/drawing/2014/main" id="{F430A522-884E-4038-A9A5-F0C626400525}"/>
                  </a:ext>
                </a:extLst>
              </p:cNvPr>
              <p:cNvSpPr/>
              <p:nvPr/>
            </p:nvSpPr>
            <p:spPr>
              <a:xfrm>
                <a:off x="880240" y="5929330"/>
                <a:ext cx="642942" cy="64294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3</a:t>
                </a:r>
                <a:endParaRPr lang="ko-KR" altLang="en-US" sz="1000" dirty="0"/>
              </a:p>
            </p:txBody>
          </p:sp>
          <p:sp>
            <p:nvSpPr>
              <p:cNvPr id="64" name="원통 49">
                <a:extLst>
                  <a:ext uri="{FF2B5EF4-FFF2-40B4-BE49-F238E27FC236}">
                    <a16:creationId xmlns:a16="http://schemas.microsoft.com/office/drawing/2014/main" id="{F1612090-EEC5-45AA-AD54-FD15E2E568E0}"/>
                  </a:ext>
                </a:extLst>
              </p:cNvPr>
              <p:cNvSpPr/>
              <p:nvPr/>
            </p:nvSpPr>
            <p:spPr>
              <a:xfrm>
                <a:off x="1951810" y="5143512"/>
                <a:ext cx="642942" cy="642942"/>
              </a:xfrm>
              <a:prstGeom prst="can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65" name="원통 50">
                <a:extLst>
                  <a:ext uri="{FF2B5EF4-FFF2-40B4-BE49-F238E27FC236}">
                    <a16:creationId xmlns:a16="http://schemas.microsoft.com/office/drawing/2014/main" id="{84D7E5EB-74A0-4FEB-8164-523C5A9BD369}"/>
                  </a:ext>
                </a:extLst>
              </p:cNvPr>
              <p:cNvSpPr/>
              <p:nvPr/>
            </p:nvSpPr>
            <p:spPr>
              <a:xfrm>
                <a:off x="1951810" y="4357694"/>
                <a:ext cx="642942" cy="642942"/>
              </a:xfrm>
              <a:prstGeom prst="can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66" name="원통 51">
                <a:extLst>
                  <a:ext uri="{FF2B5EF4-FFF2-40B4-BE49-F238E27FC236}">
                    <a16:creationId xmlns:a16="http://schemas.microsoft.com/office/drawing/2014/main" id="{0EABE5A0-C0C3-4181-B09A-1AA4CD5E855C}"/>
                  </a:ext>
                </a:extLst>
              </p:cNvPr>
              <p:cNvSpPr/>
              <p:nvPr/>
            </p:nvSpPr>
            <p:spPr>
              <a:xfrm>
                <a:off x="1951810" y="5929330"/>
                <a:ext cx="642942" cy="642942"/>
              </a:xfrm>
              <a:prstGeom prst="can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3</a:t>
                </a:r>
                <a:endParaRPr lang="ko-KR" altLang="en-US" sz="1000" dirty="0"/>
              </a:p>
            </p:txBody>
          </p:sp>
          <p:sp>
            <p:nvSpPr>
              <p:cNvPr id="67" name="원통 54">
                <a:extLst>
                  <a:ext uri="{FF2B5EF4-FFF2-40B4-BE49-F238E27FC236}">
                    <a16:creationId xmlns:a16="http://schemas.microsoft.com/office/drawing/2014/main" id="{7AEB9B39-ED0D-472B-8E78-DC555136663E}"/>
                  </a:ext>
                </a:extLst>
              </p:cNvPr>
              <p:cNvSpPr/>
              <p:nvPr/>
            </p:nvSpPr>
            <p:spPr>
              <a:xfrm>
                <a:off x="3023380" y="5143512"/>
                <a:ext cx="642942" cy="642942"/>
              </a:xfrm>
              <a:prstGeom prst="can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68" name="원통 56">
                <a:extLst>
                  <a:ext uri="{FF2B5EF4-FFF2-40B4-BE49-F238E27FC236}">
                    <a16:creationId xmlns:a16="http://schemas.microsoft.com/office/drawing/2014/main" id="{816424C8-18E2-47E8-B130-24B2100FDB36}"/>
                  </a:ext>
                </a:extLst>
              </p:cNvPr>
              <p:cNvSpPr/>
              <p:nvPr/>
            </p:nvSpPr>
            <p:spPr>
              <a:xfrm>
                <a:off x="3023380" y="4357694"/>
                <a:ext cx="642942" cy="642942"/>
              </a:xfrm>
              <a:prstGeom prst="can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69" name="원통 57">
                <a:extLst>
                  <a:ext uri="{FF2B5EF4-FFF2-40B4-BE49-F238E27FC236}">
                    <a16:creationId xmlns:a16="http://schemas.microsoft.com/office/drawing/2014/main" id="{B5F13D7A-0231-411D-9F7C-45648A5FED4C}"/>
                  </a:ext>
                </a:extLst>
              </p:cNvPr>
              <p:cNvSpPr/>
              <p:nvPr/>
            </p:nvSpPr>
            <p:spPr>
              <a:xfrm>
                <a:off x="3023380" y="5929330"/>
                <a:ext cx="642942" cy="642942"/>
              </a:xfrm>
              <a:prstGeom prst="can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3</a:t>
                </a:r>
                <a:endParaRPr lang="ko-KR" altLang="en-US" sz="1000" dirty="0"/>
              </a:p>
            </p:txBody>
          </p:sp>
          <p:sp>
            <p:nvSpPr>
              <p:cNvPr id="70" name="원통 58">
                <a:extLst>
                  <a:ext uri="{FF2B5EF4-FFF2-40B4-BE49-F238E27FC236}">
                    <a16:creationId xmlns:a16="http://schemas.microsoft.com/office/drawing/2014/main" id="{C983C584-D2AC-4790-B32F-6DFE449B44F3}"/>
                  </a:ext>
                </a:extLst>
              </p:cNvPr>
              <p:cNvSpPr/>
              <p:nvPr/>
            </p:nvSpPr>
            <p:spPr>
              <a:xfrm>
                <a:off x="4094950" y="5143512"/>
                <a:ext cx="642942" cy="642942"/>
              </a:xfrm>
              <a:prstGeom prst="ca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71" name="원통 59">
                <a:extLst>
                  <a:ext uri="{FF2B5EF4-FFF2-40B4-BE49-F238E27FC236}">
                    <a16:creationId xmlns:a16="http://schemas.microsoft.com/office/drawing/2014/main" id="{B7E57ABD-7E41-4D3F-B423-35EFD795AF83}"/>
                  </a:ext>
                </a:extLst>
              </p:cNvPr>
              <p:cNvSpPr/>
              <p:nvPr/>
            </p:nvSpPr>
            <p:spPr>
              <a:xfrm>
                <a:off x="4094950" y="4357694"/>
                <a:ext cx="642942" cy="642942"/>
              </a:xfrm>
              <a:prstGeom prst="ca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72" name="원통 60">
                <a:extLst>
                  <a:ext uri="{FF2B5EF4-FFF2-40B4-BE49-F238E27FC236}">
                    <a16:creationId xmlns:a16="http://schemas.microsoft.com/office/drawing/2014/main" id="{9FD6635F-B94B-4F8E-9ED7-C14E9FFB81F4}"/>
                  </a:ext>
                </a:extLst>
              </p:cNvPr>
              <p:cNvSpPr/>
              <p:nvPr/>
            </p:nvSpPr>
            <p:spPr>
              <a:xfrm>
                <a:off x="4094950" y="5929330"/>
                <a:ext cx="642942" cy="642942"/>
              </a:xfrm>
              <a:prstGeom prst="ca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Chamber</a:t>
                </a:r>
              </a:p>
              <a:p>
                <a:pPr algn="ctr"/>
                <a:r>
                  <a:rPr lang="en-US" altLang="ko-KR" sz="1000" dirty="0"/>
                  <a:t>3</a:t>
                </a:r>
                <a:endParaRPr lang="ko-KR" altLang="en-US" sz="1000" dirty="0"/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89C98A1D-6757-448F-BB12-F3BF40A620A3}"/>
                  </a:ext>
                </a:extLst>
              </p:cNvPr>
              <p:cNvCxnSpPr>
                <a:stCxn id="62" idx="4"/>
                <a:endCxn id="65" idx="2"/>
              </p:cNvCxnSpPr>
              <p:nvPr/>
            </p:nvCxnSpPr>
            <p:spPr>
              <a:xfrm>
                <a:off x="1523182" y="4679165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CFEABEBD-523E-443B-A527-3C1C7E5281A0}"/>
                  </a:ext>
                </a:extLst>
              </p:cNvPr>
              <p:cNvCxnSpPr>
                <a:stCxn id="62" idx="4"/>
                <a:endCxn id="64" idx="2"/>
              </p:cNvCxnSpPr>
              <p:nvPr/>
            </p:nvCxnSpPr>
            <p:spPr>
              <a:xfrm>
                <a:off x="1523182" y="4679165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5AE1A98C-088E-4FE9-B888-EE5855E7B0AC}"/>
                  </a:ext>
                </a:extLst>
              </p:cNvPr>
              <p:cNvCxnSpPr>
                <a:stCxn id="62" idx="4"/>
                <a:endCxn id="66" idx="2"/>
              </p:cNvCxnSpPr>
              <p:nvPr/>
            </p:nvCxnSpPr>
            <p:spPr>
              <a:xfrm>
                <a:off x="1523182" y="4679165"/>
                <a:ext cx="428628" cy="15716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97D989A8-2AAD-40E9-9E8A-32FE3076074F}"/>
                  </a:ext>
                </a:extLst>
              </p:cNvPr>
              <p:cNvCxnSpPr>
                <a:stCxn id="61" idx="4"/>
                <a:endCxn id="65" idx="2"/>
              </p:cNvCxnSpPr>
              <p:nvPr/>
            </p:nvCxnSpPr>
            <p:spPr>
              <a:xfrm flipV="1">
                <a:off x="1523182" y="4679165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5B3AC435-9977-404F-8706-86A8C6CBA47E}"/>
                  </a:ext>
                </a:extLst>
              </p:cNvPr>
              <p:cNvCxnSpPr>
                <a:stCxn id="61" idx="4"/>
                <a:endCxn id="64" idx="2"/>
              </p:cNvCxnSpPr>
              <p:nvPr/>
            </p:nvCxnSpPr>
            <p:spPr>
              <a:xfrm>
                <a:off x="1523182" y="5464983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E654B0AC-5A7A-4773-93F7-67F24E339563}"/>
                  </a:ext>
                </a:extLst>
              </p:cNvPr>
              <p:cNvCxnSpPr>
                <a:stCxn id="61" idx="4"/>
                <a:endCxn id="66" idx="2"/>
              </p:cNvCxnSpPr>
              <p:nvPr/>
            </p:nvCxnSpPr>
            <p:spPr>
              <a:xfrm>
                <a:off x="1523182" y="5464983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EA333ABF-B76C-4121-928E-11DD3B25E499}"/>
                  </a:ext>
                </a:extLst>
              </p:cNvPr>
              <p:cNvCxnSpPr>
                <a:stCxn id="63" idx="4"/>
                <a:endCxn id="65" idx="2"/>
              </p:cNvCxnSpPr>
              <p:nvPr/>
            </p:nvCxnSpPr>
            <p:spPr>
              <a:xfrm flipV="1">
                <a:off x="1523182" y="4679165"/>
                <a:ext cx="428628" cy="15716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09657AB3-AD40-48F6-8B1F-074FD53D7723}"/>
                  </a:ext>
                </a:extLst>
              </p:cNvPr>
              <p:cNvCxnSpPr>
                <a:stCxn id="63" idx="4"/>
                <a:endCxn id="64" idx="2"/>
              </p:cNvCxnSpPr>
              <p:nvPr/>
            </p:nvCxnSpPr>
            <p:spPr>
              <a:xfrm flipV="1">
                <a:off x="1523182" y="5464983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8B2AAFD5-354E-4EF0-9703-B495956A3541}"/>
                  </a:ext>
                </a:extLst>
              </p:cNvPr>
              <p:cNvCxnSpPr>
                <a:stCxn id="63" idx="4"/>
                <a:endCxn id="66" idx="2"/>
              </p:cNvCxnSpPr>
              <p:nvPr/>
            </p:nvCxnSpPr>
            <p:spPr>
              <a:xfrm>
                <a:off x="1523182" y="6250801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EBD53717-85E4-40C8-8458-98B247789281}"/>
                  </a:ext>
                </a:extLst>
              </p:cNvPr>
              <p:cNvCxnSpPr>
                <a:stCxn id="65" idx="4"/>
                <a:endCxn id="68" idx="2"/>
              </p:cNvCxnSpPr>
              <p:nvPr/>
            </p:nvCxnSpPr>
            <p:spPr>
              <a:xfrm>
                <a:off x="2594752" y="4679165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891F207A-850D-4A8D-8863-7A6DAA5693E3}"/>
                  </a:ext>
                </a:extLst>
              </p:cNvPr>
              <p:cNvCxnSpPr>
                <a:stCxn id="65" idx="4"/>
                <a:endCxn id="67" idx="2"/>
              </p:cNvCxnSpPr>
              <p:nvPr/>
            </p:nvCxnSpPr>
            <p:spPr>
              <a:xfrm>
                <a:off x="2594752" y="4679165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F0961B8-602D-4F72-9663-698AB2292306}"/>
                  </a:ext>
                </a:extLst>
              </p:cNvPr>
              <p:cNvCxnSpPr>
                <a:stCxn id="65" idx="4"/>
                <a:endCxn id="69" idx="2"/>
              </p:cNvCxnSpPr>
              <p:nvPr/>
            </p:nvCxnSpPr>
            <p:spPr>
              <a:xfrm>
                <a:off x="2594752" y="4679165"/>
                <a:ext cx="428628" cy="15716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94A21DC1-2213-4609-8DA6-FD14AB940712}"/>
                  </a:ext>
                </a:extLst>
              </p:cNvPr>
              <p:cNvCxnSpPr>
                <a:stCxn id="64" idx="4"/>
                <a:endCxn id="68" idx="2"/>
              </p:cNvCxnSpPr>
              <p:nvPr/>
            </p:nvCxnSpPr>
            <p:spPr>
              <a:xfrm flipV="1">
                <a:off x="2594752" y="4679165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892A9940-4201-4F4C-B965-8B9B05826122}"/>
                  </a:ext>
                </a:extLst>
              </p:cNvPr>
              <p:cNvCxnSpPr>
                <a:stCxn id="64" idx="4"/>
                <a:endCxn id="67" idx="2"/>
              </p:cNvCxnSpPr>
              <p:nvPr/>
            </p:nvCxnSpPr>
            <p:spPr>
              <a:xfrm>
                <a:off x="2594752" y="5464983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74E9C6E6-E778-4227-A660-8E2C02EC79B2}"/>
                  </a:ext>
                </a:extLst>
              </p:cNvPr>
              <p:cNvCxnSpPr>
                <a:stCxn id="64" idx="4"/>
                <a:endCxn id="69" idx="2"/>
              </p:cNvCxnSpPr>
              <p:nvPr/>
            </p:nvCxnSpPr>
            <p:spPr>
              <a:xfrm>
                <a:off x="2594752" y="5464983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9A4C26FF-73A7-412B-B86E-489A44D27BB0}"/>
                  </a:ext>
                </a:extLst>
              </p:cNvPr>
              <p:cNvCxnSpPr>
                <a:stCxn id="66" idx="4"/>
                <a:endCxn id="69" idx="2"/>
              </p:cNvCxnSpPr>
              <p:nvPr/>
            </p:nvCxnSpPr>
            <p:spPr>
              <a:xfrm>
                <a:off x="2594752" y="6250801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E3982D8B-1204-4389-9D19-2BF1CEDE1BC3}"/>
                  </a:ext>
                </a:extLst>
              </p:cNvPr>
              <p:cNvCxnSpPr>
                <a:stCxn id="66" idx="4"/>
                <a:endCxn id="67" idx="2"/>
              </p:cNvCxnSpPr>
              <p:nvPr/>
            </p:nvCxnSpPr>
            <p:spPr>
              <a:xfrm flipV="1">
                <a:off x="2594752" y="5464983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23D6A2B4-727F-4E98-AC1C-0854D372D87B}"/>
                  </a:ext>
                </a:extLst>
              </p:cNvPr>
              <p:cNvCxnSpPr>
                <a:stCxn id="66" idx="4"/>
                <a:endCxn id="68" idx="2"/>
              </p:cNvCxnSpPr>
              <p:nvPr/>
            </p:nvCxnSpPr>
            <p:spPr>
              <a:xfrm flipV="1">
                <a:off x="2594752" y="4679165"/>
                <a:ext cx="428628" cy="15716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CB5767B6-CAA3-48BA-8F6D-A48F56FA03DD}"/>
                  </a:ext>
                </a:extLst>
              </p:cNvPr>
              <p:cNvCxnSpPr>
                <a:stCxn id="68" idx="4"/>
                <a:endCxn id="71" idx="2"/>
              </p:cNvCxnSpPr>
              <p:nvPr/>
            </p:nvCxnSpPr>
            <p:spPr>
              <a:xfrm>
                <a:off x="3666322" y="4679165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11C7AD62-3958-4869-BD07-79BDFF3EFB28}"/>
                  </a:ext>
                </a:extLst>
              </p:cNvPr>
              <p:cNvCxnSpPr>
                <a:stCxn id="68" idx="4"/>
                <a:endCxn id="70" idx="2"/>
              </p:cNvCxnSpPr>
              <p:nvPr/>
            </p:nvCxnSpPr>
            <p:spPr>
              <a:xfrm>
                <a:off x="3666322" y="4679165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E58FA97C-097E-469E-93C4-A4CA21AFA0F0}"/>
                  </a:ext>
                </a:extLst>
              </p:cNvPr>
              <p:cNvCxnSpPr>
                <a:stCxn id="68" idx="4"/>
                <a:endCxn id="72" idx="2"/>
              </p:cNvCxnSpPr>
              <p:nvPr/>
            </p:nvCxnSpPr>
            <p:spPr>
              <a:xfrm>
                <a:off x="3666322" y="4679165"/>
                <a:ext cx="428628" cy="15716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5E3F6960-9B81-48FA-95B8-ED51BB1C496A}"/>
                  </a:ext>
                </a:extLst>
              </p:cNvPr>
              <p:cNvCxnSpPr>
                <a:stCxn id="67" idx="4"/>
                <a:endCxn id="71" idx="2"/>
              </p:cNvCxnSpPr>
              <p:nvPr/>
            </p:nvCxnSpPr>
            <p:spPr>
              <a:xfrm flipV="1">
                <a:off x="3666322" y="4679165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81A01EC0-A467-4E5F-AE6A-9E4E27498B49}"/>
                  </a:ext>
                </a:extLst>
              </p:cNvPr>
              <p:cNvCxnSpPr>
                <a:stCxn id="67" idx="4"/>
                <a:endCxn id="70" idx="2"/>
              </p:cNvCxnSpPr>
              <p:nvPr/>
            </p:nvCxnSpPr>
            <p:spPr>
              <a:xfrm>
                <a:off x="3666322" y="5464983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5E814747-3AD7-46C2-89DE-403AE6348D58}"/>
                  </a:ext>
                </a:extLst>
              </p:cNvPr>
              <p:cNvCxnSpPr>
                <a:stCxn id="67" idx="4"/>
                <a:endCxn id="72" idx="2"/>
              </p:cNvCxnSpPr>
              <p:nvPr/>
            </p:nvCxnSpPr>
            <p:spPr>
              <a:xfrm>
                <a:off x="3666322" y="5464983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53FA0C87-AEAD-414B-A17A-BBF850F9BFF7}"/>
                  </a:ext>
                </a:extLst>
              </p:cNvPr>
              <p:cNvCxnSpPr>
                <a:stCxn id="69" idx="4"/>
                <a:endCxn id="71" idx="2"/>
              </p:cNvCxnSpPr>
              <p:nvPr/>
            </p:nvCxnSpPr>
            <p:spPr>
              <a:xfrm flipV="1">
                <a:off x="3666322" y="4679165"/>
                <a:ext cx="428628" cy="1571636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0A4299F7-D831-4414-9D11-A9E31EA4EBCC}"/>
                  </a:ext>
                </a:extLst>
              </p:cNvPr>
              <p:cNvCxnSpPr>
                <a:stCxn id="69" idx="4"/>
                <a:endCxn id="70" idx="2"/>
              </p:cNvCxnSpPr>
              <p:nvPr/>
            </p:nvCxnSpPr>
            <p:spPr>
              <a:xfrm flipV="1">
                <a:off x="3666322" y="5464983"/>
                <a:ext cx="428628" cy="78581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D45D7272-3897-4157-B16A-CBBF0B5BFBB2}"/>
                  </a:ext>
                </a:extLst>
              </p:cNvPr>
              <p:cNvCxnSpPr>
                <a:stCxn id="69" idx="4"/>
                <a:endCxn id="72" idx="2"/>
              </p:cNvCxnSpPr>
              <p:nvPr/>
            </p:nvCxnSpPr>
            <p:spPr>
              <a:xfrm>
                <a:off x="3666322" y="6250801"/>
                <a:ext cx="42862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198">
              <a:extLst>
                <a:ext uri="{FF2B5EF4-FFF2-40B4-BE49-F238E27FC236}">
                  <a16:creationId xmlns:a16="http://schemas.microsoft.com/office/drawing/2014/main" id="{C3A1DB0D-49D0-4147-94F5-2B7DA73E4174}"/>
                </a:ext>
              </a:extLst>
            </p:cNvPr>
            <p:cNvGrpSpPr/>
            <p:nvPr/>
          </p:nvGrpSpPr>
          <p:grpSpPr>
            <a:xfrm>
              <a:off x="214348" y="2786058"/>
              <a:ext cx="2095020" cy="3429021"/>
              <a:chOff x="0" y="2428868"/>
              <a:chExt cx="3309132" cy="3786214"/>
            </a:xfrm>
          </p:grpSpPr>
          <p:sp>
            <p:nvSpPr>
              <p:cNvPr id="38" name="오른쪽 화살표 23">
                <a:extLst>
                  <a:ext uri="{FF2B5EF4-FFF2-40B4-BE49-F238E27FC236}">
                    <a16:creationId xmlns:a16="http://schemas.microsoft.com/office/drawing/2014/main" id="{78349A72-2366-4A26-BD18-065F307358D3}"/>
                  </a:ext>
                </a:extLst>
              </p:cNvPr>
              <p:cNvSpPr/>
              <p:nvPr/>
            </p:nvSpPr>
            <p:spPr>
              <a:xfrm>
                <a:off x="2809066" y="2571744"/>
                <a:ext cx="500066" cy="2857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0" name="오른쪽 화살표 24">
                <a:extLst>
                  <a:ext uri="{FF2B5EF4-FFF2-40B4-BE49-F238E27FC236}">
                    <a16:creationId xmlns:a16="http://schemas.microsoft.com/office/drawing/2014/main" id="{7D225F92-03DF-4DD7-9811-20EEE4DB263B}"/>
                  </a:ext>
                </a:extLst>
              </p:cNvPr>
              <p:cNvSpPr/>
              <p:nvPr/>
            </p:nvSpPr>
            <p:spPr>
              <a:xfrm>
                <a:off x="2809066" y="4214818"/>
                <a:ext cx="500066" cy="2857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1" name="오른쪽 화살표 25">
                <a:extLst>
                  <a:ext uri="{FF2B5EF4-FFF2-40B4-BE49-F238E27FC236}">
                    <a16:creationId xmlns:a16="http://schemas.microsoft.com/office/drawing/2014/main" id="{FAD25B5C-A9ED-404B-8AB7-4859EA365705}"/>
                  </a:ext>
                </a:extLst>
              </p:cNvPr>
              <p:cNvSpPr/>
              <p:nvPr/>
            </p:nvSpPr>
            <p:spPr>
              <a:xfrm>
                <a:off x="2809066" y="5786454"/>
                <a:ext cx="500066" cy="2857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grpSp>
            <p:nvGrpSpPr>
              <p:cNvPr id="42" name="그룹 116">
                <a:extLst>
                  <a:ext uri="{FF2B5EF4-FFF2-40B4-BE49-F238E27FC236}">
                    <a16:creationId xmlns:a16="http://schemas.microsoft.com/office/drawing/2014/main" id="{66F8A512-FAA4-49C1-9C94-DB2DB346E952}"/>
                  </a:ext>
                </a:extLst>
              </p:cNvPr>
              <p:cNvGrpSpPr/>
              <p:nvPr/>
            </p:nvGrpSpPr>
            <p:grpSpPr>
              <a:xfrm>
                <a:off x="94422" y="3929066"/>
                <a:ext cx="928694" cy="857256"/>
                <a:chOff x="237298" y="2214554"/>
                <a:chExt cx="928694" cy="857256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492EDDC-6B71-43ED-ACE3-76EC7DB94A12}"/>
                    </a:ext>
                  </a:extLst>
                </p:cNvPr>
                <p:cNvSpPr/>
                <p:nvPr/>
              </p:nvSpPr>
              <p:spPr>
                <a:xfrm>
                  <a:off x="237298" y="2786058"/>
                  <a:ext cx="928694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572180F-BEBD-480B-A77A-ED6A284F0E32}"/>
                    </a:ext>
                  </a:extLst>
                </p:cNvPr>
                <p:cNvSpPr/>
                <p:nvPr/>
              </p:nvSpPr>
              <p:spPr>
                <a:xfrm>
                  <a:off x="237298" y="2643182"/>
                  <a:ext cx="928694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CF947090-50CF-4FDA-BE23-2E78A3A7364E}"/>
                    </a:ext>
                  </a:extLst>
                </p:cNvPr>
                <p:cNvSpPr/>
                <p:nvPr/>
              </p:nvSpPr>
              <p:spPr>
                <a:xfrm>
                  <a:off x="237298" y="2500306"/>
                  <a:ext cx="928694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1640236D-A9B8-4690-8C10-AC2175EA1B5D}"/>
                    </a:ext>
                  </a:extLst>
                </p:cNvPr>
                <p:cNvSpPr/>
                <p:nvPr/>
              </p:nvSpPr>
              <p:spPr>
                <a:xfrm>
                  <a:off x="237298" y="2357430"/>
                  <a:ext cx="928694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77E283C-A8EC-4B4C-BB43-FB8AD2085336}"/>
                    </a:ext>
                  </a:extLst>
                </p:cNvPr>
                <p:cNvSpPr/>
                <p:nvPr/>
              </p:nvSpPr>
              <p:spPr>
                <a:xfrm>
                  <a:off x="237298" y="2214554"/>
                  <a:ext cx="928694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/>
                </a:p>
              </p:txBody>
            </p:sp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8EF526CD-71F3-4B9B-81C7-7746B38F1D85}"/>
                  </a:ext>
                </a:extLst>
              </p:cNvPr>
              <p:cNvSpPr/>
              <p:nvPr/>
            </p:nvSpPr>
            <p:spPr>
              <a:xfrm>
                <a:off x="1737496" y="2714620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6075C15-86E3-4D63-BB20-3942BBA4E406}"/>
                  </a:ext>
                </a:extLst>
              </p:cNvPr>
              <p:cNvSpPr/>
              <p:nvPr/>
            </p:nvSpPr>
            <p:spPr>
              <a:xfrm>
                <a:off x="1737496" y="2571744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307DAAE-D097-4816-9E97-8F24E8B559BF}"/>
                  </a:ext>
                </a:extLst>
              </p:cNvPr>
              <p:cNvSpPr/>
              <p:nvPr/>
            </p:nvSpPr>
            <p:spPr>
              <a:xfrm>
                <a:off x="1737496" y="2428868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7C5324B6-F8BB-4007-B01C-48C21D18D419}"/>
                  </a:ext>
                </a:extLst>
              </p:cNvPr>
              <p:cNvSpPr/>
              <p:nvPr/>
            </p:nvSpPr>
            <p:spPr>
              <a:xfrm>
                <a:off x="1737496" y="4357694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4C54DF7-8BC2-467D-ACC9-ABF7F45B5F56}"/>
                  </a:ext>
                </a:extLst>
              </p:cNvPr>
              <p:cNvSpPr/>
              <p:nvPr/>
            </p:nvSpPr>
            <p:spPr>
              <a:xfrm>
                <a:off x="1737496" y="4214818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D7C8BD9-75FF-4BB6-9A6A-E931DA7F6315}"/>
                  </a:ext>
                </a:extLst>
              </p:cNvPr>
              <p:cNvSpPr/>
              <p:nvPr/>
            </p:nvSpPr>
            <p:spPr>
              <a:xfrm>
                <a:off x="1737496" y="4071942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29368724-F93B-4871-8E93-75985B84F356}"/>
                  </a:ext>
                </a:extLst>
              </p:cNvPr>
              <p:cNvSpPr/>
              <p:nvPr/>
            </p:nvSpPr>
            <p:spPr>
              <a:xfrm>
                <a:off x="1808934" y="5929330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DAD2FAA-A620-4A61-A36A-61E711B92897}"/>
                  </a:ext>
                </a:extLst>
              </p:cNvPr>
              <p:cNvSpPr/>
              <p:nvPr/>
            </p:nvSpPr>
            <p:spPr>
              <a:xfrm>
                <a:off x="1808934" y="5786454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1A748E2-22A8-40EA-9032-8BC119EFCB5B}"/>
                  </a:ext>
                </a:extLst>
              </p:cNvPr>
              <p:cNvSpPr/>
              <p:nvPr/>
            </p:nvSpPr>
            <p:spPr>
              <a:xfrm>
                <a:off x="1808934" y="5643578"/>
                <a:ext cx="928694" cy="2857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8DFDFB8-87C1-45EE-927E-6371381F88F4}"/>
                  </a:ext>
                </a:extLst>
              </p:cNvPr>
              <p:cNvSpPr/>
              <p:nvPr/>
            </p:nvSpPr>
            <p:spPr>
              <a:xfrm>
                <a:off x="0" y="3714752"/>
                <a:ext cx="1237430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cxnSp>
            <p:nvCxnSpPr>
              <p:cNvPr id="53" name="꺾인 연결선 38">
                <a:extLst>
                  <a:ext uri="{FF2B5EF4-FFF2-40B4-BE49-F238E27FC236}">
                    <a16:creationId xmlns:a16="http://schemas.microsoft.com/office/drawing/2014/main" id="{67916043-5021-4489-82DC-111804B10DAA}"/>
                  </a:ext>
                </a:extLst>
              </p:cNvPr>
              <p:cNvCxnSpPr>
                <a:stCxn id="58" idx="6"/>
                <a:endCxn id="44" idx="2"/>
              </p:cNvCxnSpPr>
              <p:nvPr/>
            </p:nvCxnSpPr>
            <p:spPr>
              <a:xfrm flipV="1">
                <a:off x="1023116" y="2714620"/>
                <a:ext cx="714380" cy="164307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꺾인 연결선 39">
                <a:extLst>
                  <a:ext uri="{FF2B5EF4-FFF2-40B4-BE49-F238E27FC236}">
                    <a16:creationId xmlns:a16="http://schemas.microsoft.com/office/drawing/2014/main" id="{C063A4F8-0FC2-4E67-AFE4-6BBBEFF4C8B0}"/>
                  </a:ext>
                </a:extLst>
              </p:cNvPr>
              <p:cNvCxnSpPr>
                <a:stCxn id="58" idx="6"/>
                <a:endCxn id="47" idx="2"/>
              </p:cNvCxnSpPr>
              <p:nvPr/>
            </p:nvCxnSpPr>
            <p:spPr>
              <a:xfrm>
                <a:off x="1023116" y="4357694"/>
                <a:ext cx="71438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꺾인 연결선 40">
                <a:extLst>
                  <a:ext uri="{FF2B5EF4-FFF2-40B4-BE49-F238E27FC236}">
                    <a16:creationId xmlns:a16="http://schemas.microsoft.com/office/drawing/2014/main" id="{7DD93AEA-19F6-474A-899C-B9D08DD7BBEE}"/>
                  </a:ext>
                </a:extLst>
              </p:cNvPr>
              <p:cNvCxnSpPr>
                <a:stCxn id="58" idx="6"/>
                <a:endCxn id="50" idx="2"/>
              </p:cNvCxnSpPr>
              <p:nvPr/>
            </p:nvCxnSpPr>
            <p:spPr>
              <a:xfrm>
                <a:off x="1023116" y="4357694"/>
                <a:ext cx="785818" cy="1571636"/>
              </a:xfrm>
              <a:prstGeom prst="bentConnector3">
                <a:avLst>
                  <a:gd name="adj1" fmla="val 4534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9CAA302-6EDC-4EE4-B37D-4B8764F1F78E}"/>
                </a:ext>
              </a:extLst>
            </p:cNvPr>
            <p:cNvSpPr/>
            <p:nvPr/>
          </p:nvSpPr>
          <p:spPr>
            <a:xfrm>
              <a:off x="7668079" y="2500306"/>
              <a:ext cx="857393" cy="40719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/>
                <a:t>품질검사</a:t>
              </a:r>
              <a:endParaRPr lang="en-US" altLang="ko-KR" sz="1800" b="1" dirty="0"/>
            </a:p>
            <a:p>
              <a:pPr algn="ctr"/>
              <a:r>
                <a:rPr lang="ko-KR" altLang="en-US" sz="1800" b="1" dirty="0"/>
                <a:t>실시</a:t>
              </a:r>
            </a:p>
          </p:txBody>
        </p:sp>
        <p:sp>
          <p:nvSpPr>
            <p:cNvPr id="30" name="왼쪽 중괄호 29">
              <a:extLst>
                <a:ext uri="{FF2B5EF4-FFF2-40B4-BE49-F238E27FC236}">
                  <a16:creationId xmlns:a16="http://schemas.microsoft.com/office/drawing/2014/main" id="{085A61E1-2372-4D83-BF65-58179B811773}"/>
                </a:ext>
              </a:extLst>
            </p:cNvPr>
            <p:cNvSpPr/>
            <p:nvPr/>
          </p:nvSpPr>
          <p:spPr>
            <a:xfrm rot="5400000">
              <a:off x="4810129" y="-429059"/>
              <a:ext cx="357190" cy="5072911"/>
            </a:xfrm>
            <a:prstGeom prst="leftBrace">
              <a:avLst>
                <a:gd name="adj1" fmla="val 14849"/>
                <a:gd name="adj2" fmla="val 8103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1" name="왼쪽 중괄호 30">
              <a:extLst>
                <a:ext uri="{FF2B5EF4-FFF2-40B4-BE49-F238E27FC236}">
                  <a16:creationId xmlns:a16="http://schemas.microsoft.com/office/drawing/2014/main" id="{F89C1C2F-0900-422E-9BF5-B2CAFDDDF2C6}"/>
                </a:ext>
              </a:extLst>
            </p:cNvPr>
            <p:cNvSpPr/>
            <p:nvPr/>
          </p:nvSpPr>
          <p:spPr>
            <a:xfrm rot="5400000">
              <a:off x="7882455" y="1571526"/>
              <a:ext cx="357190" cy="1071742"/>
            </a:xfrm>
            <a:prstGeom prst="leftBrace">
              <a:avLst>
                <a:gd name="adj1" fmla="val 14849"/>
                <a:gd name="adj2" fmla="val 5088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2" name="오른쪽 화살표 17">
              <a:extLst>
                <a:ext uri="{FF2B5EF4-FFF2-40B4-BE49-F238E27FC236}">
                  <a16:creationId xmlns:a16="http://schemas.microsoft.com/office/drawing/2014/main" id="{CC2413FD-98D6-4742-A2C8-EBE2EE4802DC}"/>
                </a:ext>
              </a:extLst>
            </p:cNvPr>
            <p:cNvSpPr/>
            <p:nvPr/>
          </p:nvSpPr>
          <p:spPr>
            <a:xfrm>
              <a:off x="7382281" y="4429132"/>
              <a:ext cx="21434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3" name="오른쪽 화살표 18">
              <a:extLst>
                <a:ext uri="{FF2B5EF4-FFF2-40B4-BE49-F238E27FC236}">
                  <a16:creationId xmlns:a16="http://schemas.microsoft.com/office/drawing/2014/main" id="{AF4363AD-4414-492C-8CBA-C9375E3110C1}"/>
                </a:ext>
              </a:extLst>
            </p:cNvPr>
            <p:cNvSpPr/>
            <p:nvPr/>
          </p:nvSpPr>
          <p:spPr>
            <a:xfrm>
              <a:off x="7382281" y="3071810"/>
              <a:ext cx="21434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4" name="오른쪽 화살표 19">
              <a:extLst>
                <a:ext uri="{FF2B5EF4-FFF2-40B4-BE49-F238E27FC236}">
                  <a16:creationId xmlns:a16="http://schemas.microsoft.com/office/drawing/2014/main" id="{78DB7A7F-7BCA-446C-A649-FD543D135118}"/>
                </a:ext>
              </a:extLst>
            </p:cNvPr>
            <p:cNvSpPr/>
            <p:nvPr/>
          </p:nvSpPr>
          <p:spPr>
            <a:xfrm>
              <a:off x="7382281" y="5929330"/>
              <a:ext cx="214348" cy="14287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35" name="오른쪽 화살표 20">
              <a:extLst>
                <a:ext uri="{FF2B5EF4-FFF2-40B4-BE49-F238E27FC236}">
                  <a16:creationId xmlns:a16="http://schemas.microsoft.com/office/drawing/2014/main" id="{9717DF1A-12E2-4AA6-8040-8702AFB239BD}"/>
                </a:ext>
              </a:extLst>
            </p:cNvPr>
            <p:cNvSpPr/>
            <p:nvPr/>
          </p:nvSpPr>
          <p:spPr>
            <a:xfrm>
              <a:off x="8596921" y="3857628"/>
              <a:ext cx="428697" cy="142876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DCE7064-D6F4-4973-BE56-7A376D54E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4437" y="2928934"/>
              <a:ext cx="964568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id="{412E5D34-707D-4D20-8C66-23041FE95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97067" y="4214819"/>
              <a:ext cx="728029" cy="79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0" name="Rectangle 17">
            <a:extLst>
              <a:ext uri="{FF2B5EF4-FFF2-40B4-BE49-F238E27FC236}">
                <a16:creationId xmlns:a16="http://schemas.microsoft.com/office/drawing/2014/main" id="{97A6B486-0ED6-4D51-84C5-D8368A2EC40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6496" y="4090755"/>
            <a:ext cx="8805592" cy="22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marL="173038" lvl="0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Wafer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모래에서 뽑은 광물을 정화하여 순도 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99.999%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규소 생성 후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시료를 이용하여 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Wafer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lvl="0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Oxidation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반도체 내 구조를 형성하는 산화막을 생성하는 작업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Photo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반도체의 구조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(Pattern)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Wafer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위로 옮기는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Etching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화학적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수단을 이용하여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반도체의 구조에 맞게 </a:t>
            </a:r>
            <a:r>
              <a:rPr kumimoji="1" lang="ko-KR" altLang="en-US" sz="1300" kern="0" dirty="0" err="1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산화막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물질을 선택적으로 제거하는 단계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lvl="0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Deposition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소자를 구동하기 위한 다양한 </a:t>
            </a:r>
            <a:r>
              <a:rPr kumimoji="1" lang="ko-KR" altLang="en-US" sz="1300" kern="0" dirty="0" err="1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금속막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300" kern="0" dirty="0" err="1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flm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형성하는 작업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lvl="0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Metallization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반도체에 전기적인 특성을 부여하는 작업 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lvl="0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Electrical Die Sorting (ESD)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제작된 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Wafer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여러 가지 검사를 통해 품질을 확인하는 작업 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3038" lvl="0">
              <a:spcBef>
                <a:spcPts val="600"/>
              </a:spcBef>
              <a:defRPr/>
            </a:pPr>
            <a:r>
              <a:rPr kumimoji="1" lang="en-US" altLang="ko-KR" sz="1300" b="1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Packing :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완성된 제품을 포장</a:t>
            </a:r>
            <a:r>
              <a:rPr kumimoji="1" lang="en-US" altLang="ko-KR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(Packing) </a:t>
            </a:r>
            <a:r>
              <a:rPr kumimoji="1" lang="ko-KR" altLang="en-US" sz="1300" kern="0" dirty="0">
                <a:ln>
                  <a:solidFill>
                    <a:sysClr val="windowText" lastClr="000000">
                      <a:lumMod val="85000"/>
                      <a:lumOff val="15000"/>
                      <a:alpha val="8000"/>
                    </a:sysClr>
                  </a:solidFill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단계 </a:t>
            </a:r>
            <a:endParaRPr kumimoji="1" lang="en-US" altLang="ko-KR" sz="1300" kern="0" dirty="0">
              <a:ln>
                <a:solidFill>
                  <a:sysClr val="windowText" lastClr="000000">
                    <a:lumMod val="85000"/>
                    <a:lumOff val="15000"/>
                    <a:alpha val="8000"/>
                  </a:sysClr>
                </a:solidFill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0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공정의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DF9C9-AF03-9919-BEF6-B583CE4769B2}"/>
              </a:ext>
            </a:extLst>
          </p:cNvPr>
          <p:cNvSpPr txBox="1"/>
          <p:nvPr/>
        </p:nvSpPr>
        <p:spPr>
          <a:xfrm>
            <a:off x="165860" y="642918"/>
            <a:ext cx="95012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+mn-ea"/>
              </a:rPr>
              <a:t> Oxidation Process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750ºC ~ 1100ºC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Oxide </a:t>
            </a:r>
            <a:r>
              <a:rPr lang="ko-KR" altLang="en-US" sz="1200" dirty="0">
                <a:latin typeface="+mn-ea"/>
              </a:rPr>
              <a:t>산화물을 성장 시킴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산화물 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반도체 공정에 필요한 물질로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반도체 내 구조를 형성하는데 사용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건물에 있어서 시멘트와 같은 역할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다른 전기적 </a:t>
            </a:r>
            <a:r>
              <a:rPr lang="en-US" altLang="ko-KR" sz="1200" dirty="0">
                <a:latin typeface="+mn-ea"/>
              </a:rPr>
              <a:t>Device</a:t>
            </a:r>
            <a:r>
              <a:rPr lang="ko-KR" altLang="en-US" sz="1200" dirty="0">
                <a:latin typeface="+mn-ea"/>
              </a:rPr>
              <a:t>를 보호하거나 서로 다른 </a:t>
            </a:r>
            <a:r>
              <a:rPr lang="en-US" altLang="ko-KR" sz="1200" dirty="0">
                <a:latin typeface="+mn-ea"/>
              </a:rPr>
              <a:t>Layer</a:t>
            </a:r>
            <a:r>
              <a:rPr lang="ko-KR" altLang="en-US" sz="1200" dirty="0">
                <a:latin typeface="+mn-ea"/>
              </a:rPr>
              <a:t>를 구분할 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또는 외부의 이물질로부터 </a:t>
            </a:r>
            <a:r>
              <a:rPr lang="en-US" altLang="ko-KR" sz="1200" dirty="0">
                <a:latin typeface="+mn-ea"/>
              </a:rPr>
              <a:t>IC</a:t>
            </a:r>
            <a:r>
              <a:rPr lang="ko-KR" altLang="en-US" sz="1200" dirty="0">
                <a:latin typeface="+mn-ea"/>
              </a:rPr>
              <a:t>를 보호할 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산화물을 길러 사용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2</a:t>
            </a:r>
            <a:r>
              <a:rPr lang="ko-KR" altLang="en-US" sz="1200" b="1" dirty="0">
                <a:latin typeface="+mn-ea"/>
              </a:rPr>
              <a:t>가지 </a:t>
            </a:r>
            <a:r>
              <a:rPr lang="en-US" altLang="ko-KR" sz="1200" b="1" dirty="0">
                <a:latin typeface="+mn-ea"/>
              </a:rPr>
              <a:t>Oxidation </a:t>
            </a:r>
            <a:r>
              <a:rPr lang="ko-KR" altLang="en-US" sz="1200" b="1" dirty="0">
                <a:latin typeface="+mn-ea"/>
              </a:rPr>
              <a:t>방식이 존재 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	1) Wet : </a:t>
            </a:r>
            <a:r>
              <a:rPr lang="ko-KR" altLang="en-US" sz="1200" dirty="0">
                <a:latin typeface="+mn-ea"/>
              </a:rPr>
              <a:t>수증기가 반응에 참여하는 방식  </a:t>
            </a:r>
            <a:r>
              <a:rPr lang="en-US" altLang="ko-KR" sz="1200" dirty="0">
                <a:latin typeface="+mn-ea"/>
              </a:rPr>
              <a:t>( Si + 2H²O -&gt; SiO² + 2H² ) / </a:t>
            </a:r>
            <a:r>
              <a:rPr lang="ko-KR" altLang="en-US" sz="1200" dirty="0">
                <a:latin typeface="+mn-ea"/>
              </a:rPr>
              <a:t>첨가물이 </a:t>
            </a:r>
            <a:r>
              <a:rPr lang="en-US" altLang="ko-KR" sz="1200" dirty="0">
                <a:latin typeface="+mn-ea"/>
              </a:rPr>
              <a:t>Vapor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	2) Dry : </a:t>
            </a:r>
            <a:r>
              <a:rPr lang="ko-KR" altLang="en-US" sz="1200" dirty="0">
                <a:latin typeface="+mn-ea"/>
              </a:rPr>
              <a:t>산소가스가 반응에 참여하는 방식</a:t>
            </a:r>
            <a:r>
              <a:rPr lang="en-US" altLang="ko-KR" sz="1200" dirty="0">
                <a:latin typeface="+mn-ea"/>
              </a:rPr>
              <a:t> ( Si + O² -&gt; SiO² ) / </a:t>
            </a:r>
            <a:r>
              <a:rPr lang="ko-KR" altLang="en-US" sz="1200" dirty="0">
                <a:latin typeface="+mn-ea"/>
              </a:rPr>
              <a:t>첨가물이 </a:t>
            </a:r>
            <a:r>
              <a:rPr lang="en-US" altLang="ko-KR" sz="1200" dirty="0">
                <a:latin typeface="+mn-ea"/>
              </a:rPr>
              <a:t>Gas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- Dry </a:t>
            </a:r>
            <a:r>
              <a:rPr lang="ko-KR" altLang="en-US" sz="1200" dirty="0">
                <a:latin typeface="+mn-ea"/>
              </a:rPr>
              <a:t>방식보다 </a:t>
            </a:r>
            <a:r>
              <a:rPr lang="en-US" altLang="ko-KR" sz="1200" dirty="0">
                <a:latin typeface="+mn-ea"/>
              </a:rPr>
              <a:t>Wet </a:t>
            </a:r>
            <a:r>
              <a:rPr lang="ko-KR" altLang="en-US" sz="1200" dirty="0">
                <a:latin typeface="+mn-ea"/>
              </a:rPr>
              <a:t>방식이 반응속도가 더 빠르나</a:t>
            </a:r>
            <a:r>
              <a:rPr lang="en-US" altLang="ko-KR" sz="1200" dirty="0">
                <a:latin typeface="+mn-ea"/>
              </a:rPr>
              <a:t>, Dry </a:t>
            </a:r>
            <a:r>
              <a:rPr lang="ko-KR" altLang="en-US" sz="1200" dirty="0">
                <a:latin typeface="+mn-ea"/>
              </a:rPr>
              <a:t>방식이 산화물을 더욱 </a:t>
            </a:r>
            <a:r>
              <a:rPr lang="ko-KR" altLang="en-US" sz="1200" b="1" dirty="0">
                <a:latin typeface="+mn-ea"/>
              </a:rPr>
              <a:t>정확하게 </a:t>
            </a:r>
            <a:r>
              <a:rPr lang="ko-KR" altLang="en-US" sz="1200" dirty="0">
                <a:latin typeface="+mn-ea"/>
              </a:rPr>
              <a:t>생성 할 수 있음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- </a:t>
            </a:r>
            <a:r>
              <a:rPr lang="ko-KR" altLang="en-US" sz="1200" dirty="0">
                <a:latin typeface="+mn-ea"/>
              </a:rPr>
              <a:t>산화물의 생성 속도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산화물이 쌓인 높이 </a:t>
            </a:r>
            <a:r>
              <a:rPr lang="en-US" altLang="ko-KR" sz="1200" dirty="0">
                <a:latin typeface="+mn-ea"/>
              </a:rPr>
              <a:t>nm) </a:t>
            </a:r>
            <a:r>
              <a:rPr lang="ko-KR" altLang="en-US" sz="1200" dirty="0">
                <a:latin typeface="+mn-ea"/>
              </a:rPr>
              <a:t>는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시간과 온도에 비례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- Dry </a:t>
            </a:r>
            <a:r>
              <a:rPr lang="ko-KR" altLang="en-US" sz="1200" dirty="0">
                <a:latin typeface="+mn-ea"/>
              </a:rPr>
              <a:t>방식과 </a:t>
            </a:r>
            <a:r>
              <a:rPr lang="en-US" altLang="ko-KR" sz="1200" dirty="0">
                <a:latin typeface="+mn-ea"/>
              </a:rPr>
              <a:t>Wet </a:t>
            </a:r>
            <a:r>
              <a:rPr lang="ko-KR" altLang="en-US" sz="1200" dirty="0">
                <a:latin typeface="+mn-ea"/>
              </a:rPr>
              <a:t>방식에 따라서 첨가물이 다르게 들어감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	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 데이터에선 </a:t>
            </a:r>
            <a:r>
              <a:rPr lang="en-US" altLang="ko-KR" sz="1200" dirty="0">
                <a:latin typeface="+mn-ea"/>
              </a:rPr>
              <a:t>Photo</a:t>
            </a:r>
            <a:r>
              <a:rPr lang="ko-KR" altLang="en-US" sz="1200" dirty="0">
                <a:latin typeface="+mn-ea"/>
              </a:rPr>
              <a:t>공정을 하기 전에 실시된 산화공정 데이터로</a:t>
            </a:r>
            <a:r>
              <a:rPr lang="en-US" altLang="ko-KR" sz="1200" dirty="0">
                <a:latin typeface="+mn-ea"/>
              </a:rPr>
              <a:t>, Dry </a:t>
            </a:r>
            <a:r>
              <a:rPr lang="ko-KR" altLang="en-US" sz="1200" dirty="0">
                <a:latin typeface="+mn-ea"/>
              </a:rPr>
              <a:t>방식으로 작동된 경우와 </a:t>
            </a:r>
            <a:r>
              <a:rPr lang="en-US" altLang="ko-KR" sz="1200" dirty="0">
                <a:latin typeface="+mn-ea"/>
              </a:rPr>
              <a:t>Wet </a:t>
            </a:r>
            <a:r>
              <a:rPr lang="ko-KR" altLang="en-US" sz="1200" dirty="0">
                <a:latin typeface="+mn-ea"/>
              </a:rPr>
              <a:t>방식으로 작동된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가지 경우가 있음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Thickness </a:t>
            </a:r>
            <a:r>
              <a:rPr lang="ko-KR" altLang="en-US" sz="1200" dirty="0">
                <a:latin typeface="+mn-ea"/>
              </a:rPr>
              <a:t>값이 </a:t>
            </a:r>
            <a:r>
              <a:rPr lang="en-US" altLang="ko-KR" sz="1200" dirty="0">
                <a:latin typeface="+mn-ea"/>
              </a:rPr>
              <a:t>700nm </a:t>
            </a:r>
            <a:r>
              <a:rPr lang="ko-KR" altLang="en-US" sz="1200" dirty="0">
                <a:latin typeface="+mn-ea"/>
              </a:rPr>
              <a:t>이상일 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다음 </a:t>
            </a:r>
            <a:r>
              <a:rPr lang="en-US" altLang="ko-KR" sz="1200" dirty="0">
                <a:latin typeface="+mn-ea"/>
              </a:rPr>
              <a:t>Photo</a:t>
            </a:r>
            <a:r>
              <a:rPr lang="ko-KR" altLang="en-US" sz="1200" dirty="0">
                <a:latin typeface="+mn-ea"/>
              </a:rPr>
              <a:t>공정에서 문제없이 공정이 진행될 수 있음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36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공정의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8F60B-0CD6-5C42-B8BA-9D251FCFD7C8}"/>
              </a:ext>
            </a:extLst>
          </p:cNvPr>
          <p:cNvSpPr txBox="1"/>
          <p:nvPr/>
        </p:nvSpPr>
        <p:spPr>
          <a:xfrm>
            <a:off x="165860" y="642918"/>
            <a:ext cx="9501254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PhotoLithography</a:t>
            </a:r>
            <a:r>
              <a:rPr lang="en-US" altLang="ko-KR" b="1" dirty="0">
                <a:latin typeface="+mn-ea"/>
              </a:rPr>
              <a:t> Process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반도체 공정에서 가장 중요한 공정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반도체의 </a:t>
            </a:r>
            <a:r>
              <a:rPr lang="en-US" altLang="ko-KR" sz="1200" dirty="0">
                <a:latin typeface="+mn-ea"/>
              </a:rPr>
              <a:t>Pattern 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Wafer </a:t>
            </a:r>
            <a:r>
              <a:rPr lang="ko-KR" altLang="en-US" sz="1200" dirty="0">
                <a:latin typeface="+mn-ea"/>
              </a:rPr>
              <a:t>위로 옮기는</a:t>
            </a:r>
            <a:r>
              <a:rPr lang="en-US" altLang="ko-KR" sz="1200" dirty="0">
                <a:latin typeface="+mn-ea"/>
              </a:rPr>
              <a:t>(Transfer)</a:t>
            </a:r>
            <a:r>
              <a:rPr lang="ko-KR" altLang="en-US" sz="1200" dirty="0">
                <a:latin typeface="+mn-ea"/>
              </a:rPr>
              <a:t>작업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감광물질</a:t>
            </a:r>
            <a:r>
              <a:rPr lang="en-US" altLang="ko-KR" sz="1200" dirty="0">
                <a:latin typeface="+mn-ea"/>
              </a:rPr>
              <a:t>(Photo resist)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위에 입힌 뒤</a:t>
            </a:r>
            <a:r>
              <a:rPr lang="en-US" altLang="ko-KR" sz="1200" dirty="0">
                <a:latin typeface="+mn-ea"/>
              </a:rPr>
              <a:t>, Mask</a:t>
            </a:r>
            <a:r>
              <a:rPr lang="ko-KR" altLang="en-US" sz="1200" dirty="0">
                <a:latin typeface="+mn-ea"/>
              </a:rPr>
              <a:t>를 이용하여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감광물질을 반응하게 하는 빛을 쏘아 구조를 형성하는 방식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Photo</a:t>
            </a:r>
            <a:r>
              <a:rPr lang="ko-KR" altLang="en-US" sz="1200" b="1" dirty="0">
                <a:latin typeface="+mn-ea"/>
              </a:rPr>
              <a:t>공정 내 </a:t>
            </a:r>
            <a:r>
              <a:rPr lang="en-US" altLang="ko-KR" sz="1200" b="1" dirty="0">
                <a:latin typeface="+mn-ea"/>
              </a:rPr>
              <a:t>8</a:t>
            </a:r>
            <a:r>
              <a:rPr lang="ko-KR" altLang="en-US" sz="1200" b="1" dirty="0">
                <a:latin typeface="+mn-ea"/>
              </a:rPr>
              <a:t>개의 </a:t>
            </a:r>
            <a:r>
              <a:rPr lang="en-US" altLang="ko-KR" sz="1200" b="1" dirty="0">
                <a:latin typeface="+mn-ea"/>
              </a:rPr>
              <a:t>Process</a:t>
            </a:r>
            <a:r>
              <a:rPr lang="ko-KR" altLang="en-US" sz="1200" b="1" dirty="0">
                <a:latin typeface="+mn-ea"/>
              </a:rPr>
              <a:t>가 존재</a:t>
            </a:r>
            <a:endParaRPr lang="en-US" altLang="ko-KR" sz="1200" b="1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Vapor Prime :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를 준비하는 단계</a:t>
            </a:r>
            <a:r>
              <a:rPr lang="en-US" altLang="ko-KR" sz="1200" dirty="0">
                <a:latin typeface="+mn-ea"/>
              </a:rPr>
              <a:t>, Wafer</a:t>
            </a:r>
            <a:r>
              <a:rPr lang="ko-KR" altLang="en-US" sz="1200" dirty="0">
                <a:latin typeface="+mn-ea"/>
              </a:rPr>
              <a:t>를 증기에 노출시켜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표면을 </a:t>
            </a:r>
            <a:r>
              <a:rPr lang="en-US" altLang="ko-KR" sz="1200" dirty="0">
                <a:latin typeface="+mn-ea"/>
              </a:rPr>
              <a:t>Hydrophobic(</a:t>
            </a:r>
            <a:r>
              <a:rPr lang="ko-KR" altLang="en-US" sz="1200" dirty="0" err="1">
                <a:latin typeface="+mn-ea"/>
              </a:rPr>
              <a:t>소수성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을 띄도록 만든다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- Wafer</a:t>
            </a:r>
            <a:r>
              <a:rPr lang="ko-KR" altLang="en-US" sz="1200" dirty="0">
                <a:latin typeface="+mn-ea"/>
              </a:rPr>
              <a:t>에 이물질 제거 및 </a:t>
            </a:r>
            <a:r>
              <a:rPr lang="en-US" altLang="ko-KR" sz="1200" dirty="0">
                <a:latin typeface="+mn-ea"/>
              </a:rPr>
              <a:t>Resist</a:t>
            </a:r>
            <a:r>
              <a:rPr lang="ko-KR" altLang="en-US" sz="1200" dirty="0">
                <a:latin typeface="+mn-ea"/>
              </a:rPr>
              <a:t>를 쉽게 흡착 시킬 수 있도록 만든다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Spin Coat : </a:t>
            </a:r>
            <a:r>
              <a:rPr lang="en-US" altLang="ko-KR" sz="1200" dirty="0">
                <a:latin typeface="+mn-ea"/>
              </a:rPr>
              <a:t>Prime Wafer</a:t>
            </a:r>
            <a:r>
              <a:rPr lang="ko-KR" altLang="en-US" sz="1200" dirty="0">
                <a:latin typeface="+mn-ea"/>
              </a:rPr>
              <a:t>에 액체 </a:t>
            </a:r>
            <a:r>
              <a:rPr lang="en-US" altLang="ko-KR" sz="1200" dirty="0">
                <a:latin typeface="+mn-ea"/>
              </a:rPr>
              <a:t>Photo Resist</a:t>
            </a:r>
            <a:r>
              <a:rPr lang="ko-KR" altLang="en-US" sz="1200" dirty="0">
                <a:latin typeface="+mn-ea"/>
              </a:rPr>
              <a:t> 물질을 코팅한다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600200" lvl="3" indent="-228600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- Wafer</a:t>
            </a:r>
            <a:r>
              <a:rPr lang="ko-KR" altLang="en-US" sz="1200" dirty="0">
                <a:latin typeface="+mn-ea"/>
              </a:rPr>
              <a:t>를 회전판 위에 올려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감광물질을 부으면서 회전판을 회전시켜 </a:t>
            </a:r>
            <a:r>
              <a:rPr lang="en-US" altLang="ko-KR" sz="1200" dirty="0">
                <a:latin typeface="+mn-ea"/>
              </a:rPr>
              <a:t>Resist </a:t>
            </a:r>
            <a:r>
              <a:rPr lang="ko-KR" altLang="en-US" sz="1200" dirty="0">
                <a:latin typeface="+mn-ea"/>
              </a:rPr>
              <a:t>물질이 퍼지게 하는 작업 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Soft Bake : </a:t>
            </a:r>
            <a:r>
              <a:rPr lang="en-US" altLang="ko-KR" sz="1200" dirty="0">
                <a:latin typeface="+mn-ea"/>
              </a:rPr>
              <a:t>Coating</a:t>
            </a:r>
            <a:r>
              <a:rPr lang="ko-KR" altLang="en-US" sz="1200" dirty="0">
                <a:latin typeface="+mn-ea"/>
              </a:rPr>
              <a:t>의 쓰였던 용매를 제거하고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의 균일성 향상을 위해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를 굽는 작업 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Alignment and Exposure :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에 감광물질에 빛을 쏘여</a:t>
            </a:r>
            <a:r>
              <a:rPr lang="en-US" altLang="ko-KR" sz="1200" dirty="0">
                <a:latin typeface="+mn-ea"/>
              </a:rPr>
              <a:t>, Pattern</a:t>
            </a:r>
            <a:r>
              <a:rPr lang="ko-KR" altLang="en-US" sz="1200" dirty="0">
                <a:latin typeface="+mn-ea"/>
              </a:rPr>
              <a:t>을 새기기 위햐여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빛이 노출되는 부분을 조절하는 </a:t>
            </a:r>
            <a:r>
              <a:rPr lang="en-US" altLang="ko-KR" sz="1200" dirty="0">
                <a:latin typeface="+mn-ea"/>
              </a:rPr>
              <a:t>Mask</a:t>
            </a:r>
            <a:r>
              <a:rPr lang="ko-KR" altLang="en-US" sz="1200" dirty="0">
                <a:latin typeface="+mn-ea"/>
              </a:rPr>
              <a:t>를 위에 올려</a:t>
            </a:r>
            <a:r>
              <a:rPr lang="en-US" altLang="ko-KR" sz="1200" dirty="0">
                <a:latin typeface="+mn-ea"/>
              </a:rPr>
              <a:t>, Wafer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Mask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Light Source</a:t>
            </a:r>
            <a:r>
              <a:rPr lang="ko-KR" altLang="en-US" sz="1200" dirty="0">
                <a:latin typeface="+mn-ea"/>
              </a:rPr>
              <a:t>를 정렬하고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빛을 노출시키는 과정 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Post-Exposure Bake (PEB)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감광물질이 빛에 노출된 직후</a:t>
            </a:r>
            <a:r>
              <a:rPr lang="en-US" altLang="ko-KR" sz="1200" dirty="0">
                <a:latin typeface="+mn-ea"/>
              </a:rPr>
              <a:t>, Develop</a:t>
            </a:r>
            <a:r>
              <a:rPr lang="ko-KR" altLang="en-US" sz="1200" dirty="0">
                <a:latin typeface="+mn-ea"/>
              </a:rPr>
              <a:t>과정 전에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를 살짝 굽는 작업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Develop : </a:t>
            </a:r>
            <a:r>
              <a:rPr lang="en-US" altLang="ko-KR" sz="1200" dirty="0" err="1">
                <a:latin typeface="+mn-ea"/>
              </a:rPr>
              <a:t>Photoresist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감광물질에 </a:t>
            </a:r>
            <a:r>
              <a:rPr lang="en-US" altLang="ko-KR" sz="1200" dirty="0">
                <a:latin typeface="+mn-ea"/>
              </a:rPr>
              <a:t>Pattern</a:t>
            </a:r>
            <a:r>
              <a:rPr lang="ko-KR" altLang="en-US" sz="1200" dirty="0">
                <a:latin typeface="+mn-ea"/>
              </a:rPr>
              <a:t>이 생성되는 단계로</a:t>
            </a:r>
            <a:r>
              <a:rPr lang="en-US" altLang="ko-KR" sz="1200" dirty="0">
                <a:latin typeface="+mn-ea"/>
              </a:rPr>
              <a:t>, Spin / Spray / puddle </a:t>
            </a:r>
            <a:r>
              <a:rPr lang="ko-KR" altLang="en-US" sz="1200" dirty="0">
                <a:latin typeface="+mn-ea"/>
              </a:rPr>
              <a:t>방법을 이용해</a:t>
            </a:r>
            <a:r>
              <a:rPr lang="en-US" altLang="ko-KR" sz="1200" dirty="0">
                <a:latin typeface="+mn-ea"/>
              </a:rPr>
              <a:t>, Wafer</a:t>
            </a:r>
            <a:r>
              <a:rPr lang="ko-KR" altLang="en-US" sz="1200" dirty="0">
                <a:latin typeface="+mn-ea"/>
              </a:rPr>
              <a:t>에 </a:t>
            </a:r>
            <a:r>
              <a:rPr lang="en-US" altLang="ko-KR" sz="1200" dirty="0">
                <a:latin typeface="+mn-ea"/>
              </a:rPr>
              <a:t>Pattern</a:t>
            </a:r>
            <a:r>
              <a:rPr lang="ko-KR" altLang="en-US" sz="1200" dirty="0">
                <a:latin typeface="+mn-ea"/>
              </a:rPr>
              <a:t>을 남기는 과정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Hard Bake : </a:t>
            </a:r>
            <a:r>
              <a:rPr lang="ko-KR" altLang="en-US" sz="1200" dirty="0">
                <a:latin typeface="+mn-ea"/>
              </a:rPr>
              <a:t>남아있는 감광물질을 증발시키고</a:t>
            </a:r>
            <a:r>
              <a:rPr lang="en-US" altLang="ko-KR" sz="1200" dirty="0">
                <a:latin typeface="+mn-ea"/>
              </a:rPr>
              <a:t>, Resist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사이의 접착을 향상시키는 작업 </a:t>
            </a:r>
            <a:endParaRPr lang="en-US" altLang="ko-KR" sz="1200" dirty="0">
              <a:latin typeface="+mn-ea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b="1" dirty="0">
                <a:latin typeface="+mn-ea"/>
              </a:rPr>
              <a:t>Develop Inspect : </a:t>
            </a:r>
            <a:r>
              <a:rPr lang="ko-KR" altLang="en-US" sz="1200" dirty="0">
                <a:latin typeface="+mn-ea"/>
              </a:rPr>
              <a:t>품질 검증 및 오류를 수정하는 작업 </a:t>
            </a:r>
            <a:r>
              <a:rPr lang="en-US" altLang="ko-KR" sz="1200" dirty="0">
                <a:latin typeface="+mn-ea"/>
              </a:rPr>
              <a:t>, Line Critical Dimension </a:t>
            </a:r>
            <a:r>
              <a:rPr lang="ko-KR" altLang="en-US" sz="1200" dirty="0">
                <a:latin typeface="+mn-ea"/>
              </a:rPr>
              <a:t>을 확인하여</a:t>
            </a:r>
            <a:r>
              <a:rPr lang="en-US" altLang="ko-KR" sz="1200" dirty="0">
                <a:latin typeface="+mn-ea"/>
              </a:rPr>
              <a:t>, Transfer </a:t>
            </a:r>
            <a:r>
              <a:rPr lang="ko-KR" altLang="en-US" sz="1200" dirty="0">
                <a:latin typeface="+mn-ea"/>
              </a:rPr>
              <a:t>된 구조 간의 거리를 확인한다</a:t>
            </a:r>
            <a:r>
              <a:rPr lang="en-US" altLang="ko-KR" sz="1200" dirty="0">
                <a:latin typeface="+mn-ea"/>
              </a:rPr>
              <a:t>. 25~55nm </a:t>
            </a:r>
            <a:r>
              <a:rPr lang="ko-KR" altLang="en-US" sz="1200" dirty="0">
                <a:latin typeface="+mn-ea"/>
              </a:rPr>
              <a:t>사이로 </a:t>
            </a:r>
            <a:r>
              <a:rPr lang="en-US" altLang="ko-KR" sz="1200" dirty="0">
                <a:latin typeface="+mn-ea"/>
              </a:rPr>
              <a:t>CD </a:t>
            </a:r>
            <a:r>
              <a:rPr lang="ko-KR" altLang="en-US" sz="1200" dirty="0">
                <a:latin typeface="+mn-ea"/>
              </a:rPr>
              <a:t>값이 나와야 적절히 공정이 진행되었다고 판단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데이터에서는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개의 파일로 나뉘어 져 있으며</a:t>
            </a:r>
            <a:r>
              <a:rPr lang="en-US" altLang="ko-KR" sz="1200" dirty="0">
                <a:latin typeface="+mn-ea"/>
              </a:rPr>
              <a:t>, Spin Coat</a:t>
            </a:r>
            <a:r>
              <a:rPr lang="ko-KR" altLang="en-US" sz="1200" dirty="0">
                <a:latin typeface="+mn-ea"/>
              </a:rPr>
              <a:t>과정과 </a:t>
            </a:r>
            <a:r>
              <a:rPr lang="en-US" altLang="ko-KR" sz="1200" dirty="0">
                <a:latin typeface="+mn-ea"/>
              </a:rPr>
              <a:t>Soft Bake</a:t>
            </a:r>
            <a:r>
              <a:rPr lang="ko-KR" altLang="en-US" sz="1200" dirty="0">
                <a:latin typeface="+mn-ea"/>
              </a:rPr>
              <a:t>과정이 하나의 파일로 되어있고</a:t>
            </a:r>
            <a:r>
              <a:rPr lang="en-US" altLang="ko-KR" sz="1200" dirty="0">
                <a:latin typeface="+mn-ea"/>
              </a:rPr>
              <a:t>, Exposure</a:t>
            </a:r>
            <a:r>
              <a:rPr lang="ko-KR" altLang="en-US" sz="1200" dirty="0">
                <a:latin typeface="+mn-ea"/>
              </a:rPr>
              <a:t>과정이 다른 하나의 파일로 구성되어 있다</a:t>
            </a:r>
            <a:r>
              <a:rPr lang="en-US" altLang="ko-KR" sz="1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559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공정의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D096E-517B-CBA2-A4FA-B35442BFAF23}"/>
              </a:ext>
            </a:extLst>
          </p:cNvPr>
          <p:cNvSpPr txBox="1"/>
          <p:nvPr/>
        </p:nvSpPr>
        <p:spPr>
          <a:xfrm>
            <a:off x="165860" y="642918"/>
            <a:ext cx="950125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PhotoLithography</a:t>
            </a:r>
            <a:r>
              <a:rPr lang="en-US" altLang="ko-KR" b="1" dirty="0">
                <a:latin typeface="+mn-ea"/>
              </a:rPr>
              <a:t> Process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Resolution : </a:t>
            </a:r>
            <a:r>
              <a:rPr lang="en-US" altLang="ko-KR" sz="1200" dirty="0">
                <a:latin typeface="+mn-ea"/>
              </a:rPr>
              <a:t>Lithography </a:t>
            </a:r>
            <a:r>
              <a:rPr lang="ko-KR" altLang="en-US" sz="1200" dirty="0">
                <a:latin typeface="+mn-ea"/>
              </a:rPr>
              <a:t>과정에서 사용되는 중요한 지표로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얼마나 미세한 </a:t>
            </a:r>
            <a:r>
              <a:rPr lang="en-US" altLang="ko-KR" sz="1200" dirty="0">
                <a:latin typeface="+mn-ea"/>
              </a:rPr>
              <a:t>Pattern</a:t>
            </a:r>
            <a:r>
              <a:rPr lang="ko-KR" altLang="en-US" sz="1200" dirty="0">
                <a:latin typeface="+mn-ea"/>
              </a:rPr>
              <a:t>을 구현하는가에 대한 척도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Lithography</a:t>
            </a:r>
            <a:r>
              <a:rPr lang="ko-KR" altLang="en-US" sz="1200" dirty="0">
                <a:latin typeface="+mn-ea"/>
              </a:rPr>
              <a:t>에서</a:t>
            </a:r>
            <a:r>
              <a:rPr lang="en-US" altLang="ko-KR" sz="1200" dirty="0">
                <a:latin typeface="+mn-ea"/>
              </a:rPr>
              <a:t> Resolution</a:t>
            </a:r>
            <a:r>
              <a:rPr lang="ko-KR" altLang="en-US" sz="1200" dirty="0">
                <a:latin typeface="+mn-ea"/>
              </a:rPr>
              <a:t>과정이 </a:t>
            </a:r>
            <a:r>
              <a:rPr lang="en-US" altLang="ko-KR" sz="1200" dirty="0">
                <a:latin typeface="+mn-ea"/>
              </a:rPr>
              <a:t>Critical Dimension</a:t>
            </a:r>
            <a:r>
              <a:rPr lang="ko-KR" altLang="en-US" sz="1200" dirty="0">
                <a:latin typeface="+mn-ea"/>
              </a:rPr>
              <a:t>을 결정하는 가장 중요한 요인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Lithography </a:t>
            </a:r>
            <a:r>
              <a:rPr lang="ko-KR" altLang="en-US" sz="1200" dirty="0">
                <a:latin typeface="+mn-ea"/>
              </a:rPr>
              <a:t>과정에서 </a:t>
            </a:r>
            <a:r>
              <a:rPr lang="en-US" altLang="ko-KR" sz="1200" dirty="0">
                <a:latin typeface="+mn-ea"/>
              </a:rPr>
              <a:t>UV Spectrum</a:t>
            </a:r>
            <a:r>
              <a:rPr lang="ko-KR" altLang="en-US" sz="1200" dirty="0">
                <a:latin typeface="+mn-ea"/>
              </a:rPr>
              <a:t>에 따라 </a:t>
            </a:r>
            <a:r>
              <a:rPr lang="en-US" altLang="ko-KR" sz="1200" dirty="0">
                <a:latin typeface="+mn-ea"/>
              </a:rPr>
              <a:t>Resolution</a:t>
            </a:r>
            <a:r>
              <a:rPr lang="ko-KR" altLang="en-US" sz="1200" dirty="0">
                <a:latin typeface="+mn-ea"/>
              </a:rPr>
              <a:t>이 달라짐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G – Line / H – Line / I – Line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Exposure : </a:t>
            </a:r>
            <a:r>
              <a:rPr lang="ko-KR" altLang="en-US" sz="1200" dirty="0">
                <a:latin typeface="+mn-ea"/>
              </a:rPr>
              <a:t>단위 면적 당 </a:t>
            </a:r>
            <a:r>
              <a:rPr lang="en-US" altLang="ko-KR" sz="1200" dirty="0">
                <a:latin typeface="+mn-ea"/>
              </a:rPr>
              <a:t>Power x Time =&gt; Energy </a:t>
            </a: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Lithography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>
                <a:latin typeface="+mn-ea"/>
              </a:rPr>
              <a:t>Resolution </a:t>
            </a:r>
            <a:r>
              <a:rPr lang="ko-KR" altLang="en-US" sz="1200" dirty="0">
                <a:latin typeface="+mn-ea"/>
              </a:rPr>
              <a:t>수 있는 여러 가지 개선안을 찾는 것이 중요 </a:t>
            </a:r>
            <a:r>
              <a:rPr lang="en-US" altLang="ko-KR" sz="1200" dirty="0">
                <a:latin typeface="+mn-ea"/>
              </a:rPr>
              <a:t>(SCALPEL / IPL / DESIRE </a:t>
            </a:r>
            <a:r>
              <a:rPr lang="ko-KR" altLang="en-US" sz="1200" dirty="0">
                <a:latin typeface="+mn-ea"/>
              </a:rPr>
              <a:t>등 </a:t>
            </a:r>
            <a:r>
              <a:rPr lang="en-US" altLang="ko-KR" sz="1200" dirty="0">
                <a:latin typeface="+mn-ea"/>
              </a:rPr>
              <a:t>.. )</a:t>
            </a:r>
          </a:p>
        </p:txBody>
      </p:sp>
    </p:spTree>
    <p:extLst>
      <p:ext uri="{BB962C8B-B14F-4D97-AF65-F5344CB8AC3E}">
        <p14:creationId xmlns:p14="http://schemas.microsoft.com/office/powerpoint/2010/main" val="9603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공정의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25923-E653-8F67-AFFD-2F282108CC87}"/>
              </a:ext>
            </a:extLst>
          </p:cNvPr>
          <p:cNvSpPr txBox="1"/>
          <p:nvPr/>
        </p:nvSpPr>
        <p:spPr>
          <a:xfrm>
            <a:off x="165860" y="642918"/>
            <a:ext cx="950125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+mn-ea"/>
              </a:rPr>
              <a:t> Etching Process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화학적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물리적 수단을 이용하여</a:t>
            </a:r>
            <a:r>
              <a:rPr lang="en-US" altLang="ko-KR" sz="1200" dirty="0">
                <a:latin typeface="+mn-ea"/>
              </a:rPr>
              <a:t>, Wafer </a:t>
            </a:r>
            <a:r>
              <a:rPr lang="ko-KR" altLang="en-US" sz="1200" dirty="0">
                <a:latin typeface="+mn-ea"/>
              </a:rPr>
              <a:t>표면 위에 원하지 않는 물질을 선택적으로 제거 하는 단계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2</a:t>
            </a:r>
            <a:r>
              <a:rPr lang="ko-KR" altLang="en-US" sz="1200" dirty="0">
                <a:latin typeface="+mn-ea"/>
              </a:rPr>
              <a:t>가지 </a:t>
            </a:r>
            <a:r>
              <a:rPr lang="en-US" altLang="ko-KR" sz="1200" dirty="0">
                <a:latin typeface="+mn-ea"/>
              </a:rPr>
              <a:t>Process</a:t>
            </a:r>
            <a:r>
              <a:rPr lang="ko-KR" altLang="en-US" sz="1200" dirty="0">
                <a:latin typeface="+mn-ea"/>
              </a:rPr>
              <a:t>가 존재</a:t>
            </a:r>
            <a:r>
              <a:rPr lang="en-US" altLang="ko-KR" sz="1200" dirty="0">
                <a:latin typeface="+mn-ea"/>
              </a:rPr>
              <a:t>, Dry Etching / Wet Etching (</a:t>
            </a:r>
            <a:r>
              <a:rPr lang="ko-KR" altLang="en-US" sz="1200" dirty="0">
                <a:latin typeface="+mn-ea"/>
              </a:rPr>
              <a:t>현재 데이터에선</a:t>
            </a:r>
            <a:r>
              <a:rPr lang="en-US" altLang="ko-KR" sz="1200" dirty="0">
                <a:latin typeface="+mn-ea"/>
              </a:rPr>
              <a:t>, Dry Etching</a:t>
            </a:r>
            <a:r>
              <a:rPr lang="ko-KR" altLang="en-US" sz="1200" dirty="0">
                <a:latin typeface="+mn-ea"/>
              </a:rPr>
              <a:t>을 사용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Dry Etching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미세공정에 있어서 적합한 </a:t>
            </a:r>
            <a:r>
              <a:rPr lang="en-US" altLang="ko-KR" sz="1200" dirty="0">
                <a:latin typeface="+mn-ea"/>
              </a:rPr>
              <a:t>Process / </a:t>
            </a:r>
            <a:r>
              <a:rPr lang="ko-KR" altLang="en-US" sz="1200" dirty="0" err="1">
                <a:latin typeface="+mn-ea"/>
              </a:rPr>
              <a:t>균일성이</a:t>
            </a:r>
            <a:r>
              <a:rPr lang="ko-KR" altLang="en-US" sz="1200" dirty="0">
                <a:latin typeface="+mn-ea"/>
              </a:rPr>
              <a:t> 좋으며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매우 우수한 </a:t>
            </a:r>
            <a:r>
              <a:rPr lang="en-US" altLang="ko-KR" sz="1200" dirty="0">
                <a:latin typeface="+mn-ea"/>
              </a:rPr>
              <a:t>Profile (Etching</a:t>
            </a:r>
            <a:r>
              <a:rPr lang="ko-KR" altLang="en-US" sz="1200" dirty="0">
                <a:latin typeface="+mn-ea"/>
              </a:rPr>
              <a:t>된 </a:t>
            </a:r>
            <a:r>
              <a:rPr lang="en-US" altLang="ko-KR" sz="1200" dirty="0">
                <a:latin typeface="+mn-ea"/>
              </a:rPr>
              <a:t>Feature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Sidewall </a:t>
            </a:r>
            <a:r>
              <a:rPr lang="ko-KR" altLang="en-US" sz="1200" dirty="0">
                <a:latin typeface="+mn-ea"/>
              </a:rPr>
              <a:t>모양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Gas </a:t>
            </a:r>
            <a:r>
              <a:rPr lang="ko-KR" altLang="en-US" sz="1200" dirty="0">
                <a:latin typeface="+mn-ea"/>
              </a:rPr>
              <a:t>형태의 </a:t>
            </a:r>
            <a:r>
              <a:rPr lang="en-US" altLang="ko-KR" sz="1200" dirty="0">
                <a:latin typeface="+mn-ea"/>
              </a:rPr>
              <a:t>Plasma</a:t>
            </a:r>
            <a:r>
              <a:rPr lang="ko-KR" altLang="en-US" sz="1200" dirty="0">
                <a:latin typeface="+mn-ea"/>
              </a:rPr>
              <a:t>를 제거하려는 부분에 노출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물리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화학적 </a:t>
            </a:r>
            <a:r>
              <a:rPr lang="en-US" altLang="ko-KR" sz="1200" dirty="0">
                <a:latin typeface="+mn-ea"/>
              </a:rPr>
              <a:t>Process</a:t>
            </a:r>
            <a:r>
              <a:rPr lang="ko-KR" altLang="en-US" sz="1200" dirty="0">
                <a:latin typeface="+mn-ea"/>
              </a:rPr>
              <a:t>가 동시에 진행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불소 기반의 </a:t>
            </a:r>
            <a:r>
              <a:rPr lang="en-US" altLang="ko-KR" sz="1200" dirty="0">
                <a:latin typeface="+mn-ea"/>
              </a:rPr>
              <a:t>Source</a:t>
            </a:r>
            <a:r>
              <a:rPr lang="ko-KR" altLang="en-US" sz="1200" dirty="0">
                <a:latin typeface="+mn-ea"/>
              </a:rPr>
              <a:t>를 이용해 </a:t>
            </a:r>
            <a:r>
              <a:rPr lang="en-US" altLang="ko-KR" sz="1200" dirty="0">
                <a:latin typeface="+mn-ea"/>
              </a:rPr>
              <a:t>Plasma</a:t>
            </a:r>
            <a:r>
              <a:rPr lang="ko-KR" altLang="en-US" sz="1200" dirty="0">
                <a:latin typeface="+mn-ea"/>
              </a:rPr>
              <a:t>형태로 변환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첨가물엔 </a:t>
            </a:r>
            <a:r>
              <a:rPr lang="en-US" altLang="ko-KR" sz="1200" dirty="0">
                <a:latin typeface="+mn-ea"/>
              </a:rPr>
              <a:t>H²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O²</a:t>
            </a:r>
            <a:r>
              <a:rPr lang="ko-KR" altLang="en-US" sz="1200" dirty="0">
                <a:latin typeface="+mn-ea"/>
              </a:rPr>
              <a:t>가 존재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핵심 </a:t>
            </a:r>
            <a:r>
              <a:rPr lang="en-US" altLang="ko-KR" sz="1200" b="1" dirty="0">
                <a:latin typeface="+mn-ea"/>
              </a:rPr>
              <a:t>Parameter :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Etching Rate </a:t>
            </a:r>
            <a:r>
              <a:rPr lang="en-US" altLang="ko-KR" sz="1200" dirty="0">
                <a:latin typeface="+mn-ea"/>
              </a:rPr>
              <a:t>: Process</a:t>
            </a:r>
            <a:r>
              <a:rPr lang="ko-KR" altLang="en-US" sz="1200" dirty="0">
                <a:latin typeface="+mn-ea"/>
              </a:rPr>
              <a:t>가 진행되는 중</a:t>
            </a:r>
            <a:r>
              <a:rPr lang="en-US" altLang="ko-KR" sz="1200" dirty="0">
                <a:latin typeface="+mn-ea"/>
              </a:rPr>
              <a:t>, Wafer </a:t>
            </a:r>
            <a:r>
              <a:rPr lang="ko-KR" altLang="en-US" sz="1200" dirty="0">
                <a:latin typeface="+mn-ea"/>
              </a:rPr>
              <a:t>표면에 </a:t>
            </a:r>
            <a:r>
              <a:rPr lang="en-US" altLang="ko-KR" sz="1200" dirty="0">
                <a:latin typeface="+mn-ea"/>
              </a:rPr>
              <a:t>Material</a:t>
            </a:r>
            <a:r>
              <a:rPr lang="ko-KR" altLang="en-US" sz="1200" dirty="0">
                <a:latin typeface="+mn-ea"/>
              </a:rPr>
              <a:t>이 제거되는 속도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Etch Uniformity :  Etching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Wafer </a:t>
            </a:r>
            <a:r>
              <a:rPr lang="ko-KR" altLang="en-US" sz="1200" dirty="0">
                <a:latin typeface="+mn-ea"/>
              </a:rPr>
              <a:t>표면에서 얼마나 균일하게 일어나는 지 파악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Etch Selectivity : </a:t>
            </a:r>
            <a:r>
              <a:rPr lang="ko-KR" altLang="en-US" sz="1200" dirty="0">
                <a:latin typeface="+mn-ea"/>
              </a:rPr>
              <a:t>다른 </a:t>
            </a:r>
            <a:r>
              <a:rPr lang="en-US" altLang="ko-KR" sz="1200" dirty="0"/>
              <a:t>Material</a:t>
            </a:r>
            <a:r>
              <a:rPr lang="ko-KR" altLang="en-US" sz="1200" dirty="0"/>
              <a:t>의 </a:t>
            </a:r>
            <a:r>
              <a:rPr lang="en-US" altLang="ko-KR" sz="1200" dirty="0"/>
              <a:t>Etching Rate</a:t>
            </a:r>
            <a:r>
              <a:rPr lang="ko-KR" altLang="en-US" sz="1200" dirty="0"/>
              <a:t>에 비해 </a:t>
            </a:r>
            <a:r>
              <a:rPr lang="en-US" altLang="ko-KR" sz="1200" dirty="0"/>
              <a:t>Etching </a:t>
            </a:r>
            <a:r>
              <a:rPr lang="ko-KR" altLang="en-US" sz="1200" dirty="0"/>
              <a:t>되는 재료의 비율 </a:t>
            </a:r>
            <a:endParaRPr lang="en-US" altLang="ko-KR" sz="1200" dirty="0"/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    (</a:t>
            </a:r>
            <a:r>
              <a:rPr lang="ko-KR" altLang="en-US" sz="1200" dirty="0">
                <a:latin typeface="+mn-ea"/>
              </a:rPr>
              <a:t>동일한 조건에서 한 </a:t>
            </a:r>
            <a:r>
              <a:rPr lang="en-US" altLang="ko-KR" sz="1200" dirty="0">
                <a:latin typeface="+mn-ea"/>
              </a:rPr>
              <a:t>Film</a:t>
            </a:r>
            <a:r>
              <a:rPr lang="ko-KR" altLang="en-US" sz="1200" dirty="0">
                <a:latin typeface="+mn-ea"/>
              </a:rPr>
              <a:t>이 다른 </a:t>
            </a:r>
            <a:r>
              <a:rPr lang="en-US" altLang="ko-KR" sz="1200" dirty="0">
                <a:latin typeface="+mn-ea"/>
              </a:rPr>
              <a:t>Film</a:t>
            </a:r>
            <a:r>
              <a:rPr lang="ko-KR" altLang="en-US" sz="1200" dirty="0">
                <a:latin typeface="+mn-ea"/>
              </a:rPr>
              <a:t>에 비해 얼마나 빨리 </a:t>
            </a:r>
            <a:r>
              <a:rPr lang="en-US" altLang="ko-KR" sz="1200" dirty="0">
                <a:latin typeface="+mn-ea"/>
              </a:rPr>
              <a:t>Etching </a:t>
            </a:r>
            <a:r>
              <a:rPr lang="ko-KR" altLang="en-US" sz="1200" dirty="0">
                <a:latin typeface="+mn-ea"/>
              </a:rPr>
              <a:t>되는가 나타내는 척도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현재 주어져 있는 시간당 </a:t>
            </a:r>
            <a:r>
              <a:rPr lang="en-US" altLang="ko-KR" sz="1200" dirty="0">
                <a:latin typeface="+mn-ea"/>
              </a:rPr>
              <a:t>Etching Thickness</a:t>
            </a:r>
            <a:r>
              <a:rPr lang="ko-KR" altLang="en-US" sz="1200" dirty="0">
                <a:latin typeface="+mn-ea"/>
              </a:rPr>
              <a:t>를 이용해</a:t>
            </a:r>
            <a:r>
              <a:rPr lang="en-US" altLang="ko-KR" sz="1200" dirty="0">
                <a:latin typeface="+mn-ea"/>
              </a:rPr>
              <a:t>, Etching Rate</a:t>
            </a:r>
            <a:r>
              <a:rPr lang="ko-KR" altLang="en-US" sz="1200" dirty="0">
                <a:latin typeface="+mn-ea"/>
              </a:rPr>
              <a:t>를 계산하는 것이 중요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4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공정의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2EB0C-5EC3-CE08-29FD-EFF40DEF43B3}"/>
              </a:ext>
            </a:extLst>
          </p:cNvPr>
          <p:cNvSpPr txBox="1"/>
          <p:nvPr/>
        </p:nvSpPr>
        <p:spPr>
          <a:xfrm>
            <a:off x="165860" y="642918"/>
            <a:ext cx="950125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+mn-ea"/>
              </a:rPr>
              <a:t> Implantation Process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Wafer</a:t>
            </a:r>
            <a:r>
              <a:rPr lang="ko-KR" altLang="en-US" sz="1200" dirty="0">
                <a:latin typeface="+mn-ea"/>
              </a:rPr>
              <a:t>위에 전기적 특성을 부여하는 단계 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반도체 결정구조에 </a:t>
            </a:r>
            <a:r>
              <a:rPr lang="en-US" altLang="ko-KR" sz="1200" dirty="0">
                <a:latin typeface="+mn-ea"/>
              </a:rPr>
              <a:t>Dopant (</a:t>
            </a:r>
            <a:r>
              <a:rPr lang="ko-KR" altLang="en-US" sz="1200" dirty="0"/>
              <a:t>화학 물질에 도입되어 원래의 전기적 또는 광학적 특성을 변경시키는 미량의 불순물 원소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도입하여 전자적 특성을 부여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크게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가지 타입의 공정이 존재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b="1" dirty="0">
                <a:latin typeface="+mn-ea"/>
              </a:rPr>
              <a:t>Thermal Diffusion</a:t>
            </a:r>
            <a:r>
              <a:rPr lang="ko-KR" altLang="en-US" sz="1200" dirty="0">
                <a:latin typeface="+mn-ea"/>
              </a:rPr>
              <a:t>과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Ion Implantation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현재 데이터는</a:t>
            </a:r>
            <a:r>
              <a:rPr lang="en-US" altLang="ko-KR" sz="1200" dirty="0">
                <a:latin typeface="+mn-ea"/>
              </a:rPr>
              <a:t> Ion Implantation</a:t>
            </a:r>
            <a:r>
              <a:rPr lang="ko-KR" altLang="en-US" sz="1200" dirty="0">
                <a:latin typeface="+mn-ea"/>
              </a:rPr>
              <a:t>공정을 진행한 데이터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Thermal Diffusion : </a:t>
            </a:r>
            <a:r>
              <a:rPr lang="ko-KR" altLang="en-US" sz="1200" dirty="0">
                <a:latin typeface="+mn-ea"/>
              </a:rPr>
              <a:t>시간과 온도에 따라 </a:t>
            </a:r>
            <a:r>
              <a:rPr lang="en-US" altLang="ko-KR" sz="1200" dirty="0">
                <a:latin typeface="+mn-ea"/>
              </a:rPr>
              <a:t>Si </a:t>
            </a:r>
            <a:r>
              <a:rPr lang="ko-KR" altLang="en-US" sz="1200" dirty="0">
                <a:latin typeface="+mn-ea"/>
              </a:rPr>
              <a:t>격자구조를 통해 </a:t>
            </a:r>
            <a:r>
              <a:rPr lang="en-US" altLang="ko-KR" sz="1200" dirty="0">
                <a:latin typeface="+mn-ea"/>
              </a:rPr>
              <a:t>Dopant</a:t>
            </a:r>
            <a:r>
              <a:rPr lang="ko-KR" altLang="en-US" sz="1200" dirty="0">
                <a:latin typeface="+mn-ea"/>
              </a:rPr>
              <a:t>가 이동하며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전자적 특성이 부여됨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Ion Implantation : </a:t>
            </a:r>
            <a:r>
              <a:rPr lang="ko-KR" altLang="en-US" sz="1200" dirty="0">
                <a:latin typeface="+mn-ea"/>
              </a:rPr>
              <a:t>고전압 이온충격을 통해 </a:t>
            </a:r>
            <a:r>
              <a:rPr lang="en-US" altLang="ko-KR" sz="1200" dirty="0">
                <a:latin typeface="+mn-ea"/>
              </a:rPr>
              <a:t>Dopant</a:t>
            </a:r>
            <a:r>
              <a:rPr lang="ko-KR" altLang="en-US" sz="1200" dirty="0">
                <a:latin typeface="+mn-ea"/>
              </a:rPr>
              <a:t>를 주입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Ion Implantation </a:t>
            </a:r>
            <a:r>
              <a:rPr lang="ko-KR" altLang="en-US" sz="1200" dirty="0">
                <a:latin typeface="+mn-ea"/>
              </a:rPr>
              <a:t>물리적인 </a:t>
            </a:r>
            <a:r>
              <a:rPr lang="en-US" altLang="ko-KR" sz="1200" dirty="0">
                <a:latin typeface="+mn-ea"/>
              </a:rPr>
              <a:t>Process</a:t>
            </a:r>
            <a:r>
              <a:rPr lang="ko-KR" altLang="en-US" sz="1200" dirty="0">
                <a:latin typeface="+mn-ea"/>
              </a:rPr>
              <a:t>로 기본적으로 화학반응이 없음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Plasma</a:t>
            </a:r>
            <a:r>
              <a:rPr lang="ko-KR" altLang="en-US" sz="1200" dirty="0">
                <a:latin typeface="+mn-ea"/>
              </a:rPr>
              <a:t>를 먼저 생성한 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선택적으로 </a:t>
            </a:r>
            <a:r>
              <a:rPr lang="en-US" altLang="ko-KR" sz="1200" dirty="0">
                <a:latin typeface="+mn-ea"/>
              </a:rPr>
              <a:t>Ion</a:t>
            </a:r>
            <a:r>
              <a:rPr lang="ko-KR" altLang="en-US" sz="1200" dirty="0">
                <a:latin typeface="+mn-ea"/>
              </a:rPr>
              <a:t>을 전송하는 방식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Annealing </a:t>
            </a:r>
            <a:r>
              <a:rPr lang="ko-KR" altLang="en-US" sz="1200" dirty="0">
                <a:latin typeface="+mn-ea"/>
              </a:rPr>
              <a:t>과정을 병행하여 진행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Wafer </a:t>
            </a:r>
            <a:r>
              <a:rPr lang="ko-KR" altLang="en-US" sz="1200" dirty="0">
                <a:latin typeface="+mn-ea"/>
              </a:rPr>
              <a:t>기판을 가열하면서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원자의 격자 </a:t>
            </a:r>
            <a:r>
              <a:rPr lang="en-US" altLang="ko-KR" sz="1200" dirty="0">
                <a:latin typeface="+mn-ea"/>
              </a:rPr>
              <a:t>(Lattice) </a:t>
            </a:r>
            <a:r>
              <a:rPr lang="ko-KR" altLang="en-US" sz="1200" dirty="0">
                <a:latin typeface="+mn-ea"/>
              </a:rPr>
              <a:t>사이에 손상된 부분을 수리 및 효과적인 </a:t>
            </a:r>
            <a:r>
              <a:rPr lang="en-US" altLang="ko-KR" sz="1200" dirty="0">
                <a:latin typeface="+mn-ea"/>
              </a:rPr>
              <a:t>Dopant </a:t>
            </a:r>
            <a:r>
              <a:rPr lang="ko-KR" altLang="en-US" sz="1200" dirty="0">
                <a:latin typeface="+mn-ea"/>
              </a:rPr>
              <a:t>확산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Furnace Annealing : 800 ~ 1000</a:t>
            </a:r>
            <a:r>
              <a:rPr lang="ko-KR" altLang="en-US" sz="1200" dirty="0">
                <a:latin typeface="+mn-ea"/>
              </a:rPr>
              <a:t>℃에서 약 </a:t>
            </a:r>
            <a:r>
              <a:rPr lang="en-US" altLang="ko-KR" sz="1200" dirty="0">
                <a:latin typeface="+mn-ea"/>
              </a:rPr>
              <a:t>30</a:t>
            </a:r>
            <a:r>
              <a:rPr lang="ko-KR" altLang="en-US" sz="1200" dirty="0">
                <a:latin typeface="+mn-ea"/>
              </a:rPr>
              <a:t>분간 가열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광범위하게 </a:t>
            </a:r>
            <a:r>
              <a:rPr lang="en-US" altLang="ko-KR" sz="1200" dirty="0">
                <a:latin typeface="+mn-ea"/>
              </a:rPr>
              <a:t>Dopant</a:t>
            </a:r>
            <a:r>
              <a:rPr lang="ko-KR" altLang="en-US" sz="1200" dirty="0">
                <a:latin typeface="+mn-ea"/>
              </a:rPr>
              <a:t>를 확산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Rapid Thermal Annealing (RTA) : </a:t>
            </a:r>
            <a:r>
              <a:rPr lang="ko-KR" altLang="en-US" sz="1200" dirty="0">
                <a:latin typeface="+mn-ea"/>
              </a:rPr>
              <a:t>급속 열처리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Ar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또는 </a:t>
            </a:r>
            <a:r>
              <a:rPr lang="en-US" altLang="ko-KR" sz="1200" dirty="0">
                <a:latin typeface="+mn-ea"/>
              </a:rPr>
              <a:t>N²</a:t>
            </a:r>
            <a:r>
              <a:rPr lang="ko-KR" altLang="en-US" sz="1200" dirty="0">
                <a:latin typeface="+mn-ea"/>
              </a:rPr>
              <a:t>를 이용해 불필요한 </a:t>
            </a:r>
            <a:r>
              <a:rPr lang="en-US" altLang="ko-KR" sz="1200" dirty="0">
                <a:latin typeface="+mn-ea"/>
              </a:rPr>
              <a:t>Dopant</a:t>
            </a:r>
            <a:r>
              <a:rPr lang="ko-KR" altLang="en-US" sz="1200" dirty="0">
                <a:latin typeface="+mn-ea"/>
              </a:rPr>
              <a:t>의 확산을 줄임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>
                <a:latin typeface="+mn-ea"/>
              </a:rPr>
              <a:t> Furnace Annealing</a:t>
            </a:r>
            <a:r>
              <a:rPr lang="ko-KR" altLang="en-US" sz="1200" dirty="0">
                <a:latin typeface="+mn-ea"/>
              </a:rPr>
              <a:t>을 먼저 진행한뒤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너무 많은 </a:t>
            </a:r>
            <a:r>
              <a:rPr lang="en-US" altLang="ko-KR" sz="1200" dirty="0">
                <a:latin typeface="+mn-ea"/>
              </a:rPr>
              <a:t>Dopant</a:t>
            </a:r>
            <a:r>
              <a:rPr lang="ko-KR" altLang="en-US" sz="1200" dirty="0">
                <a:latin typeface="+mn-ea"/>
              </a:rPr>
              <a:t>를 제어하기 위해</a:t>
            </a:r>
            <a:r>
              <a:rPr lang="en-US" altLang="ko-KR" sz="1200" dirty="0">
                <a:latin typeface="+mn-ea"/>
              </a:rPr>
              <a:t>, RTA</a:t>
            </a:r>
            <a:r>
              <a:rPr lang="ko-KR" altLang="en-US" sz="1200" dirty="0">
                <a:latin typeface="+mn-ea"/>
              </a:rPr>
              <a:t>를 실시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624498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31631</TotalTime>
  <Words>2226</Words>
  <Application>Microsoft Office PowerPoint</Application>
  <PresentationFormat>사용자 지정</PresentationFormat>
  <Paragraphs>208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2225</cp:revision>
  <cp:lastPrinted>2023-03-02T03:50:15Z</cp:lastPrinted>
  <dcterms:created xsi:type="dcterms:W3CDTF">2006-10-05T04:04:58Z</dcterms:created>
  <dcterms:modified xsi:type="dcterms:W3CDTF">2023-03-07T23:03:16Z</dcterms:modified>
</cp:coreProperties>
</file>