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9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6D"/>
    <a:srgbClr val="FF2549"/>
    <a:srgbClr val="003635"/>
    <a:srgbClr val="005856"/>
    <a:srgbClr val="9EFF29"/>
    <a:srgbClr val="007033"/>
    <a:srgbClr val="5EEC3C"/>
    <a:srgbClr val="F1C88B"/>
    <a:srgbClr val="FE9202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966" y="1563330"/>
            <a:ext cx="8203575" cy="16800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092" y="3259395"/>
            <a:ext cx="8188953" cy="111623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85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2002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0390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7629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0390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7629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viblo.asia/p/ung-dung-xu-ly-anh-trong-thuc-the-voi-thu-vien-opencv-cccac-phep-toan-hinh-thai-hoc-trong-anh-3KbvZqalGmWB" TargetMode="External"/><Relationship Id="rId3" Type="http://schemas.openxmlformats.org/officeDocument/2006/relationships/hyperlink" Target="https://miai.vn/thu-vien-mi-ai/" TargetMode="External"/><Relationship Id="rId7" Type="http://schemas.openxmlformats.org/officeDocument/2006/relationships/hyperlink" Target="https://github.com/JaidedAI/EasyOCR" TargetMode="External"/><Relationship Id="rId2" Type="http://schemas.openxmlformats.org/officeDocument/2006/relationships/hyperlink" Target="https://www.tutorialspoint.com/opencv/opencv_gaussian_blu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cknochnack/ANPRwithPython" TargetMode="External"/><Relationship Id="rId5" Type="http://schemas.openxmlformats.org/officeDocument/2006/relationships/hyperlink" Target="https://pyimagesearch.com/2021/04/28/opencv-morphological-operations/" TargetMode="External"/><Relationship Id="rId4" Type="http://schemas.openxmlformats.org/officeDocument/2006/relationships/hyperlink" Target="https://pyimagesearch.com/2020/09/21/opencv-automatic-license-number-plate-recognition-anpr-with-python/#pyuni-reco-head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0710" y="2123768"/>
            <a:ext cx="4203290" cy="1591574"/>
          </a:xfrm>
        </p:spPr>
        <p:txBody>
          <a:bodyPr>
            <a:normAutofit/>
          </a:bodyPr>
          <a:lstStyle/>
          <a:p>
            <a:r>
              <a:rPr lang="en-US" smtClean="0"/>
              <a:t>Automatic License Plate Recognition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62832" y="4089768"/>
            <a:ext cx="4181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err="1" smtClean="0">
                <a:solidFill>
                  <a:schemeClr val="bg1"/>
                </a:solidFill>
              </a:rPr>
              <a:t>Giảng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viên</a:t>
            </a:r>
            <a:r>
              <a:rPr lang="en-US" sz="2400" smtClean="0">
                <a:solidFill>
                  <a:schemeClr val="bg1"/>
                </a:solidFill>
              </a:rPr>
              <a:t>: Mai </a:t>
            </a:r>
            <a:r>
              <a:rPr lang="en-US" sz="2400" err="1" smtClean="0">
                <a:solidFill>
                  <a:schemeClr val="bg1"/>
                </a:solidFill>
              </a:rPr>
              <a:t>Tiến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Dũng</a:t>
            </a:r>
            <a:endParaRPr lang="en-US" sz="2400" smtClean="0">
              <a:solidFill>
                <a:schemeClr val="bg1"/>
              </a:solidFill>
            </a:endParaRPr>
          </a:p>
          <a:p>
            <a:pPr algn="r"/>
            <a:r>
              <a:rPr lang="en-US" err="1" smtClean="0">
                <a:solidFill>
                  <a:schemeClr val="bg1"/>
                </a:solidFill>
              </a:rPr>
              <a:t>Thực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hiện</a:t>
            </a:r>
            <a:r>
              <a:rPr lang="en-US" smtClean="0">
                <a:solidFill>
                  <a:schemeClr val="bg1"/>
                </a:solidFill>
              </a:rPr>
              <a:t>: </a:t>
            </a:r>
            <a:r>
              <a:rPr lang="en-US" err="1" smtClean="0">
                <a:solidFill>
                  <a:schemeClr val="bg1"/>
                </a:solidFill>
              </a:rPr>
              <a:t>Võ</a:t>
            </a:r>
            <a:r>
              <a:rPr lang="en-US" smtClean="0">
                <a:solidFill>
                  <a:schemeClr val="bg1"/>
                </a:solidFill>
              </a:rPr>
              <a:t> Minh Mẫn - 20521594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Giảm nhiễu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phép toán hình thái học Opening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2110812"/>
            <a:ext cx="2887668" cy="198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0" y="2110814"/>
            <a:ext cx="2897980" cy="198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77812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7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vùng sáng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Closing oparation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4" y="1955246"/>
            <a:ext cx="3399309" cy="232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53" y="1955245"/>
            <a:ext cx="3355342" cy="232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765147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00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vùng sáng có thể chứa biển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ảnh vùng sáng(mask) đối với ảnh đã lọc nhiễu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4" y="2314575"/>
            <a:ext cx="226821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1" y="2317195"/>
            <a:ext cx="2182172" cy="151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9" y="2316743"/>
            <a:ext cx="2233611" cy="151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21" y="2896910"/>
            <a:ext cx="571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lus 7"/>
          <p:cNvSpPr/>
          <p:nvPr/>
        </p:nvSpPr>
        <p:spPr>
          <a:xfrm>
            <a:off x="2806700" y="2987675"/>
            <a:ext cx="349250" cy="311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vùng sáng có thể chứa biển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Áp dụng phép toán hình thái học </a:t>
            </a:r>
            <a:r>
              <a:rPr lang="en-US" smtClean="0"/>
              <a:t>Closing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9" y="2316742"/>
            <a:ext cx="2758815" cy="186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316742"/>
            <a:ext cx="2726134" cy="186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82257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2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License plate detect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Các bước xác định vùng chứa biển số:</a:t>
            </a:r>
          </a:p>
          <a:p>
            <a:r>
              <a:rPr lang="en-US" sz="2000"/>
              <a:t>Tìm contours</a:t>
            </a:r>
          </a:p>
          <a:p>
            <a:r>
              <a:rPr lang="en-US" sz="2000"/>
              <a:t>Crop biển số</a:t>
            </a:r>
          </a:p>
        </p:txBody>
      </p:sp>
    </p:spTree>
    <p:extLst>
      <p:ext uri="{BB962C8B-B14F-4D97-AF65-F5344CB8AC3E}">
        <p14:creationId xmlns:p14="http://schemas.microsoft.com/office/powerpoint/2010/main" val="193822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contours</a:t>
            </a:r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47" y="1196975"/>
            <a:ext cx="5281907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35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Crop biển số</a:t>
            </a:r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23" y="1850110"/>
            <a:ext cx="2601550" cy="205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" y="1997187"/>
            <a:ext cx="2968923" cy="19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43" y="282257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40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en-US"/>
              <a:t>License plate </a:t>
            </a:r>
            <a:r>
              <a:rPr lang="en-US" smtClean="0"/>
              <a:t>ocr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EASY OCR</a:t>
            </a:r>
            <a:endParaRPr lang="en-US"/>
          </a:p>
          <a:p>
            <a:r>
              <a:rPr lang="vi-VN" sz="1600"/>
              <a:t>EasyOCR là một thư viện mã nguồn mở dùng để nhận dạng ký tự (OCR - Optical Character Recognition</a:t>
            </a:r>
            <a:r>
              <a:rPr lang="vi-VN" sz="1600" smtClean="0"/>
              <a:t>)</a:t>
            </a:r>
            <a:endParaRPr lang="en-US" sz="1600" smtClean="0"/>
          </a:p>
          <a:p>
            <a:r>
              <a:rPr lang="en-US" sz="1600"/>
              <a:t>C</a:t>
            </a:r>
            <a:r>
              <a:rPr lang="vi-VN" sz="1600" smtClean="0"/>
              <a:t>ung </a:t>
            </a:r>
            <a:r>
              <a:rPr lang="vi-VN" sz="1600"/>
              <a:t>cấp khả năng nhận dạng văn bản từ các hình ảnh và ảnh chụp từ tài </a:t>
            </a:r>
            <a:r>
              <a:rPr lang="vi-VN" sz="1600" smtClean="0"/>
              <a:t>liệu</a:t>
            </a:r>
            <a:r>
              <a:rPr lang="vi-VN" sz="1600"/>
              <a:t>, bảng, biển báo và nhiều nguồn nguồn dữ liệu </a:t>
            </a:r>
            <a:r>
              <a:rPr lang="vi-VN" sz="1600" smtClean="0"/>
              <a:t>khác</a:t>
            </a:r>
            <a:endParaRPr lang="en-US" sz="1600" smtClean="0"/>
          </a:p>
          <a:p>
            <a:r>
              <a:rPr lang="vi-VN" sz="1600"/>
              <a:t>Với EasyOCR, </a:t>
            </a:r>
            <a:r>
              <a:rPr lang="vi-VN" sz="1600" smtClean="0"/>
              <a:t>có </a:t>
            </a:r>
            <a:r>
              <a:rPr lang="vi-VN" sz="1600"/>
              <a:t>thể dễ dàng tích hợp tính năng nhận dạng ký tự vào các ứng dụng của </a:t>
            </a:r>
            <a:r>
              <a:rPr lang="vi-VN" sz="1600" smtClean="0"/>
              <a:t>mình </a:t>
            </a:r>
            <a:r>
              <a:rPr lang="vi-VN" sz="1600"/>
              <a:t>một cách nhanh chóng và </a:t>
            </a:r>
            <a:r>
              <a:rPr lang="vi-VN" sz="1600" smtClean="0"/>
              <a:t>hiệu quả</a:t>
            </a:r>
          </a:p>
          <a:p>
            <a:endParaRPr lang="en-US" sz="1600"/>
          </a:p>
        </p:txBody>
      </p:sp>
      <p:pic>
        <p:nvPicPr>
          <p:cNvPr id="13314" name="Picture 2" descr="C:\Users\vomin\Pictures\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94" y="3366695"/>
            <a:ext cx="3327304" cy="16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vomin\Pictures\exampl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778" y="3358461"/>
            <a:ext cx="3010305" cy="16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7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License plate 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/>
              <a:t>   </a:t>
            </a:r>
            <a:r>
              <a:rPr lang="en-US" sz="1000" i="1"/>
              <a:t> </a:t>
            </a:r>
            <a:r>
              <a:rPr lang="en-US" sz="1600" i="1"/>
              <a:t>def read(self, img</a:t>
            </a:r>
            <a:r>
              <a:rPr lang="en-US" sz="1600" i="1" smtClean="0"/>
              <a:t>):</a:t>
            </a:r>
          </a:p>
          <a:p>
            <a:pPr marL="0" indent="0">
              <a:buNone/>
            </a:pPr>
            <a:r>
              <a:rPr lang="en-US" sz="1600" i="1" smtClean="0"/>
              <a:t>        alp = reader.readtext(img, detail=0, allowlist='0123456789ABCDEFGHKLMNPRSTUVXYZ.-')</a:t>
            </a:r>
          </a:p>
          <a:p>
            <a:pPr marL="0" indent="0">
              <a:buNone/>
            </a:pPr>
            <a:r>
              <a:rPr lang="en-US" sz="1600" i="1"/>
              <a:t>        for i in range(len(alp)):</a:t>
            </a:r>
          </a:p>
          <a:p>
            <a:pPr marL="0" indent="0">
              <a:buNone/>
            </a:pPr>
            <a:r>
              <a:rPr lang="en-US" sz="1600" i="1"/>
              <a:t>            try:</a:t>
            </a:r>
          </a:p>
          <a:p>
            <a:pPr marL="0" indent="0">
              <a:buNone/>
            </a:pPr>
            <a:r>
              <a:rPr lang="en-US" sz="1600" i="1"/>
              <a:t>                alp[i] = alp[i].replace('.', '')</a:t>
            </a:r>
          </a:p>
          <a:p>
            <a:pPr marL="0" indent="0">
              <a:buNone/>
            </a:pPr>
            <a:r>
              <a:rPr lang="en-US" sz="1600" i="1"/>
              <a:t>                alp[i] = alp[i].replace('-', '')</a:t>
            </a:r>
          </a:p>
          <a:p>
            <a:pPr marL="0" indent="0">
              <a:buNone/>
            </a:pPr>
            <a:r>
              <a:rPr lang="en-US" sz="1600" i="1"/>
              <a:t>            except:</a:t>
            </a:r>
          </a:p>
          <a:p>
            <a:pPr marL="0" indent="0">
              <a:buNone/>
            </a:pPr>
            <a:r>
              <a:rPr lang="en-US" sz="1600" i="1"/>
              <a:t>                continue</a:t>
            </a:r>
          </a:p>
          <a:p>
            <a:pPr marL="0" indent="0">
              <a:buNone/>
            </a:pPr>
            <a:r>
              <a:rPr lang="en-US" sz="1600" i="1"/>
              <a:t/>
            </a:r>
            <a:br>
              <a:rPr lang="en-US" sz="1600" i="1"/>
            </a:br>
            <a:r>
              <a:rPr lang="en-US" sz="1600" i="1"/>
              <a:t>        return '\n'.join(alp)</a:t>
            </a:r>
          </a:p>
          <a:p>
            <a:pPr marL="0" indent="0">
              <a:buNone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8108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Nhận diện đúng - đọc chính xác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77" y="1880469"/>
            <a:ext cx="4056332" cy="281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66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quát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toán đặt ra</a:t>
            </a:r>
          </a:p>
          <a:p>
            <a:r>
              <a:rPr lang="en-US" smtClean="0"/>
              <a:t>Mô tả</a:t>
            </a:r>
          </a:p>
          <a:p>
            <a:r>
              <a:rPr lang="en-US" smtClean="0"/>
              <a:t>Nội dung</a:t>
            </a:r>
          </a:p>
          <a:p>
            <a:r>
              <a:rPr lang="en-US" smtClean="0"/>
              <a:t>Tài liệu tham khảo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Nhận diện đúng - đọc không chính xác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33" y="1884918"/>
            <a:ext cx="4206672" cy="290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75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Không nhận diện được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86" y="1830580"/>
            <a:ext cx="4180867" cy="286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90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Nguyên nhân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Mỗi tấm hình có những điều kiện khác nhau</a:t>
            </a:r>
          </a:p>
          <a:p>
            <a:r>
              <a:rPr lang="en-US" smtClean="0"/>
              <a:t>Tham số được tinh chỉnh thủ công</a:t>
            </a:r>
          </a:p>
          <a:p>
            <a:r>
              <a:rPr lang="en-US" smtClean="0"/>
              <a:t>Ví dụ:</a:t>
            </a: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#khởi tạo</a:t>
            </a: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def __init__(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, </a:t>
            </a:r>
            <a:r>
              <a:rPr lang="en-US" sz="1000" i="1">
                <a:solidFill>
                  <a:prstClr val="black"/>
                </a:solidFill>
              </a:rPr>
              <a:t>minAR</a:t>
            </a:r>
            <a:r>
              <a:rPr lang="en-US" sz="1000">
                <a:solidFill>
                  <a:prstClr val="black"/>
                </a:solidFill>
              </a:rPr>
              <a:t>=</a:t>
            </a:r>
            <a:r>
              <a:rPr lang="en-US" sz="1000">
                <a:solidFill>
                  <a:srgbClr val="FF0000"/>
                </a:solidFill>
              </a:rPr>
              <a:t>1.1</a:t>
            </a:r>
            <a:r>
              <a:rPr lang="en-US" sz="1000">
                <a:solidFill>
                  <a:prstClr val="black"/>
                </a:solidFill>
              </a:rPr>
              <a:t>, </a:t>
            </a:r>
            <a:r>
              <a:rPr lang="en-US" sz="1000" i="1">
                <a:solidFill>
                  <a:prstClr val="black"/>
                </a:solidFill>
              </a:rPr>
              <a:t>maxAR</a:t>
            </a:r>
            <a:r>
              <a:rPr lang="en-US" sz="1000">
                <a:solidFill>
                  <a:prstClr val="black"/>
                </a:solidFill>
              </a:rPr>
              <a:t>=</a:t>
            </a:r>
            <a:r>
              <a:rPr lang="en-US" sz="1000">
                <a:solidFill>
                  <a:srgbClr val="FF0000"/>
                </a:solidFill>
              </a:rPr>
              <a:t>1.6</a:t>
            </a:r>
            <a:r>
              <a:rPr lang="en-US" sz="1000">
                <a:solidFill>
                  <a:prstClr val="black"/>
                </a:solidFill>
              </a:rPr>
              <a:t>, </a:t>
            </a:r>
            <a:r>
              <a:rPr lang="en-US" sz="1000" i="1">
                <a:solidFill>
                  <a:prstClr val="black"/>
                </a:solidFill>
              </a:rPr>
              <a:t>minContourArea</a:t>
            </a:r>
            <a:r>
              <a:rPr lang="en-US" sz="1000">
                <a:solidFill>
                  <a:prstClr val="black"/>
                </a:solidFill>
              </a:rPr>
              <a:t>=1000, </a:t>
            </a:r>
            <a:r>
              <a:rPr lang="en-US" sz="1000" i="1">
                <a:solidFill>
                  <a:prstClr val="black"/>
                </a:solidFill>
              </a:rPr>
              <a:t>debug</a:t>
            </a:r>
            <a:r>
              <a:rPr lang="en-US" sz="1000">
                <a:solidFill>
                  <a:prstClr val="black"/>
                </a:solidFill>
              </a:rPr>
              <a:t>=False):</a:t>
            </a: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# khởi tạo tham số</a:t>
            </a:r>
            <a:endParaRPr lang="en-US" sz="100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.minAR = </a:t>
            </a:r>
            <a:r>
              <a:rPr lang="en-US" sz="1000" i="1">
                <a:solidFill>
                  <a:prstClr val="black"/>
                </a:solidFill>
              </a:rPr>
              <a:t>minAR</a:t>
            </a:r>
            <a:endParaRPr lang="en-US" sz="100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.maxAR = </a:t>
            </a:r>
            <a:r>
              <a:rPr lang="en-US" sz="1000" i="1">
                <a:solidFill>
                  <a:prstClr val="black"/>
                </a:solidFill>
              </a:rPr>
              <a:t>maxAR</a:t>
            </a:r>
            <a:endParaRPr lang="en-US" sz="100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.minContourArea = </a:t>
            </a:r>
            <a:r>
              <a:rPr lang="en-US" sz="1000" i="1">
                <a:solidFill>
                  <a:prstClr val="black"/>
                </a:solidFill>
              </a:rPr>
              <a:t>minContourArea</a:t>
            </a:r>
            <a:endParaRPr lang="en-US" sz="100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.debug = </a:t>
            </a:r>
            <a:r>
              <a:rPr lang="en-US" sz="1000" i="1">
                <a:solidFill>
                  <a:prstClr val="black"/>
                </a:solidFill>
              </a:rPr>
              <a:t>debug</a:t>
            </a:r>
          </a:p>
          <a:p>
            <a:pPr marL="0" lvl="0" indent="0">
              <a:buNone/>
            </a:pPr>
            <a:endParaRPr lang="en-US" sz="1000" i="1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 i="1">
                <a:solidFill>
                  <a:prstClr val="black"/>
                </a:solidFill>
              </a:rPr>
              <a:t>#</a:t>
            </a:r>
            <a:r>
              <a:rPr lang="en-US" sz="1000">
                <a:solidFill>
                  <a:prstClr val="black"/>
                </a:solidFill>
              </a:rPr>
              <a:t> Gaussian blur </a:t>
            </a:r>
            <a:endParaRPr lang="en-US" sz="100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 smtClean="0">
                <a:solidFill>
                  <a:prstClr val="black"/>
                </a:solidFill>
              </a:rPr>
              <a:t>gradX </a:t>
            </a:r>
            <a:r>
              <a:rPr lang="en-US" sz="1000">
                <a:solidFill>
                  <a:prstClr val="black"/>
                </a:solidFill>
              </a:rPr>
              <a:t>= cv2.GaussianBlur(gradX, (5, </a:t>
            </a:r>
            <a:r>
              <a:rPr lang="en-US" sz="1000">
                <a:solidFill>
                  <a:srgbClr val="FF0000"/>
                </a:solidFill>
              </a:rPr>
              <a:t>5</a:t>
            </a:r>
            <a:r>
              <a:rPr lang="en-US" sz="1000">
                <a:solidFill>
                  <a:prstClr val="black"/>
                </a:solidFill>
              </a:rPr>
              <a:t>), 0)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Khi Gaussian kernel height size  tăng lên quá cao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0" y="2016868"/>
            <a:ext cx="2206191" cy="148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22" y="2016868"/>
            <a:ext cx="2175590" cy="148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63" y="2016868"/>
            <a:ext cx="2163594" cy="148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21" y="2686921"/>
            <a:ext cx="679413" cy="41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49430" y="3651115"/>
            <a:ext cx="428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Height = 15	  	       Height =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hợp số liệu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56047"/>
              </p:ext>
            </p:extLst>
          </p:nvPr>
        </p:nvGraphicFramePr>
        <p:xfrm>
          <a:off x="449263" y="1196975"/>
          <a:ext cx="824547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1649095"/>
                <a:gridCol w="1649095"/>
                <a:gridCol w="1649095"/>
                <a:gridCol w="16490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minAR/maxAR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S.L</a:t>
                      </a:r>
                      <a:r>
                        <a:rPr lang="en-US" baseline="0" smtClean="0"/>
                        <a:t> nhận diện được(a)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S.L</a:t>
                      </a:r>
                      <a:r>
                        <a:rPr lang="en-US" baseline="0" smtClean="0"/>
                        <a:t> kết quả chuỗi 8~9 kí tự(b)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Tỉ</a:t>
                      </a:r>
                      <a:r>
                        <a:rPr lang="en-US" baseline="0" smtClean="0"/>
                        <a:t> lệ nhận diện được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Tỉ</a:t>
                      </a:r>
                      <a:r>
                        <a:rPr lang="en-US" baseline="0" smtClean="0"/>
                        <a:t> lệ b/a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</a:t>
                      </a:r>
                      <a:r>
                        <a:rPr lang="en-US" baseline="0" smtClean="0"/>
                        <a:t> / 1.6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0.71</a:t>
                      </a:r>
                      <a:endParaRPr lang="en-US"/>
                    </a:p>
                  </a:txBody>
                  <a:tcPr/>
                </a:tc>
              </a:tr>
              <a:tr h="2285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</a:t>
                      </a:r>
                      <a:r>
                        <a:rPr lang="en-US" baseline="0" smtClean="0"/>
                        <a:t> / 1.6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1.0 / 1.6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1.1 /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1.2/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1.3 /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0.38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472" y="4526604"/>
            <a:ext cx="8268511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*Khảo sát được thực hiện trên 100 hình giống nhau, với </a:t>
            </a:r>
            <a:r>
              <a:rPr lang="en-US"/>
              <a:t>Gaussian kernel height </a:t>
            </a:r>
            <a:r>
              <a:rPr lang="en-US" smtClean="0"/>
              <a:t>size = 7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hợp số liệu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199356"/>
              </p:ext>
            </p:extLst>
          </p:nvPr>
        </p:nvGraphicFramePr>
        <p:xfrm>
          <a:off x="449263" y="1196975"/>
          <a:ext cx="82454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1649095"/>
                <a:gridCol w="1649095"/>
                <a:gridCol w="1649095"/>
                <a:gridCol w="16490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Gaussian kernel height size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S.L</a:t>
                      </a:r>
                      <a:r>
                        <a:rPr lang="en-US" baseline="0" smtClean="0"/>
                        <a:t> nhận diện được(a)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S.L</a:t>
                      </a:r>
                      <a:r>
                        <a:rPr lang="en-US" baseline="0" smtClean="0"/>
                        <a:t> kết quả chuỗi 8~9 kí tự(b)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Tỉ</a:t>
                      </a:r>
                      <a:r>
                        <a:rPr lang="en-US" baseline="0" smtClean="0"/>
                        <a:t> lệ nhận diện được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Tỉ</a:t>
                      </a:r>
                      <a:r>
                        <a:rPr lang="en-US" baseline="0" smtClean="0"/>
                        <a:t> lệ b/a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472" y="4526604"/>
            <a:ext cx="826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*Khảo sát được thực hiện trên 100 hình giống nhau, với minAR = 1.1 &amp; maxAR = 1.6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hlinkClick r:id="rId2"/>
              </a:rPr>
              <a:t>OpenCV - Gaussian Blur (tutorialspoint.com</a:t>
            </a:r>
            <a:r>
              <a:rPr lang="en-US" sz="1400" smtClean="0">
                <a:hlinkClick r:id="rId2"/>
              </a:rPr>
              <a:t>)</a:t>
            </a:r>
            <a:endParaRPr lang="en-US" sz="1400" smtClean="0"/>
          </a:p>
          <a:p>
            <a:r>
              <a:rPr lang="vi-VN" sz="1400">
                <a:hlinkClick r:id="rId3"/>
              </a:rPr>
              <a:t>Thư viện Mì AI - sách, dataset miễn phí cho các bạn học AI - Mì AI (miai.vn</a:t>
            </a:r>
            <a:r>
              <a:rPr lang="vi-VN" sz="1400" smtClean="0">
                <a:hlinkClick r:id="rId3"/>
              </a:rPr>
              <a:t>)</a:t>
            </a:r>
            <a:endParaRPr lang="en-US" sz="1400" smtClean="0"/>
          </a:p>
          <a:p>
            <a:r>
              <a:rPr lang="en-US" sz="1400">
                <a:hlinkClick r:id="rId4"/>
              </a:rPr>
              <a:t>OpenCV: Automatic License/Number Plate Recognition (ANPR) with Python </a:t>
            </a:r>
            <a:r>
              <a:rPr lang="en-US" sz="1400" smtClean="0">
                <a:hlinkClick r:id="rId4"/>
              </a:rPr>
              <a:t>– PyImageSearch</a:t>
            </a:r>
            <a:endParaRPr lang="en-US" sz="1400" smtClean="0"/>
          </a:p>
          <a:p>
            <a:r>
              <a:rPr lang="en-US" sz="1400">
                <a:hlinkClick r:id="rId5"/>
              </a:rPr>
              <a:t>OpenCV Morphological Operations </a:t>
            </a:r>
            <a:r>
              <a:rPr lang="en-US" sz="1400" smtClean="0">
                <a:hlinkClick r:id="rId5"/>
              </a:rPr>
              <a:t>– PyImageSearch</a:t>
            </a:r>
            <a:endParaRPr lang="en-US" sz="1400" smtClean="0"/>
          </a:p>
          <a:p>
            <a:r>
              <a:rPr lang="en-US" sz="1400">
                <a:hlinkClick r:id="rId6"/>
              </a:rPr>
              <a:t>nicknochnack/ANPRwithPython (</a:t>
            </a:r>
            <a:r>
              <a:rPr lang="en-US" sz="1400" smtClean="0">
                <a:hlinkClick r:id="rId6"/>
              </a:rPr>
              <a:t>github.com)</a:t>
            </a:r>
            <a:endParaRPr lang="en-US" sz="1400" smtClean="0"/>
          </a:p>
          <a:p>
            <a:r>
              <a:rPr lang="en-US" sz="1400">
                <a:hlinkClick r:id="rId7"/>
              </a:rPr>
              <a:t>JaidedAI/EasyOCR: Ready-to-use OCR with 80+ supported languages and all popular writing scripts including Latin, Chinese, Arabic, Devanagari, Cyrillic and etc. (github.com</a:t>
            </a:r>
            <a:r>
              <a:rPr lang="en-US" sz="1400" smtClean="0">
                <a:hlinkClick r:id="rId7"/>
              </a:rPr>
              <a:t>)</a:t>
            </a:r>
            <a:endParaRPr lang="en-US" sz="1400" smtClean="0"/>
          </a:p>
          <a:p>
            <a:r>
              <a:rPr lang="vi-VN" sz="1400">
                <a:hlinkClick r:id="rId8"/>
              </a:rPr>
              <a:t>Ứng dụng xử lý ảnh trong thực thế với thư viện OpenCV C/C++(Các phép toán hình thái học trong ảnh) (viblo.asia)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228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đặt 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Tự động hóa là đang được dần áp dụng cho nhiều công việc</a:t>
            </a:r>
          </a:p>
          <a:p>
            <a:r>
              <a:rPr lang="en-US" smtClean="0"/>
              <a:t>Bãi giữ xe tự động là một ứng dụng thực tế của tự động hóa</a:t>
            </a:r>
          </a:p>
          <a:p>
            <a:r>
              <a:rPr lang="en-US" smtClean="0"/>
              <a:t>Xây dựng một hệ thống nhận diện biển số và số trên biển số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4354" y="1533833"/>
            <a:ext cx="1460091" cy="1084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Ảnh phía sau xe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27206" y="1533833"/>
            <a:ext cx="1283110" cy="1084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Biển số xe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17541" y="1533833"/>
            <a:ext cx="1344561" cy="1084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Số trên biển số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5058" y="2075836"/>
            <a:ext cx="1887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8916" y="2075836"/>
            <a:ext cx="21680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43548" y="1777181"/>
            <a:ext cx="198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1.license_plate_detect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498691" y="1754088"/>
            <a:ext cx="170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2.license_plate_ocr</a:t>
            </a:r>
            <a:endParaRPr lang="en-US" sz="140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2" y="2898616"/>
            <a:ext cx="2968923" cy="19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60" y="2869694"/>
            <a:ext cx="2521663" cy="19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75" y="3031830"/>
            <a:ext cx="2675247" cy="185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7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License plate detect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Các bước xác định vùng có thể chứa biển số:</a:t>
            </a:r>
          </a:p>
          <a:p>
            <a:r>
              <a:rPr lang="en-US" sz="2000" smtClean="0"/>
              <a:t>Chuyển ảnh thành ảnh xám</a:t>
            </a:r>
          </a:p>
          <a:p>
            <a:r>
              <a:rPr lang="en-US" sz="2000" smtClean="0"/>
              <a:t>Làm nổi vùng tối</a:t>
            </a:r>
          </a:p>
          <a:p>
            <a:r>
              <a:rPr lang="en-US" sz="2000"/>
              <a:t>Tìm </a:t>
            </a:r>
            <a:r>
              <a:rPr lang="en-US" sz="2000" smtClean="0"/>
              <a:t>cạnh</a:t>
            </a:r>
          </a:p>
          <a:p>
            <a:r>
              <a:rPr lang="en-US" sz="2000" smtClean="0"/>
              <a:t>Tăng cường ranh giới đối tượng và phân ngưỡng</a:t>
            </a:r>
          </a:p>
          <a:p>
            <a:r>
              <a:rPr lang="en-US" sz="2000" smtClean="0"/>
              <a:t>Giảm nhiễu</a:t>
            </a:r>
          </a:p>
          <a:p>
            <a:r>
              <a:rPr lang="en-US" sz="2000"/>
              <a:t>Tìm vùng sáng (mask</a:t>
            </a:r>
            <a:r>
              <a:rPr lang="en-US" sz="20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63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ảnh thành ảnh xám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44" y="2156055"/>
            <a:ext cx="2886449" cy="197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6" y="2152829"/>
            <a:ext cx="3091826" cy="19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08323" y="2780506"/>
            <a:ext cx="1106129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nổi vùng tối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Black hat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40" y="2099257"/>
            <a:ext cx="2840030" cy="198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173794" y="2875935"/>
            <a:ext cx="1106129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1" y="2099257"/>
            <a:ext cx="2886449" cy="197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11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cạnh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phương pháp Scharr</a:t>
            </a:r>
            <a:endParaRPr lang="en-US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6" y="2007722"/>
            <a:ext cx="2836851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77812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32" y="2007721"/>
            <a:ext cx="2867118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91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Tăng cường ranh giới đối tượng &amp;</a:t>
            </a:r>
            <a:r>
              <a:rPr lang="en-US" smtClean="0"/>
              <a:t> </a:t>
            </a:r>
            <a:r>
              <a:rPr lang="en-US"/>
              <a:t>phân ngưỡng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Gaussian blur và Threshold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77812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20" y="2007718"/>
            <a:ext cx="2897980" cy="198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3" y="2012524"/>
            <a:ext cx="2888721" cy="197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82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On-screen Show (16:9)</PresentationFormat>
  <Paragraphs>171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Automatic License Plate Recognition</vt:lpstr>
      <vt:lpstr>Tổng quát</vt:lpstr>
      <vt:lpstr>Bài toán đặt ra</vt:lpstr>
      <vt:lpstr>Mô tả</vt:lpstr>
      <vt:lpstr>1. License plate detect</vt:lpstr>
      <vt:lpstr>Chuyển ảnh thành ảnh xám</vt:lpstr>
      <vt:lpstr>Làm nổi vùng tối</vt:lpstr>
      <vt:lpstr>Tìm cạnh</vt:lpstr>
      <vt:lpstr>Tăng cường ranh giới đối tượng &amp; phân ngưỡng </vt:lpstr>
      <vt:lpstr>Giảm nhiễu</vt:lpstr>
      <vt:lpstr>Tìm vùng sáng</vt:lpstr>
      <vt:lpstr>Xác định vùng sáng có thể chứa biển số</vt:lpstr>
      <vt:lpstr>Xác định vùng sáng có thể chứa biển số</vt:lpstr>
      <vt:lpstr>1. License plate detect</vt:lpstr>
      <vt:lpstr>Tìm contours</vt:lpstr>
      <vt:lpstr>Crop biển số</vt:lpstr>
      <vt:lpstr>2. License plate ocr</vt:lpstr>
      <vt:lpstr>2. License plate ocr</vt:lpstr>
      <vt:lpstr>Kết quả</vt:lpstr>
      <vt:lpstr>Kết quả</vt:lpstr>
      <vt:lpstr>Kết quả</vt:lpstr>
      <vt:lpstr>Nguyên nhân</vt:lpstr>
      <vt:lpstr>Nguyên nhân</vt:lpstr>
      <vt:lpstr>Tổng hợp số liệu</vt:lpstr>
      <vt:lpstr>Tổng hợp số liệu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2023-05-30T23:08:35Z</dcterms:modified>
</cp:coreProperties>
</file>