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8" r:id="rId10"/>
    <p:sldId id="269" r:id="rId11"/>
    <p:sldId id="267" r:id="rId12"/>
    <p:sldId id="271" r:id="rId13"/>
    <p:sldId id="272" r:id="rId14"/>
    <p:sldId id="273" r:id="rId15"/>
    <p:sldId id="274" r:id="rId16"/>
    <p:sldId id="275" r:id="rId17"/>
    <p:sldId id="286" r:id="rId18"/>
    <p:sldId id="287" r:id="rId19"/>
    <p:sldId id="288" r:id="rId20"/>
    <p:sldId id="289" r:id="rId21"/>
    <p:sldId id="290" r:id="rId22"/>
    <p:sldId id="291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6D"/>
    <a:srgbClr val="FF2549"/>
    <a:srgbClr val="003635"/>
    <a:srgbClr val="005856"/>
    <a:srgbClr val="9EFF29"/>
    <a:srgbClr val="007033"/>
    <a:srgbClr val="5EEC3C"/>
    <a:srgbClr val="F1C88B"/>
    <a:srgbClr val="FE9202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9" d="100"/>
          <a:sy n="119" d="100"/>
        </p:scale>
        <p:origin x="-120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13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6966" y="1563330"/>
            <a:ext cx="8203575" cy="168006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092" y="3259395"/>
            <a:ext cx="8188953" cy="111623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856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26DD-ABBA-4C3C-81E2-CFED5A53F90E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8823-2E45-4DBA-8F3E-73867D82874D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2443-34F4-4407-9023-D3505D0E2F4F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47B0-473E-49AA-B4EC-068F18E1C43A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68580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E07A-1CEA-4D66-A20E-7EB78D3DE468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2482" y="391788"/>
            <a:ext cx="62843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2482" y="1155313"/>
            <a:ext cx="628432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C380-2832-4903-ABFB-410DE1BBE356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0075-462B-4D68-9883-D6DF13DDB176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99F1-C8FA-4179-B8BB-0296A31F9AA8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20029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0390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7629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0390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7629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10D0-5EC0-4778-AF32-85CF0989E373}" type="datetime1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066A-62C5-424F-9B8B-4987CB3475A3}" type="datetime1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A8C8-FB47-4BF3-8363-8BB7D42B34E6}" type="datetime1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188D-9325-4B72-9870-605A56E39906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8BB9-D4FD-4634-8BD4-47ABC6117C08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viblo.asia/p/ung-dung-xu-ly-anh-trong-thuc-the-voi-thu-vien-opencv-cccac-phep-toan-hinh-thai-hoc-trong-anh-3KbvZqalGmWB" TargetMode="External"/><Relationship Id="rId3" Type="http://schemas.openxmlformats.org/officeDocument/2006/relationships/hyperlink" Target="https://miai.vn/thu-vien-mi-ai/" TargetMode="External"/><Relationship Id="rId7" Type="http://schemas.openxmlformats.org/officeDocument/2006/relationships/hyperlink" Target="https://github.com/JaidedAI/EasyOCR" TargetMode="External"/><Relationship Id="rId2" Type="http://schemas.openxmlformats.org/officeDocument/2006/relationships/hyperlink" Target="https://www.tutorialspoint.com/opencv/opencv_gaussian_blur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icknochnack/ANPRwithPython" TargetMode="External"/><Relationship Id="rId11" Type="http://schemas.openxmlformats.org/officeDocument/2006/relationships/hyperlink" Target="https://www.geeksforgeeks.org/python-opencv-getrotationmatrix2d-function/" TargetMode="External"/><Relationship Id="rId5" Type="http://schemas.openxmlformats.org/officeDocument/2006/relationships/hyperlink" Target="https://pyimagesearch.com/2021/04/28/opencv-morphological-operations/" TargetMode="External"/><Relationship Id="rId10" Type="http://schemas.openxmlformats.org/officeDocument/2006/relationships/hyperlink" Target="https://github.com/longphungtuan94/ALPR_System/blob/master/class_PlateDetection.py" TargetMode="External"/><Relationship Id="rId4" Type="http://schemas.openxmlformats.org/officeDocument/2006/relationships/hyperlink" Target="https://pyimagesearch.com/2020/09/21/opencv-automatic-license-number-plate-recognition-anpr-with-python/#pyuni-reco-header" TargetMode="External"/><Relationship Id="rId9" Type="http://schemas.openxmlformats.org/officeDocument/2006/relationships/hyperlink" Target="https://docs.opencv.org/3.4/da/d22/tutorial_py_canny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0710" y="2123768"/>
            <a:ext cx="4203290" cy="1591574"/>
          </a:xfrm>
        </p:spPr>
        <p:txBody>
          <a:bodyPr>
            <a:normAutofit/>
          </a:bodyPr>
          <a:lstStyle/>
          <a:p>
            <a:r>
              <a:rPr lang="en-US" smtClean="0"/>
              <a:t>Automatic License Plate Recognition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62832" y="4089768"/>
            <a:ext cx="4181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err="1" smtClean="0">
                <a:solidFill>
                  <a:schemeClr val="bg1"/>
                </a:solidFill>
              </a:rPr>
              <a:t>Giảng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viên</a:t>
            </a:r>
            <a:r>
              <a:rPr lang="en-US" sz="2400" smtClean="0">
                <a:solidFill>
                  <a:schemeClr val="bg1"/>
                </a:solidFill>
              </a:rPr>
              <a:t>: Mai </a:t>
            </a:r>
            <a:r>
              <a:rPr lang="en-US" sz="2400" err="1" smtClean="0">
                <a:solidFill>
                  <a:schemeClr val="bg1"/>
                </a:solidFill>
              </a:rPr>
              <a:t>Tiến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en-US" sz="2400" err="1" smtClean="0">
                <a:solidFill>
                  <a:schemeClr val="bg1"/>
                </a:solidFill>
              </a:rPr>
              <a:t>Dũng</a:t>
            </a:r>
            <a:endParaRPr lang="en-US" sz="2400" smtClean="0">
              <a:solidFill>
                <a:schemeClr val="bg1"/>
              </a:solidFill>
            </a:endParaRPr>
          </a:p>
          <a:p>
            <a:pPr algn="r"/>
            <a:r>
              <a:rPr lang="en-US" err="1" smtClean="0">
                <a:solidFill>
                  <a:schemeClr val="bg1"/>
                </a:solidFill>
              </a:rPr>
              <a:t>Thực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hiện</a:t>
            </a:r>
            <a:r>
              <a:rPr lang="en-US" smtClean="0">
                <a:solidFill>
                  <a:schemeClr val="bg1"/>
                </a:solidFill>
              </a:rPr>
              <a:t>: </a:t>
            </a:r>
            <a:r>
              <a:rPr lang="en-US" err="1" smtClean="0">
                <a:solidFill>
                  <a:schemeClr val="bg1"/>
                </a:solidFill>
              </a:rPr>
              <a:t>Võ</a:t>
            </a:r>
            <a:r>
              <a:rPr lang="en-US" smtClean="0">
                <a:solidFill>
                  <a:schemeClr val="bg1"/>
                </a:solidFill>
              </a:rPr>
              <a:t> Minh Mẫn - 20521594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Giảm nhiễu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Áp dụng phép toán hình thái học </a:t>
            </a:r>
            <a:r>
              <a:rPr lang="en-US" smtClean="0"/>
              <a:t>Opening: loại bỏ các phần lòi lõm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338" y="2110812"/>
            <a:ext cx="2887668" cy="1984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20" y="2110814"/>
            <a:ext cx="2897980" cy="1984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2778125"/>
            <a:ext cx="11430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9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Tìm vùng sáng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Áp dụng Closing </a:t>
            </a:r>
            <a:r>
              <a:rPr lang="en-US" smtClean="0"/>
              <a:t>oparation: lấp đầy những khoảng trống</a:t>
            </a:r>
            <a:endParaRPr lang="en-US" smtClean="0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44" y="1955246"/>
            <a:ext cx="3399309" cy="232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253" y="1955245"/>
            <a:ext cx="3355342" cy="232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2765147"/>
            <a:ext cx="11430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0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Xác định vùng sáng có thể chứa biển số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Áp dụng ảnh vùng sáng(mask) đối với ảnh đã lọc nhiễu</a:t>
            </a: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44" y="2314575"/>
            <a:ext cx="2268217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271" y="2317195"/>
            <a:ext cx="2182172" cy="1511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9" y="2316743"/>
            <a:ext cx="2233611" cy="1512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321" y="2896910"/>
            <a:ext cx="5715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Plus 7"/>
          <p:cNvSpPr/>
          <p:nvPr/>
        </p:nvSpPr>
        <p:spPr>
          <a:xfrm>
            <a:off x="2806700" y="2987675"/>
            <a:ext cx="349250" cy="3111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9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Xác định vùng sáng có thể chứa biển số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Áp dụng phép toán hình thái học </a:t>
            </a:r>
            <a:r>
              <a:rPr lang="en-US" smtClean="0"/>
              <a:t>Closing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9" y="2316742"/>
            <a:ext cx="2758815" cy="186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2316742"/>
            <a:ext cx="2726134" cy="186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2822575"/>
            <a:ext cx="11430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License plate detect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Các bước xác định vùng chứa biển số:</a:t>
            </a:r>
          </a:p>
          <a:p>
            <a:r>
              <a:rPr lang="en-US" sz="2000"/>
              <a:t>Tìm contours</a:t>
            </a:r>
          </a:p>
          <a:p>
            <a:r>
              <a:rPr lang="en-US" sz="2000"/>
              <a:t>Crop biển số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2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Tìm contours</a:t>
            </a:r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047" y="1196975"/>
            <a:ext cx="5281907" cy="366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57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Crop biển số</a:t>
            </a:r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223" y="1850110"/>
            <a:ext cx="2601550" cy="2055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20" y="1997187"/>
            <a:ext cx="2968923" cy="1991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343" y="2822575"/>
            <a:ext cx="11430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02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Nhận diện ký tự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74577" y="1846652"/>
            <a:ext cx="2244018" cy="1546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Ảnh </a:t>
            </a:r>
            <a:r>
              <a:rPr lang="en-US" smtClean="0"/>
              <a:t>biển số đã cắt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177374" y="1875243"/>
            <a:ext cx="1972015" cy="1546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Ký tự trên biển số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28685" y="2602118"/>
            <a:ext cx="2901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09422" y="2243890"/>
            <a:ext cx="3048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license_plate_segment</a:t>
            </a:r>
            <a:endParaRPr lang="en-US" sz="140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05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Nhận diện ký tự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Các bước nhận diện ký tự:</a:t>
            </a:r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Áp dụng Kmean phân đoạn màu ảnh xám</a:t>
            </a:r>
          </a:p>
          <a:p>
            <a:r>
              <a:rPr lang="en-US" smtClean="0"/>
              <a:t>Áp dụng tìm cạnh Canny</a:t>
            </a:r>
          </a:p>
          <a:p>
            <a:r>
              <a:rPr lang="en-US" smtClean="0"/>
              <a:t>Tìm các contours</a:t>
            </a:r>
          </a:p>
          <a:p>
            <a:r>
              <a:rPr lang="en-US" smtClean="0"/>
              <a:t>Chọn các contour chứa ký tự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03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Kmean</a:t>
            </a:r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64" y="2402324"/>
            <a:ext cx="2671010" cy="2109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933" y="3632701"/>
            <a:ext cx="11430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194" y="2484937"/>
            <a:ext cx="2142123" cy="2056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48966" y="1197405"/>
            <a:ext cx="8246070" cy="3664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Áp dụng Kmean để phân đoạn màu ảnh thành 3 nhóm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9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quát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Bài toán đặt ra</a:t>
            </a:r>
          </a:p>
          <a:p>
            <a:r>
              <a:rPr lang="en-US" smtClean="0"/>
              <a:t>Mô tả</a:t>
            </a:r>
          </a:p>
          <a:p>
            <a:r>
              <a:rPr lang="en-US" smtClean="0"/>
              <a:t>Nội dung</a:t>
            </a:r>
          </a:p>
          <a:p>
            <a:r>
              <a:rPr lang="en-US" smtClean="0"/>
              <a:t>Tài liệu tham khảo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68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Canny</a:t>
            </a:r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93" y="2290895"/>
            <a:ext cx="2391109" cy="2295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028" y="3183522"/>
            <a:ext cx="11430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437" y="2388184"/>
            <a:ext cx="236220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48966" y="1197405"/>
            <a:ext cx="8246070" cy="3664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Kết hợp nhị phân hình ảnh và tìm cạnh Canny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6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Tìm contour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7" y="2392049"/>
            <a:ext cx="2324424" cy="2210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11" y="3095289"/>
            <a:ext cx="11430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62" y="2299951"/>
            <a:ext cx="236220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83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Nhận diện ký tự</a:t>
            </a:r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10" y="2574758"/>
            <a:ext cx="1876939" cy="178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297" y="3151436"/>
            <a:ext cx="11430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2" y="2351337"/>
            <a:ext cx="960522" cy="86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043" y="2351337"/>
            <a:ext cx="999231" cy="86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128" y="2351337"/>
            <a:ext cx="989629" cy="86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94" y="2343608"/>
            <a:ext cx="1021722" cy="88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390" y="3856286"/>
            <a:ext cx="1009415" cy="85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189" y="3856287"/>
            <a:ext cx="1015894" cy="85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37" y="3856287"/>
            <a:ext cx="1116568" cy="878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941" y="3866136"/>
            <a:ext cx="1060731" cy="868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520" y="3893606"/>
            <a:ext cx="1039344" cy="84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31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</a:t>
            </a:r>
            <a:r>
              <a:rPr lang="en-US"/>
              <a:t>License plate </a:t>
            </a:r>
            <a:r>
              <a:rPr lang="en-US" smtClean="0"/>
              <a:t>ocr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EASY OCR</a:t>
            </a:r>
            <a:endParaRPr lang="en-US"/>
          </a:p>
          <a:p>
            <a:r>
              <a:rPr lang="vi-VN" sz="1600"/>
              <a:t>EasyOCR là một thư viện mã nguồn mở dùng để nhận dạng ký tự (OCR - Optical Character Recognition</a:t>
            </a:r>
            <a:r>
              <a:rPr lang="vi-VN" sz="1600" smtClean="0"/>
              <a:t>)</a:t>
            </a:r>
            <a:endParaRPr lang="en-US" sz="1600" smtClean="0"/>
          </a:p>
          <a:p>
            <a:r>
              <a:rPr lang="en-US" sz="1600"/>
              <a:t>C</a:t>
            </a:r>
            <a:r>
              <a:rPr lang="vi-VN" sz="1600" smtClean="0"/>
              <a:t>ung </a:t>
            </a:r>
            <a:r>
              <a:rPr lang="vi-VN" sz="1600"/>
              <a:t>cấp khả năng nhận dạng văn bản từ các hình ảnh và ảnh chụp từ tài </a:t>
            </a:r>
            <a:r>
              <a:rPr lang="vi-VN" sz="1600" smtClean="0"/>
              <a:t>liệu</a:t>
            </a:r>
            <a:r>
              <a:rPr lang="vi-VN" sz="1600"/>
              <a:t>, bảng, biển báo và nhiều nguồn nguồn dữ liệu </a:t>
            </a:r>
            <a:r>
              <a:rPr lang="vi-VN" sz="1600" smtClean="0"/>
              <a:t>khác</a:t>
            </a:r>
            <a:endParaRPr lang="en-US" sz="1600" smtClean="0"/>
          </a:p>
          <a:p>
            <a:r>
              <a:rPr lang="vi-VN" sz="1600"/>
              <a:t>Với EasyOCR, </a:t>
            </a:r>
            <a:r>
              <a:rPr lang="vi-VN" sz="1600" smtClean="0"/>
              <a:t>có </a:t>
            </a:r>
            <a:r>
              <a:rPr lang="vi-VN" sz="1600"/>
              <a:t>thể dễ dàng tích hợp tính năng nhận dạng ký tự vào các ứng dụng của </a:t>
            </a:r>
            <a:r>
              <a:rPr lang="vi-VN" sz="1600" smtClean="0"/>
              <a:t>mình </a:t>
            </a:r>
            <a:r>
              <a:rPr lang="vi-VN" sz="1600"/>
              <a:t>một cách nhanh chóng và </a:t>
            </a:r>
            <a:r>
              <a:rPr lang="vi-VN" sz="1600" smtClean="0"/>
              <a:t>hiệu quả</a:t>
            </a:r>
          </a:p>
          <a:p>
            <a:endParaRPr lang="en-US" sz="1600"/>
          </a:p>
        </p:txBody>
      </p:sp>
      <p:pic>
        <p:nvPicPr>
          <p:cNvPr id="13314" name="Picture 2" descr="C:\Users\vomin\Pictures\exa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994" y="3366695"/>
            <a:ext cx="3327304" cy="16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vomin\Pictures\example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778" y="3358461"/>
            <a:ext cx="3010305" cy="164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79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License plate ocr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/>
              <a:t>   </a:t>
            </a:r>
            <a:r>
              <a:rPr lang="en-US" sz="1000" i="1"/>
              <a:t> </a:t>
            </a:r>
            <a:r>
              <a:rPr lang="en-US" sz="1600" i="1"/>
              <a:t>def read(self, img</a:t>
            </a:r>
            <a:r>
              <a:rPr lang="en-US" sz="1600" i="1" smtClean="0"/>
              <a:t>):</a:t>
            </a:r>
          </a:p>
          <a:p>
            <a:pPr marL="0" indent="0">
              <a:buNone/>
            </a:pPr>
            <a:r>
              <a:rPr lang="en-US" sz="1600" i="1" smtClean="0"/>
              <a:t>        alp = reader.readtext(img, detail=0, allowlist='0123456789ABCDEFGHKLMNPRSTUVXYZ.-')</a:t>
            </a:r>
          </a:p>
          <a:p>
            <a:pPr marL="0" indent="0">
              <a:buNone/>
            </a:pPr>
            <a:r>
              <a:rPr lang="en-US" sz="1600" i="1"/>
              <a:t>        for i in range(len(alp)):</a:t>
            </a:r>
          </a:p>
          <a:p>
            <a:pPr marL="0" indent="0">
              <a:buNone/>
            </a:pPr>
            <a:r>
              <a:rPr lang="en-US" sz="1600" i="1"/>
              <a:t>            try:</a:t>
            </a:r>
          </a:p>
          <a:p>
            <a:pPr marL="0" indent="0">
              <a:buNone/>
            </a:pPr>
            <a:r>
              <a:rPr lang="en-US" sz="1600" i="1"/>
              <a:t>                alp[i] = alp[i].replace('.', '')</a:t>
            </a:r>
          </a:p>
          <a:p>
            <a:pPr marL="0" indent="0">
              <a:buNone/>
            </a:pPr>
            <a:r>
              <a:rPr lang="en-US" sz="1600" i="1"/>
              <a:t>                alp[i] = alp[i].replace('-', '')</a:t>
            </a:r>
          </a:p>
          <a:p>
            <a:pPr marL="0" indent="0">
              <a:buNone/>
            </a:pPr>
            <a:r>
              <a:rPr lang="en-US" sz="1600" i="1"/>
              <a:t>            except:</a:t>
            </a:r>
          </a:p>
          <a:p>
            <a:pPr marL="0" indent="0">
              <a:buNone/>
            </a:pPr>
            <a:r>
              <a:rPr lang="en-US" sz="1600" i="1"/>
              <a:t>                continue</a:t>
            </a:r>
          </a:p>
          <a:p>
            <a:pPr marL="0" indent="0">
              <a:buNone/>
            </a:pPr>
            <a:r>
              <a:rPr lang="en-US" sz="1600" i="1"/>
              <a:t/>
            </a:r>
            <a:br>
              <a:rPr lang="en-US" sz="1600" i="1"/>
            </a:br>
            <a:r>
              <a:rPr lang="en-US" sz="1600" i="1"/>
              <a:t>        return '\n'.join(alp)</a:t>
            </a:r>
          </a:p>
          <a:p>
            <a:pPr marL="0" indent="0">
              <a:buNone/>
            </a:pPr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82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quả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Nhận diện đúng - đọc chính xác</a:t>
            </a:r>
          </a:p>
          <a:p>
            <a:endParaRPr lang="en-US" sz="2400" smtClean="0"/>
          </a:p>
          <a:p>
            <a:endParaRPr lang="en-US" sz="2400" smtClean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477" y="1880469"/>
            <a:ext cx="4056332" cy="281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66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quả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Nhận diện đúng - đọc không chính xác</a:t>
            </a:r>
          </a:p>
          <a:p>
            <a:endParaRPr lang="en-US" sz="2400" smtClean="0"/>
          </a:p>
          <a:p>
            <a:endParaRPr lang="en-US" sz="2400" smtClean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733" y="1884918"/>
            <a:ext cx="4206672" cy="290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51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quả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Không nhận diện được</a:t>
            </a:r>
          </a:p>
          <a:p>
            <a:endParaRPr lang="en-US" sz="2400" smtClean="0"/>
          </a:p>
          <a:p>
            <a:endParaRPr lang="en-US" sz="2400" smtClean="0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686" y="1830580"/>
            <a:ext cx="4180867" cy="286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02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Nguyên nhân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Mỗi tấm hình có những điều kiện khác nhau</a:t>
            </a:r>
          </a:p>
          <a:p>
            <a:r>
              <a:rPr lang="en-US" smtClean="0"/>
              <a:t>Tham số được tinh chỉnh thủ công</a:t>
            </a:r>
          </a:p>
          <a:p>
            <a:r>
              <a:rPr lang="en-US" smtClean="0"/>
              <a:t>Ví dụ:</a:t>
            </a:r>
          </a:p>
          <a:p>
            <a:pPr marL="0" lvl="0" indent="0">
              <a:buNone/>
            </a:pPr>
            <a:r>
              <a:rPr lang="en-US" sz="1000">
                <a:solidFill>
                  <a:prstClr val="black"/>
                </a:solidFill>
              </a:rPr>
              <a:t>#khởi tạo</a:t>
            </a:r>
          </a:p>
          <a:p>
            <a:pPr marL="0" lvl="0" indent="0">
              <a:buNone/>
            </a:pPr>
            <a:r>
              <a:rPr lang="en-US" sz="1000">
                <a:solidFill>
                  <a:prstClr val="black"/>
                </a:solidFill>
              </a:rPr>
              <a:t>def __init__(</a:t>
            </a:r>
            <a:r>
              <a:rPr lang="en-US" sz="1000" i="1">
                <a:solidFill>
                  <a:prstClr val="black"/>
                </a:solidFill>
              </a:rPr>
              <a:t>self</a:t>
            </a:r>
            <a:r>
              <a:rPr lang="en-US" sz="1000">
                <a:solidFill>
                  <a:prstClr val="black"/>
                </a:solidFill>
              </a:rPr>
              <a:t>, </a:t>
            </a:r>
            <a:r>
              <a:rPr lang="en-US" sz="1000" i="1">
                <a:solidFill>
                  <a:prstClr val="black"/>
                </a:solidFill>
              </a:rPr>
              <a:t>minAR</a:t>
            </a:r>
            <a:r>
              <a:rPr lang="en-US" sz="1000">
                <a:solidFill>
                  <a:prstClr val="black"/>
                </a:solidFill>
              </a:rPr>
              <a:t>=</a:t>
            </a:r>
            <a:r>
              <a:rPr lang="en-US" sz="1000">
                <a:solidFill>
                  <a:srgbClr val="FF0000"/>
                </a:solidFill>
              </a:rPr>
              <a:t>1.1</a:t>
            </a:r>
            <a:r>
              <a:rPr lang="en-US" sz="1000">
                <a:solidFill>
                  <a:prstClr val="black"/>
                </a:solidFill>
              </a:rPr>
              <a:t>, </a:t>
            </a:r>
            <a:r>
              <a:rPr lang="en-US" sz="1000" i="1">
                <a:solidFill>
                  <a:prstClr val="black"/>
                </a:solidFill>
              </a:rPr>
              <a:t>maxAR</a:t>
            </a:r>
            <a:r>
              <a:rPr lang="en-US" sz="1000">
                <a:solidFill>
                  <a:prstClr val="black"/>
                </a:solidFill>
              </a:rPr>
              <a:t>=</a:t>
            </a:r>
            <a:r>
              <a:rPr lang="en-US" sz="1000">
                <a:solidFill>
                  <a:srgbClr val="FF0000"/>
                </a:solidFill>
              </a:rPr>
              <a:t>1.6</a:t>
            </a:r>
            <a:r>
              <a:rPr lang="en-US" sz="1000">
                <a:solidFill>
                  <a:prstClr val="black"/>
                </a:solidFill>
              </a:rPr>
              <a:t>, </a:t>
            </a:r>
            <a:r>
              <a:rPr lang="en-US" sz="1000" i="1">
                <a:solidFill>
                  <a:prstClr val="black"/>
                </a:solidFill>
              </a:rPr>
              <a:t>minContourArea</a:t>
            </a:r>
            <a:r>
              <a:rPr lang="en-US" sz="1000">
                <a:solidFill>
                  <a:prstClr val="black"/>
                </a:solidFill>
              </a:rPr>
              <a:t>=1000, </a:t>
            </a:r>
            <a:r>
              <a:rPr lang="en-US" sz="1000" i="1">
                <a:solidFill>
                  <a:prstClr val="black"/>
                </a:solidFill>
              </a:rPr>
              <a:t>debug</a:t>
            </a:r>
            <a:r>
              <a:rPr lang="en-US" sz="1000">
                <a:solidFill>
                  <a:prstClr val="black"/>
                </a:solidFill>
              </a:rPr>
              <a:t>=False):</a:t>
            </a:r>
          </a:p>
          <a:p>
            <a:pPr marL="0" lvl="0" indent="0">
              <a:buNone/>
            </a:pPr>
            <a:r>
              <a:rPr lang="en-US" sz="1000">
                <a:solidFill>
                  <a:prstClr val="black"/>
                </a:solidFill>
              </a:rPr>
              <a:t>        </a:t>
            </a:r>
            <a:r>
              <a:rPr lang="en-US" sz="1000" i="1">
                <a:solidFill>
                  <a:prstClr val="black"/>
                </a:solidFill>
              </a:rPr>
              <a:t># khởi tạo tham số</a:t>
            </a:r>
            <a:endParaRPr lang="en-US" sz="100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000">
                <a:solidFill>
                  <a:prstClr val="black"/>
                </a:solidFill>
              </a:rPr>
              <a:t>        </a:t>
            </a:r>
            <a:r>
              <a:rPr lang="en-US" sz="1000" i="1">
                <a:solidFill>
                  <a:prstClr val="black"/>
                </a:solidFill>
              </a:rPr>
              <a:t>self</a:t>
            </a:r>
            <a:r>
              <a:rPr lang="en-US" sz="1000">
                <a:solidFill>
                  <a:prstClr val="black"/>
                </a:solidFill>
              </a:rPr>
              <a:t>.minAR = </a:t>
            </a:r>
            <a:r>
              <a:rPr lang="en-US" sz="1000" i="1">
                <a:solidFill>
                  <a:prstClr val="black"/>
                </a:solidFill>
              </a:rPr>
              <a:t>minAR</a:t>
            </a:r>
            <a:endParaRPr lang="en-US" sz="100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000">
                <a:solidFill>
                  <a:prstClr val="black"/>
                </a:solidFill>
              </a:rPr>
              <a:t>        </a:t>
            </a:r>
            <a:r>
              <a:rPr lang="en-US" sz="1000" i="1">
                <a:solidFill>
                  <a:prstClr val="black"/>
                </a:solidFill>
              </a:rPr>
              <a:t>self</a:t>
            </a:r>
            <a:r>
              <a:rPr lang="en-US" sz="1000">
                <a:solidFill>
                  <a:prstClr val="black"/>
                </a:solidFill>
              </a:rPr>
              <a:t>.maxAR = </a:t>
            </a:r>
            <a:r>
              <a:rPr lang="en-US" sz="1000" i="1">
                <a:solidFill>
                  <a:prstClr val="black"/>
                </a:solidFill>
              </a:rPr>
              <a:t>maxAR</a:t>
            </a:r>
            <a:endParaRPr lang="en-US" sz="100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000">
                <a:solidFill>
                  <a:prstClr val="black"/>
                </a:solidFill>
              </a:rPr>
              <a:t>        </a:t>
            </a:r>
            <a:r>
              <a:rPr lang="en-US" sz="1000" i="1">
                <a:solidFill>
                  <a:prstClr val="black"/>
                </a:solidFill>
              </a:rPr>
              <a:t>self</a:t>
            </a:r>
            <a:r>
              <a:rPr lang="en-US" sz="1000">
                <a:solidFill>
                  <a:prstClr val="black"/>
                </a:solidFill>
              </a:rPr>
              <a:t>.minContourArea = </a:t>
            </a:r>
            <a:r>
              <a:rPr lang="en-US" sz="1000" i="1">
                <a:solidFill>
                  <a:prstClr val="black"/>
                </a:solidFill>
              </a:rPr>
              <a:t>minContourArea</a:t>
            </a:r>
            <a:endParaRPr lang="en-US" sz="100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000">
                <a:solidFill>
                  <a:prstClr val="black"/>
                </a:solidFill>
              </a:rPr>
              <a:t>        </a:t>
            </a:r>
            <a:r>
              <a:rPr lang="en-US" sz="1000" i="1">
                <a:solidFill>
                  <a:prstClr val="black"/>
                </a:solidFill>
              </a:rPr>
              <a:t>self</a:t>
            </a:r>
            <a:r>
              <a:rPr lang="en-US" sz="1000">
                <a:solidFill>
                  <a:prstClr val="black"/>
                </a:solidFill>
              </a:rPr>
              <a:t>.debug = </a:t>
            </a:r>
            <a:r>
              <a:rPr lang="en-US" sz="1000" i="1">
                <a:solidFill>
                  <a:prstClr val="black"/>
                </a:solidFill>
              </a:rPr>
              <a:t>debug</a:t>
            </a:r>
          </a:p>
          <a:p>
            <a:pPr marL="0" lvl="0" indent="0">
              <a:buNone/>
            </a:pPr>
            <a:endParaRPr lang="en-US" sz="1000" i="1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000" i="1">
                <a:solidFill>
                  <a:prstClr val="black"/>
                </a:solidFill>
              </a:rPr>
              <a:t>#</a:t>
            </a:r>
            <a:r>
              <a:rPr lang="en-US" sz="1000">
                <a:solidFill>
                  <a:prstClr val="black"/>
                </a:solidFill>
              </a:rPr>
              <a:t> Gaussian blur </a:t>
            </a:r>
            <a:endParaRPr lang="en-US" sz="100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000" smtClean="0">
                <a:solidFill>
                  <a:prstClr val="black"/>
                </a:solidFill>
              </a:rPr>
              <a:t>gradX </a:t>
            </a:r>
            <a:r>
              <a:rPr lang="en-US" sz="1000">
                <a:solidFill>
                  <a:prstClr val="black"/>
                </a:solidFill>
              </a:rPr>
              <a:t>= cv2.GaussianBlur(gradX, (5, </a:t>
            </a:r>
            <a:r>
              <a:rPr lang="en-US" sz="1000">
                <a:solidFill>
                  <a:srgbClr val="FF0000"/>
                </a:solidFill>
              </a:rPr>
              <a:t>5</a:t>
            </a:r>
            <a:r>
              <a:rPr lang="en-US" sz="1000">
                <a:solidFill>
                  <a:prstClr val="black"/>
                </a:solidFill>
              </a:rPr>
              <a:t>), 0)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03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Nguyên </a:t>
            </a:r>
            <a:r>
              <a:rPr lang="en-US" smtClean="0"/>
              <a:t>nhân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Khi Gaussian kernel height size  tăng lên quá cao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90" y="2016868"/>
            <a:ext cx="2206191" cy="1485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322" y="2016868"/>
            <a:ext cx="2175590" cy="148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863" y="2016868"/>
            <a:ext cx="2163594" cy="148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021" y="2686921"/>
            <a:ext cx="679413" cy="418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49430" y="3651115"/>
            <a:ext cx="428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Height = 15	  	       Height =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8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toán đặt ra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Tự động hóa là đang được dần áp dụng cho nhiều công việc</a:t>
            </a:r>
          </a:p>
          <a:p>
            <a:r>
              <a:rPr lang="en-US" smtClean="0"/>
              <a:t>Bãi giữ xe tự động là một ứng dụng thực tế của tự động hóa</a:t>
            </a:r>
          </a:p>
          <a:p>
            <a:r>
              <a:rPr lang="en-US" smtClean="0"/>
              <a:t>Xây dựng một hệ thống nhận diện biển số và số trên biển số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4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hợp số liệu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556047"/>
              </p:ext>
            </p:extLst>
          </p:nvPr>
        </p:nvGraphicFramePr>
        <p:xfrm>
          <a:off x="449263" y="1196975"/>
          <a:ext cx="8245475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095"/>
                <a:gridCol w="1649095"/>
                <a:gridCol w="1649095"/>
                <a:gridCol w="1649095"/>
                <a:gridCol w="16490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minAR/maxAR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S.L</a:t>
                      </a:r>
                      <a:r>
                        <a:rPr lang="en-US" baseline="0" smtClean="0"/>
                        <a:t> nhận diện được(a)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S.L</a:t>
                      </a:r>
                      <a:r>
                        <a:rPr lang="en-US" baseline="0" smtClean="0"/>
                        <a:t> kết quả chuỗi 8~9 kí tự(b)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Tỉ</a:t>
                      </a:r>
                      <a:r>
                        <a:rPr lang="en-US" baseline="0" smtClean="0"/>
                        <a:t> lệ nhận diện được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Tỉ</a:t>
                      </a:r>
                      <a:r>
                        <a:rPr lang="en-US" baseline="0" smtClean="0"/>
                        <a:t> lệ b/a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0.8</a:t>
                      </a:r>
                      <a:r>
                        <a:rPr lang="en-US" baseline="0" smtClean="0"/>
                        <a:t> / 1.6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0.68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0.71</a:t>
                      </a:r>
                      <a:endParaRPr lang="en-US"/>
                    </a:p>
                  </a:txBody>
                  <a:tcPr/>
                </a:tc>
              </a:tr>
              <a:tr h="228559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0.9</a:t>
                      </a:r>
                      <a:r>
                        <a:rPr lang="en-US" baseline="0" smtClean="0"/>
                        <a:t> / 1.6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0.68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0.71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1.0 / 1.6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0.66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0.7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1.1 / 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0.65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0.69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1.2/ 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0.54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0.65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1.3 / 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0.38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7472" y="4526604"/>
            <a:ext cx="8268511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*Khảo sát được thực hiện trên 100 hình giống nhau, với </a:t>
            </a:r>
            <a:r>
              <a:rPr lang="en-US"/>
              <a:t>Gaussian kernel height </a:t>
            </a:r>
            <a:r>
              <a:rPr lang="en-US" smtClean="0"/>
              <a:t>size = 7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0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hợp số liệu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199356"/>
              </p:ext>
            </p:extLst>
          </p:nvPr>
        </p:nvGraphicFramePr>
        <p:xfrm>
          <a:off x="449263" y="1196975"/>
          <a:ext cx="8245475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095"/>
                <a:gridCol w="1649095"/>
                <a:gridCol w="1649095"/>
                <a:gridCol w="1649095"/>
                <a:gridCol w="16490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Gaussian kernel height size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S.L</a:t>
                      </a:r>
                      <a:r>
                        <a:rPr lang="en-US" baseline="0" smtClean="0"/>
                        <a:t> nhận diện được(a)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S.L</a:t>
                      </a:r>
                      <a:r>
                        <a:rPr lang="en-US" baseline="0" smtClean="0"/>
                        <a:t> kết quả chuỗi 8~9 kí tự(b)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Tỉ</a:t>
                      </a:r>
                      <a:r>
                        <a:rPr lang="en-US" baseline="0" smtClean="0"/>
                        <a:t> lệ nhận diện được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Tỉ</a:t>
                      </a:r>
                      <a:r>
                        <a:rPr lang="en-US" baseline="0" smtClean="0"/>
                        <a:t> lệ b/a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0.52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0.71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0.65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0.69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0.74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0.7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0.83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0.7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0.90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0.66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0.93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0.67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7472" y="4526604"/>
            <a:ext cx="8268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*Khảo sát được thực hiện trên 100 hình giống nhau, với minAR = 1.1 &amp; maxAR = 1.6</a:t>
            </a:r>
            <a:endParaRPr lang="en-US"/>
          </a:p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2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>
                <a:hlinkClick r:id="rId2"/>
              </a:rPr>
              <a:t>OpenCV - Gaussian Blur (tutorialspoint.com</a:t>
            </a:r>
            <a:r>
              <a:rPr lang="en-US" sz="1400" smtClean="0">
                <a:hlinkClick r:id="rId2"/>
              </a:rPr>
              <a:t>)</a:t>
            </a:r>
            <a:endParaRPr lang="en-US" sz="1400" smtClean="0"/>
          </a:p>
          <a:p>
            <a:r>
              <a:rPr lang="vi-VN" sz="1400">
                <a:hlinkClick r:id="rId3"/>
              </a:rPr>
              <a:t>Thư viện Mì AI - sách, dataset miễn phí cho các bạn học AI - Mì AI (miai.vn</a:t>
            </a:r>
            <a:r>
              <a:rPr lang="vi-VN" sz="1400" smtClean="0">
                <a:hlinkClick r:id="rId3"/>
              </a:rPr>
              <a:t>)</a:t>
            </a:r>
            <a:endParaRPr lang="en-US" sz="1400" smtClean="0"/>
          </a:p>
          <a:p>
            <a:r>
              <a:rPr lang="en-US" sz="1400">
                <a:hlinkClick r:id="rId4"/>
              </a:rPr>
              <a:t>OpenCV: Automatic License/Number Plate Recognition (ANPR) with Python </a:t>
            </a:r>
            <a:r>
              <a:rPr lang="en-US" sz="1400" smtClean="0">
                <a:hlinkClick r:id="rId4"/>
              </a:rPr>
              <a:t>– PyImageSearch</a:t>
            </a:r>
            <a:endParaRPr lang="en-US" sz="1400" smtClean="0"/>
          </a:p>
          <a:p>
            <a:r>
              <a:rPr lang="en-US" sz="1400">
                <a:hlinkClick r:id="rId5"/>
              </a:rPr>
              <a:t>OpenCV Morphological Operations </a:t>
            </a:r>
            <a:r>
              <a:rPr lang="en-US" sz="1400" smtClean="0">
                <a:hlinkClick r:id="rId5"/>
              </a:rPr>
              <a:t>– PyImageSearch</a:t>
            </a:r>
            <a:endParaRPr lang="en-US" sz="1400" smtClean="0"/>
          </a:p>
          <a:p>
            <a:r>
              <a:rPr lang="en-US" sz="1400">
                <a:hlinkClick r:id="rId6"/>
              </a:rPr>
              <a:t>nicknochnack/ANPRwithPython (</a:t>
            </a:r>
            <a:r>
              <a:rPr lang="en-US" sz="1400" smtClean="0">
                <a:hlinkClick r:id="rId6"/>
              </a:rPr>
              <a:t>github.com)</a:t>
            </a:r>
            <a:endParaRPr lang="en-US" sz="1400" smtClean="0"/>
          </a:p>
          <a:p>
            <a:r>
              <a:rPr lang="en-US" sz="1400">
                <a:hlinkClick r:id="rId7"/>
              </a:rPr>
              <a:t>JaidedAI/EasyOCR: Ready-to-use OCR with 80+ supported languages and all popular writing scripts including Latin, Chinese, Arabic, Devanagari, Cyrillic and etc. (github.com</a:t>
            </a:r>
            <a:r>
              <a:rPr lang="en-US" sz="1400" smtClean="0">
                <a:hlinkClick r:id="rId7"/>
              </a:rPr>
              <a:t>)</a:t>
            </a:r>
            <a:endParaRPr lang="en-US" sz="1400" smtClean="0"/>
          </a:p>
          <a:p>
            <a:r>
              <a:rPr lang="vi-VN" sz="1400">
                <a:hlinkClick r:id="rId8"/>
              </a:rPr>
              <a:t>Ứng dụng xử lý ảnh trong thực thế với thư viện OpenCV C/C++(Các phép toán hình thái học trong ảnh) (viblo.asia)</a:t>
            </a:r>
            <a:endParaRPr lang="en-US" sz="1400" smtClean="0"/>
          </a:p>
          <a:p>
            <a:r>
              <a:rPr lang="en-US" sz="1400" smtClean="0">
                <a:hlinkClick r:id="rId9"/>
              </a:rPr>
              <a:t>OpenCV</a:t>
            </a:r>
            <a:r>
              <a:rPr lang="en-US" sz="1400">
                <a:hlinkClick r:id="rId9"/>
              </a:rPr>
              <a:t>: Canny </a:t>
            </a:r>
            <a:r>
              <a:rPr lang="en-US" sz="1400">
                <a:hlinkClick r:id="rId9"/>
              </a:rPr>
              <a:t>Edge </a:t>
            </a:r>
            <a:r>
              <a:rPr lang="en-US" sz="1400" smtClean="0">
                <a:hlinkClick r:id="rId9"/>
              </a:rPr>
              <a:t>Detection</a:t>
            </a:r>
            <a:endParaRPr lang="en-US" sz="1400" smtClean="0"/>
          </a:p>
          <a:p>
            <a:r>
              <a:rPr lang="en-US" sz="1400">
                <a:hlinkClick r:id="rId10"/>
              </a:rPr>
              <a:t>ALPR_System/class_PlateDetection.py at master · longphungtuan94/ALPR_System </a:t>
            </a:r>
            <a:r>
              <a:rPr lang="en-US" sz="1400">
                <a:hlinkClick r:id="rId10"/>
              </a:rPr>
              <a:t>· </a:t>
            </a:r>
            <a:r>
              <a:rPr lang="en-US" sz="1400" smtClean="0">
                <a:hlinkClick r:id="rId10"/>
              </a:rPr>
              <a:t>GitHub</a:t>
            </a:r>
            <a:endParaRPr lang="en-US" sz="1400" smtClean="0"/>
          </a:p>
          <a:p>
            <a:r>
              <a:rPr lang="en-US" sz="1400">
                <a:hlinkClick r:id="rId11"/>
              </a:rPr>
              <a:t>Python OpenCV - getRotationMatrix2D() Function - GeeksforGeeks</a:t>
            </a:r>
            <a:endParaRPr lang="en-US" sz="1400" smtClean="0"/>
          </a:p>
          <a:p>
            <a:endParaRPr 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tả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84354" y="1533833"/>
            <a:ext cx="1460091" cy="1084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Ảnh phía sau xe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27206" y="1533833"/>
            <a:ext cx="1283110" cy="1084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Biển số xe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17541" y="1533833"/>
            <a:ext cx="1344561" cy="1084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Số trên biển số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55058" y="2075836"/>
            <a:ext cx="18877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38916" y="2075836"/>
            <a:ext cx="21680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43548" y="1777181"/>
            <a:ext cx="1983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1.license_plate_detect</a:t>
            </a:r>
            <a:endParaRPr 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5498691" y="1754088"/>
            <a:ext cx="1703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2.license_plate_ocr</a:t>
            </a:r>
            <a:endParaRPr lang="en-US" sz="140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2" y="2898616"/>
            <a:ext cx="2968923" cy="1991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860" y="2869694"/>
            <a:ext cx="2521663" cy="1991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075" y="3031830"/>
            <a:ext cx="2675247" cy="185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0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License plate detect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Các bước xác định vùng có thể chứa biển số:</a:t>
            </a:r>
          </a:p>
          <a:p>
            <a:r>
              <a:rPr lang="en-US" sz="2000" smtClean="0"/>
              <a:t>Chuyển ảnh thành ảnh xám</a:t>
            </a:r>
          </a:p>
          <a:p>
            <a:r>
              <a:rPr lang="en-US" sz="2000" smtClean="0"/>
              <a:t>Làm nổi vùng tối</a:t>
            </a:r>
          </a:p>
          <a:p>
            <a:r>
              <a:rPr lang="en-US" sz="2000"/>
              <a:t>Tìm </a:t>
            </a:r>
            <a:r>
              <a:rPr lang="en-US" sz="2000" smtClean="0"/>
              <a:t>cạnh</a:t>
            </a:r>
          </a:p>
          <a:p>
            <a:r>
              <a:rPr lang="en-US" sz="2000" smtClean="0"/>
              <a:t>Tăng cường ranh giới đối tượng và phân ngưỡng</a:t>
            </a:r>
          </a:p>
          <a:p>
            <a:r>
              <a:rPr lang="en-US" sz="2000" smtClean="0"/>
              <a:t>Giảm nhiễu</a:t>
            </a:r>
          </a:p>
          <a:p>
            <a:r>
              <a:rPr lang="en-US" sz="2000"/>
              <a:t>Tìm vùng sáng (mask</a:t>
            </a:r>
            <a:r>
              <a:rPr lang="en-US" sz="200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3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Chuyển ảnh thành ảnh xám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444" y="2156055"/>
            <a:ext cx="2886449" cy="1973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6" y="2152829"/>
            <a:ext cx="3091826" cy="1991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908323" y="2780506"/>
            <a:ext cx="1106129" cy="619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4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Làm nổi vùng tối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Áp dụng Black </a:t>
            </a:r>
            <a:r>
              <a:rPr lang="en-US" smtClean="0"/>
              <a:t>hat: tìm kiếm các điểm tối trên nền sáng</a:t>
            </a:r>
            <a:endParaRPr lang="en-US" smtClean="0"/>
          </a:p>
          <a:p>
            <a:pPr marL="0" indent="0">
              <a:buNone/>
            </a:pP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640" y="2099257"/>
            <a:ext cx="2840030" cy="198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4173794" y="2875935"/>
            <a:ext cx="1106129" cy="619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61" y="2099257"/>
            <a:ext cx="2886449" cy="1973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1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Tìm cạnh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Áp dụng phương pháp Scharr</a:t>
            </a:r>
            <a:endParaRPr lang="en-US"/>
          </a:p>
        </p:txBody>
      </p:sp>
      <p:pic>
        <p:nvPicPr>
          <p:cNvPr id="4" name="Content Placeholder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86" y="2007722"/>
            <a:ext cx="2836851" cy="198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2778125"/>
            <a:ext cx="11430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432" y="2007721"/>
            <a:ext cx="2867118" cy="198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1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Tăng cường ranh giới đối tượng &amp;</a:t>
            </a:r>
            <a:r>
              <a:rPr lang="en-US" smtClean="0"/>
              <a:t> </a:t>
            </a:r>
            <a:r>
              <a:rPr lang="en-US"/>
              <a:t>phân ngưỡng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Áp dụng Gaussian blur và Threshold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2778125"/>
            <a:ext cx="11430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20" y="2007718"/>
            <a:ext cx="2897980" cy="1984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33" y="2012524"/>
            <a:ext cx="2888721" cy="1979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2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848</Words>
  <Application>Microsoft Office PowerPoint</Application>
  <PresentationFormat>On-screen Show (16:9)</PresentationFormat>
  <Paragraphs>223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Automatic License Plate Recognition</vt:lpstr>
      <vt:lpstr>Tổng quát</vt:lpstr>
      <vt:lpstr>Bài toán đặt ra</vt:lpstr>
      <vt:lpstr>Mô tả</vt:lpstr>
      <vt:lpstr>1. License plate detect</vt:lpstr>
      <vt:lpstr>Chuyển ảnh thành ảnh xám</vt:lpstr>
      <vt:lpstr>Làm nổi vùng tối</vt:lpstr>
      <vt:lpstr>Tìm cạnh</vt:lpstr>
      <vt:lpstr>Tăng cường ranh giới đối tượng &amp; phân ngưỡng </vt:lpstr>
      <vt:lpstr>Giảm nhiễu</vt:lpstr>
      <vt:lpstr>Tìm vùng sáng</vt:lpstr>
      <vt:lpstr>Xác định vùng sáng có thể chứa biển số</vt:lpstr>
      <vt:lpstr>Xác định vùng sáng có thể chứa biển số</vt:lpstr>
      <vt:lpstr>1. License plate detect</vt:lpstr>
      <vt:lpstr>Tìm contours</vt:lpstr>
      <vt:lpstr>Crop biển số</vt:lpstr>
      <vt:lpstr>Nhận diện ký tự</vt:lpstr>
      <vt:lpstr>Nhận diện ký tự</vt:lpstr>
      <vt:lpstr>Kmean</vt:lpstr>
      <vt:lpstr>Canny</vt:lpstr>
      <vt:lpstr>Tìm contour</vt:lpstr>
      <vt:lpstr>Nhận diện ký tự</vt:lpstr>
      <vt:lpstr>2. License plate ocr</vt:lpstr>
      <vt:lpstr>2. License plate ocr</vt:lpstr>
      <vt:lpstr>Kết quả</vt:lpstr>
      <vt:lpstr>Kết quả</vt:lpstr>
      <vt:lpstr>Kết quả</vt:lpstr>
      <vt:lpstr>Nguyên nhân</vt:lpstr>
      <vt:lpstr>Nguyên nhân</vt:lpstr>
      <vt:lpstr>Tổng hợp số liệu</vt:lpstr>
      <vt:lpstr>Tổng hợp số liệu</vt:lpstr>
      <vt:lpstr>Tài liệu 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2023-06-07T17:03:08Z</dcterms:modified>
</cp:coreProperties>
</file>