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7"/>
  </p:notesMasterIdLst>
  <p:handoutMasterIdLst>
    <p:handoutMasterId r:id="rId22"/>
  </p:handoutMasterIdLst>
  <p:sldIdLst>
    <p:sldId id="263" r:id="rId4"/>
    <p:sldId id="269" r:id="rId5"/>
    <p:sldId id="270" r:id="rId6"/>
    <p:sldId id="260" r:id="rId8"/>
    <p:sldId id="257" r:id="rId9"/>
    <p:sldId id="261" r:id="rId10"/>
    <p:sldId id="287" r:id="rId11"/>
    <p:sldId id="273" r:id="rId12"/>
    <p:sldId id="274" r:id="rId13"/>
    <p:sldId id="275" r:id="rId14"/>
    <p:sldId id="276" r:id="rId15"/>
    <p:sldId id="279" r:id="rId16"/>
    <p:sldId id="280" r:id="rId17"/>
    <p:sldId id="281" r:id="rId18"/>
    <p:sldId id="282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0837" y="465270"/>
            <a:ext cx="725903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837" y="3137687"/>
            <a:ext cx="725903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4774509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9749" y="562026"/>
            <a:ext cx="4774509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 rot="344365">
            <a:off x="1031301" y="536672"/>
            <a:ext cx="10104435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5" y="4486019"/>
            <a:ext cx="10341685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0053" y="1204857"/>
            <a:ext cx="10339617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32331" y="3324431"/>
            <a:ext cx="10312996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32180" y="1624330"/>
            <a:ext cx="10327640" cy="380936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endParaRPr lang="en-US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8210" y="570230"/>
            <a:ext cx="10341610" cy="100647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0837" y="465270"/>
            <a:ext cx="725903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837" y="3137687"/>
            <a:ext cx="725903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1861441"/>
            <a:ext cx="10327340" cy="317026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754380" indent="-342900">
              <a:buFont typeface="Arial" panose="020B0604020202020204" pitchFamily="34" charset="0"/>
              <a:buChar char="•"/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29431" y="2887579"/>
            <a:ext cx="11436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3" y="1204857"/>
            <a:ext cx="10339617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324431"/>
            <a:ext cx="10312996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987" y="1783601"/>
            <a:ext cx="482923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622290"/>
            <a:ext cx="482924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171" y="1783601"/>
            <a:ext cx="4884955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171" y="2619063"/>
            <a:ext cx="4878500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4" Type="http://schemas.openxmlformats.org/officeDocument/2006/relationships/theme" Target="../theme/theme2.xml"/><Relationship Id="rId13" Type="http://schemas.openxmlformats.org/officeDocument/2006/relationships/image" Target="../media/image4.jpeg"/><Relationship Id="rId12" Type="http://schemas.openxmlformats.org/officeDocument/2006/relationships/image" Target="../media/image9.jpeg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Picture 2" descr="PPT-General6.jpg"/>
          <p:cNvPicPr preferRelativeResize="0"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-2295" r="968" b="2539"/>
          <a:stretch>
            <a:fillRect/>
          </a:stretch>
        </p:blipFill>
        <p:spPr>
          <a:xfrm>
            <a:off x="-18212435" y="-6859075"/>
            <a:ext cx="12240090" cy="6859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0" b="3150"/>
          <a:stretch>
            <a:fillRect/>
          </a:stretch>
        </p:blipFill>
        <p:spPr>
          <a:xfrm>
            <a:off x="0" y="7518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DATS 6103 </a:t>
            </a:r>
            <a:br>
              <a:rPr lang="en-US"/>
            </a:br>
            <a:r>
              <a:rPr lang="en-US"/>
              <a:t>Individual Project 2</a:t>
            </a:r>
            <a:br>
              <a:rPr lang="en-US"/>
            </a:br>
            <a:r>
              <a:rPr lang="en-US"/>
              <a:t>Video Game Sales</a:t>
            </a:r>
            <a:br>
              <a:rPr lang="en-US"/>
            </a:br>
            <a:r>
              <a:rPr lang="en-US">
                <a:sym typeface="+mn-ea"/>
              </a:rPr>
              <a:t>2019 Spring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Hao Ning</a:t>
            </a:r>
            <a:endParaRPr lang="en-US"/>
          </a:p>
          <a:p>
            <a:r>
              <a:rPr lang="en-US" altLang="zh-CN"/>
              <a:t>hning@gwmail.gwu.edu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+mn-ea"/>
              </a:rPr>
              <a:t>Market Share of Game Genre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Groupby('Genre').sum()['Global_Sales']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   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      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Shooter        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Role-Playing  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Misc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Racing 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Fighting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Puzzle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Adventure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600190" y="1498600"/>
            <a:ext cx="4418330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Top 10 Publishers and Market Share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8210" y="1845482"/>
            <a:ext cx="5071872" cy="34344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Groupby('Publisher') &amp; sum() on Global_Sales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Sort and get top10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Total of 627 publishers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6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35">
                <a:latin typeface="Arial" panose="020B0604020202020204" pitchFamily="34" charset="0"/>
                <a:cs typeface="Arial" panose="020B0604020202020204" pitchFamily="34" charset="0"/>
              </a:rPr>
              <a:t>Market share of top 10 and all other publishers</a:t>
            </a:r>
            <a:endParaRPr lang="en-US" sz="16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95">
                <a:latin typeface="Arial" panose="020B0604020202020204" pitchFamily="34" charset="0"/>
                <a:cs typeface="Arial" panose="020B0604020202020204" pitchFamily="34" charset="0"/>
              </a:rPr>
              <a:t>Calculate sales of other publishers using the rest of rows(other than the top10) from the dataframe</a:t>
            </a:r>
            <a:endParaRPr lang="en-US" sz="179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9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Nintendo</a:t>
            </a:r>
            <a:r>
              <a:rPr lang="en-US" sz="1795">
                <a:latin typeface="Arial" panose="020B0604020202020204" pitchFamily="34" charset="0"/>
                <a:cs typeface="Arial" panose="020B0604020202020204" pitchFamily="34" charset="0"/>
              </a:rPr>
              <a:t> is the 'king of publishers'</a:t>
            </a:r>
            <a:endParaRPr lang="en-US" sz="179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257925" y="1519555"/>
            <a:ext cx="4794885" cy="3964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+mn-ea"/>
              </a:rPr>
              <a:t>Top10 Platform vs Genre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pd.crosstab</a:t>
            </a:r>
            <a:r>
              <a:rPr lang="en-US"/>
              <a:t> to get the crosstable of game platform vs genre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Create new column and new row of total games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Total by Platform - row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Total by Genre - column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annotated heatmap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using seaborn for clear comparison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DS &amp; PS2 have quite a lot amount of games with different genres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Wii, Xbox360 etc. seems 'specialized'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240145" y="1624330"/>
            <a:ext cx="502031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Genre Sales vs Region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Groupby('Genre').sum()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.loc get regions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Calculate region sales percentage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percentage number = region_sales/global_sales * 100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Annotated heatmap in </a:t>
            </a:r>
            <a:r>
              <a:rPr lang="en-US">
                <a:solidFill>
                  <a:srgbClr val="FF0000"/>
                </a:solidFill>
              </a:rPr>
              <a:t>absolute and percentage</a:t>
            </a:r>
            <a:r>
              <a:rPr lang="en-US"/>
              <a:t> shown next slides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600825" y="1624330"/>
            <a:ext cx="4190365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14400" y="1565910"/>
            <a:ext cx="5071745" cy="337883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93790" y="1565910"/>
            <a:ext cx="510159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+mn-ea"/>
              </a:rPr>
              <a:t>Top 5 Games by Region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Define function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Get top 5 games of different regions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Put together in one dataframe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Does different region have different taste?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NA and EU are similar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JP and other are totally different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5490210" y="1845310"/>
            <a:ext cx="4197985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195" y="1845310"/>
            <a:ext cx="2399665" cy="2136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20" y="3981450"/>
            <a:ext cx="663194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8210" y="1478280"/>
            <a:ext cx="10552430" cy="376047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Video game sales data from 1980 to 2016 is studied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Published to github: https://github.com/hning87/DATS-6103-Individual-Project-2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Key findings and conclusions: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Number of game released showed the peak era at 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 and 2009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followed by some 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then plateaued</a:t>
            </a:r>
            <a:endParaRPr lang="en-US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probably due to a saturated market, also the increasing popularity of PC games and mobile games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NA is the largest market, Japan also impressive considering their population, potential in other regions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Platforms sales: PS2, Xbox360, PS3, Wii, DS, etc.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Genres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Most games: 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Action, Sports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, Misc, Role-Playing, </a:t>
            </a:r>
            <a:r>
              <a:rPr lang="en-US" sz="1200" i="1">
                <a:latin typeface="Arial" panose="020B0604020202020204" pitchFamily="34" charset="0"/>
                <a:cs typeface="Arial" panose="020B0604020202020204" pitchFamily="34" charset="0"/>
              </a:rPr>
              <a:t>Shooter 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Most sales: 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Action, Sports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>
                <a:latin typeface="Arial" panose="020B0604020202020204" pitchFamily="34" charset="0"/>
                <a:cs typeface="Arial" panose="020B0604020202020204" pitchFamily="34" charset="0"/>
              </a:rPr>
              <a:t>Shooter,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Role-Playing, Platform 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Publishers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Nintendo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has the dominating market share of 20% among 627 publishers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Top10 Platform &amp; Genre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DS &amp; PS2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have great amount of games in different genres while other platforms are '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specialized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Genre Sales vs Region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Action, shooter, sports 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great popularity in NA</a:t>
            </a:r>
            <a:endParaRPr lang="en-US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Adventure, role-playing, strategy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games have greater share of market in 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non-NA regions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, especially in Japan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Top 5 games at different region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NA &amp; EU kind of similar, other regions are diverse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180" y="1328420"/>
            <a:ext cx="10327640" cy="370332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2329" y="1836041"/>
            <a:ext cx="10327340" cy="31702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Source of data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import and cleaning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visualization and analysis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Number of game released per year</a:t>
            </a:r>
            <a:endParaRPr lang="en-US" sz="18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Total sales by region, Sales by platform</a:t>
            </a:r>
            <a:endParaRPr lang="en-US" sz="18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Game genre released by year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ym typeface="+mn-ea"/>
              </a:rPr>
              <a:t>Number of game </a:t>
            </a:r>
            <a:r>
              <a:rPr lang="en-US" sz="1800" smtClean="0">
                <a:sym typeface="+mn-ea"/>
              </a:rPr>
              <a:t>by genre, market </a:t>
            </a:r>
            <a:r>
              <a:rPr lang="en-US" sz="1800" dirty="0">
                <a:sym typeface="+mn-ea"/>
              </a:rPr>
              <a:t>share of game genre</a:t>
            </a:r>
            <a:endParaRPr lang="en-US" sz="18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Top 10 publisher and market share of publisher </a:t>
            </a:r>
            <a:endParaRPr lang="en-US" sz="18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Comparison of top 10 platform vs genre</a:t>
            </a:r>
            <a:endParaRPr lang="en-US" sz="18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Comparison of genre sales vs region in absolute and percentage </a:t>
            </a:r>
            <a:endParaRPr lang="en-US" sz="18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ym typeface="+mn-ea"/>
              </a:rPr>
              <a:t>Top 5 games by region</a:t>
            </a:r>
            <a:endParaRPr lang="en-US" sz="1800" dirty="0">
              <a:sym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Summary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Project Overview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Source</a:t>
            </a:r>
            <a:endParaRPr lang="en-US" sz="2400"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Kaggle: Video Game Sales</a:t>
            </a:r>
            <a:endParaRPr lang="en-US" sz="200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https://www.kaggle.com/kendallgillies/video-game-sales-and-ratings</a:t>
            </a:r>
            <a:endParaRPr lang="en-US" sz="1800"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The data set has 17k rows and 15 columns</a:t>
            </a:r>
            <a:endParaRPr lang="en-US" sz="1800"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Contains a list of video games with sales greater than 100,000 copies. It was generated by a scrape of vgchartz.com, as of Jan,2017</a:t>
            </a:r>
            <a:endParaRPr lang="en-US" sz="200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the website changed a lot now and some information is not available (such as game genre is not available in the table), use the data from kaggle</a:t>
            </a:r>
            <a:endParaRPr lang="en-US" sz="1800">
              <a:sym typeface="+mn-ea"/>
            </a:endParaRPr>
          </a:p>
          <a:p>
            <a:pPr marL="1371600" lvl="3">
              <a:buFont typeface="Arial" panose="020B0604020202020204" pitchFamily="34" charset="0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Source of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Import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932180" y="1861185"/>
            <a:ext cx="5189855" cy="34594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rgbClr val="595959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114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77724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18872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150876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packages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pandas, numpy, os, matplotlib, seaborn</a:t>
            </a:r>
            <a:endParaRPr lang="en-US" sz="2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/>
              <a:t>Read CSV and .loc needed entries</a:t>
            </a:r>
            <a:endParaRPr 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Quick overview of dataframe using info()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ym typeface="+mn-ea"/>
              </a:rPr>
              <a:t>data structure</a:t>
            </a:r>
            <a:endParaRPr lang="en-US" sz="22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ym typeface="+mn-ea"/>
              </a:rPr>
              <a:t>data type</a:t>
            </a:r>
            <a:endParaRPr lang="en-US" sz="22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ym typeface="+mn-ea"/>
              </a:rPr>
              <a:t>columns and entries</a:t>
            </a:r>
            <a:endParaRPr lang="en-US" sz="22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572885" y="3220085"/>
            <a:ext cx="2762250" cy="244348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72885" y="1925320"/>
            <a:ext cx="5295265" cy="1351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180" y="1861185"/>
            <a:ext cx="5142230" cy="31705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Dropna()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Rename column, change type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'Year_of_Release' to 'Release_Year'</a:t>
            </a:r>
            <a:endParaRPr 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Change type from float64 to int64 </a:t>
            </a:r>
            <a:endParaRPr lang="en-US" sz="18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Check max and min year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Sort by 'Release_Year'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Find unique values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0" y="3334385"/>
            <a:ext cx="426656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1708785"/>
            <a:ext cx="656082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8210" y="1845482"/>
            <a:ext cx="5071872" cy="34344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 groupby('Release_Year') &amp; count()</a:t>
            </a:r>
            <a:endParaRPr lang="en-US"/>
          </a:p>
          <a:p>
            <a:pPr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sym typeface="+mn-ea"/>
              </a:rPr>
              <a:t>Game Released &amp; Sales by Region</a:t>
            </a:r>
            <a:endParaRPr lang="en-US" sz="4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7"/>
          <p:cNvSpPr>
            <a:spLocks noGrp="1"/>
          </p:cNvSpPr>
          <p:nvPr/>
        </p:nvSpPr>
        <p:spPr>
          <a:xfrm>
            <a:off x="6188075" y="1845482"/>
            <a:ext cx="5071872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rgbClr val="595959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114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 sum() to get total sales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918210" y="2308225"/>
            <a:ext cx="5071745" cy="314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0" y="2308225"/>
            <a:ext cx="3886835" cy="3384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Groupby(['Release_Year','Genre'])</a:t>
            </a:r>
            <a:endParaRPr lang="en-US"/>
          </a:p>
          <a:p>
            <a:pPr>
              <a:buFont typeface="Arial" panose="020B0604020202020204" pitchFamily="34" charset="0"/>
            </a:pPr>
            <a:r>
              <a:rPr lang="en-US"/>
              <a:t>     ['Release_Year'].count()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Release year of 2000 to 2016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Stacked bar plot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Key Findings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sports, simulation and miscellaneous games showed decrease after the 'peak era'(2008-2009)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Genre Released by Year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193790" y="1906905"/>
            <a:ext cx="5071745" cy="3310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1845310"/>
            <a:ext cx="5638165" cy="343471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Groupby('Platform') &amp; sum() on Global_Sales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Plot as horizontal bar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Sales by platform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PS2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X360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PS3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Wii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GBA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>
              <a:buFont typeface="Arial" panose="020B0604020202020204" pitchFamily="34" charset="0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... ...</a:t>
            </a:r>
            <a:endParaRPr lang="en-US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Sales by Platform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563995" y="1845310"/>
            <a:ext cx="4330065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+mn-ea"/>
              </a:rPr>
              <a:t>Number of Game by Genre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Groupby('Genre') &amp; count()</a:t>
            </a:r>
            <a:endParaRPr lang="en-US" sz="12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Action         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Sports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Role-Playing 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Shooter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Adventure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Racing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Puzzle </a:t>
            </a:r>
            <a:endParaRPr lang="en-US" sz="154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5749925" y="1845310"/>
            <a:ext cx="5960745" cy="343471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WPS Presentation</Application>
  <PresentationFormat>自定义</PresentationFormat>
  <Paragraphs>186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Book Antiqua</vt:lpstr>
      <vt:lpstr>GW General</vt:lpstr>
      <vt:lpstr>2_GW General</vt:lpstr>
      <vt:lpstr>DATS 6103  Individual Project 2 Video Game Sales 2019 Spring</vt:lpstr>
      <vt:lpstr>Project Overview</vt:lpstr>
      <vt:lpstr>Source of Data</vt:lpstr>
      <vt:lpstr>Data Import</vt:lpstr>
      <vt:lpstr>Data Cleaning</vt:lpstr>
      <vt:lpstr>Game Released &amp; Sales by Region</vt:lpstr>
      <vt:lpstr>Game Genre Released by Year</vt:lpstr>
      <vt:lpstr>Sales by Platform</vt:lpstr>
      <vt:lpstr>Number of Game by Genre</vt:lpstr>
      <vt:lpstr>Market Share of Game Genre</vt:lpstr>
      <vt:lpstr>Top 10 Publishers and Market Share</vt:lpstr>
      <vt:lpstr>Top10 Platform vs Genre</vt:lpstr>
      <vt:lpstr>Genre Sales vs Region</vt:lpstr>
      <vt:lpstr>PowerPoint 演示文稿</vt:lpstr>
      <vt:lpstr>Top 5 Games by Region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Hao Ning</dc:creator>
  <cp:lastModifiedBy>firenh</cp:lastModifiedBy>
  <cp:revision>255</cp:revision>
  <dcterms:created xsi:type="dcterms:W3CDTF">2019-03-08T03:30:00Z</dcterms:created>
  <dcterms:modified xsi:type="dcterms:W3CDTF">2019-04-06T14:54:20Z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