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3" r:id="rId7"/>
    <p:sldId id="265" r:id="rId8"/>
    <p:sldId id="272" r:id="rId9"/>
    <p:sldId id="273" r:id="rId10"/>
    <p:sldId id="266" r:id="rId11"/>
    <p:sldId id="267" r:id="rId12"/>
    <p:sldId id="282" r:id="rId13"/>
    <p:sldId id="268" r:id="rId14"/>
    <p:sldId id="269" r:id="rId15"/>
    <p:sldId id="287"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image" Target="../media/image2.pn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GIF"/><Relationship Id="rId2" Type="http://schemas.openxmlformats.org/officeDocument/2006/relationships/tags" Target="../tags/tag2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5" name="图片 14" descr="未标题-3"/>
          <p:cNvPicPr>
            <a:picLocks noChangeAspect="1"/>
          </p:cNvPicPr>
          <p:nvPr/>
        </p:nvPicPr>
        <p:blipFill>
          <a:blip r:embed="rId1"/>
          <a:stretch>
            <a:fillRect/>
          </a:stretch>
        </p:blipFill>
        <p:spPr>
          <a:xfrm>
            <a:off x="-48130" y="-165"/>
            <a:ext cx="12240000" cy="6885000"/>
          </a:xfrm>
          <a:prstGeom prst="rect">
            <a:avLst/>
          </a:prstGeom>
        </p:spPr>
      </p:pic>
      <p:sp>
        <p:nvSpPr>
          <p:cNvPr id="13" name="圆角矩形 12"/>
          <p:cNvSpPr/>
          <p:nvPr/>
        </p:nvSpPr>
        <p:spPr>
          <a:xfrm>
            <a:off x="2170430" y="2204720"/>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6"/>
          <p:cNvSpPr>
            <a:spLocks noGrp="1"/>
          </p:cNvSpPr>
          <p:nvPr>
            <p:custDataLst>
              <p:tags r:id="rId2"/>
            </p:custDataLst>
          </p:nvPr>
        </p:nvSpPr>
        <p:spPr>
          <a:xfrm>
            <a:off x="2515553" y="2272665"/>
            <a:ext cx="7160895" cy="97200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Arial" panose="020B0604020202020204" pitchFamily="34" charset="0"/>
                <a:cs typeface="+mj-cs"/>
              </a:defRPr>
            </a:lvl1pPr>
          </a:lstStyle>
          <a:p>
            <a:r>
              <a:rPr lang="en-US" altLang="zh-CN" sz="52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rPr>
              <a:t>Vue.js </a:t>
            </a:r>
            <a:r>
              <a:rPr lang="ja-JP" altLang="zh-CN" sz="52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rPr>
              <a:t>共有</a:t>
            </a:r>
            <a:r>
              <a:rPr lang="ja-JP" altLang="zh-CN" sz="52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rPr>
              <a:t>会</a:t>
            </a:r>
            <a:endParaRPr lang="ja-JP" altLang="zh-CN" sz="52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8" name="副标题 7"/>
          <p:cNvSpPr>
            <a:spLocks noGrp="1"/>
          </p:cNvSpPr>
          <p:nvPr>
            <p:custDataLst>
              <p:tags r:id="rId3"/>
            </p:custDataLst>
          </p:nvPr>
        </p:nvSpPr>
        <p:spPr>
          <a:xfrm>
            <a:off x="5339080" y="4639945"/>
            <a:ext cx="4600575" cy="60769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Arial" panose="020B0604020202020204" pitchFamily="34" charset="0"/>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Arial" panose="020B0604020202020204" pitchFamily="34" charset="0"/>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Arial" panose="020B0604020202020204" pitchFamily="34" charset="0"/>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Arial" panose="020B0604020202020204" pitchFamily="34" charset="0"/>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Arial" panose="020B060402020202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Aft>
                <a:spcPts val="0"/>
              </a:spcAft>
            </a:pPr>
            <a:r>
              <a:rPr lang="en-US" altLang="zh-CN" sz="1200" b="1" i="1">
                <a:solidFill>
                  <a:schemeClr val="accent1">
                    <a:lumMod val="50000"/>
                  </a:schemeClr>
                </a:solidFill>
                <a:latin typeface="Bradley Hand ITC" panose="03070402050302030203" charset="0"/>
                <a:cs typeface="Bradley Hand ITC" panose="03070402050302030203" charset="0"/>
              </a:rPr>
              <a:t>Presented By Hnin Hnin Yu</a:t>
            </a:r>
            <a:r>
              <a:rPr lang="en-US" altLang="zh-CN" sz="1200" b="1" i="1">
                <a:solidFill>
                  <a:schemeClr val="accent1">
                    <a:lumMod val="50000"/>
                  </a:schemeClr>
                </a:solidFill>
              </a:rPr>
              <a:t> </a:t>
            </a:r>
            <a:r>
              <a:rPr lang="en-US" altLang="zh-CN" sz="2000" b="1" i="1">
                <a:solidFill>
                  <a:schemeClr val="accent1">
                    <a:lumMod val="50000"/>
                  </a:schemeClr>
                </a:solidFill>
              </a:rPr>
              <a:t>      </a:t>
            </a:r>
            <a:endParaRPr lang="en-US" altLang="zh-CN" sz="2000" b="1" i="1">
              <a:solidFill>
                <a:schemeClr val="accent1">
                  <a:lumMod val="50000"/>
                </a:schemeClr>
              </a:solidFill>
            </a:endParaRPr>
          </a:p>
        </p:txBody>
      </p:sp>
      <p:sp>
        <p:nvSpPr>
          <p:cNvPr id="6" name="副标题 7"/>
          <p:cNvSpPr>
            <a:spLocks noGrp="1"/>
          </p:cNvSpPr>
          <p:nvPr>
            <p:custDataLst>
              <p:tags r:id="rId4"/>
            </p:custDataLst>
          </p:nvPr>
        </p:nvSpPr>
        <p:spPr>
          <a:xfrm>
            <a:off x="5339080" y="5247640"/>
            <a:ext cx="4600575" cy="589280"/>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Arial" panose="020B0604020202020204" pitchFamily="34" charset="0"/>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Arial" panose="020B0604020202020204" pitchFamily="34" charset="0"/>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Arial" panose="020B0604020202020204" pitchFamily="34" charset="0"/>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Arial" panose="020B0604020202020204" pitchFamily="34" charset="0"/>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Arial" panose="020B060402020202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Aft>
                <a:spcPts val="0"/>
              </a:spcAft>
            </a:pPr>
            <a:r>
              <a:rPr lang="en-US" altLang="zh-CN" sz="1200" i="1" dirty="0">
                <a:solidFill>
                  <a:schemeClr val="accent1">
                    <a:lumMod val="50000"/>
                  </a:schemeClr>
                </a:solidFill>
                <a:latin typeface="Brush Script MT" panose="03060802040406070304" charset="0"/>
                <a:cs typeface="Brush Script MT" panose="03060802040406070304" charset="0"/>
                <a:sym typeface="+mn-ea"/>
              </a:rPr>
              <a:t>25</a:t>
            </a:r>
            <a:r>
              <a:rPr lang="ja-JP" altLang="en-US" sz="1200" i="1" dirty="0">
                <a:solidFill>
                  <a:schemeClr val="accent1">
                    <a:lumMod val="50000"/>
                  </a:schemeClr>
                </a:solidFill>
                <a:latin typeface="Brush Script MT" panose="03060802040406070304" charset="0"/>
                <a:cs typeface="Brush Script MT" panose="03060802040406070304" charset="0"/>
                <a:sym typeface="+mn-ea"/>
              </a:rPr>
              <a:t>日</a:t>
            </a:r>
            <a:r>
              <a:rPr lang="en-US" altLang="en-US" sz="1200" i="1" dirty="0">
                <a:solidFill>
                  <a:schemeClr val="accent1">
                    <a:lumMod val="50000"/>
                  </a:schemeClr>
                </a:solidFill>
                <a:latin typeface="Brush Script MT" panose="03060802040406070304" charset="0"/>
                <a:cs typeface="Brush Script MT" panose="03060802040406070304" charset="0"/>
                <a:sym typeface="+mn-ea"/>
              </a:rPr>
              <a:t>09</a:t>
            </a:r>
            <a:r>
              <a:rPr lang="ja-JP" altLang="en-US" sz="1200" i="1" dirty="0">
                <a:solidFill>
                  <a:schemeClr val="accent1">
                    <a:lumMod val="50000"/>
                  </a:schemeClr>
                </a:solidFill>
                <a:latin typeface="Brush Script MT" panose="03060802040406070304" charset="0"/>
                <a:cs typeface="Brush Script MT" panose="03060802040406070304" charset="0"/>
                <a:sym typeface="+mn-ea"/>
              </a:rPr>
              <a:t>月</a:t>
            </a:r>
            <a:r>
              <a:rPr lang="en-US" altLang="ja-JP" sz="1200" i="1" dirty="0">
                <a:solidFill>
                  <a:schemeClr val="accent1">
                    <a:lumMod val="50000"/>
                  </a:schemeClr>
                </a:solidFill>
                <a:latin typeface="Brush Script MT" panose="03060802040406070304" charset="0"/>
                <a:cs typeface="Brush Script MT" panose="03060802040406070304" charset="0"/>
                <a:sym typeface="+mn-ea"/>
              </a:rPr>
              <a:t>2021</a:t>
            </a:r>
            <a:r>
              <a:rPr lang="ja-JP" altLang="en-US" sz="1200" i="1" dirty="0">
                <a:solidFill>
                  <a:schemeClr val="accent1">
                    <a:lumMod val="50000"/>
                  </a:schemeClr>
                </a:solidFill>
                <a:latin typeface="Brush Script MT" panose="03060802040406070304" charset="0"/>
                <a:cs typeface="Brush Script MT" panose="03060802040406070304" charset="0"/>
                <a:sym typeface="+mn-ea"/>
              </a:rPr>
              <a:t>年</a:t>
            </a:r>
            <a:endParaRPr lang="ja-JP" altLang="en-US" sz="1800" i="1" dirty="0">
              <a:solidFill>
                <a:schemeClr val="accent1">
                  <a:lumMod val="50000"/>
                </a:schemeClr>
              </a:solidFill>
              <a:latin typeface="Brush Script MT" panose="03060802040406070304" charset="0"/>
              <a:cs typeface="Brush Script MT" panose="03060802040406070304" charset="0"/>
            </a:endParaRPr>
          </a:p>
          <a:p>
            <a:pPr algn="l">
              <a:lnSpc>
                <a:spcPct val="150000"/>
              </a:lnSpc>
              <a:spcAft>
                <a:spcPts val="0"/>
              </a:spcAft>
            </a:pPr>
            <a:r>
              <a:rPr lang="en-US" altLang="zh-CN" sz="2000" i="1">
                <a:solidFill>
                  <a:schemeClr val="accent1">
                    <a:lumMod val="50000"/>
                  </a:schemeClr>
                </a:solidFill>
              </a:rPr>
              <a:t>       </a:t>
            </a:r>
            <a:endParaRPr lang="en-US" altLang="zh-CN" sz="2000" i="1">
              <a:solidFill>
                <a:schemeClr val="accent1">
                  <a:lumMod val="50000"/>
                </a:schemeClr>
              </a:solidFill>
            </a:endParaRPr>
          </a:p>
        </p:txBody>
      </p:sp>
    </p:spTree>
  </p:cSld>
  <p:clrMapOvr>
    <a:masterClrMapping/>
  </p:clrMapOvr>
  <p:timing>
    <p:tnLst>
      <p:par>
        <p:cTn id="1" dur="indefinite" restart="never" nodeType="tmRoot"/>
      </p:par>
    </p:tnLst>
    <p:bldLst>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4" descr="未标题-3"/>
          <p:cNvPicPr>
            <a:picLocks noChangeAspect="1"/>
          </p:cNvPicPr>
          <p:nvPr/>
        </p:nvPicPr>
        <p:blipFill>
          <a:blip r:embed="rId1"/>
          <a:stretch>
            <a:fillRect/>
          </a:stretch>
        </p:blipFill>
        <p:spPr>
          <a:xfrm>
            <a:off x="-23365" y="-23660"/>
            <a:ext cx="12240000" cy="6885000"/>
          </a:xfrm>
          <a:prstGeom prst="rect">
            <a:avLst/>
          </a:prstGeom>
        </p:spPr>
      </p:pic>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5562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Vuex は Vue.js アプリケーションのための 状態管理パターン + ライブラリです。</a:t>
            </a: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State</a:t>
            </a:r>
            <a:r>
              <a:rPr lang="ja-JP" altLang="en-US"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t>
            </a:r>
            <a:r>
              <a:rPr lang="en-US" altLang="ja-JP"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vuex)</a:t>
            </a:r>
            <a:endParaRPr lang="en-US" altLang="ja-JP"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0" name="Text Box 9"/>
          <p:cNvSpPr txBox="1"/>
          <p:nvPr/>
        </p:nvSpPr>
        <p:spPr>
          <a:xfrm>
            <a:off x="4965065" y="4619625"/>
            <a:ext cx="618490" cy="275590"/>
          </a:xfrm>
          <a:prstGeom prst="rect">
            <a:avLst/>
          </a:prstGeom>
          <a:noFill/>
        </p:spPr>
        <p:txBody>
          <a:bodyPr wrap="square" rtlCol="0">
            <a:spAutoFit/>
          </a:bodyPr>
          <a:p>
            <a:pPr algn="ctr"/>
            <a:r>
              <a:rPr lang="en-US" sz="1200">
                <a:solidFill>
                  <a:schemeClr val="bg1"/>
                </a:solidFill>
              </a:rPr>
              <a:t>Local</a:t>
            </a:r>
            <a:endParaRPr lang="en-US" sz="1200">
              <a:solidFill>
                <a:schemeClr val="bg1"/>
              </a:solidFill>
            </a:endParaRPr>
          </a:p>
        </p:txBody>
      </p:sp>
      <p:sp>
        <p:nvSpPr>
          <p:cNvPr id="21" name="Text Box 20"/>
          <p:cNvSpPr txBox="1"/>
          <p:nvPr/>
        </p:nvSpPr>
        <p:spPr>
          <a:xfrm>
            <a:off x="6398260" y="4619625"/>
            <a:ext cx="618490" cy="275590"/>
          </a:xfrm>
          <a:prstGeom prst="rect">
            <a:avLst/>
          </a:prstGeom>
          <a:noFill/>
        </p:spPr>
        <p:txBody>
          <a:bodyPr wrap="square" rtlCol="0">
            <a:spAutoFit/>
          </a:bodyPr>
          <a:p>
            <a:pPr algn="ctr"/>
            <a:r>
              <a:rPr lang="en-US" sz="1200">
                <a:solidFill>
                  <a:schemeClr val="bg1"/>
                </a:solidFill>
              </a:rPr>
              <a:t>Local</a:t>
            </a:r>
            <a:endParaRPr lang="en-US" sz="1200">
              <a:solidFill>
                <a:schemeClr val="bg1"/>
              </a:solidFill>
            </a:endParaRPr>
          </a:p>
        </p:txBody>
      </p:sp>
      <p:sp>
        <p:nvSpPr>
          <p:cNvPr id="3" name="Text Box 2"/>
          <p:cNvSpPr txBox="1"/>
          <p:nvPr/>
        </p:nvSpPr>
        <p:spPr>
          <a:xfrm>
            <a:off x="653415" y="1460500"/>
            <a:ext cx="10801985" cy="4461510"/>
          </a:xfrm>
          <a:prstGeom prst="rect">
            <a:avLst/>
          </a:prstGeom>
          <a:noFill/>
        </p:spPr>
        <p:txBody>
          <a:bodyPr wrap="square" rtlCol="0">
            <a:spAutoFit/>
          </a:bodyPr>
          <a:p>
            <a:pPr marL="285750" indent="-285750">
              <a:buClr>
                <a:srgbClr val="1F4E79"/>
              </a:buClr>
              <a:buFont typeface="Wingdings" panose="05000000000000000000" charset="0"/>
              <a:buChar char="Ø"/>
            </a:pPr>
            <a:r>
              <a:rPr lang="en-US">
                <a:solidFill>
                  <a:schemeClr val="tx1"/>
                </a:solidFill>
              </a:rPr>
              <a:t>Vuex は Vue.js を使いある</a:t>
            </a:r>
            <a:r>
              <a:rPr lang="ja-JP" altLang="en-US">
                <a:solidFill>
                  <a:schemeClr val="tx1"/>
                </a:solidFill>
              </a:rPr>
              <a:t>程度</a:t>
            </a:r>
            <a:r>
              <a:rPr lang="en-US">
                <a:solidFill>
                  <a:schemeClr val="tx1"/>
                </a:solidFill>
              </a:rPr>
              <a:t>の規模のアプリケーション開発を行うと、コンポーネント間でデータの</a:t>
            </a:r>
            <a:r>
              <a:rPr lang="ja-JP" altLang="en-US">
                <a:solidFill>
                  <a:schemeClr val="tx1"/>
                </a:solidFill>
              </a:rPr>
              <a:t>受け渡し</a:t>
            </a:r>
            <a:r>
              <a:rPr lang="en-US">
                <a:solidFill>
                  <a:schemeClr val="tx1"/>
                </a:solidFill>
              </a:rPr>
              <a:t>が発生します。</a:t>
            </a:r>
            <a:endParaRPr lang="en-US">
              <a:solidFill>
                <a:schemeClr val="accent1">
                  <a:lumMod val="50000"/>
                </a:schemeClr>
              </a:solidFill>
            </a:endParaRPr>
          </a:p>
          <a:p>
            <a:pPr marL="285750" indent="-285750">
              <a:buFont typeface="Wingdings" panose="05000000000000000000" charset="0"/>
              <a:buChar char="Ø"/>
            </a:pPr>
            <a:endParaRPr lang="en-US">
              <a:solidFill>
                <a:schemeClr val="accent1">
                  <a:lumMod val="50000"/>
                </a:schemeClr>
              </a:solidFill>
            </a:endParaRPr>
          </a:p>
          <a:p>
            <a:pPr marL="285750" indent="-285750">
              <a:buClr>
                <a:srgbClr val="1F4E79"/>
              </a:buClr>
              <a:buFont typeface="Wingdings" panose="05000000000000000000" charset="0"/>
              <a:buChar char="Ø"/>
            </a:pPr>
            <a:r>
              <a:rPr lang="en-US">
                <a:solidFill>
                  <a:schemeClr val="tx1"/>
                </a:solidFill>
              </a:rPr>
              <a:t>その時に複雑になるデータを管理するためのライブラリです。</a:t>
            </a:r>
            <a:endParaRPr lang="en-US">
              <a:solidFill>
                <a:schemeClr val="tx1"/>
              </a:solidFill>
            </a:endParaRPr>
          </a:p>
          <a:p>
            <a:pPr marL="285750" indent="-285750">
              <a:buFont typeface="Wingdings" panose="05000000000000000000" charset="0"/>
              <a:buChar char="Ø"/>
            </a:pPr>
            <a:endParaRPr lang="en-US">
              <a:solidFill>
                <a:schemeClr val="accent1">
                  <a:lumMod val="50000"/>
                </a:schemeClr>
              </a:solidFill>
            </a:endParaRPr>
          </a:p>
          <a:p>
            <a:pPr indent="0">
              <a:buFont typeface="Wingdings" panose="05000000000000000000" charset="0"/>
              <a:buNone/>
            </a:pPr>
            <a:endParaRPr lang="en-US">
              <a:solidFill>
                <a:schemeClr val="accent1">
                  <a:lumMod val="50000"/>
                </a:schemeClr>
              </a:solidFill>
            </a:endParaRPr>
          </a:p>
          <a:p>
            <a:pPr indent="0">
              <a:buFont typeface="Wingdings" panose="05000000000000000000" charset="0"/>
              <a:buNone/>
            </a:pPr>
            <a:r>
              <a:rPr lang="en-US" sz="3200">
                <a:solidFill>
                  <a:schemeClr val="accent1">
                    <a:lumMod val="50000"/>
                  </a:schemeClr>
                </a:solidFill>
                <a:effectLst>
                  <a:outerShdw blurRad="38100" dist="38100" dir="2700000" algn="tl">
                    <a:srgbClr val="000000">
                      <a:alpha val="43137"/>
                    </a:srgbClr>
                  </a:outerShdw>
                </a:effectLst>
              </a:rPr>
              <a:t>Vuex </a:t>
            </a:r>
            <a:r>
              <a:rPr lang="ja-JP" altLang="en-US" sz="3200">
                <a:solidFill>
                  <a:schemeClr val="accent1">
                    <a:lumMod val="50000"/>
                  </a:schemeClr>
                </a:solidFill>
                <a:effectLst>
                  <a:outerShdw blurRad="38100" dist="38100" dir="2700000" algn="tl">
                    <a:srgbClr val="000000">
                      <a:alpha val="43137"/>
                    </a:srgbClr>
                  </a:outerShdw>
                </a:effectLst>
              </a:rPr>
              <a:t>を使う理由</a:t>
            </a:r>
            <a:endParaRPr lang="en-US">
              <a:solidFill>
                <a:schemeClr val="accent1">
                  <a:lumMod val="50000"/>
                </a:schemeClr>
              </a:solidFill>
              <a:effectLst>
                <a:outerShdw blurRad="38100" dist="38100" dir="2700000" algn="tl">
                  <a:srgbClr val="000000">
                    <a:alpha val="43137"/>
                  </a:srgbClr>
                </a:outerShdw>
              </a:effectLst>
            </a:endParaRPr>
          </a:p>
          <a:p>
            <a:pPr marL="285750" indent="-285750">
              <a:buFont typeface="Wingdings" panose="05000000000000000000" charset="0"/>
              <a:buChar char="Ø"/>
            </a:pPr>
            <a:endParaRPr lang="en-US">
              <a:solidFill>
                <a:schemeClr val="accent1">
                  <a:lumMod val="50000"/>
                </a:schemeClr>
              </a:solidFill>
            </a:endParaRPr>
          </a:p>
          <a:p>
            <a:pPr marL="285750" indent="-285750">
              <a:buClr>
                <a:srgbClr val="1F4E79"/>
              </a:buClr>
              <a:buFont typeface="Wingdings" panose="05000000000000000000" charset="0"/>
              <a:buChar char="Ø"/>
            </a:pPr>
            <a:r>
              <a:rPr lang="en-US">
                <a:solidFill>
                  <a:schemeClr val="tx1"/>
                </a:solidFill>
                <a:sym typeface="+mn-ea"/>
              </a:rPr>
              <a:t>親コンポーネントから子コンポーネントくらいであれば、propsを使い値を渡すことが出来るが、孫コンポーネントから親に渡すときに “</a:t>
            </a:r>
            <a:r>
              <a:rPr lang="en-US">
                <a:solidFill>
                  <a:schemeClr val="tx1"/>
                </a:solidFill>
                <a:sym typeface="+mn-ea"/>
              </a:rPr>
              <a:t>$emit” </a:t>
            </a:r>
            <a:r>
              <a:rPr lang="en-US">
                <a:solidFill>
                  <a:schemeClr val="tx1"/>
                </a:solidFill>
                <a:sym typeface="+mn-ea"/>
              </a:rPr>
              <a:t>で子に渡し、さらに親に </a:t>
            </a:r>
            <a:r>
              <a:rPr lang="en-US">
                <a:solidFill>
                  <a:schemeClr val="tx1"/>
                </a:solidFill>
                <a:sym typeface="+mn-ea"/>
              </a:rPr>
              <a:t>“$emit” </a:t>
            </a:r>
            <a:r>
              <a:rPr lang="en-US">
                <a:solidFill>
                  <a:schemeClr val="tx1"/>
                </a:solidFill>
                <a:sym typeface="+mn-ea"/>
              </a:rPr>
              <a:t>で渡すという流れになり、データの流れを使うのが難しくなります。</a:t>
            </a:r>
            <a:endParaRPr lang="en-US">
              <a:solidFill>
                <a:schemeClr val="accent1">
                  <a:lumMod val="50000"/>
                </a:schemeClr>
              </a:solidFill>
            </a:endParaRPr>
          </a:p>
          <a:p>
            <a:pPr marL="285750" indent="-285750">
              <a:buFont typeface="Wingdings" panose="05000000000000000000" charset="0"/>
              <a:buChar char="Ø"/>
            </a:pPr>
            <a:endParaRPr lang="en-US">
              <a:solidFill>
                <a:schemeClr val="accent1">
                  <a:lumMod val="50000"/>
                </a:schemeClr>
              </a:solidFill>
            </a:endParaRPr>
          </a:p>
          <a:p>
            <a:pPr marL="285750" indent="-285750">
              <a:buClr>
                <a:srgbClr val="1F4E79"/>
              </a:buClr>
              <a:buFont typeface="Wingdings" panose="05000000000000000000" charset="0"/>
              <a:buChar char="Ø"/>
            </a:pPr>
            <a:r>
              <a:rPr lang="en-US">
                <a:solidFill>
                  <a:schemeClr val="tx1"/>
                </a:solidFill>
                <a:sym typeface="+mn-ea"/>
              </a:rPr>
              <a:t>Vuex を使うことで、そのような煩わしいデータのやり取りがなくなり、同じデータを参照して管理</a:t>
            </a:r>
            <a:r>
              <a:rPr lang="ja-JP" altLang="en-US">
                <a:solidFill>
                  <a:schemeClr val="tx1"/>
                </a:solidFill>
                <a:sym typeface="+mn-ea"/>
              </a:rPr>
              <a:t>し</a:t>
            </a:r>
            <a:r>
              <a:rPr lang="en-US">
                <a:solidFill>
                  <a:schemeClr val="tx1"/>
                </a:solidFill>
                <a:sym typeface="+mn-ea"/>
              </a:rPr>
              <a:t>やすくなります。</a:t>
            </a:r>
            <a:endParaRPr lang="en-US">
              <a:solidFill>
                <a:schemeClr val="tx1"/>
              </a:solidFill>
            </a:endParaRPr>
          </a:p>
          <a:p>
            <a:pPr marL="285750" indent="-285750">
              <a:buFont typeface="Wingdings" panose="05000000000000000000" charset="0"/>
              <a:buChar char="Ø"/>
            </a:pPr>
            <a:endParaRPr 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4" descr="未标题-3"/>
          <p:cNvPicPr>
            <a:picLocks noChangeAspect="1"/>
          </p:cNvPicPr>
          <p:nvPr/>
        </p:nvPicPr>
        <p:blipFill>
          <a:blip r:embed="rId1"/>
          <a:stretch>
            <a:fillRect/>
          </a:stretch>
        </p:blipFill>
        <p:spPr>
          <a:xfrm>
            <a:off x="-23365" y="-23660"/>
            <a:ext cx="12240000" cy="6885000"/>
          </a:xfrm>
          <a:prstGeom prst="rect">
            <a:avLst/>
          </a:prstGeom>
        </p:spPr>
      </p:pic>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795" y="55562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Vuex は Vue.js アプリケーションのための 状態管理パターン + ライブラリです。</a:t>
            </a: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State</a:t>
            </a:r>
            <a:r>
              <a:rPr lang="ja-JP" altLang="en-US"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t>
            </a:r>
            <a:r>
              <a:rPr lang="en-US" altLang="ja-JP"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vuex)</a:t>
            </a:r>
            <a:endParaRPr lang="en-US" altLang="ja-JP"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0" name="Text Box 9"/>
          <p:cNvSpPr txBox="1"/>
          <p:nvPr/>
        </p:nvSpPr>
        <p:spPr>
          <a:xfrm>
            <a:off x="4965065" y="4619625"/>
            <a:ext cx="618490" cy="275590"/>
          </a:xfrm>
          <a:prstGeom prst="rect">
            <a:avLst/>
          </a:prstGeom>
          <a:noFill/>
        </p:spPr>
        <p:txBody>
          <a:bodyPr wrap="square" rtlCol="0">
            <a:spAutoFit/>
          </a:bodyPr>
          <a:p>
            <a:pPr algn="ctr"/>
            <a:r>
              <a:rPr lang="en-US" sz="1200">
                <a:solidFill>
                  <a:schemeClr val="bg1"/>
                </a:solidFill>
              </a:rPr>
              <a:t>Local</a:t>
            </a:r>
            <a:endParaRPr lang="en-US" sz="1200">
              <a:solidFill>
                <a:schemeClr val="bg1"/>
              </a:solidFill>
            </a:endParaRPr>
          </a:p>
        </p:txBody>
      </p:sp>
      <p:sp>
        <p:nvSpPr>
          <p:cNvPr id="21" name="Text Box 20"/>
          <p:cNvSpPr txBox="1"/>
          <p:nvPr/>
        </p:nvSpPr>
        <p:spPr>
          <a:xfrm>
            <a:off x="6398260" y="4619625"/>
            <a:ext cx="618490" cy="275590"/>
          </a:xfrm>
          <a:prstGeom prst="rect">
            <a:avLst/>
          </a:prstGeom>
          <a:noFill/>
        </p:spPr>
        <p:txBody>
          <a:bodyPr wrap="square" rtlCol="0">
            <a:spAutoFit/>
          </a:bodyPr>
          <a:p>
            <a:pPr algn="ctr"/>
            <a:r>
              <a:rPr lang="en-US" sz="1200">
                <a:solidFill>
                  <a:schemeClr val="bg1"/>
                </a:solidFill>
              </a:rPr>
              <a:t>Local</a:t>
            </a:r>
            <a:endParaRPr lang="en-US" sz="1200">
              <a:solidFill>
                <a:schemeClr val="bg1"/>
              </a:solidFill>
            </a:endParaRPr>
          </a:p>
        </p:txBody>
      </p:sp>
      <p:sp>
        <p:nvSpPr>
          <p:cNvPr id="24" name="Rounded Rectangle 23"/>
          <p:cNvSpPr/>
          <p:nvPr/>
        </p:nvSpPr>
        <p:spPr>
          <a:xfrm>
            <a:off x="810895" y="3385820"/>
            <a:ext cx="217360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View</a:t>
            </a:r>
            <a:br>
              <a:rPr lang="en-US">
                <a:solidFill>
                  <a:schemeClr val="accent1">
                    <a:lumMod val="50000"/>
                  </a:schemeClr>
                </a:solidFill>
                <a:effectLst>
                  <a:outerShdw blurRad="38100" dist="38100" dir="2700000" algn="tl">
                    <a:srgbClr val="000000">
                      <a:alpha val="43137"/>
                    </a:srgbClr>
                  </a:outerShdw>
                </a:effectLst>
              </a:rPr>
            </a:br>
            <a:r>
              <a:rPr lang="en-US" altLang="ja-JP">
                <a:solidFill>
                  <a:schemeClr val="accent1">
                    <a:lumMod val="50000"/>
                  </a:schemeClr>
                </a:solidFill>
                <a:effectLst/>
              </a:rPr>
              <a:t>(</a:t>
            </a:r>
            <a:r>
              <a:rPr lang="ja-JP" altLang="en-US">
                <a:solidFill>
                  <a:schemeClr val="accent1">
                    <a:lumMod val="50000"/>
                  </a:schemeClr>
                </a:solidFill>
                <a:effectLst/>
              </a:rPr>
              <a:t>表示変化</a:t>
            </a:r>
            <a:r>
              <a:rPr lang="en-US" altLang="ja-JP">
                <a:solidFill>
                  <a:schemeClr val="accent1">
                    <a:lumMod val="50000"/>
                  </a:schemeClr>
                </a:solidFill>
                <a:effectLst/>
              </a:rPr>
              <a:t>)</a:t>
            </a:r>
            <a:endParaRPr lang="en-US" altLang="ja-JP">
              <a:solidFill>
                <a:schemeClr val="accent1">
                  <a:lumMod val="50000"/>
                </a:schemeClr>
              </a:solidFill>
              <a:effectLst/>
            </a:endParaRPr>
          </a:p>
        </p:txBody>
      </p:sp>
      <p:sp>
        <p:nvSpPr>
          <p:cNvPr id="11" name="Rounded Rectangle 10"/>
          <p:cNvSpPr/>
          <p:nvPr/>
        </p:nvSpPr>
        <p:spPr>
          <a:xfrm>
            <a:off x="3084195" y="2017395"/>
            <a:ext cx="244919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methods</a:t>
            </a:r>
            <a:endParaRPr lang="en-US">
              <a:solidFill>
                <a:schemeClr val="accent1">
                  <a:lumMod val="50000"/>
                </a:schemeClr>
              </a:solidFill>
              <a:effectLst>
                <a:outerShdw blurRad="38100" dist="38100" dir="2700000" algn="tl">
                  <a:srgbClr val="000000">
                    <a:alpha val="43137"/>
                  </a:srgbClr>
                </a:outerShdw>
              </a:effectLst>
            </a:endParaRPr>
          </a:p>
          <a:p>
            <a:pPr algn="ctr"/>
            <a:r>
              <a:rPr lang="en-US">
                <a:solidFill>
                  <a:schemeClr val="accent1">
                    <a:lumMod val="50000"/>
                  </a:schemeClr>
                </a:solidFill>
                <a:effectLst>
                  <a:outerShdw blurRad="38100" dist="38100" dir="2700000" algn="tl">
                    <a:srgbClr val="000000">
                      <a:alpha val="43137"/>
                    </a:srgbClr>
                  </a:outerShdw>
                </a:effectLst>
              </a:rPr>
              <a:t>(</a:t>
            </a:r>
            <a:r>
              <a:rPr lang="en-US">
                <a:solidFill>
                  <a:schemeClr val="accent1">
                    <a:lumMod val="50000"/>
                  </a:schemeClr>
                </a:solidFill>
                <a:sym typeface="+mn-ea"/>
              </a:rPr>
              <a:t>action </a:t>
            </a:r>
            <a:r>
              <a:rPr lang="ja-JP">
                <a:solidFill>
                  <a:schemeClr val="accent1">
                    <a:lumMod val="50000"/>
                  </a:schemeClr>
                </a:solidFill>
                <a:sym typeface="+mn-ea"/>
              </a:rPr>
              <a:t>を指定</a:t>
            </a:r>
            <a:r>
              <a:rPr lang="en-US">
                <a:solidFill>
                  <a:schemeClr val="accent1">
                    <a:lumMod val="50000"/>
                  </a:schemeClr>
                </a:solidFill>
                <a:effectLst>
                  <a:outerShdw blurRad="38100" dist="38100" dir="2700000" algn="tl">
                    <a:srgbClr val="000000">
                      <a:alpha val="43137"/>
                    </a:srgbClr>
                  </a:outerShdw>
                </a:effectLst>
              </a:rPr>
              <a:t>)</a:t>
            </a:r>
            <a:endParaRPr lang="en-US">
              <a:solidFill>
                <a:schemeClr val="accent1">
                  <a:lumMod val="50000"/>
                </a:schemeClr>
              </a:solidFill>
              <a:effectLst>
                <a:outerShdw blurRad="38100" dist="38100" dir="2700000" algn="tl">
                  <a:srgbClr val="000000">
                    <a:alpha val="43137"/>
                  </a:srgbClr>
                </a:outerShdw>
              </a:effectLst>
            </a:endParaRPr>
          </a:p>
        </p:txBody>
      </p:sp>
      <p:sp>
        <p:nvSpPr>
          <p:cNvPr id="12" name="Rounded Rectangle 11"/>
          <p:cNvSpPr/>
          <p:nvPr/>
        </p:nvSpPr>
        <p:spPr>
          <a:xfrm>
            <a:off x="6487160" y="2016760"/>
            <a:ext cx="2449195" cy="66103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actions</a:t>
            </a:r>
            <a:endParaRPr lang="en-US">
              <a:solidFill>
                <a:schemeClr val="accent1">
                  <a:lumMod val="50000"/>
                </a:schemeClr>
              </a:solidFill>
              <a:effectLst>
                <a:outerShdw blurRad="38100" dist="38100" dir="2700000" algn="tl">
                  <a:srgbClr val="000000">
                    <a:alpha val="43137"/>
                  </a:srgbClr>
                </a:outerShdw>
              </a:effectLst>
            </a:endParaRPr>
          </a:p>
          <a:p>
            <a:pPr algn="ctr"/>
            <a:r>
              <a:rPr lang="en-US">
                <a:solidFill>
                  <a:schemeClr val="accent1">
                    <a:lumMod val="50000"/>
                  </a:schemeClr>
                </a:solidFill>
                <a:effectLst>
                  <a:outerShdw blurRad="38100" dist="38100" dir="2700000" algn="tl">
                    <a:srgbClr val="000000">
                      <a:alpha val="43137"/>
                    </a:srgbClr>
                  </a:outerShdw>
                </a:effectLst>
              </a:rPr>
              <a:t>(</a:t>
            </a:r>
            <a:r>
              <a:rPr lang="en-US">
                <a:solidFill>
                  <a:schemeClr val="accent1">
                    <a:lumMod val="50000"/>
                  </a:schemeClr>
                </a:solidFill>
                <a:sym typeface="+mn-ea"/>
              </a:rPr>
              <a:t>mutation </a:t>
            </a:r>
            <a:r>
              <a:rPr lang="ja-JP">
                <a:solidFill>
                  <a:schemeClr val="accent1">
                    <a:lumMod val="50000"/>
                  </a:schemeClr>
                </a:solidFill>
                <a:sym typeface="+mn-ea"/>
              </a:rPr>
              <a:t>を指定</a:t>
            </a:r>
            <a:r>
              <a:rPr lang="en-US">
                <a:solidFill>
                  <a:schemeClr val="accent1">
                    <a:lumMod val="50000"/>
                  </a:schemeClr>
                </a:solidFill>
                <a:effectLst>
                  <a:outerShdw blurRad="38100" dist="38100" dir="2700000" algn="tl">
                    <a:srgbClr val="000000">
                      <a:alpha val="43137"/>
                    </a:srgbClr>
                  </a:outerShdw>
                </a:effectLst>
              </a:rPr>
              <a:t>)</a:t>
            </a:r>
            <a:endParaRPr lang="en-US">
              <a:solidFill>
                <a:schemeClr val="accent1">
                  <a:lumMod val="50000"/>
                </a:schemeClr>
              </a:solidFill>
              <a:effectLst>
                <a:outerShdw blurRad="38100" dist="38100" dir="2700000" algn="tl">
                  <a:srgbClr val="000000">
                    <a:alpha val="43137"/>
                  </a:srgbClr>
                </a:outerShdw>
              </a:effectLst>
            </a:endParaRPr>
          </a:p>
        </p:txBody>
      </p:sp>
      <p:sp>
        <p:nvSpPr>
          <p:cNvPr id="14" name="Rounded Rectangle 13"/>
          <p:cNvSpPr/>
          <p:nvPr/>
        </p:nvSpPr>
        <p:spPr>
          <a:xfrm>
            <a:off x="9091295" y="3385820"/>
            <a:ext cx="2293620"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mutation</a:t>
            </a:r>
            <a:endParaRPr lang="en-US">
              <a:solidFill>
                <a:schemeClr val="accent1">
                  <a:lumMod val="50000"/>
                </a:schemeClr>
              </a:solidFill>
              <a:effectLst>
                <a:outerShdw blurRad="38100" dist="38100" dir="2700000" algn="tl">
                  <a:srgbClr val="000000">
                    <a:alpha val="43137"/>
                  </a:srgbClr>
                </a:outerShdw>
              </a:effectLst>
            </a:endParaRPr>
          </a:p>
          <a:p>
            <a:pPr algn="ctr"/>
            <a:r>
              <a:rPr lang="en-US">
                <a:solidFill>
                  <a:schemeClr val="accent1">
                    <a:lumMod val="50000"/>
                  </a:schemeClr>
                </a:solidFill>
                <a:effectLst>
                  <a:outerShdw blurRad="38100" dist="38100" dir="2700000" algn="tl">
                    <a:srgbClr val="000000">
                      <a:alpha val="43137"/>
                    </a:srgbClr>
                  </a:outerShdw>
                </a:effectLst>
              </a:rPr>
              <a:t>(</a:t>
            </a:r>
            <a:r>
              <a:rPr lang="en-US">
                <a:solidFill>
                  <a:schemeClr val="accent1">
                    <a:lumMod val="50000"/>
                  </a:schemeClr>
                </a:solidFill>
                <a:sym typeface="+mn-ea"/>
              </a:rPr>
              <a:t>state </a:t>
            </a:r>
            <a:r>
              <a:rPr lang="ja-JP">
                <a:solidFill>
                  <a:schemeClr val="accent1">
                    <a:lumMod val="50000"/>
                  </a:schemeClr>
                </a:solidFill>
                <a:sym typeface="+mn-ea"/>
              </a:rPr>
              <a:t>を更新</a:t>
            </a:r>
            <a:r>
              <a:rPr lang="en-US" altLang="ja-JP">
                <a:solidFill>
                  <a:schemeClr val="accent1">
                    <a:lumMod val="50000"/>
                  </a:schemeClr>
                </a:solidFill>
                <a:sym typeface="+mn-ea"/>
              </a:rPr>
              <a:t>)</a:t>
            </a:r>
            <a:endParaRPr lang="en-US" altLang="ja-JP">
              <a:solidFill>
                <a:schemeClr val="accent1">
                  <a:lumMod val="50000"/>
                </a:schemeClr>
              </a:solidFill>
              <a:effectLst>
                <a:outerShdw blurRad="38100" dist="38100" dir="2700000" algn="tl">
                  <a:srgbClr val="000000">
                    <a:alpha val="43137"/>
                  </a:srgbClr>
                </a:outerShdw>
              </a:effectLst>
              <a:sym typeface="+mn-ea"/>
            </a:endParaRPr>
          </a:p>
        </p:txBody>
      </p:sp>
      <p:sp>
        <p:nvSpPr>
          <p:cNvPr id="16" name="Rounded Rectangle 15"/>
          <p:cNvSpPr/>
          <p:nvPr/>
        </p:nvSpPr>
        <p:spPr>
          <a:xfrm>
            <a:off x="6540500" y="4744085"/>
            <a:ext cx="2449195" cy="67754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state</a:t>
            </a:r>
            <a:endParaRPr lang="en-US">
              <a:solidFill>
                <a:schemeClr val="accent1">
                  <a:lumMod val="50000"/>
                </a:schemeClr>
              </a:solidFill>
              <a:effectLst>
                <a:outerShdw blurRad="38100" dist="38100" dir="2700000" algn="tl">
                  <a:srgbClr val="000000">
                    <a:alpha val="43137"/>
                  </a:srgbClr>
                </a:outerShdw>
              </a:effectLst>
            </a:endParaRPr>
          </a:p>
          <a:p>
            <a:pPr algn="ctr"/>
            <a:r>
              <a:rPr lang="en-US">
                <a:solidFill>
                  <a:schemeClr val="accent1">
                    <a:lumMod val="50000"/>
                  </a:schemeClr>
                </a:solidFill>
                <a:effectLst>
                  <a:outerShdw blurRad="38100" dist="38100" dir="2700000" algn="tl">
                    <a:srgbClr val="000000">
                      <a:alpha val="43137"/>
                    </a:srgbClr>
                  </a:outerShdw>
                </a:effectLst>
              </a:rPr>
              <a:t>(</a:t>
            </a:r>
            <a:r>
              <a:rPr lang="ja-JP">
                <a:solidFill>
                  <a:schemeClr val="accent1">
                    <a:lumMod val="50000"/>
                  </a:schemeClr>
                </a:solidFill>
                <a:effectLst>
                  <a:outerShdw blurRad="38100" dist="38100" dir="2700000" algn="tl">
                    <a:srgbClr val="000000">
                      <a:alpha val="43137"/>
                    </a:srgbClr>
                  </a:outerShdw>
                </a:effectLst>
              </a:rPr>
              <a:t>値を保持</a:t>
            </a:r>
            <a:r>
              <a:rPr lang="en-US" altLang="ja-JP">
                <a:solidFill>
                  <a:schemeClr val="accent1">
                    <a:lumMod val="50000"/>
                  </a:schemeClr>
                </a:solidFill>
                <a:effectLst>
                  <a:outerShdw blurRad="38100" dist="38100" dir="2700000" algn="tl">
                    <a:srgbClr val="000000">
                      <a:alpha val="43137"/>
                    </a:srgbClr>
                  </a:outerShdw>
                </a:effectLst>
              </a:rPr>
              <a:t>)</a:t>
            </a:r>
            <a:endParaRPr lang="en-US" altLang="ja-JP">
              <a:solidFill>
                <a:schemeClr val="accent1">
                  <a:lumMod val="50000"/>
                </a:schemeClr>
              </a:solidFill>
              <a:effectLst>
                <a:outerShdw blurRad="38100" dist="38100" dir="2700000" algn="tl">
                  <a:srgbClr val="000000">
                    <a:alpha val="43137"/>
                  </a:srgbClr>
                </a:outerShdw>
              </a:effectLst>
            </a:endParaRPr>
          </a:p>
        </p:txBody>
      </p:sp>
      <p:cxnSp>
        <p:nvCxnSpPr>
          <p:cNvPr id="18" name="Curved Connector 17"/>
          <p:cNvCxnSpPr>
            <a:stCxn id="24" idx="0"/>
            <a:endCxn id="11" idx="1"/>
          </p:cNvCxnSpPr>
          <p:nvPr/>
        </p:nvCxnSpPr>
        <p:spPr>
          <a:xfrm rot="16200000">
            <a:off x="1971993" y="2273618"/>
            <a:ext cx="1038225" cy="11861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063875" y="4744085"/>
            <a:ext cx="2449195" cy="67754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computed</a:t>
            </a:r>
            <a:endParaRPr lang="en-US">
              <a:solidFill>
                <a:schemeClr val="accent1">
                  <a:lumMod val="50000"/>
                </a:schemeClr>
              </a:solidFill>
              <a:effectLst>
                <a:outerShdw blurRad="38100" dist="38100" dir="2700000" algn="tl">
                  <a:srgbClr val="000000">
                    <a:alpha val="43137"/>
                  </a:srgbClr>
                </a:outerShdw>
              </a:effectLst>
            </a:endParaRPr>
          </a:p>
          <a:p>
            <a:pPr algn="ctr"/>
            <a:r>
              <a:rPr lang="en-US">
                <a:solidFill>
                  <a:schemeClr val="accent1">
                    <a:lumMod val="50000"/>
                  </a:schemeClr>
                </a:solidFill>
                <a:effectLst>
                  <a:outerShdw blurRad="38100" dist="38100" dir="2700000" algn="tl">
                    <a:srgbClr val="000000">
                      <a:alpha val="43137"/>
                    </a:srgbClr>
                  </a:outerShdw>
                </a:effectLst>
              </a:rPr>
              <a:t>(</a:t>
            </a:r>
            <a:r>
              <a:rPr lang="ja-JP">
                <a:solidFill>
                  <a:schemeClr val="accent1">
                    <a:lumMod val="50000"/>
                  </a:schemeClr>
                </a:solidFill>
                <a:effectLst>
                  <a:outerShdw blurRad="38100" dist="38100" dir="2700000" algn="tl">
                    <a:srgbClr val="000000">
                      <a:alpha val="43137"/>
                    </a:srgbClr>
                  </a:outerShdw>
                </a:effectLst>
              </a:rPr>
              <a:t>値を取得</a:t>
            </a:r>
            <a:r>
              <a:rPr lang="en-US" altLang="ja-JP">
                <a:solidFill>
                  <a:schemeClr val="accent1">
                    <a:lumMod val="50000"/>
                  </a:schemeClr>
                </a:solidFill>
                <a:effectLst>
                  <a:outerShdw blurRad="38100" dist="38100" dir="2700000" algn="tl">
                    <a:srgbClr val="000000">
                      <a:alpha val="43137"/>
                    </a:srgbClr>
                  </a:outerShdw>
                </a:effectLst>
              </a:rPr>
              <a:t>)</a:t>
            </a:r>
            <a:endParaRPr lang="en-US" altLang="ja-JP">
              <a:solidFill>
                <a:schemeClr val="accent1">
                  <a:lumMod val="50000"/>
                </a:schemeClr>
              </a:solidFill>
              <a:effectLst>
                <a:outerShdw blurRad="38100" dist="38100" dir="2700000" algn="tl">
                  <a:srgbClr val="000000">
                    <a:alpha val="43137"/>
                  </a:srgbClr>
                </a:outerShdw>
              </a:effectLst>
            </a:endParaRPr>
          </a:p>
        </p:txBody>
      </p:sp>
      <p:cxnSp>
        <p:nvCxnSpPr>
          <p:cNvPr id="39" name="Curved Connector 38"/>
          <p:cNvCxnSpPr>
            <a:stCxn id="38" idx="1"/>
            <a:endCxn id="24" idx="2"/>
          </p:cNvCxnSpPr>
          <p:nvPr/>
        </p:nvCxnSpPr>
        <p:spPr>
          <a:xfrm rot="10800000">
            <a:off x="1898015" y="4045585"/>
            <a:ext cx="1165860" cy="103759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3"/>
            <a:endCxn id="12" idx="1"/>
          </p:cNvCxnSpPr>
          <p:nvPr/>
        </p:nvCxnSpPr>
        <p:spPr>
          <a:xfrm>
            <a:off x="5533390" y="2347595"/>
            <a:ext cx="9537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12" idx="3"/>
            <a:endCxn id="14" idx="0"/>
          </p:cNvCxnSpPr>
          <p:nvPr/>
        </p:nvCxnSpPr>
        <p:spPr>
          <a:xfrm>
            <a:off x="8936355" y="2347595"/>
            <a:ext cx="1301750" cy="103822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14" idx="2"/>
            <a:endCxn id="16" idx="3"/>
          </p:cNvCxnSpPr>
          <p:nvPr/>
        </p:nvCxnSpPr>
        <p:spPr>
          <a:xfrm rot="5400000">
            <a:off x="9095105" y="3940175"/>
            <a:ext cx="1037590" cy="124841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38" idx="3"/>
          </p:cNvCxnSpPr>
          <p:nvPr/>
        </p:nvCxnSpPr>
        <p:spPr>
          <a:xfrm flipH="1">
            <a:off x="5513070" y="5083175"/>
            <a:ext cx="1027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3365" y="-13500"/>
            <a:ext cx="12240000" cy="6885000"/>
          </a:xfrm>
          <a:prstGeom prst="rect">
            <a:avLst/>
          </a:prstGeom>
        </p:spPr>
      </p:pic>
      <p:pic>
        <p:nvPicPr>
          <p:cNvPr id="2" name="图片 14" descr="未标题-3"/>
          <p:cNvPicPr>
            <a:picLocks noChangeAspect="1"/>
          </p:cNvPicPr>
          <p:nvPr/>
        </p:nvPicPr>
        <p:blipFill>
          <a:blip r:embed="rId1"/>
          <a:stretch>
            <a:fillRect/>
          </a:stretch>
        </p:blipFill>
        <p:spPr>
          <a:xfrm>
            <a:off x="-23365" y="-23660"/>
            <a:ext cx="12240000" cy="6885000"/>
          </a:xfrm>
          <a:prstGeom prst="rect">
            <a:avLst/>
          </a:prstGeom>
        </p:spPr>
      </p:pic>
      <p:sp>
        <p:nvSpPr>
          <p:cNvPr id="13" name="圆角矩形 12"/>
          <p:cNvSpPr/>
          <p:nvPr/>
        </p:nvSpPr>
        <p:spPr>
          <a:xfrm>
            <a:off x="2676000" y="3827145"/>
            <a:ext cx="6840000" cy="7200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764790" y="3910330"/>
            <a:ext cx="6663055" cy="553085"/>
          </a:xfrm>
          <a:prstGeom prst="rect">
            <a:avLst/>
          </a:prstGeom>
          <a:noFill/>
        </p:spPr>
        <p:txBody>
          <a:bodyPr wrap="square" rtlCol="0">
            <a:spAutoFit/>
          </a:bodyPr>
          <a:p>
            <a:pPr algn="ctr"/>
            <a:r>
              <a:rPr lang="en-US"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Router</a:t>
            </a:r>
            <a:endParaRPr lang="en-US"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3" name="文本框 1"/>
          <p:cNvSpPr txBox="1"/>
          <p:nvPr/>
        </p:nvSpPr>
        <p:spPr>
          <a:xfrm>
            <a:off x="4614863" y="233616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20204" pitchFamily="34" charset="0"/>
                <a:ea typeface="Arial" panose="020B0604020202020204" pitchFamily="34" charset="0"/>
              </a:rPr>
              <a:t>Part </a:t>
            </a:r>
            <a:r>
              <a:rPr lang="en-US" altLang="zh-CN" sz="6000" b="1" dirty="0">
                <a:solidFill>
                  <a:schemeClr val="bg1"/>
                </a:solidFill>
                <a:latin typeface="Arial" panose="020B0604020202020204" pitchFamily="34" charset="0"/>
                <a:ea typeface="Arial" panose="020B0604020202020204" pitchFamily="34" charset="0"/>
                <a:sym typeface="+mn-ea"/>
              </a:rPr>
              <a:t>Ⅳ</a:t>
            </a:r>
            <a:endParaRPr lang="en-US" altLang="zh-CN" sz="6000" b="1" dirty="0">
              <a:solidFill>
                <a:schemeClr val="bg1"/>
              </a:solidFill>
              <a:latin typeface="Arial" panose="020B0604020202020204" pitchFamily="34" charset="0"/>
              <a:ea typeface="Arial" panose="020B0604020202020204" pitchFamily="3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4" descr="未标题-3"/>
          <p:cNvPicPr>
            <a:picLocks noChangeAspect="1"/>
          </p:cNvPicPr>
          <p:nvPr/>
        </p:nvPicPr>
        <p:blipFill>
          <a:blip r:embed="rId1"/>
          <a:stretch>
            <a:fillRect/>
          </a:stretch>
        </p:blipFill>
        <p:spPr>
          <a:xfrm>
            <a:off x="-23365" y="-23660"/>
            <a:ext cx="12240000" cy="6885000"/>
          </a:xfrm>
          <a:prstGeom prst="rect">
            <a:avLst/>
          </a:prstGeom>
        </p:spPr>
      </p:pic>
      <p:pic>
        <p:nvPicPr>
          <p:cNvPr id="15" name="图片 14" descr="未标题-3"/>
          <p:cNvPicPr>
            <a:picLocks noChangeAspect="1"/>
          </p:cNvPicPr>
          <p:nvPr/>
        </p:nvPicPr>
        <p:blipFill>
          <a:blip r:embed="rId1"/>
          <a:stretch>
            <a:fillRect/>
          </a:stretch>
        </p:blipFill>
        <p:spPr>
          <a:xfrm>
            <a:off x="-24000" y="-36360"/>
            <a:ext cx="12240000" cy="6885000"/>
          </a:xfrm>
          <a:prstGeom prst="rect">
            <a:avLst/>
          </a:prstGeom>
        </p:spPr>
      </p:pic>
      <p:sp>
        <p:nvSpPr>
          <p:cNvPr id="4" name="矩形 3"/>
          <p:cNvSpPr/>
          <p:nvPr/>
        </p:nvSpPr>
        <p:spPr>
          <a:xfrm>
            <a:off x="263525" y="52832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buClr>
                <a:srgbClr val="1F4E79"/>
              </a:buClr>
              <a:buFont typeface="Wingdings" panose="05000000000000000000" charset="0"/>
              <a:buChar char="§"/>
            </a:pPr>
            <a:endParaRPr lang="zh-CN" altLang="en-US"/>
          </a:p>
        </p:txBody>
      </p:sp>
      <p:sp>
        <p:nvSpPr>
          <p:cNvPr id="13" name="圆角矩形 12"/>
          <p:cNvSpPr/>
          <p:nvPr/>
        </p:nvSpPr>
        <p:spPr>
          <a:xfrm>
            <a:off x="3252000" y="24828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068" y="280670"/>
            <a:ext cx="5014595" cy="583564"/>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32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Vue Router ?</a:t>
            </a:r>
            <a:endParaRPr lang="en-US" altLang="zh-CN" sz="32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3" name="文本框 2"/>
          <p:cNvSpPr txBox="1"/>
          <p:nvPr>
            <p:custDataLst>
              <p:tags r:id="rId2"/>
            </p:custDataLst>
          </p:nvPr>
        </p:nvSpPr>
        <p:spPr>
          <a:xfrm>
            <a:off x="3287395" y="2169795"/>
            <a:ext cx="8412480" cy="81026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342900" indent="-342900">
              <a:buClr>
                <a:srgbClr val="1F4E79"/>
              </a:buClr>
              <a:buFont typeface="Wingdings" panose="05000000000000000000" charset="0"/>
              <a:buChar char="§"/>
            </a:pPr>
            <a:r>
              <a:rPr lang="en-US" altLang="zh-CN" sz="1800" dirty="0">
                <a:solidFill>
                  <a:schemeClr val="tx1"/>
                </a:solidFill>
                <a:ea typeface="Arial" panose="020B0604020202020204" pitchFamily="34" charset="0"/>
              </a:rPr>
              <a:t>ルーティング（Routing）とはVue.jsにおいて， リクエストされたURLに応じて，コンポーネントを選択して表示する仕組みのことです</a:t>
            </a:r>
            <a:r>
              <a:rPr lang="ja-JP" altLang="en-US" sz="1800" dirty="0">
                <a:solidFill>
                  <a:schemeClr val="tx1"/>
                </a:solidFill>
                <a:ea typeface="Arial" panose="020B0604020202020204" pitchFamily="34" charset="0"/>
              </a:rPr>
              <a:t>。</a:t>
            </a:r>
            <a:endParaRPr lang="ja-JP" altLang="en-US" sz="1800" dirty="0">
              <a:solidFill>
                <a:schemeClr val="tx1"/>
              </a:solidFill>
              <a:ea typeface="Arial" panose="020B0604020202020204" pitchFamily="34" charset="0"/>
            </a:endParaRPr>
          </a:p>
        </p:txBody>
      </p:sp>
      <p:sp>
        <p:nvSpPr>
          <p:cNvPr id="23" name="文本框 22"/>
          <p:cNvSpPr txBox="1"/>
          <p:nvPr>
            <p:custDataLst>
              <p:tags r:id="rId3"/>
            </p:custDataLst>
          </p:nvPr>
        </p:nvSpPr>
        <p:spPr>
          <a:xfrm>
            <a:off x="3251835" y="1386205"/>
            <a:ext cx="2851150" cy="6508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800" b="1" dirty="0">
                <a:solidFill>
                  <a:srgbClr val="4A6C78"/>
                </a:solidFill>
                <a:ea typeface="Arial" panose="020B0604020202020204" pitchFamily="34" charset="0"/>
                <a:sym typeface="+mn-ea"/>
              </a:rPr>
              <a:t>ルータとは</a:t>
            </a:r>
            <a:endParaRPr lang="en-US" altLang="zh-CN" sz="2800" b="1" dirty="0">
              <a:solidFill>
                <a:srgbClr val="4A6C78"/>
              </a:solidFill>
              <a:ea typeface="Arial" panose="020B0604020202020204" pitchFamily="34" charset="0"/>
              <a:sym typeface="+mn-ea"/>
            </a:endParaRPr>
          </a:p>
        </p:txBody>
      </p:sp>
      <p:grpSp>
        <p:nvGrpSpPr>
          <p:cNvPr id="9" name="组合 8"/>
          <p:cNvGrpSpPr/>
          <p:nvPr/>
        </p:nvGrpSpPr>
        <p:grpSpPr>
          <a:xfrm rot="1482787">
            <a:off x="1358340" y="983113"/>
            <a:ext cx="1658396" cy="1489258"/>
            <a:chOff x="932271" y="3468390"/>
            <a:chExt cx="1183133" cy="1062467"/>
          </a:xfrm>
          <a:solidFill>
            <a:srgbClr val="157CE9"/>
          </a:solidFill>
        </p:grpSpPr>
        <p:sp>
          <p:nvSpPr>
            <p:cNvPr id="29" name="Freeform 46"/>
            <p:cNvSpPr/>
            <p:nvPr/>
          </p:nvSpPr>
          <p:spPr bwMode="auto">
            <a:xfrm>
              <a:off x="932271" y="3468390"/>
              <a:ext cx="1183133" cy="1062467"/>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Freeform 47"/>
            <p:cNvSpPr>
              <a:spLocks noEditPoints="1"/>
            </p:cNvSpPr>
            <p:nvPr/>
          </p:nvSpPr>
          <p:spPr bwMode="auto">
            <a:xfrm>
              <a:off x="932271" y="3468390"/>
              <a:ext cx="1183133" cy="1062467"/>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4A6C78"/>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p>
              <a:endParaRPr lang="zh-CN" altLang="en-US"/>
            </a:p>
          </p:txBody>
        </p:sp>
      </p:grpSp>
      <p:cxnSp>
        <p:nvCxnSpPr>
          <p:cNvPr id="10" name="直接连接符 9"/>
          <p:cNvCxnSpPr/>
          <p:nvPr/>
        </p:nvCxnSpPr>
        <p:spPr>
          <a:xfrm flipV="1">
            <a:off x="2968088" y="2090095"/>
            <a:ext cx="7308000" cy="0"/>
          </a:xfrm>
          <a:prstGeom prst="line">
            <a:avLst/>
          </a:prstGeom>
          <a:ln>
            <a:solidFill>
              <a:srgbClr val="4A6C78"/>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0272904" y="1964095"/>
            <a:ext cx="252000" cy="252000"/>
          </a:xfrm>
          <a:prstGeom prst="ellipse">
            <a:avLst/>
          </a:prstGeom>
          <a:solidFill>
            <a:srgbClr val="4A6C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Picture 7" descr="download (1)"/>
          <p:cNvPicPr>
            <a:picLocks noChangeAspect="1"/>
          </p:cNvPicPr>
          <p:nvPr/>
        </p:nvPicPr>
        <p:blipFill>
          <a:blip r:embed="rId4"/>
          <a:stretch>
            <a:fillRect/>
          </a:stretch>
        </p:blipFill>
        <p:spPr>
          <a:xfrm>
            <a:off x="1665605" y="1317625"/>
            <a:ext cx="890270" cy="819785"/>
          </a:xfrm>
          <a:prstGeom prst="rect">
            <a:avLst/>
          </a:prstGeom>
        </p:spPr>
      </p:pic>
      <p:sp>
        <p:nvSpPr>
          <p:cNvPr id="22" name="文本框 2"/>
          <p:cNvSpPr txBox="1"/>
          <p:nvPr>
            <p:custDataLst>
              <p:tags r:id="rId5"/>
            </p:custDataLst>
          </p:nvPr>
        </p:nvSpPr>
        <p:spPr>
          <a:xfrm>
            <a:off x="3251835" y="3060065"/>
            <a:ext cx="8412480" cy="117030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342900" indent="-342900">
              <a:buClr>
                <a:srgbClr val="1F4E79"/>
              </a:buClr>
              <a:buFont typeface="Wingdings" panose="05000000000000000000" charset="0"/>
              <a:buChar char="§"/>
            </a:pPr>
            <a:r>
              <a:rPr altLang="zh-CN" sz="1800" dirty="0">
                <a:solidFill>
                  <a:schemeClr val="tx1"/>
                </a:solidFill>
                <a:ea typeface="Arial" panose="020B0604020202020204" pitchFamily="34" charset="0"/>
              </a:rPr>
              <a:t>シングルページアプリケーション（Single Page Application: SPA）と呼ばれる 単一のWebページで動的にコンテンツを切り替える設計方法を実現するために用いられます</a:t>
            </a:r>
            <a:r>
              <a:rPr lang="ja-JP" sz="1800" dirty="0">
                <a:solidFill>
                  <a:schemeClr val="tx1"/>
                </a:solidFill>
                <a:ea typeface="Arial" panose="020B0604020202020204" pitchFamily="34" charset="0"/>
              </a:rPr>
              <a:t>。</a:t>
            </a:r>
            <a:endParaRPr lang="ja-JP" sz="1800" dirty="0">
              <a:solidFill>
                <a:schemeClr val="tx1"/>
              </a:solidFill>
              <a:ea typeface="Arial" panose="020B0604020202020204" pitchFamily="34" charset="0"/>
            </a:endParaRPr>
          </a:p>
        </p:txBody>
      </p:sp>
      <p:sp>
        <p:nvSpPr>
          <p:cNvPr id="5" name="文本框 2"/>
          <p:cNvSpPr txBox="1"/>
          <p:nvPr>
            <p:custDataLst>
              <p:tags r:id="rId6"/>
            </p:custDataLst>
          </p:nvPr>
        </p:nvSpPr>
        <p:spPr>
          <a:xfrm>
            <a:off x="3287395" y="4285615"/>
            <a:ext cx="8412480" cy="45085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342900" indent="-342900">
              <a:buClr>
                <a:srgbClr val="1F4E79"/>
              </a:buClr>
              <a:buFont typeface="Wingdings" panose="05000000000000000000" charset="0"/>
              <a:buChar char="§"/>
            </a:pPr>
            <a:r>
              <a:rPr lang="en-US" altLang="zh-CN" sz="1800" dirty="0">
                <a:solidFill>
                  <a:schemeClr val="tx1"/>
                </a:solidFill>
                <a:ea typeface="Arial" panose="020B0604020202020204" pitchFamily="34" charset="0"/>
              </a:rPr>
              <a:t>ネストされたルートの設定を使って関連付けをシンプルに表現することができます</a:t>
            </a:r>
            <a:r>
              <a:rPr lang="ja-JP" altLang="en-US" sz="1800" dirty="0">
                <a:solidFill>
                  <a:schemeClr val="tx1"/>
                </a:solidFill>
                <a:ea typeface="Arial" panose="020B0604020202020204" pitchFamily="34" charset="0"/>
              </a:rPr>
              <a:t>。</a:t>
            </a:r>
            <a:endParaRPr lang="ja-JP" altLang="en-US" sz="1800" dirty="0">
              <a:solidFill>
                <a:schemeClr val="tx1"/>
              </a:solidFill>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 name="图片 14" descr="未标题-3"/>
          <p:cNvPicPr>
            <a:picLocks noChangeAspect="1"/>
          </p:cNvPicPr>
          <p:nvPr/>
        </p:nvPicPr>
        <p:blipFill>
          <a:blip r:embed="rId1"/>
          <a:stretch>
            <a:fillRect/>
          </a:stretch>
        </p:blipFill>
        <p:spPr>
          <a:xfrm>
            <a:off x="-23365" y="-23660"/>
            <a:ext cx="12240000" cy="6885000"/>
          </a:xfrm>
          <a:prstGeom prst="rect">
            <a:avLst/>
          </a:prstGeom>
        </p:spPr>
      </p:pic>
      <p:pic>
        <p:nvPicPr>
          <p:cNvPr id="37"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38" name="矩形 3"/>
          <p:cNvSpPr/>
          <p:nvPr/>
        </p:nvSpPr>
        <p:spPr>
          <a:xfrm>
            <a:off x="264160" y="55562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Userコンポーネントの配下にprofileあるいはpostsというコンポーネントが入るネスト構造にURLを設定できます。</a:t>
            </a:r>
            <a:endParaRPr lang="zh-CN" altLang="en-US"/>
          </a:p>
        </p:txBody>
      </p:sp>
      <p:sp>
        <p:nvSpPr>
          <p:cNvPr id="39"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ネストされたルート</a:t>
            </a:r>
            <a:endParaRPr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41" name="Text Box 40"/>
          <p:cNvSpPr txBox="1"/>
          <p:nvPr/>
        </p:nvSpPr>
        <p:spPr>
          <a:xfrm>
            <a:off x="4965065" y="4619625"/>
            <a:ext cx="618490" cy="275590"/>
          </a:xfrm>
          <a:prstGeom prst="rect">
            <a:avLst/>
          </a:prstGeom>
          <a:noFill/>
        </p:spPr>
        <p:txBody>
          <a:bodyPr wrap="square" rtlCol="0">
            <a:spAutoFit/>
          </a:bodyPr>
          <a:p>
            <a:pPr algn="ctr"/>
            <a:r>
              <a:rPr lang="en-US" sz="1200">
                <a:solidFill>
                  <a:schemeClr val="bg1"/>
                </a:solidFill>
              </a:rPr>
              <a:t>Local</a:t>
            </a:r>
            <a:endParaRPr lang="en-US" sz="1200">
              <a:solidFill>
                <a:schemeClr val="bg1"/>
              </a:solidFill>
            </a:endParaRPr>
          </a:p>
        </p:txBody>
      </p:sp>
      <p:sp>
        <p:nvSpPr>
          <p:cNvPr id="42" name="Text Box 41"/>
          <p:cNvSpPr txBox="1"/>
          <p:nvPr/>
        </p:nvSpPr>
        <p:spPr>
          <a:xfrm>
            <a:off x="6398260" y="4619625"/>
            <a:ext cx="618490" cy="275590"/>
          </a:xfrm>
          <a:prstGeom prst="rect">
            <a:avLst/>
          </a:prstGeom>
          <a:noFill/>
        </p:spPr>
        <p:txBody>
          <a:bodyPr wrap="square" rtlCol="0">
            <a:spAutoFit/>
          </a:bodyPr>
          <a:p>
            <a:pPr algn="ctr"/>
            <a:r>
              <a:rPr lang="en-US" sz="1200">
                <a:solidFill>
                  <a:schemeClr val="bg1"/>
                </a:solidFill>
              </a:rPr>
              <a:t>Local</a:t>
            </a:r>
            <a:endParaRPr lang="en-US" sz="1200">
              <a:solidFill>
                <a:schemeClr val="bg1"/>
              </a:solidFill>
            </a:endParaRPr>
          </a:p>
        </p:txBody>
      </p:sp>
      <p:sp>
        <p:nvSpPr>
          <p:cNvPr id="43" name="Text Box 42"/>
          <p:cNvSpPr txBox="1"/>
          <p:nvPr/>
        </p:nvSpPr>
        <p:spPr>
          <a:xfrm>
            <a:off x="616585" y="1469390"/>
            <a:ext cx="10801985" cy="1198880"/>
          </a:xfrm>
          <a:prstGeom prst="rect">
            <a:avLst/>
          </a:prstGeom>
          <a:noFill/>
        </p:spPr>
        <p:txBody>
          <a:bodyPr wrap="square" rtlCol="0">
            <a:spAutoFit/>
          </a:bodyPr>
          <a:p>
            <a:pPr marL="285750" indent="-285750">
              <a:lnSpc>
                <a:spcPct val="200000"/>
              </a:lnSpc>
              <a:buClr>
                <a:srgbClr val="1F4E79"/>
              </a:buClr>
              <a:buFont typeface="Wingdings" panose="05000000000000000000" charset="0"/>
              <a:buChar char="§"/>
            </a:pPr>
            <a:r>
              <a:rPr>
                <a:solidFill>
                  <a:schemeClr val="tx1"/>
                </a:solidFill>
              </a:rPr>
              <a:t>実際のアプリケーションの UI では通常複数のレベルの階層的にネストしたコンポーネントで構成されます。</a:t>
            </a:r>
            <a:endParaRPr>
              <a:solidFill>
                <a:schemeClr val="tx1"/>
              </a:solidFill>
            </a:endParaRPr>
          </a:p>
          <a:p>
            <a:pPr marL="285750" indent="-285750">
              <a:lnSpc>
                <a:spcPct val="200000"/>
              </a:lnSpc>
              <a:buClr>
                <a:srgbClr val="1F4E79"/>
              </a:buClr>
              <a:buFont typeface="Wingdings" panose="05000000000000000000" charset="0"/>
              <a:buChar char="§"/>
            </a:pPr>
            <a:r>
              <a:rPr>
                <a:solidFill>
                  <a:schemeClr val="tx1"/>
                </a:solidFill>
              </a:rPr>
              <a:t>Userコンポーネントの配下にprofileあるいはpostsというコンポーネントが入るネスト構造にURLを設定できます。</a:t>
            </a:r>
            <a:endParaRPr lang="en-US">
              <a:solidFill>
                <a:schemeClr val="tx1"/>
              </a:solidFill>
            </a:endParaRPr>
          </a:p>
        </p:txBody>
      </p:sp>
      <p:pic>
        <p:nvPicPr>
          <p:cNvPr id="44" name="Picture 43"/>
          <p:cNvPicPr>
            <a:picLocks noChangeAspect="1"/>
          </p:cNvPicPr>
          <p:nvPr/>
        </p:nvPicPr>
        <p:blipFill>
          <a:blip r:embed="rId2"/>
          <a:stretch>
            <a:fillRect/>
          </a:stretch>
        </p:blipFill>
        <p:spPr>
          <a:xfrm>
            <a:off x="962660" y="2903220"/>
            <a:ext cx="4909185" cy="33032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3" name="圆角矩形 12"/>
          <p:cNvSpPr/>
          <p:nvPr/>
        </p:nvSpPr>
        <p:spPr>
          <a:xfrm>
            <a:off x="2110105" y="3785235"/>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6"/>
          <p:cNvSpPr>
            <a:spLocks noGrp="1"/>
          </p:cNvSpPr>
          <p:nvPr>
            <p:custDataLst>
              <p:tags r:id="rId2"/>
            </p:custDataLst>
          </p:nvPr>
        </p:nvSpPr>
        <p:spPr>
          <a:xfrm>
            <a:off x="2169795" y="3927475"/>
            <a:ext cx="7833360" cy="72390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Arial" panose="020B0604020202020204" pitchFamily="34" charset="0"/>
                <a:cs typeface="+mj-cs"/>
              </a:defRPr>
            </a:lvl1pPr>
          </a:lstStyle>
          <a:p>
            <a:pPr algn="ctr"/>
            <a:r>
              <a:rPr lang="ja-JP" altLang="zh-CN" sz="36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rPr>
              <a:t>ご清聴ありがとうございました。</a:t>
            </a:r>
            <a:endParaRPr lang="ja-JP" altLang="zh-CN" sz="36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pic>
        <p:nvPicPr>
          <p:cNvPr id="2" name="Picture 1" descr="cute-bear"/>
          <p:cNvPicPr>
            <a:picLocks noChangeAspect="1"/>
          </p:cNvPicPr>
          <p:nvPr/>
        </p:nvPicPr>
        <p:blipFill>
          <a:blip r:embed="rId3"/>
          <a:stretch>
            <a:fillRect/>
          </a:stretch>
        </p:blipFill>
        <p:spPr>
          <a:xfrm>
            <a:off x="4885055" y="1651635"/>
            <a:ext cx="2095500" cy="1762125"/>
          </a:xfrm>
          <a:prstGeom prst="rect">
            <a:avLst/>
          </a:prstGeom>
        </p:spPr>
      </p:pic>
    </p:spTree>
  </p:cSld>
  <p:clrMapOvr>
    <a:masterClrMapping/>
  </p:clrMapOvr>
  <p:timing>
    <p:tnLst>
      <p:par>
        <p:cTn id="1" dur="indefinite" restart="never" nodeType="tmRoot"/>
      </p:par>
    </p:tnLst>
    <p:bldLst>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48130" y="-13500"/>
            <a:ext cx="12240000" cy="6885000"/>
          </a:xfrm>
          <a:prstGeom prst="rect">
            <a:avLst/>
          </a:prstGeom>
        </p:spPr>
      </p:pic>
      <p:sp>
        <p:nvSpPr>
          <p:cNvPr id="13" name="圆角矩形 12"/>
          <p:cNvSpPr/>
          <p:nvPr/>
        </p:nvSpPr>
        <p:spPr>
          <a:xfrm>
            <a:off x="1132205" y="3070860"/>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6"/>
          <p:cNvSpPr>
            <a:spLocks noGrp="1"/>
          </p:cNvSpPr>
          <p:nvPr>
            <p:custDataLst>
              <p:tags r:id="rId2"/>
            </p:custDataLst>
          </p:nvPr>
        </p:nvSpPr>
        <p:spPr>
          <a:xfrm>
            <a:off x="138748" y="1607185"/>
            <a:ext cx="6458585" cy="9721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Arial" panose="020B0604020202020204" pitchFamily="34" charset="0"/>
                <a:cs typeface="+mj-cs"/>
              </a:defRPr>
            </a:lvl1pPr>
          </a:lstStyle>
          <a:p>
            <a:r>
              <a:rPr lang="da-DK" altLang="zh-CN" sz="4800" smtClean="0">
                <a:solidFill>
                  <a:schemeClr val="bg1"/>
                </a:solidFill>
                <a:latin typeface="Arial Black" panose="020B0A04020102020204" charset="0"/>
                <a:ea typeface="+mj-ea"/>
                <a:sym typeface="+mn-ea"/>
              </a:rPr>
              <a:t>アジェンダ</a:t>
            </a:r>
            <a:r>
              <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a:t>
            </a:r>
            <a:endPar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6" name="文本框 5"/>
          <p:cNvSpPr txBox="1"/>
          <p:nvPr/>
        </p:nvSpPr>
        <p:spPr>
          <a:xfrm>
            <a:off x="1381125" y="3092450"/>
            <a:ext cx="3787775" cy="429895"/>
          </a:xfrm>
          <a:prstGeom prst="rect">
            <a:avLst/>
          </a:prstGeom>
          <a:noFill/>
        </p:spPr>
        <p:txBody>
          <a:bodyPr wrap="square" rtlCol="0">
            <a:spAutoFit/>
          </a:bodyPr>
          <a:p>
            <a:r>
              <a:rPr lang="en-US" altLang="zh-CN" sz="2200" b="1" dirty="0">
                <a:solidFill>
                  <a:srgbClr val="4A6C78"/>
                </a:solidFill>
                <a:latin typeface="Arial" panose="020B0604020202020204" pitchFamily="34" charset="0"/>
                <a:ea typeface="Arial" panose="020B0604020202020204" pitchFamily="34" charset="0"/>
              </a:rPr>
              <a:t>Ⅰ:   Vue.js </a:t>
            </a:r>
            <a:r>
              <a:rPr lang="ja-JP" altLang="en-US" sz="2200" b="1" dirty="0">
                <a:solidFill>
                  <a:srgbClr val="4A6C78"/>
                </a:solidFill>
                <a:latin typeface="Arial" panose="020B0604020202020204" pitchFamily="34" charset="0"/>
                <a:ea typeface="Arial" panose="020B0604020202020204" pitchFamily="34" charset="0"/>
              </a:rPr>
              <a:t>につて</a:t>
            </a:r>
            <a:endParaRPr lang="ja-JP" altLang="en-US" sz="2200" b="1" dirty="0">
              <a:solidFill>
                <a:srgbClr val="4A6C78"/>
              </a:solidFill>
              <a:latin typeface="Arial" panose="020B0604020202020204" pitchFamily="34" charset="0"/>
              <a:ea typeface="Arial" panose="020B0604020202020204" pitchFamily="34" charset="0"/>
            </a:endParaRPr>
          </a:p>
        </p:txBody>
      </p:sp>
      <p:sp>
        <p:nvSpPr>
          <p:cNvPr id="4" name="圆角矩形 3"/>
          <p:cNvSpPr/>
          <p:nvPr/>
        </p:nvSpPr>
        <p:spPr>
          <a:xfrm>
            <a:off x="6132830" y="4115435"/>
            <a:ext cx="525970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123315" y="4115435"/>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6182360" y="3070860"/>
            <a:ext cx="525970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1"/>
          <p:cNvSpPr txBox="1"/>
          <p:nvPr/>
        </p:nvSpPr>
        <p:spPr>
          <a:xfrm>
            <a:off x="1381125" y="4168140"/>
            <a:ext cx="3787140" cy="429895"/>
          </a:xfrm>
          <a:prstGeom prst="rect">
            <a:avLst/>
          </a:prstGeom>
          <a:noFill/>
        </p:spPr>
        <p:txBody>
          <a:bodyPr wrap="square" rtlCol="0">
            <a:spAutoFit/>
          </a:bodyPr>
          <a:p>
            <a:r>
              <a:rPr lang="en-US" altLang="zh-CN" sz="2200" b="1" dirty="0">
                <a:solidFill>
                  <a:srgbClr val="4A6C78"/>
                </a:solidFill>
                <a:latin typeface="Arial" panose="020B0604020202020204" pitchFamily="34" charset="0"/>
                <a:ea typeface="Arial" panose="020B0604020202020204" pitchFamily="34" charset="0"/>
                <a:sym typeface="+mn-ea"/>
              </a:rPr>
              <a:t>Ⅱ :  Vue.js ライフサイクル</a:t>
            </a:r>
            <a:endParaRPr lang="en-US" altLang="zh-CN" sz="2200" b="1" dirty="0">
              <a:solidFill>
                <a:srgbClr val="4A6C78"/>
              </a:solidFill>
              <a:latin typeface="Arial" panose="020B0604020202020204" pitchFamily="34" charset="0"/>
              <a:ea typeface="Arial" panose="020B0604020202020204" pitchFamily="34" charset="0"/>
              <a:sym typeface="+mn-ea"/>
            </a:endParaRPr>
          </a:p>
        </p:txBody>
      </p:sp>
      <p:sp>
        <p:nvSpPr>
          <p:cNvPr id="10" name="文本框 2"/>
          <p:cNvSpPr txBox="1"/>
          <p:nvPr/>
        </p:nvSpPr>
        <p:spPr>
          <a:xfrm>
            <a:off x="6522085" y="3092450"/>
            <a:ext cx="4699635" cy="429895"/>
          </a:xfrm>
          <a:prstGeom prst="rect">
            <a:avLst/>
          </a:prstGeom>
          <a:noFill/>
        </p:spPr>
        <p:txBody>
          <a:bodyPr wrap="square" rtlCol="0">
            <a:spAutoFit/>
          </a:bodyPr>
          <a:p>
            <a:r>
              <a:rPr lang="en-US" altLang="zh-CN" sz="2200" b="1" dirty="0">
                <a:solidFill>
                  <a:srgbClr val="4A6C78"/>
                </a:solidFill>
                <a:latin typeface="Arial" panose="020B0604020202020204" pitchFamily="34" charset="0"/>
                <a:ea typeface="Arial" panose="020B0604020202020204" pitchFamily="34" charset="0"/>
                <a:sym typeface="+mn-ea"/>
              </a:rPr>
              <a:t>Ⅲ :  State(vuex)  </a:t>
            </a:r>
            <a:endParaRPr lang="en-US" altLang="zh-CN" sz="2200" b="1" dirty="0">
              <a:solidFill>
                <a:srgbClr val="4A6C78"/>
              </a:solidFill>
              <a:latin typeface="Arial" panose="020B0604020202020204" pitchFamily="34" charset="0"/>
              <a:ea typeface="Arial" panose="020B0604020202020204" pitchFamily="34" charset="0"/>
            </a:endParaRPr>
          </a:p>
        </p:txBody>
      </p:sp>
      <p:sp>
        <p:nvSpPr>
          <p:cNvPr id="11" name="文本框 4"/>
          <p:cNvSpPr txBox="1"/>
          <p:nvPr/>
        </p:nvSpPr>
        <p:spPr>
          <a:xfrm>
            <a:off x="6473190" y="4181475"/>
            <a:ext cx="4464050" cy="429895"/>
          </a:xfrm>
          <a:prstGeom prst="rect">
            <a:avLst/>
          </a:prstGeom>
          <a:noFill/>
        </p:spPr>
        <p:txBody>
          <a:bodyPr wrap="square" rtlCol="0">
            <a:spAutoFit/>
          </a:bodyPr>
          <a:p>
            <a:r>
              <a:rPr lang="en-US" altLang="zh-CN" sz="2200" b="1" dirty="0">
                <a:solidFill>
                  <a:srgbClr val="4A6C78"/>
                </a:solidFill>
                <a:latin typeface="Arial" panose="020B0604020202020204" pitchFamily="34" charset="0"/>
                <a:ea typeface="Arial" panose="020B0604020202020204" pitchFamily="34" charset="0"/>
                <a:sym typeface="+mn-ea"/>
              </a:rPr>
              <a:t>Ⅳ :  Router  </a:t>
            </a:r>
            <a:endParaRPr lang="en-US" altLang="zh-CN" sz="2200" b="1" dirty="0">
              <a:solidFill>
                <a:srgbClr val="4A6C78"/>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bldLst>
      <p:bldP spid="13" grpId="1" animBg="1"/>
      <p:bldP spid="6" grpId="1"/>
      <p:bldP spid="8" grpId="1" animBg="1"/>
      <p:bldP spid="9" grpId="1" animBg="1"/>
      <p:bldP spid="5" grpId="1"/>
      <p:bldP spid="10" grpId="1"/>
      <p:bldP spid="4" grpId="1" animBg="1"/>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48130" y="-14135"/>
            <a:ext cx="12240000" cy="6885000"/>
          </a:xfrm>
          <a:prstGeom prst="rect">
            <a:avLst/>
          </a:prstGeom>
        </p:spPr>
      </p:pic>
      <p:sp>
        <p:nvSpPr>
          <p:cNvPr id="13" name="圆角矩形 12"/>
          <p:cNvSpPr/>
          <p:nvPr/>
        </p:nvSpPr>
        <p:spPr>
          <a:xfrm>
            <a:off x="2676000" y="3732530"/>
            <a:ext cx="6840000" cy="7200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092258" y="3816350"/>
            <a:ext cx="4007485" cy="553085"/>
          </a:xfrm>
          <a:prstGeom prst="rect">
            <a:avLst/>
          </a:prstGeom>
          <a:noFill/>
        </p:spPr>
        <p:txBody>
          <a:bodyPr wrap="square" rtlCol="0">
            <a:spAutoFit/>
          </a:bodyPr>
          <a:p>
            <a:pPr algn="ctr"/>
            <a:r>
              <a:rPr lang="en-US" altLang="zh-CN"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  Vue.js </a:t>
            </a:r>
            <a:r>
              <a:rPr lang="ja-JP" altLang="en-US" sz="3000" b="1" dirty="0">
                <a:solidFill>
                  <a:srgbClr val="4A6C78"/>
                </a:solidFill>
                <a:latin typeface="Arial" panose="020B0604020202020204" pitchFamily="34" charset="0"/>
                <a:ea typeface="Arial" panose="020B0604020202020204" pitchFamily="34" charset="0"/>
                <a:sym typeface="+mn-ea"/>
              </a:rPr>
              <a:t>につて</a:t>
            </a:r>
            <a:endParaRPr lang="en-US" altLang="zh-CN"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2" name="文本框 1"/>
          <p:cNvSpPr txBox="1"/>
          <p:nvPr/>
        </p:nvSpPr>
        <p:spPr>
          <a:xfrm>
            <a:off x="4614863" y="2241550"/>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20204" pitchFamily="34" charset="0"/>
                <a:ea typeface="Arial" panose="020B0604020202020204" pitchFamily="34" charset="0"/>
              </a:rPr>
              <a:t>Part Ⅰ</a:t>
            </a:r>
            <a:endParaRPr lang="en-US" altLang="zh-CN" sz="6000" b="1" dirty="0">
              <a:solidFill>
                <a:schemeClr val="bg1"/>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bldLst>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15" name="图片 14" descr="未标题-3"/>
          <p:cNvPicPr>
            <a:picLocks noChangeAspect="1"/>
          </p:cNvPicPr>
          <p:nvPr/>
        </p:nvPicPr>
        <p:blipFill>
          <a:blip r:embed="rId2"/>
          <a:stretch>
            <a:fillRect/>
          </a:stretch>
        </p:blipFill>
        <p:spPr>
          <a:xfrm>
            <a:off x="-24000" y="-27470"/>
            <a:ext cx="12240000" cy="6885000"/>
          </a:xfrm>
          <a:prstGeom prst="rect">
            <a:avLst/>
          </a:prstGeom>
        </p:spPr>
      </p:pic>
      <p:sp>
        <p:nvSpPr>
          <p:cNvPr id="4" name="矩形 3"/>
          <p:cNvSpPr/>
          <p:nvPr/>
        </p:nvSpPr>
        <p:spPr>
          <a:xfrm>
            <a:off x="263525" y="52768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Clr>
                <a:srgbClr val="1F4E79"/>
              </a:buClr>
              <a:buFont typeface="Wingdings" panose="05000000000000000000" charset="0"/>
              <a:buNone/>
            </a:pPr>
            <a:endParaRPr lang="zh-CN" altLang="en-US"/>
          </a:p>
        </p:txBody>
      </p:sp>
      <p:sp>
        <p:nvSpPr>
          <p:cNvPr id="13" name="圆角矩形 12"/>
          <p:cNvSpPr/>
          <p:nvPr/>
        </p:nvSpPr>
        <p:spPr>
          <a:xfrm>
            <a:off x="3252000" y="25717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068" y="289560"/>
            <a:ext cx="5014595" cy="583564"/>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32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Vue.js ?</a:t>
            </a:r>
            <a:endParaRPr lang="en-US" altLang="zh-CN" sz="32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3" name="文本框 2"/>
          <p:cNvSpPr txBox="1"/>
          <p:nvPr>
            <p:custDataLst>
              <p:tags r:id="rId3"/>
            </p:custDataLst>
          </p:nvPr>
        </p:nvSpPr>
        <p:spPr>
          <a:xfrm>
            <a:off x="3287395" y="2178685"/>
            <a:ext cx="8412480" cy="4914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342900" indent="-342900">
              <a:buClr>
                <a:srgbClr val="1F4E79"/>
              </a:buClr>
              <a:buFont typeface="Wingdings" panose="05000000000000000000" charset="0"/>
              <a:buChar char="§"/>
            </a:pPr>
            <a:r>
              <a:rPr lang="en-US" altLang="zh-CN" sz="1800" dirty="0">
                <a:solidFill>
                  <a:schemeClr val="tx1"/>
                </a:solidFill>
                <a:ea typeface="Arial" panose="020B0604020202020204" pitchFamily="34" charset="0"/>
              </a:rPr>
              <a:t>ユーザーインターフェイスを構築するためのJavaScriptフレームワークです</a:t>
            </a:r>
            <a:r>
              <a:rPr lang="en-US" altLang="zh-CN" sz="2000" dirty="0">
                <a:solidFill>
                  <a:schemeClr val="tx1"/>
                </a:solidFill>
                <a:ea typeface="Arial" panose="020B0604020202020204" pitchFamily="34" charset="0"/>
              </a:rPr>
              <a:t>。</a:t>
            </a:r>
            <a:endParaRPr lang="en-US" altLang="zh-CN" sz="2000" dirty="0">
              <a:solidFill>
                <a:schemeClr val="tx1"/>
              </a:solidFill>
              <a:ea typeface="Arial" panose="020B0604020202020204" pitchFamily="34" charset="0"/>
            </a:endParaRPr>
          </a:p>
        </p:txBody>
      </p:sp>
      <p:sp>
        <p:nvSpPr>
          <p:cNvPr id="23" name="文本框 22"/>
          <p:cNvSpPr txBox="1"/>
          <p:nvPr>
            <p:custDataLst>
              <p:tags r:id="rId4"/>
            </p:custDataLst>
          </p:nvPr>
        </p:nvSpPr>
        <p:spPr>
          <a:xfrm>
            <a:off x="3251835" y="1395095"/>
            <a:ext cx="2851150" cy="6508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800" b="1" dirty="0">
                <a:solidFill>
                  <a:srgbClr val="4A6C78"/>
                </a:solidFill>
                <a:ea typeface="Arial" panose="020B0604020202020204" pitchFamily="34" charset="0"/>
                <a:sym typeface="+mn-ea"/>
              </a:rPr>
              <a:t>Vue.jsとは</a:t>
            </a:r>
            <a:endParaRPr lang="en-US" altLang="zh-CN" sz="2800" b="1" dirty="0">
              <a:solidFill>
                <a:srgbClr val="4A6C78"/>
              </a:solidFill>
              <a:ea typeface="Arial" panose="020B0604020202020204" pitchFamily="34" charset="0"/>
              <a:sym typeface="+mn-ea"/>
            </a:endParaRPr>
          </a:p>
        </p:txBody>
      </p:sp>
      <p:grpSp>
        <p:nvGrpSpPr>
          <p:cNvPr id="9" name="组合 8"/>
          <p:cNvGrpSpPr/>
          <p:nvPr/>
        </p:nvGrpSpPr>
        <p:grpSpPr>
          <a:xfrm rot="1482787">
            <a:off x="1358340" y="992003"/>
            <a:ext cx="1658396" cy="1489258"/>
            <a:chOff x="932271" y="3468390"/>
            <a:chExt cx="1183133" cy="1062467"/>
          </a:xfrm>
          <a:solidFill>
            <a:srgbClr val="157CE9"/>
          </a:solidFill>
        </p:grpSpPr>
        <p:sp>
          <p:nvSpPr>
            <p:cNvPr id="29" name="Freeform 46"/>
            <p:cNvSpPr/>
            <p:nvPr/>
          </p:nvSpPr>
          <p:spPr bwMode="auto">
            <a:xfrm>
              <a:off x="932271" y="3468390"/>
              <a:ext cx="1183133" cy="1062467"/>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Freeform 47"/>
            <p:cNvSpPr>
              <a:spLocks noEditPoints="1"/>
            </p:cNvSpPr>
            <p:nvPr/>
          </p:nvSpPr>
          <p:spPr bwMode="auto">
            <a:xfrm>
              <a:off x="932271" y="3468390"/>
              <a:ext cx="1183133" cy="1062467"/>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4A6C78"/>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p>
              <a:endParaRPr lang="zh-CN" altLang="en-US"/>
            </a:p>
          </p:txBody>
        </p:sp>
      </p:grpSp>
      <p:cxnSp>
        <p:nvCxnSpPr>
          <p:cNvPr id="10" name="直接连接符 9"/>
          <p:cNvCxnSpPr/>
          <p:nvPr/>
        </p:nvCxnSpPr>
        <p:spPr>
          <a:xfrm flipV="1">
            <a:off x="2968088" y="2098985"/>
            <a:ext cx="7308000" cy="0"/>
          </a:xfrm>
          <a:prstGeom prst="line">
            <a:avLst/>
          </a:prstGeom>
          <a:ln>
            <a:solidFill>
              <a:srgbClr val="4A6C78"/>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0272904" y="1972985"/>
            <a:ext cx="252000" cy="252000"/>
          </a:xfrm>
          <a:prstGeom prst="ellipse">
            <a:avLst/>
          </a:prstGeom>
          <a:solidFill>
            <a:srgbClr val="4A6C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Picture 7" descr="download (1)"/>
          <p:cNvPicPr>
            <a:picLocks noChangeAspect="1"/>
          </p:cNvPicPr>
          <p:nvPr/>
        </p:nvPicPr>
        <p:blipFill>
          <a:blip r:embed="rId1"/>
          <a:stretch>
            <a:fillRect/>
          </a:stretch>
        </p:blipFill>
        <p:spPr>
          <a:xfrm>
            <a:off x="1665605" y="1326515"/>
            <a:ext cx="890270" cy="819785"/>
          </a:xfrm>
          <a:prstGeom prst="rect">
            <a:avLst/>
          </a:prstGeom>
        </p:spPr>
      </p:pic>
      <p:sp>
        <p:nvSpPr>
          <p:cNvPr id="22" name="文本框 2"/>
          <p:cNvSpPr txBox="1"/>
          <p:nvPr>
            <p:custDataLst>
              <p:tags r:id="rId5"/>
            </p:custDataLst>
          </p:nvPr>
        </p:nvSpPr>
        <p:spPr>
          <a:xfrm>
            <a:off x="3286760" y="2802890"/>
            <a:ext cx="8412480" cy="45085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342900" indent="-342900">
              <a:buClr>
                <a:srgbClr val="1F4E79"/>
              </a:buClr>
              <a:buFont typeface="Wingdings" panose="05000000000000000000" charset="0"/>
              <a:buChar char="§"/>
            </a:pPr>
            <a:r>
              <a:rPr lang="en-US" altLang="zh-CN" sz="1800" dirty="0">
                <a:solidFill>
                  <a:schemeClr val="tx1"/>
                </a:solidFill>
                <a:ea typeface="Arial" panose="020B0604020202020204" pitchFamily="34" charset="0"/>
              </a:rPr>
              <a:t>CSS</a:t>
            </a:r>
            <a:r>
              <a:rPr lang="ja-JP" altLang="en-US" sz="1800" dirty="0">
                <a:solidFill>
                  <a:schemeClr val="tx1"/>
                </a:solidFill>
                <a:ea typeface="Arial" panose="020B0604020202020204" pitchFamily="34" charset="0"/>
              </a:rPr>
              <a:t>、</a:t>
            </a:r>
            <a:r>
              <a:rPr lang="en-US" altLang="en-US" sz="1800" dirty="0">
                <a:solidFill>
                  <a:schemeClr val="tx1"/>
                </a:solidFill>
                <a:ea typeface="Arial" panose="020B0604020202020204" pitchFamily="34" charset="0"/>
              </a:rPr>
              <a:t>javascript</a:t>
            </a:r>
            <a:r>
              <a:rPr lang="ja-JP" altLang="en-US" sz="1800" dirty="0">
                <a:solidFill>
                  <a:schemeClr val="tx1"/>
                </a:solidFill>
                <a:ea typeface="Arial" panose="020B0604020202020204" pitchFamily="34" charset="0"/>
              </a:rPr>
              <a:t>、</a:t>
            </a:r>
            <a:r>
              <a:rPr lang="en-US" altLang="ja-JP" sz="1800" dirty="0">
                <a:solidFill>
                  <a:schemeClr val="tx1"/>
                </a:solidFill>
                <a:ea typeface="Arial" panose="020B0604020202020204" pitchFamily="34" charset="0"/>
              </a:rPr>
              <a:t>HTML</a:t>
            </a:r>
            <a:r>
              <a:rPr lang="ja-JP" altLang="en-US" sz="1800" dirty="0">
                <a:solidFill>
                  <a:schemeClr val="tx1"/>
                </a:solidFill>
                <a:ea typeface="Arial" panose="020B0604020202020204" pitchFamily="34" charset="0"/>
              </a:rPr>
              <a:t>が分離されているのためわかりやすいです。</a:t>
            </a:r>
            <a:endParaRPr lang="ja-JP" altLang="en-US" sz="1800" dirty="0">
              <a:solidFill>
                <a:schemeClr val="tx1"/>
              </a:solidFill>
              <a:ea typeface="Arial" panose="020B0604020202020204" pitchFamily="34" charset="0"/>
            </a:endParaRPr>
          </a:p>
        </p:txBody>
      </p:sp>
      <p:sp>
        <p:nvSpPr>
          <p:cNvPr id="33" name="文本框 2"/>
          <p:cNvSpPr txBox="1"/>
          <p:nvPr>
            <p:custDataLst>
              <p:tags r:id="rId6"/>
            </p:custDataLst>
          </p:nvPr>
        </p:nvSpPr>
        <p:spPr>
          <a:xfrm>
            <a:off x="3251835" y="3386455"/>
            <a:ext cx="8412480" cy="81026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342900" indent="-342900">
              <a:buClr>
                <a:srgbClr val="1F4E79"/>
              </a:buClr>
              <a:buFont typeface="Wingdings" panose="05000000000000000000" charset="0"/>
              <a:buChar char="§"/>
            </a:pPr>
            <a:r>
              <a:rPr lang="en-US" altLang="zh-CN" sz="1800" dirty="0">
                <a:solidFill>
                  <a:schemeClr val="tx1"/>
                </a:solidFill>
                <a:ea typeface="Arial" panose="020B0604020202020204" pitchFamily="34" charset="0"/>
              </a:rPr>
              <a:t>他のライブラリと組み合わせることのできる拡張性の高さから、大小様々な規模の開発に適用できます。</a:t>
            </a:r>
            <a:endParaRPr lang="en-US" altLang="zh-CN" sz="1800" dirty="0">
              <a:solidFill>
                <a:schemeClr val="tx1"/>
              </a:solidFill>
              <a:ea typeface="Arial" panose="020B0604020202020204" pitchFamily="34" charset="0"/>
            </a:endParaRPr>
          </a:p>
        </p:txBody>
      </p:sp>
      <p:sp>
        <p:nvSpPr>
          <p:cNvPr id="2" name="文本框 2"/>
          <p:cNvSpPr txBox="1"/>
          <p:nvPr>
            <p:custDataLst>
              <p:tags r:id="rId7"/>
            </p:custDataLst>
          </p:nvPr>
        </p:nvSpPr>
        <p:spPr>
          <a:xfrm>
            <a:off x="3251835" y="4329430"/>
            <a:ext cx="8412480" cy="117030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342900" indent="-342900">
              <a:buClr>
                <a:srgbClr val="1F4E79"/>
              </a:buClr>
              <a:buFont typeface="Wingdings" panose="05000000000000000000" charset="0"/>
              <a:buChar char="§"/>
            </a:pPr>
            <a:r>
              <a:rPr lang="en-US" altLang="zh-CN" sz="1800" dirty="0">
                <a:solidFill>
                  <a:schemeClr val="tx1"/>
                </a:solidFill>
                <a:ea typeface="Arial" panose="020B0604020202020204" pitchFamily="34" charset="0"/>
                <a:sym typeface="+mn-ea"/>
              </a:rPr>
              <a:t>SPA(</a:t>
            </a:r>
            <a:r>
              <a:rPr altLang="zh-CN" sz="1800" dirty="0">
                <a:solidFill>
                  <a:schemeClr val="tx1"/>
                </a:solidFill>
                <a:ea typeface="Arial" panose="020B0604020202020204" pitchFamily="34" charset="0"/>
                <a:sym typeface="+mn-ea"/>
              </a:rPr>
              <a:t>シングルページアプリケーション</a:t>
            </a:r>
            <a:r>
              <a:rPr lang="en-US" altLang="zh-CN" sz="1800" dirty="0">
                <a:solidFill>
                  <a:schemeClr val="tx1"/>
                </a:solidFill>
                <a:ea typeface="Arial" panose="020B0604020202020204" pitchFamily="34" charset="0"/>
                <a:sym typeface="+mn-ea"/>
              </a:rPr>
              <a:t>)で開発しやすい</a:t>
            </a:r>
            <a:r>
              <a:rPr lang="ja-JP" altLang="en-US" sz="1800" dirty="0">
                <a:solidFill>
                  <a:schemeClr val="tx1"/>
                </a:solidFill>
                <a:ea typeface="Arial" panose="020B0604020202020204" pitchFamily="34" charset="0"/>
                <a:sym typeface="+mn-ea"/>
              </a:rPr>
              <a:t>です。</a:t>
            </a:r>
            <a:br>
              <a:rPr lang="en-US" altLang="zh-CN" sz="1800" dirty="0">
                <a:solidFill>
                  <a:schemeClr val="tx1"/>
                </a:solidFill>
                <a:ea typeface="Arial" panose="020B0604020202020204" pitchFamily="34" charset="0"/>
                <a:sym typeface="+mn-ea"/>
              </a:rPr>
            </a:br>
            <a:r>
              <a:rPr lang="en-US" altLang="zh-CN" sz="1800" dirty="0">
                <a:solidFill>
                  <a:schemeClr val="tx1"/>
                </a:solidFill>
                <a:ea typeface="Arial" panose="020B0604020202020204" pitchFamily="34" charset="0"/>
                <a:sym typeface="+mn-ea"/>
              </a:rPr>
              <a:t>単一のページを部分的に更新することで、ページ遷移を行わずにコンテンツを完結するWEBページのことです。</a:t>
            </a:r>
            <a:endParaRPr lang="en-US" altLang="zh-CN" sz="1800" dirty="0">
              <a:solidFill>
                <a:schemeClr val="tx1"/>
              </a:solidFill>
              <a:ea typeface="Arial" panose="020B0604020202020204" pitchFamily="34" charset="0"/>
            </a:endParaRPr>
          </a:p>
        </p:txBody>
      </p:sp>
    </p:spTree>
  </p:cSld>
  <p:clrMapOvr>
    <a:masterClrMapping/>
  </p:clrMapOvr>
  <p:timing>
    <p:tnLst>
      <p:par>
        <p:cTn id="1" dur="indefinite" restart="never" nodeType="tmRoot"/>
      </p:par>
    </p:tnLst>
    <p:bldLst>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3" name="圆角矩形 12"/>
          <p:cNvSpPr/>
          <p:nvPr/>
        </p:nvSpPr>
        <p:spPr>
          <a:xfrm>
            <a:off x="2676000" y="3827145"/>
            <a:ext cx="6840000" cy="7200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764790" y="3910330"/>
            <a:ext cx="6663055" cy="553085"/>
          </a:xfrm>
          <a:prstGeom prst="rect">
            <a:avLst/>
          </a:prstGeom>
          <a:noFill/>
        </p:spPr>
        <p:txBody>
          <a:bodyPr wrap="square" rtlCol="0">
            <a:spAutoFit/>
          </a:bodyPr>
          <a:p>
            <a:pPr algn="ctr"/>
            <a:r>
              <a:rPr lang="en-US" altLang="zh-CN"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Vue.js </a:t>
            </a:r>
            <a:r>
              <a:rPr lang="en-US" altLang="zh-CN" sz="3000" b="1" dirty="0">
                <a:solidFill>
                  <a:srgbClr val="4A6C78"/>
                </a:solidFill>
                <a:latin typeface="Arial" panose="020B0604020202020204" pitchFamily="34" charset="0"/>
                <a:ea typeface="Arial" panose="020B0604020202020204" pitchFamily="34" charset="0"/>
                <a:sym typeface="+mn-ea"/>
              </a:rPr>
              <a:t>ライフサイクル</a:t>
            </a:r>
            <a:endParaRPr lang="en-US" altLang="zh-CN"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2" name="文本框 1"/>
          <p:cNvSpPr txBox="1"/>
          <p:nvPr/>
        </p:nvSpPr>
        <p:spPr>
          <a:xfrm>
            <a:off x="4614863" y="233616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20204" pitchFamily="34" charset="0"/>
                <a:ea typeface="Arial" panose="020B0604020202020204" pitchFamily="34" charset="0"/>
              </a:rPr>
              <a:t>Part </a:t>
            </a:r>
            <a:r>
              <a:rPr lang="en-US" altLang="zh-CN" sz="6000" b="1" dirty="0">
                <a:solidFill>
                  <a:schemeClr val="bg1"/>
                </a:solidFill>
                <a:latin typeface="Arial" panose="020B0604020202020204" pitchFamily="34" charset="0"/>
                <a:ea typeface="Arial" panose="020B0604020202020204" pitchFamily="34" charset="0"/>
                <a:sym typeface="+mn-ea"/>
              </a:rPr>
              <a:t>Ⅱ</a:t>
            </a:r>
            <a:endParaRPr lang="en-US" altLang="zh-CN" sz="6000" b="1" dirty="0">
              <a:solidFill>
                <a:schemeClr val="bg1"/>
              </a:solidFill>
              <a:latin typeface="Arial" panose="020B0604020202020204" pitchFamily="34" charset="0"/>
              <a:ea typeface="Arial" panose="020B0604020202020204" pitchFamily="34" charset="0"/>
              <a:sym typeface="+mn-ea"/>
            </a:endParaRPr>
          </a:p>
        </p:txBody>
      </p:sp>
    </p:spTree>
  </p:cSld>
  <p:clrMapOvr>
    <a:masterClrMapping/>
  </p:clrMapOvr>
  <p:timing>
    <p:tnLst>
      <p:par>
        <p:cTn id="1" dur="indefinite" restart="never" nodeType="tmRoot"/>
      </p:par>
    </p:tnLst>
    <p:bldLst>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3365" y="-27470"/>
            <a:ext cx="12240000" cy="6885000"/>
          </a:xfrm>
          <a:prstGeom prst="rect">
            <a:avLst/>
          </a:prstGeom>
        </p:spPr>
      </p:pic>
      <p:sp>
        <p:nvSpPr>
          <p:cNvPr id="14" name="矩形 3"/>
          <p:cNvSpPr/>
          <p:nvPr/>
        </p:nvSpPr>
        <p:spPr>
          <a:xfrm>
            <a:off x="201930" y="592455"/>
            <a:ext cx="11663680" cy="6048000"/>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1">
                  <a:lumMod val="50000"/>
                </a:schemeClr>
              </a:solidFill>
            </a:endParaRPr>
          </a:p>
        </p:txBody>
      </p:sp>
      <p:sp>
        <p:nvSpPr>
          <p:cNvPr id="19"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5"/>
          <p:cNvSpPr txBox="1"/>
          <p:nvPr/>
        </p:nvSpPr>
        <p:spPr>
          <a:xfrm>
            <a:off x="3588703" y="33210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Vue.js Lifecycle</a:t>
            </a:r>
            <a:endParaRPr lang="en-US" altLang="zh-CN"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24" name="Rounded Rectangle 23"/>
          <p:cNvSpPr/>
          <p:nvPr/>
        </p:nvSpPr>
        <p:spPr>
          <a:xfrm>
            <a:off x="2148205" y="1872615"/>
            <a:ext cx="181546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new Vue()</a:t>
            </a:r>
            <a:endParaRPr lang="en-US">
              <a:solidFill>
                <a:schemeClr val="accent1">
                  <a:lumMod val="50000"/>
                </a:schemeClr>
              </a:solidFill>
              <a:effectLst>
                <a:outerShdw blurRad="38100" dist="38100" dir="2700000" algn="tl">
                  <a:srgbClr val="000000">
                    <a:alpha val="43137"/>
                  </a:srgbClr>
                </a:outerShdw>
              </a:effectLst>
            </a:endParaRPr>
          </a:p>
        </p:txBody>
      </p:sp>
      <p:sp>
        <p:nvSpPr>
          <p:cNvPr id="28" name="Rounded Rectangle 27"/>
          <p:cNvSpPr/>
          <p:nvPr/>
        </p:nvSpPr>
        <p:spPr>
          <a:xfrm>
            <a:off x="5125720" y="1872615"/>
            <a:ext cx="181546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BeforeCreate</a:t>
            </a:r>
            <a:endParaRPr lang="en-US">
              <a:solidFill>
                <a:schemeClr val="accent1">
                  <a:lumMod val="50000"/>
                </a:schemeClr>
              </a:solidFill>
              <a:effectLst>
                <a:outerShdw blurRad="38100" dist="38100" dir="2700000" algn="tl">
                  <a:srgbClr val="000000">
                    <a:alpha val="43137"/>
                  </a:srgbClr>
                </a:outerShdw>
              </a:effectLst>
            </a:endParaRPr>
          </a:p>
        </p:txBody>
      </p:sp>
      <p:sp>
        <p:nvSpPr>
          <p:cNvPr id="29" name="Rounded Rectangle 28"/>
          <p:cNvSpPr/>
          <p:nvPr/>
        </p:nvSpPr>
        <p:spPr>
          <a:xfrm>
            <a:off x="8076565" y="1872615"/>
            <a:ext cx="181546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Created</a:t>
            </a:r>
            <a:endParaRPr lang="en-US">
              <a:solidFill>
                <a:schemeClr val="accent1">
                  <a:lumMod val="50000"/>
                </a:schemeClr>
              </a:solidFill>
              <a:effectLst>
                <a:outerShdw blurRad="38100" dist="38100" dir="2700000" algn="tl">
                  <a:srgbClr val="000000">
                    <a:alpha val="43137"/>
                  </a:srgbClr>
                </a:outerShdw>
              </a:effectLst>
            </a:endParaRPr>
          </a:p>
        </p:txBody>
      </p:sp>
      <p:sp>
        <p:nvSpPr>
          <p:cNvPr id="30" name="Rounded Rectangle 29"/>
          <p:cNvSpPr/>
          <p:nvPr/>
        </p:nvSpPr>
        <p:spPr>
          <a:xfrm>
            <a:off x="8075295" y="3094990"/>
            <a:ext cx="181546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BeforeMount</a:t>
            </a:r>
            <a:endParaRPr lang="en-US">
              <a:solidFill>
                <a:schemeClr val="accent1">
                  <a:lumMod val="50000"/>
                </a:schemeClr>
              </a:solidFill>
              <a:effectLst>
                <a:outerShdw blurRad="38100" dist="38100" dir="2700000" algn="tl">
                  <a:srgbClr val="000000">
                    <a:alpha val="43137"/>
                  </a:srgbClr>
                </a:outerShdw>
              </a:effectLst>
            </a:endParaRPr>
          </a:p>
        </p:txBody>
      </p:sp>
      <p:sp>
        <p:nvSpPr>
          <p:cNvPr id="31" name="Rounded Rectangle 30"/>
          <p:cNvSpPr/>
          <p:nvPr/>
        </p:nvSpPr>
        <p:spPr>
          <a:xfrm>
            <a:off x="5105400" y="3105150"/>
            <a:ext cx="181546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Mounted</a:t>
            </a:r>
            <a:endParaRPr lang="en-US">
              <a:solidFill>
                <a:schemeClr val="accent1">
                  <a:lumMod val="50000"/>
                </a:schemeClr>
              </a:solidFill>
              <a:effectLst>
                <a:outerShdw blurRad="38100" dist="38100" dir="2700000" algn="tl">
                  <a:srgbClr val="000000">
                    <a:alpha val="43137"/>
                  </a:srgbClr>
                </a:outerShdw>
              </a:effectLst>
            </a:endParaRPr>
          </a:p>
        </p:txBody>
      </p:sp>
      <p:sp>
        <p:nvSpPr>
          <p:cNvPr id="32" name="Rounded Rectangle 31"/>
          <p:cNvSpPr/>
          <p:nvPr/>
        </p:nvSpPr>
        <p:spPr>
          <a:xfrm>
            <a:off x="2138045" y="3084830"/>
            <a:ext cx="181546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BeforeUpdate</a:t>
            </a:r>
            <a:endParaRPr lang="en-US">
              <a:solidFill>
                <a:schemeClr val="accent1">
                  <a:lumMod val="50000"/>
                </a:schemeClr>
              </a:solidFill>
              <a:effectLst>
                <a:outerShdw blurRad="38100" dist="38100" dir="2700000" algn="tl">
                  <a:srgbClr val="000000">
                    <a:alpha val="43137"/>
                  </a:srgbClr>
                </a:outerShdw>
              </a:effectLst>
            </a:endParaRPr>
          </a:p>
        </p:txBody>
      </p:sp>
      <p:sp>
        <p:nvSpPr>
          <p:cNvPr id="33" name="Rounded Rectangle 32"/>
          <p:cNvSpPr/>
          <p:nvPr/>
        </p:nvSpPr>
        <p:spPr>
          <a:xfrm>
            <a:off x="2137410" y="4307205"/>
            <a:ext cx="181546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Updated</a:t>
            </a:r>
            <a:endParaRPr lang="en-US">
              <a:solidFill>
                <a:schemeClr val="accent1">
                  <a:lumMod val="50000"/>
                </a:schemeClr>
              </a:solidFill>
              <a:effectLst>
                <a:outerShdw blurRad="38100" dist="38100" dir="2700000" algn="tl">
                  <a:srgbClr val="000000">
                    <a:alpha val="43137"/>
                  </a:srgbClr>
                </a:outerShdw>
              </a:effectLst>
            </a:endParaRPr>
          </a:p>
        </p:txBody>
      </p:sp>
      <p:sp>
        <p:nvSpPr>
          <p:cNvPr id="34" name="Rounded Rectangle 33"/>
          <p:cNvSpPr/>
          <p:nvPr/>
        </p:nvSpPr>
        <p:spPr>
          <a:xfrm>
            <a:off x="5114925" y="4337685"/>
            <a:ext cx="181546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BeforeDestory</a:t>
            </a:r>
            <a:endParaRPr lang="en-US">
              <a:solidFill>
                <a:schemeClr val="accent1">
                  <a:lumMod val="50000"/>
                </a:schemeClr>
              </a:solidFill>
              <a:effectLst>
                <a:outerShdw blurRad="38100" dist="38100" dir="2700000" algn="tl">
                  <a:srgbClr val="000000">
                    <a:alpha val="43137"/>
                  </a:srgbClr>
                </a:outerShdw>
              </a:effectLst>
            </a:endParaRPr>
          </a:p>
        </p:txBody>
      </p:sp>
      <p:sp>
        <p:nvSpPr>
          <p:cNvPr id="35" name="Rounded Rectangle 34"/>
          <p:cNvSpPr/>
          <p:nvPr/>
        </p:nvSpPr>
        <p:spPr>
          <a:xfrm>
            <a:off x="8080375" y="4337685"/>
            <a:ext cx="1815465" cy="659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accent1">
                    <a:lumMod val="50000"/>
                  </a:schemeClr>
                </a:solidFill>
                <a:effectLst>
                  <a:outerShdw blurRad="38100" dist="38100" dir="2700000" algn="tl">
                    <a:srgbClr val="000000">
                      <a:alpha val="43137"/>
                    </a:srgbClr>
                  </a:outerShdw>
                </a:effectLst>
              </a:rPr>
              <a:t>Destoryed</a:t>
            </a:r>
            <a:endParaRPr lang="en-US">
              <a:solidFill>
                <a:schemeClr val="accent1">
                  <a:lumMod val="50000"/>
                </a:schemeClr>
              </a:solidFill>
              <a:effectLst>
                <a:outerShdw blurRad="38100" dist="38100" dir="2700000" algn="tl">
                  <a:srgbClr val="000000">
                    <a:alpha val="43137"/>
                  </a:srgbClr>
                </a:outerShdw>
              </a:effectLst>
            </a:endParaRPr>
          </a:p>
        </p:txBody>
      </p:sp>
      <p:cxnSp>
        <p:nvCxnSpPr>
          <p:cNvPr id="60" name="Straight Arrow Connector 59"/>
          <p:cNvCxnSpPr/>
          <p:nvPr/>
        </p:nvCxnSpPr>
        <p:spPr>
          <a:xfrm>
            <a:off x="3953510" y="2202815"/>
            <a:ext cx="116205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930390" y="2202815"/>
            <a:ext cx="116205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9" idx="2"/>
            <a:endCxn id="30" idx="0"/>
          </p:cNvCxnSpPr>
          <p:nvPr/>
        </p:nvCxnSpPr>
        <p:spPr>
          <a:xfrm flipH="1">
            <a:off x="8983345" y="2532380"/>
            <a:ext cx="1270" cy="56261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0" idx="1"/>
            <a:endCxn id="31" idx="3"/>
          </p:cNvCxnSpPr>
          <p:nvPr/>
        </p:nvCxnSpPr>
        <p:spPr>
          <a:xfrm flipH="1">
            <a:off x="6920865" y="3425190"/>
            <a:ext cx="1154430" cy="1016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3943350" y="3414395"/>
            <a:ext cx="1144905"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952875" y="4667250"/>
            <a:ext cx="116205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924040" y="4642485"/>
            <a:ext cx="116205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2" idx="2"/>
          </p:cNvCxnSpPr>
          <p:nvPr/>
        </p:nvCxnSpPr>
        <p:spPr>
          <a:xfrm>
            <a:off x="3046095" y="3744595"/>
            <a:ext cx="1270" cy="59309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0" name="Text Box 69"/>
          <p:cNvSpPr txBox="1"/>
          <p:nvPr/>
        </p:nvSpPr>
        <p:spPr>
          <a:xfrm>
            <a:off x="807720" y="5756275"/>
            <a:ext cx="10711180" cy="312420"/>
          </a:xfrm>
          <a:prstGeom prst="rect">
            <a:avLst/>
          </a:prstGeom>
          <a:noFill/>
        </p:spPr>
        <p:txBody>
          <a:bodyPr wrap="square" rtlCol="0">
            <a:spAutoFit/>
          </a:bodyPr>
          <a:p>
            <a:pPr algn="l">
              <a:lnSpc>
                <a:spcPct val="80000"/>
              </a:lnSpc>
            </a:pPr>
            <a:r>
              <a:rPr lang="ja-JP" altLang="en-US">
                <a:solidFill>
                  <a:schemeClr val="accent1">
                    <a:lumMod val="50000"/>
                  </a:schemeClr>
                </a:solidFill>
              </a:rPr>
              <a:t>参照リンク：</a:t>
            </a:r>
            <a:r>
              <a:rPr lang="ja-JP" altLang="en-US"/>
              <a:t>　</a:t>
            </a:r>
            <a:r>
              <a:rPr>
                <a:solidFill>
                  <a:schemeClr val="tx1"/>
                </a:solidFill>
                <a:sym typeface="+mn-ea"/>
              </a:rPr>
              <a:t>https://www.digitalocean.com/community/tutorials/vuejs-component-lifecycle</a:t>
            </a:r>
            <a:endParaRPr>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6" name="图片 14" descr="未标题-3"/>
          <p:cNvPicPr>
            <a:picLocks noChangeAspect="1"/>
          </p:cNvPicPr>
          <p:nvPr/>
        </p:nvPicPr>
        <p:blipFill>
          <a:blip r:embed="rId1"/>
          <a:stretch>
            <a:fillRect/>
          </a:stretch>
        </p:blipFill>
        <p:spPr>
          <a:xfrm>
            <a:off x="-48130" y="-14135"/>
            <a:ext cx="12240000" cy="6885000"/>
          </a:xfrm>
          <a:prstGeom prst="rect">
            <a:avLst/>
          </a:prstGeom>
        </p:spPr>
      </p:pic>
      <p:sp>
        <p:nvSpPr>
          <p:cNvPr id="47" name="矩形 3"/>
          <p:cNvSpPr/>
          <p:nvPr/>
        </p:nvSpPr>
        <p:spPr>
          <a:xfrm>
            <a:off x="112395" y="49085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sym typeface="+mn-ea"/>
              </a:rPr>
              <a:t>Vue.js </a:t>
            </a:r>
            <a:r>
              <a:rPr lang="en-US" altLang="zh-CN" sz="2600" b="1" dirty="0">
                <a:solidFill>
                  <a:schemeClr val="bg1"/>
                </a:solidFill>
                <a:latin typeface="Arial" panose="020B0604020202020204" pitchFamily="34" charset="0"/>
                <a:ea typeface="Arial" panose="020B0604020202020204" pitchFamily="34" charset="0"/>
                <a:sym typeface="+mn-ea"/>
              </a:rPr>
              <a:t>ライフサイクル</a:t>
            </a:r>
            <a:endParaRPr lang="en-US" altLang="zh-CN" sz="2600" b="1" dirty="0">
              <a:solidFill>
                <a:schemeClr val="bg1"/>
              </a:solidFill>
              <a:effectLst/>
              <a:latin typeface="Arial" panose="020B0604020202020204" pitchFamily="34" charset="0"/>
              <a:ea typeface="Arial" panose="020B0604020202020204" pitchFamily="34" charset="0"/>
              <a:sym typeface="+mn-ea"/>
            </a:endParaRPr>
          </a:p>
        </p:txBody>
      </p:sp>
      <p:sp>
        <p:nvSpPr>
          <p:cNvPr id="50" name="Chevron 4"/>
          <p:cNvSpPr/>
          <p:nvPr/>
        </p:nvSpPr>
        <p:spPr>
          <a:xfrm>
            <a:off x="1106654" y="1963207"/>
            <a:ext cx="2700000" cy="957098"/>
          </a:xfrm>
          <a:prstGeom prst="chevron">
            <a:avLst>
              <a:gd name="adj" fmla="val 41715"/>
            </a:avLst>
          </a:prstGeom>
          <a:solidFill>
            <a:srgbClr val="4A6C78"/>
          </a:solidFill>
          <a:ln>
            <a:noFill/>
          </a:ln>
        </p:spPr>
        <p:txBody>
          <a:bodyPr vert="horz" wrap="square" lIns="91440" tIns="45720" rIns="91440" bIns="45720" numCol="1" anchor="t" anchorCtr="0" compatLnSpc="1"/>
          <a:p>
            <a:endParaRPr lang="en-US" sz="800" dirty="0">
              <a:solidFill>
                <a:schemeClr val="tx1"/>
              </a:solidFill>
            </a:endParaRPr>
          </a:p>
        </p:txBody>
      </p:sp>
      <p:sp>
        <p:nvSpPr>
          <p:cNvPr id="51" name="Chevron 10"/>
          <p:cNvSpPr/>
          <p:nvPr/>
        </p:nvSpPr>
        <p:spPr>
          <a:xfrm>
            <a:off x="3546106" y="1980987"/>
            <a:ext cx="2700000" cy="957098"/>
          </a:xfrm>
          <a:prstGeom prst="chevron">
            <a:avLst>
              <a:gd name="adj" fmla="val 41715"/>
            </a:avLst>
          </a:prstGeom>
          <a:solidFill>
            <a:srgbClr val="648FA0"/>
          </a:solidFill>
          <a:ln>
            <a:noFill/>
          </a:ln>
        </p:spPr>
        <p:txBody>
          <a:bodyPr vert="horz" wrap="square" lIns="91440" tIns="45720" rIns="91440" bIns="45720" numCol="1" anchor="t" anchorCtr="0" compatLnSpc="1"/>
          <a:p>
            <a:endParaRPr lang="en-US" sz="800" dirty="0">
              <a:solidFill>
                <a:schemeClr val="tx1"/>
              </a:solidFill>
            </a:endParaRPr>
          </a:p>
        </p:txBody>
      </p:sp>
      <p:sp>
        <p:nvSpPr>
          <p:cNvPr id="52" name="Chevron 51"/>
          <p:cNvSpPr/>
          <p:nvPr/>
        </p:nvSpPr>
        <p:spPr>
          <a:xfrm>
            <a:off x="6029370" y="1980987"/>
            <a:ext cx="2700000" cy="957098"/>
          </a:xfrm>
          <a:prstGeom prst="chevron">
            <a:avLst>
              <a:gd name="adj" fmla="val 41715"/>
            </a:avLst>
          </a:prstGeom>
          <a:solidFill>
            <a:srgbClr val="8EACB7"/>
          </a:solidFill>
          <a:ln>
            <a:noFill/>
          </a:ln>
        </p:spPr>
        <p:txBody>
          <a:bodyPr vert="horz" wrap="square" lIns="91440" tIns="45720" rIns="91440" bIns="45720" numCol="1" anchor="t" anchorCtr="0" compatLnSpc="1"/>
          <a:p>
            <a:endParaRPr lang="en-US" sz="800" dirty="0">
              <a:solidFill>
                <a:schemeClr val="tx1"/>
              </a:solidFill>
            </a:endParaRPr>
          </a:p>
        </p:txBody>
      </p:sp>
      <p:sp>
        <p:nvSpPr>
          <p:cNvPr id="53" name="Chevron 27"/>
          <p:cNvSpPr/>
          <p:nvPr/>
        </p:nvSpPr>
        <p:spPr>
          <a:xfrm>
            <a:off x="8498987" y="1980987"/>
            <a:ext cx="2700000" cy="957098"/>
          </a:xfrm>
          <a:prstGeom prst="chevron">
            <a:avLst>
              <a:gd name="adj" fmla="val 41715"/>
            </a:avLst>
          </a:prstGeom>
          <a:solidFill>
            <a:srgbClr val="EFEDE1"/>
          </a:solidFill>
          <a:ln>
            <a:noFill/>
          </a:ln>
        </p:spPr>
        <p:txBody>
          <a:bodyPr vert="horz" wrap="square" lIns="91440" tIns="45720" rIns="91440" bIns="45720" numCol="1" anchor="t" anchorCtr="0" compatLnSpc="1"/>
          <a:p>
            <a:endParaRPr lang="en-US" sz="800" dirty="0">
              <a:solidFill>
                <a:schemeClr val="tx1"/>
              </a:solidFill>
            </a:endParaRPr>
          </a:p>
        </p:txBody>
      </p:sp>
      <p:sp>
        <p:nvSpPr>
          <p:cNvPr id="54" name="TextBox 5"/>
          <p:cNvSpPr txBox="1"/>
          <p:nvPr/>
        </p:nvSpPr>
        <p:spPr>
          <a:xfrm>
            <a:off x="1477010" y="2159000"/>
            <a:ext cx="2112645" cy="565150"/>
          </a:xfrm>
          <a:prstGeom prst="rect">
            <a:avLst/>
          </a:prstGeom>
          <a:noFill/>
        </p:spPr>
        <p:txBody>
          <a:bodyPr wrap="square" rtlCol="0" anchor="t">
            <a:spAutoFit/>
          </a:bodyPr>
          <a:p>
            <a:pPr algn="ctr">
              <a:lnSpc>
                <a:spcPct val="140000"/>
              </a:lnSpc>
            </a:pPr>
            <a:r>
              <a:rPr lang="en-US" sz="2200" b="1" dirty="0" smtClean="0">
                <a:solidFill>
                  <a:schemeClr val="bg1"/>
                </a:solidFill>
                <a:latin typeface="Arial" panose="020B0604020202020204" pitchFamily="34" charset="0"/>
                <a:cs typeface="Arial" panose="020B0604020202020204" pitchFamily="34" charset="0"/>
              </a:rPr>
              <a:t>BeforeCreate</a:t>
            </a:r>
            <a:endParaRPr lang="en-US" sz="2200" b="1" dirty="0">
              <a:solidFill>
                <a:schemeClr val="bg1"/>
              </a:solidFill>
              <a:latin typeface="Arial" panose="020B0604020202020204" pitchFamily="34" charset="0"/>
              <a:cs typeface="Arial" panose="020B0604020202020204" pitchFamily="34" charset="0"/>
            </a:endParaRPr>
          </a:p>
        </p:txBody>
      </p:sp>
      <p:sp>
        <p:nvSpPr>
          <p:cNvPr id="55" name="TextBox 5"/>
          <p:cNvSpPr txBox="1"/>
          <p:nvPr/>
        </p:nvSpPr>
        <p:spPr>
          <a:xfrm>
            <a:off x="3964305" y="2159000"/>
            <a:ext cx="2064385" cy="565150"/>
          </a:xfrm>
          <a:prstGeom prst="rect">
            <a:avLst/>
          </a:prstGeom>
          <a:noFill/>
        </p:spPr>
        <p:txBody>
          <a:bodyPr wrap="square" rtlCol="0" anchor="t">
            <a:spAutoFit/>
          </a:bodyPr>
          <a:p>
            <a:pPr algn="ctr">
              <a:lnSpc>
                <a:spcPct val="140000"/>
              </a:lnSpc>
            </a:pPr>
            <a:r>
              <a:rPr lang="en-US" sz="2200" b="1" dirty="0" smtClean="0">
                <a:solidFill>
                  <a:schemeClr val="bg1"/>
                </a:solidFill>
                <a:latin typeface="Arial" panose="020B0604020202020204" pitchFamily="34" charset="0"/>
                <a:cs typeface="Arial" panose="020B0604020202020204" pitchFamily="34" charset="0"/>
              </a:rPr>
              <a:t>Created</a:t>
            </a:r>
            <a:endParaRPr lang="en-US" sz="2200" b="1" dirty="0" smtClean="0">
              <a:solidFill>
                <a:schemeClr val="bg1"/>
              </a:solidFill>
              <a:latin typeface="Arial" panose="020B0604020202020204" pitchFamily="34" charset="0"/>
              <a:cs typeface="Arial" panose="020B0604020202020204" pitchFamily="34" charset="0"/>
            </a:endParaRPr>
          </a:p>
        </p:txBody>
      </p:sp>
      <p:sp>
        <p:nvSpPr>
          <p:cNvPr id="56" name="TextBox 5"/>
          <p:cNvSpPr txBox="1"/>
          <p:nvPr/>
        </p:nvSpPr>
        <p:spPr>
          <a:xfrm>
            <a:off x="6403340" y="2159000"/>
            <a:ext cx="2090420" cy="565150"/>
          </a:xfrm>
          <a:prstGeom prst="rect">
            <a:avLst/>
          </a:prstGeom>
          <a:noFill/>
        </p:spPr>
        <p:txBody>
          <a:bodyPr wrap="square" rtlCol="0" anchor="t">
            <a:spAutoFit/>
          </a:bodyPr>
          <a:p>
            <a:pPr algn="ctr">
              <a:lnSpc>
                <a:spcPct val="140000"/>
              </a:lnSpc>
            </a:pPr>
            <a:r>
              <a:rPr lang="en-US" sz="2200" b="1" dirty="0" smtClean="0">
                <a:solidFill>
                  <a:schemeClr val="bg1"/>
                </a:solidFill>
                <a:latin typeface="Arial" panose="020B0604020202020204" pitchFamily="34" charset="0"/>
                <a:cs typeface="Arial" panose="020B0604020202020204" pitchFamily="34" charset="0"/>
              </a:rPr>
              <a:t>BeforeMount</a:t>
            </a:r>
            <a:endParaRPr lang="en-US" sz="2200" b="1" dirty="0" smtClean="0">
              <a:solidFill>
                <a:schemeClr val="bg1"/>
              </a:solidFill>
              <a:latin typeface="Arial" panose="020B0604020202020204" pitchFamily="34" charset="0"/>
              <a:cs typeface="Arial" panose="020B0604020202020204" pitchFamily="34" charset="0"/>
            </a:endParaRPr>
          </a:p>
        </p:txBody>
      </p:sp>
      <p:sp>
        <p:nvSpPr>
          <p:cNvPr id="57" name="TextBox 5"/>
          <p:cNvSpPr txBox="1"/>
          <p:nvPr/>
        </p:nvSpPr>
        <p:spPr>
          <a:xfrm>
            <a:off x="8940165" y="2159000"/>
            <a:ext cx="2038350" cy="565150"/>
          </a:xfrm>
          <a:prstGeom prst="rect">
            <a:avLst/>
          </a:prstGeom>
          <a:noFill/>
        </p:spPr>
        <p:txBody>
          <a:bodyPr wrap="square" rtlCol="0" anchor="t">
            <a:spAutoFit/>
          </a:bodyPr>
          <a:p>
            <a:pPr algn="ctr">
              <a:lnSpc>
                <a:spcPct val="140000"/>
              </a:lnSpc>
            </a:pPr>
            <a:r>
              <a:rPr lang="en-US" sz="2200" b="1" dirty="0" smtClean="0">
                <a:solidFill>
                  <a:srgbClr val="4A6C78"/>
                </a:solidFill>
                <a:latin typeface="Arial" panose="020B0604020202020204" pitchFamily="34" charset="0"/>
                <a:cs typeface="Arial" panose="020B0604020202020204" pitchFamily="34" charset="0"/>
              </a:rPr>
              <a:t>Mounted</a:t>
            </a:r>
            <a:endParaRPr lang="en-US" sz="2200" b="1" dirty="0" smtClean="0">
              <a:solidFill>
                <a:srgbClr val="4A6C78"/>
              </a:solidFill>
              <a:latin typeface="Arial" panose="020B0604020202020204" pitchFamily="34" charset="0"/>
              <a:cs typeface="Arial" panose="020B0604020202020204" pitchFamily="34" charset="0"/>
            </a:endParaRPr>
          </a:p>
        </p:txBody>
      </p:sp>
      <p:sp>
        <p:nvSpPr>
          <p:cNvPr id="59" name="文本框 22"/>
          <p:cNvSpPr txBox="1"/>
          <p:nvPr>
            <p:custDataLst>
              <p:tags r:id="rId2"/>
            </p:custDataLst>
          </p:nvPr>
        </p:nvSpPr>
        <p:spPr>
          <a:xfrm>
            <a:off x="844550" y="3223260"/>
            <a:ext cx="2724150" cy="12915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285750" indent="-285750">
              <a:buClr>
                <a:srgbClr val="1F4E79"/>
              </a:buClr>
              <a:buFont typeface="Wingdings" panose="05000000000000000000" charset="0"/>
              <a:buChar char="Ø"/>
            </a:pPr>
            <a:r>
              <a:rPr lang="en-US" altLang="zh-CN" sz="2000" dirty="0">
                <a:solidFill>
                  <a:schemeClr val="tx1"/>
                </a:solidFill>
                <a:ea typeface="Arial" panose="020B0604020202020204" pitchFamily="34" charset="0"/>
                <a:sym typeface="+mn-ea"/>
              </a:rPr>
              <a:t>インスタンスは生成されたがデータが初期化される前</a:t>
            </a:r>
            <a:endParaRPr lang="en-US" altLang="zh-CN" sz="2000" dirty="0">
              <a:solidFill>
                <a:schemeClr val="tx1"/>
              </a:solidFill>
              <a:ea typeface="Arial" panose="020B0604020202020204" pitchFamily="34" charset="0"/>
              <a:sym typeface="+mn-ea"/>
            </a:endParaRPr>
          </a:p>
        </p:txBody>
      </p:sp>
      <p:sp>
        <p:nvSpPr>
          <p:cNvPr id="61" name="文本框 4"/>
          <p:cNvSpPr txBox="1"/>
          <p:nvPr>
            <p:custDataLst>
              <p:tags r:id="rId3"/>
            </p:custDataLst>
          </p:nvPr>
        </p:nvSpPr>
        <p:spPr>
          <a:xfrm>
            <a:off x="3545840" y="3223895"/>
            <a:ext cx="2651760" cy="12915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285750" indent="-285750">
              <a:buClr>
                <a:srgbClr val="1F4E79"/>
              </a:buClr>
              <a:buFont typeface="Wingdings" panose="05000000000000000000" charset="0"/>
              <a:buChar char="Ø"/>
            </a:pPr>
            <a:r>
              <a:rPr lang="en-US" altLang="zh-CN" sz="2000" dirty="0">
                <a:solidFill>
                  <a:schemeClr val="tx1"/>
                </a:solidFill>
                <a:ea typeface="Arial" panose="020B0604020202020204" pitchFamily="34" charset="0"/>
                <a:sym typeface="+mn-ea"/>
              </a:rPr>
              <a:t>インスタンスが生成され､且つデータが初期化された後</a:t>
            </a:r>
            <a:endParaRPr lang="en-US" altLang="zh-CN" sz="2000" dirty="0">
              <a:solidFill>
                <a:schemeClr val="tx1"/>
              </a:solidFill>
              <a:ea typeface="Arial" panose="020B0604020202020204" pitchFamily="34" charset="0"/>
              <a:sym typeface="+mn-ea"/>
            </a:endParaRPr>
          </a:p>
        </p:txBody>
      </p:sp>
      <p:sp>
        <p:nvSpPr>
          <p:cNvPr id="63" name="文本框 7"/>
          <p:cNvSpPr txBox="1"/>
          <p:nvPr>
            <p:custDataLst>
              <p:tags r:id="rId4"/>
            </p:custDataLst>
          </p:nvPr>
        </p:nvSpPr>
        <p:spPr>
          <a:xfrm>
            <a:off x="6180455" y="3223260"/>
            <a:ext cx="2651760" cy="12915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285750" indent="-285750">
              <a:buClr>
                <a:srgbClr val="1F4E79"/>
              </a:buClr>
              <a:buFont typeface="Wingdings" panose="05000000000000000000" charset="0"/>
              <a:buChar char="Ø"/>
            </a:pPr>
            <a:r>
              <a:rPr lang="en-US" altLang="zh-CN" sz="2000" dirty="0">
                <a:solidFill>
                  <a:schemeClr val="tx1"/>
                </a:solidFill>
                <a:ea typeface="Arial" panose="020B0604020202020204" pitchFamily="34" charset="0"/>
                <a:sym typeface="+mn-ea"/>
              </a:rPr>
              <a:t>インスタンスが DOM 要素にマウントされる前</a:t>
            </a:r>
            <a:endParaRPr lang="en-US" altLang="zh-CN" sz="2000" dirty="0">
              <a:solidFill>
                <a:schemeClr val="tx1"/>
              </a:solidFill>
              <a:ea typeface="Arial" panose="020B0604020202020204" pitchFamily="34" charset="0"/>
              <a:sym typeface="+mn-ea"/>
            </a:endParaRPr>
          </a:p>
        </p:txBody>
      </p:sp>
      <p:sp>
        <p:nvSpPr>
          <p:cNvPr id="65" name="文本框 9"/>
          <p:cNvSpPr txBox="1"/>
          <p:nvPr>
            <p:custDataLst>
              <p:tags r:id="rId5"/>
            </p:custDataLst>
          </p:nvPr>
        </p:nvSpPr>
        <p:spPr>
          <a:xfrm>
            <a:off x="8846820" y="3223260"/>
            <a:ext cx="2651760" cy="12915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285750" indent="-285750">
              <a:buClr>
                <a:srgbClr val="1F4E79"/>
              </a:buClr>
              <a:buFont typeface="Wingdings" panose="05000000000000000000" charset="0"/>
              <a:buChar char="Ø"/>
            </a:pPr>
            <a:r>
              <a:rPr lang="en-US" altLang="zh-CN" sz="2000" dirty="0">
                <a:solidFill>
                  <a:schemeClr val="tx1"/>
                </a:solidFill>
                <a:ea typeface="Arial" panose="020B0604020202020204" pitchFamily="34" charset="0"/>
                <a:sym typeface="+mn-ea"/>
              </a:rPr>
              <a:t>インスタンスが DOM 要素にマウントされた後</a:t>
            </a:r>
            <a:endParaRPr lang="en-US" altLang="zh-CN" sz="2000" dirty="0">
              <a:solidFill>
                <a:schemeClr val="tx1"/>
              </a:solidFill>
              <a:ea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strips(downLef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strips(down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strips(down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strips(downLeft)">
                                      <p:cBhvr>
                                        <p:cTn id="2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1" grpId="0"/>
      <p:bldP spid="61" grpId="1"/>
      <p:bldP spid="63" grpId="0"/>
      <p:bldP spid="63" grpId="1"/>
      <p:bldP spid="65" grpId="0"/>
      <p:bldP spid="6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6" name="图片 14" descr="未标题-3"/>
          <p:cNvPicPr>
            <a:picLocks noChangeAspect="1"/>
          </p:cNvPicPr>
          <p:nvPr/>
        </p:nvPicPr>
        <p:blipFill>
          <a:blip r:embed="rId1"/>
          <a:stretch>
            <a:fillRect/>
          </a:stretch>
        </p:blipFill>
        <p:spPr>
          <a:xfrm>
            <a:off x="-48130" y="-27470"/>
            <a:ext cx="12240000" cy="6885000"/>
          </a:xfrm>
          <a:prstGeom prst="rect">
            <a:avLst/>
          </a:prstGeom>
        </p:spPr>
      </p:pic>
      <p:sp>
        <p:nvSpPr>
          <p:cNvPr id="47" name="矩形 3"/>
          <p:cNvSpPr/>
          <p:nvPr/>
        </p:nvSpPr>
        <p:spPr>
          <a:xfrm>
            <a:off x="128270" y="40513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sym typeface="+mn-ea"/>
              </a:rPr>
              <a:t>Vue.js Lifecycle</a:t>
            </a:r>
            <a:endParaRPr lang="en-US" altLang="zh-CN" sz="2600" b="1" dirty="0">
              <a:solidFill>
                <a:schemeClr val="bg1"/>
              </a:solidFill>
              <a:effectLst/>
              <a:latin typeface="Arial" panose="020B0604020202020204" pitchFamily="34" charset="0"/>
              <a:ea typeface="Arial" panose="020B0604020202020204" pitchFamily="34" charset="0"/>
            </a:endParaRPr>
          </a:p>
        </p:txBody>
      </p:sp>
      <p:sp>
        <p:nvSpPr>
          <p:cNvPr id="50" name="Chevron 4"/>
          <p:cNvSpPr/>
          <p:nvPr/>
        </p:nvSpPr>
        <p:spPr>
          <a:xfrm>
            <a:off x="1106654" y="1963207"/>
            <a:ext cx="2700000" cy="957098"/>
          </a:xfrm>
          <a:prstGeom prst="chevron">
            <a:avLst>
              <a:gd name="adj" fmla="val 41715"/>
            </a:avLst>
          </a:prstGeom>
          <a:solidFill>
            <a:srgbClr val="4A6C78"/>
          </a:solidFill>
          <a:ln>
            <a:noFill/>
          </a:ln>
        </p:spPr>
        <p:txBody>
          <a:bodyPr vert="horz" wrap="square" lIns="91440" tIns="45720" rIns="91440" bIns="45720" numCol="1" anchor="t" anchorCtr="0" compatLnSpc="1"/>
          <a:p>
            <a:endParaRPr lang="en-US" sz="800" dirty="0">
              <a:solidFill>
                <a:schemeClr val="tx1"/>
              </a:solidFill>
            </a:endParaRPr>
          </a:p>
        </p:txBody>
      </p:sp>
      <p:sp>
        <p:nvSpPr>
          <p:cNvPr id="51" name="Chevron 10"/>
          <p:cNvSpPr/>
          <p:nvPr/>
        </p:nvSpPr>
        <p:spPr>
          <a:xfrm>
            <a:off x="3546106" y="1980987"/>
            <a:ext cx="2700000" cy="957098"/>
          </a:xfrm>
          <a:prstGeom prst="chevron">
            <a:avLst>
              <a:gd name="adj" fmla="val 41715"/>
            </a:avLst>
          </a:prstGeom>
          <a:solidFill>
            <a:srgbClr val="648FA0"/>
          </a:solidFill>
          <a:ln>
            <a:noFill/>
          </a:ln>
        </p:spPr>
        <p:txBody>
          <a:bodyPr vert="horz" wrap="square" lIns="91440" tIns="45720" rIns="91440" bIns="45720" numCol="1" anchor="t" anchorCtr="0" compatLnSpc="1"/>
          <a:p>
            <a:endParaRPr lang="en-US" sz="800" dirty="0">
              <a:solidFill>
                <a:schemeClr val="tx1"/>
              </a:solidFill>
            </a:endParaRPr>
          </a:p>
        </p:txBody>
      </p:sp>
      <p:sp>
        <p:nvSpPr>
          <p:cNvPr id="52" name="Chevron 51"/>
          <p:cNvSpPr/>
          <p:nvPr/>
        </p:nvSpPr>
        <p:spPr>
          <a:xfrm>
            <a:off x="6029370" y="1980987"/>
            <a:ext cx="2700000" cy="957098"/>
          </a:xfrm>
          <a:prstGeom prst="chevron">
            <a:avLst>
              <a:gd name="adj" fmla="val 41715"/>
            </a:avLst>
          </a:prstGeom>
          <a:solidFill>
            <a:srgbClr val="8EACB7"/>
          </a:solidFill>
          <a:ln>
            <a:noFill/>
          </a:ln>
        </p:spPr>
        <p:txBody>
          <a:bodyPr vert="horz" wrap="square" lIns="91440" tIns="45720" rIns="91440" bIns="45720" numCol="1" anchor="t" anchorCtr="0" compatLnSpc="1"/>
          <a:p>
            <a:endParaRPr lang="en-US" sz="800" dirty="0">
              <a:solidFill>
                <a:schemeClr val="tx1"/>
              </a:solidFill>
            </a:endParaRPr>
          </a:p>
        </p:txBody>
      </p:sp>
      <p:sp>
        <p:nvSpPr>
          <p:cNvPr id="53" name="Chevron 27"/>
          <p:cNvSpPr/>
          <p:nvPr/>
        </p:nvSpPr>
        <p:spPr>
          <a:xfrm>
            <a:off x="8498987" y="1980987"/>
            <a:ext cx="2700000" cy="957098"/>
          </a:xfrm>
          <a:prstGeom prst="chevron">
            <a:avLst>
              <a:gd name="adj" fmla="val 41715"/>
            </a:avLst>
          </a:prstGeom>
          <a:solidFill>
            <a:srgbClr val="EFEDE1"/>
          </a:solidFill>
          <a:ln>
            <a:noFill/>
          </a:ln>
        </p:spPr>
        <p:txBody>
          <a:bodyPr vert="horz" wrap="square" lIns="91440" tIns="45720" rIns="91440" bIns="45720" numCol="1" anchor="t" anchorCtr="0" compatLnSpc="1"/>
          <a:p>
            <a:endParaRPr lang="en-US" sz="800" dirty="0">
              <a:solidFill>
                <a:schemeClr val="tx1"/>
              </a:solidFill>
            </a:endParaRPr>
          </a:p>
        </p:txBody>
      </p:sp>
      <p:sp>
        <p:nvSpPr>
          <p:cNvPr id="54" name="TextBox 5"/>
          <p:cNvSpPr txBox="1"/>
          <p:nvPr/>
        </p:nvSpPr>
        <p:spPr>
          <a:xfrm>
            <a:off x="1477010" y="2159000"/>
            <a:ext cx="2112645" cy="565150"/>
          </a:xfrm>
          <a:prstGeom prst="rect">
            <a:avLst/>
          </a:prstGeom>
          <a:noFill/>
        </p:spPr>
        <p:txBody>
          <a:bodyPr wrap="square" rtlCol="0" anchor="t">
            <a:spAutoFit/>
          </a:bodyPr>
          <a:p>
            <a:pPr algn="ctr">
              <a:lnSpc>
                <a:spcPct val="140000"/>
              </a:lnSpc>
            </a:pPr>
            <a:r>
              <a:rPr lang="en-US" sz="2200" b="1" dirty="0" smtClean="0">
                <a:solidFill>
                  <a:schemeClr val="bg1"/>
                </a:solidFill>
                <a:latin typeface="Arial" panose="020B0604020202020204" pitchFamily="34" charset="0"/>
                <a:cs typeface="Arial" panose="020B0604020202020204" pitchFamily="34" charset="0"/>
              </a:rPr>
              <a:t>BeforeUpdate</a:t>
            </a:r>
            <a:endParaRPr lang="en-US" sz="2200" b="1" dirty="0">
              <a:solidFill>
                <a:schemeClr val="bg1"/>
              </a:solidFill>
              <a:latin typeface="Arial" panose="020B0604020202020204" pitchFamily="34" charset="0"/>
              <a:cs typeface="Arial" panose="020B0604020202020204" pitchFamily="34" charset="0"/>
            </a:endParaRPr>
          </a:p>
        </p:txBody>
      </p:sp>
      <p:sp>
        <p:nvSpPr>
          <p:cNvPr id="55" name="TextBox 5"/>
          <p:cNvSpPr txBox="1"/>
          <p:nvPr/>
        </p:nvSpPr>
        <p:spPr>
          <a:xfrm>
            <a:off x="3964305" y="2159000"/>
            <a:ext cx="2064385" cy="565150"/>
          </a:xfrm>
          <a:prstGeom prst="rect">
            <a:avLst/>
          </a:prstGeom>
          <a:noFill/>
        </p:spPr>
        <p:txBody>
          <a:bodyPr wrap="square" rtlCol="0" anchor="t">
            <a:spAutoFit/>
          </a:bodyPr>
          <a:p>
            <a:pPr algn="ctr">
              <a:lnSpc>
                <a:spcPct val="140000"/>
              </a:lnSpc>
            </a:pPr>
            <a:r>
              <a:rPr lang="en-US" sz="2200" b="1" dirty="0" smtClean="0">
                <a:solidFill>
                  <a:schemeClr val="bg1"/>
                </a:solidFill>
                <a:latin typeface="Arial" panose="020B0604020202020204" pitchFamily="34" charset="0"/>
                <a:cs typeface="Arial" panose="020B0604020202020204" pitchFamily="34" charset="0"/>
              </a:rPr>
              <a:t>Updated</a:t>
            </a:r>
            <a:endParaRPr lang="en-US" sz="2200" b="1" dirty="0" smtClean="0">
              <a:solidFill>
                <a:schemeClr val="bg1"/>
              </a:solidFill>
              <a:latin typeface="Arial" panose="020B0604020202020204" pitchFamily="34" charset="0"/>
              <a:cs typeface="Arial" panose="020B0604020202020204" pitchFamily="34" charset="0"/>
            </a:endParaRPr>
          </a:p>
        </p:txBody>
      </p:sp>
      <p:sp>
        <p:nvSpPr>
          <p:cNvPr id="56" name="TextBox 5"/>
          <p:cNvSpPr txBox="1"/>
          <p:nvPr/>
        </p:nvSpPr>
        <p:spPr>
          <a:xfrm>
            <a:off x="6403340" y="2159000"/>
            <a:ext cx="2314575" cy="565150"/>
          </a:xfrm>
          <a:prstGeom prst="rect">
            <a:avLst/>
          </a:prstGeom>
          <a:noFill/>
        </p:spPr>
        <p:txBody>
          <a:bodyPr wrap="square" rtlCol="0" anchor="t">
            <a:spAutoFit/>
          </a:bodyPr>
          <a:p>
            <a:pPr algn="ctr">
              <a:lnSpc>
                <a:spcPct val="140000"/>
              </a:lnSpc>
            </a:pPr>
            <a:r>
              <a:rPr lang="en-US" sz="2200" b="1" dirty="0" smtClean="0">
                <a:solidFill>
                  <a:schemeClr val="bg1"/>
                </a:solidFill>
                <a:latin typeface="Arial" panose="020B0604020202020204" pitchFamily="34" charset="0"/>
                <a:cs typeface="Arial" panose="020B0604020202020204" pitchFamily="34" charset="0"/>
              </a:rPr>
              <a:t>BeforeDestroy</a:t>
            </a:r>
            <a:endParaRPr lang="en-US" sz="2200" b="1" dirty="0" smtClean="0">
              <a:solidFill>
                <a:schemeClr val="bg1"/>
              </a:solidFill>
              <a:latin typeface="Arial" panose="020B0604020202020204" pitchFamily="34" charset="0"/>
              <a:cs typeface="Arial" panose="020B0604020202020204" pitchFamily="34" charset="0"/>
            </a:endParaRPr>
          </a:p>
        </p:txBody>
      </p:sp>
      <p:sp>
        <p:nvSpPr>
          <p:cNvPr id="57" name="TextBox 5"/>
          <p:cNvSpPr txBox="1"/>
          <p:nvPr/>
        </p:nvSpPr>
        <p:spPr>
          <a:xfrm>
            <a:off x="8940165" y="2159000"/>
            <a:ext cx="2038350" cy="565150"/>
          </a:xfrm>
          <a:prstGeom prst="rect">
            <a:avLst/>
          </a:prstGeom>
          <a:noFill/>
        </p:spPr>
        <p:txBody>
          <a:bodyPr wrap="square" rtlCol="0" anchor="t">
            <a:spAutoFit/>
          </a:bodyPr>
          <a:p>
            <a:pPr algn="ctr">
              <a:lnSpc>
                <a:spcPct val="140000"/>
              </a:lnSpc>
            </a:pPr>
            <a:r>
              <a:rPr lang="en-US" sz="2200" b="1" dirty="0" smtClean="0">
                <a:solidFill>
                  <a:srgbClr val="4A6C78"/>
                </a:solidFill>
                <a:latin typeface="Arial" panose="020B0604020202020204" pitchFamily="34" charset="0"/>
                <a:cs typeface="Arial" panose="020B0604020202020204" pitchFamily="34" charset="0"/>
              </a:rPr>
              <a:t>Destroyed</a:t>
            </a:r>
            <a:endParaRPr lang="en-US" sz="2200" b="1" dirty="0" smtClean="0">
              <a:solidFill>
                <a:srgbClr val="4A6C78"/>
              </a:solidFill>
              <a:latin typeface="Arial" panose="020B0604020202020204" pitchFamily="34" charset="0"/>
              <a:cs typeface="Arial" panose="020B0604020202020204" pitchFamily="34" charset="0"/>
            </a:endParaRPr>
          </a:p>
        </p:txBody>
      </p:sp>
      <p:sp>
        <p:nvSpPr>
          <p:cNvPr id="59" name="文本框 22"/>
          <p:cNvSpPr txBox="1"/>
          <p:nvPr>
            <p:custDataLst>
              <p:tags r:id="rId2"/>
            </p:custDataLst>
          </p:nvPr>
        </p:nvSpPr>
        <p:spPr>
          <a:xfrm>
            <a:off x="967740" y="3223260"/>
            <a:ext cx="2651760" cy="12915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285750" indent="-285750">
              <a:buClr>
                <a:srgbClr val="1F4E79"/>
              </a:buClr>
              <a:buFont typeface="Wingdings" panose="05000000000000000000" charset="0"/>
              <a:buChar char="Ø"/>
            </a:pPr>
            <a:r>
              <a:rPr lang="en-US" altLang="zh-CN" sz="2000" dirty="0">
                <a:solidFill>
                  <a:schemeClr val="tx1"/>
                </a:solidFill>
                <a:ea typeface="Arial" panose="020B0604020202020204" pitchFamily="34" charset="0"/>
                <a:sym typeface="+mn-ea"/>
              </a:rPr>
              <a:t>データは更新されたが DOM に適用される前</a:t>
            </a:r>
            <a:endParaRPr lang="en-US" altLang="zh-CN" sz="2000" dirty="0">
              <a:solidFill>
                <a:schemeClr val="tx1"/>
              </a:solidFill>
              <a:ea typeface="Arial" panose="020B0604020202020204" pitchFamily="34" charset="0"/>
              <a:sym typeface="+mn-ea"/>
            </a:endParaRPr>
          </a:p>
        </p:txBody>
      </p:sp>
      <p:sp>
        <p:nvSpPr>
          <p:cNvPr id="61" name="文本框 4"/>
          <p:cNvSpPr txBox="1"/>
          <p:nvPr>
            <p:custDataLst>
              <p:tags r:id="rId3"/>
            </p:custDataLst>
          </p:nvPr>
        </p:nvSpPr>
        <p:spPr>
          <a:xfrm>
            <a:off x="3596640" y="3223895"/>
            <a:ext cx="2651760" cy="12915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285750" indent="-285750">
              <a:buClr>
                <a:srgbClr val="1F4E79"/>
              </a:buClr>
              <a:buFont typeface="Wingdings" panose="05000000000000000000" charset="0"/>
              <a:buChar char="Ø"/>
            </a:pPr>
            <a:r>
              <a:rPr lang="en-US" altLang="zh-CN" sz="2000" dirty="0">
                <a:solidFill>
                  <a:schemeClr val="tx1"/>
                </a:solidFill>
                <a:ea typeface="Arial" panose="020B0604020202020204" pitchFamily="34" charset="0"/>
                <a:sym typeface="+mn-ea"/>
              </a:rPr>
              <a:t>データが更新され､且つ DOM に適用された後</a:t>
            </a:r>
            <a:endParaRPr lang="en-US" altLang="zh-CN" sz="2000" dirty="0">
              <a:solidFill>
                <a:schemeClr val="tx1"/>
              </a:solidFill>
              <a:ea typeface="Arial" panose="020B0604020202020204" pitchFamily="34" charset="0"/>
              <a:sym typeface="+mn-ea"/>
            </a:endParaRPr>
          </a:p>
        </p:txBody>
      </p:sp>
      <p:sp>
        <p:nvSpPr>
          <p:cNvPr id="63" name="文本框 7"/>
          <p:cNvSpPr txBox="1"/>
          <p:nvPr>
            <p:custDataLst>
              <p:tags r:id="rId4"/>
            </p:custDataLst>
          </p:nvPr>
        </p:nvSpPr>
        <p:spPr>
          <a:xfrm>
            <a:off x="6221095" y="3223260"/>
            <a:ext cx="2651760" cy="8915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285750" indent="-285750">
              <a:buClr>
                <a:srgbClr val="1F4E79"/>
              </a:buClr>
              <a:buFont typeface="Wingdings" panose="05000000000000000000" charset="0"/>
              <a:buChar char="Ø"/>
            </a:pPr>
            <a:r>
              <a:rPr lang="en-US" altLang="zh-CN" sz="2000" dirty="0">
                <a:solidFill>
                  <a:schemeClr val="tx1"/>
                </a:solidFill>
                <a:ea typeface="Arial" panose="020B0604020202020204" pitchFamily="34" charset="0"/>
                <a:sym typeface="+mn-ea"/>
              </a:rPr>
              <a:t>Vue インスタンが破壊される前</a:t>
            </a:r>
            <a:endParaRPr lang="en-US" altLang="zh-CN" sz="2000" dirty="0">
              <a:solidFill>
                <a:schemeClr val="tx1"/>
              </a:solidFill>
              <a:ea typeface="Arial" panose="020B0604020202020204" pitchFamily="34" charset="0"/>
              <a:sym typeface="+mn-ea"/>
            </a:endParaRPr>
          </a:p>
        </p:txBody>
      </p:sp>
      <p:sp>
        <p:nvSpPr>
          <p:cNvPr id="65" name="文本框 9"/>
          <p:cNvSpPr txBox="1"/>
          <p:nvPr>
            <p:custDataLst>
              <p:tags r:id="rId5"/>
            </p:custDataLst>
          </p:nvPr>
        </p:nvSpPr>
        <p:spPr>
          <a:xfrm>
            <a:off x="8846820" y="3223260"/>
            <a:ext cx="2651760" cy="8915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285750" indent="-285750">
              <a:buClr>
                <a:srgbClr val="1F4E79"/>
              </a:buClr>
              <a:buFont typeface="Wingdings" panose="05000000000000000000" charset="0"/>
              <a:buChar char="Ø"/>
            </a:pPr>
            <a:r>
              <a:rPr lang="en-US" altLang="zh-CN" sz="2000" dirty="0">
                <a:solidFill>
                  <a:schemeClr val="tx1"/>
                </a:solidFill>
                <a:ea typeface="Arial" panose="020B0604020202020204" pitchFamily="34" charset="0"/>
                <a:sym typeface="+mn-ea"/>
              </a:rPr>
              <a:t>Vue インスタンスが破壊された後</a:t>
            </a:r>
            <a:endParaRPr lang="en-US" altLang="zh-CN" sz="2000" dirty="0">
              <a:solidFill>
                <a:schemeClr val="tx1"/>
              </a:solidFill>
              <a:ea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strips(downLef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strips(down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strips(down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strips(downLeft)">
                                      <p:cBhvr>
                                        <p:cTn id="2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1" grpId="0"/>
      <p:bldP spid="61" grpId="1"/>
      <p:bldP spid="63" grpId="0"/>
      <p:bldP spid="63" grpId="1"/>
      <p:bldP spid="65" grpId="0"/>
      <p:bldP spid="6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3365" y="-13500"/>
            <a:ext cx="12240000" cy="6885000"/>
          </a:xfrm>
          <a:prstGeom prst="rect">
            <a:avLst/>
          </a:prstGeom>
        </p:spPr>
      </p:pic>
      <p:pic>
        <p:nvPicPr>
          <p:cNvPr id="2" name="图片 14" descr="未标题-3"/>
          <p:cNvPicPr>
            <a:picLocks noChangeAspect="1"/>
          </p:cNvPicPr>
          <p:nvPr/>
        </p:nvPicPr>
        <p:blipFill>
          <a:blip r:embed="rId1"/>
          <a:stretch>
            <a:fillRect/>
          </a:stretch>
        </p:blipFill>
        <p:spPr>
          <a:xfrm>
            <a:off x="-23365" y="-23660"/>
            <a:ext cx="12240000" cy="6885000"/>
          </a:xfrm>
          <a:prstGeom prst="rect">
            <a:avLst/>
          </a:prstGeom>
        </p:spPr>
      </p:pic>
      <p:sp>
        <p:nvSpPr>
          <p:cNvPr id="13" name="圆角矩形 12"/>
          <p:cNvSpPr/>
          <p:nvPr/>
        </p:nvSpPr>
        <p:spPr>
          <a:xfrm>
            <a:off x="2676000" y="3827145"/>
            <a:ext cx="6840000" cy="7200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764790" y="3910330"/>
            <a:ext cx="6663055" cy="553085"/>
          </a:xfrm>
          <a:prstGeom prst="rect">
            <a:avLst/>
          </a:prstGeom>
          <a:noFill/>
        </p:spPr>
        <p:txBody>
          <a:bodyPr wrap="square" rtlCol="0">
            <a:spAutoFit/>
          </a:bodyPr>
          <a:p>
            <a:pPr algn="ctr"/>
            <a:r>
              <a:rPr lang="en-US" altLang="zh-CN"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State</a:t>
            </a:r>
            <a:r>
              <a:rPr lang="ja-JP" altLang="en-US"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t>
            </a:r>
            <a:r>
              <a:rPr lang="en-US" altLang="ja-JP"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vuex</a:t>
            </a:r>
            <a:r>
              <a:rPr lang="ja-JP" altLang="en-US"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t>
            </a:r>
            <a:endParaRPr lang="ja-JP" altLang="en-US" sz="3000" b="1" dirty="0">
              <a:solidFill>
                <a:srgbClr val="4A6C78"/>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3" name="文本框 1"/>
          <p:cNvSpPr txBox="1"/>
          <p:nvPr/>
        </p:nvSpPr>
        <p:spPr>
          <a:xfrm>
            <a:off x="4614863" y="233616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20204" pitchFamily="34" charset="0"/>
                <a:ea typeface="Arial" panose="020B0604020202020204" pitchFamily="34" charset="0"/>
              </a:rPr>
              <a:t>Part </a:t>
            </a:r>
            <a:r>
              <a:rPr lang="en-US" altLang="zh-CN" sz="6000" b="1" dirty="0">
                <a:solidFill>
                  <a:schemeClr val="bg1"/>
                </a:solidFill>
                <a:latin typeface="Arial" panose="020B0604020202020204" pitchFamily="34" charset="0"/>
                <a:ea typeface="Arial" panose="020B0604020202020204" pitchFamily="34" charset="0"/>
                <a:sym typeface="+mn-ea"/>
              </a:rPr>
              <a:t>Ⅲ</a:t>
            </a:r>
            <a:endParaRPr lang="en-US" altLang="zh-CN" sz="60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xml><?xml version="1.0" encoding="utf-8"?>
<p:tagLst xmlns:p="http://schemas.openxmlformats.org/presentationml/2006/main">
  <p:tag name="KSO_WM_UNIT_TEXT_PART_ID" val="1-a"/>
  <p:tag name="KSO_WM_UNIT_TEXT_PART_ID_V2" val="d-1-1"/>
  <p:tag name="ORIWIDTHHEIGHT" val="224.5,25.15"/>
</p:tagLst>
</file>

<file path=ppt/tags/tag11.xml><?xml version="1.0" encoding="utf-8"?>
<p:tagLst xmlns:p="http://schemas.openxmlformats.org/presentationml/2006/main">
  <p:tag name="KSO_WM_UNIT_TEXT_PART_ID" val="1-a"/>
  <p:tag name="KSO_WM_UNIT_TEXT_PART_ID_V2" val="d-1-1"/>
  <p:tag name="ORIWIDTHHEIGHT" val="224.5,25.15"/>
</p:tagLst>
</file>

<file path=ppt/tags/tag12.xml><?xml version="1.0" encoding="utf-8"?>
<p:tagLst xmlns:p="http://schemas.openxmlformats.org/presentationml/2006/main">
  <p:tag name="KSO_WM_UNIT_TEXT_PART_ID" val="1-a"/>
  <p:tag name="KSO_WM_UNIT_TEXT_PART_ID_V2" val="d-1-1"/>
  <p:tag name="ORIWIDTHHEIGHT" val="224.5,25.15"/>
</p:tagLst>
</file>

<file path=ppt/tags/tag13.xml><?xml version="1.0" encoding="utf-8"?>
<p:tagLst xmlns:p="http://schemas.openxmlformats.org/presentationml/2006/main">
  <p:tag name="KSO_WM_UNIT_TEXT_PART_ID" val="1-a"/>
  <p:tag name="KSO_WM_UNIT_TEXT_PART_ID_V2" val="d-1-1"/>
  <p:tag name="ORIWIDTHHEIGHT" val="224.5,25.15"/>
</p:tagLst>
</file>

<file path=ppt/tags/tag14.xml><?xml version="1.0" encoding="utf-8"?>
<p:tagLst xmlns:p="http://schemas.openxmlformats.org/presentationml/2006/main">
  <p:tag name="KSO_WM_UNIT_TEXT_PART_ID" val="1-a"/>
  <p:tag name="KSO_WM_UNIT_TEXT_PART_ID_V2" val="d-1-1"/>
  <p:tag name="ORIWIDTHHEIGHT" val="224.5,25.15"/>
</p:tagLst>
</file>

<file path=ppt/tags/tag15.xml><?xml version="1.0" encoding="utf-8"?>
<p:tagLst xmlns:p="http://schemas.openxmlformats.org/presentationml/2006/main">
  <p:tag name="KSO_WM_UNIT_TEXT_PART_ID" val="1-a"/>
  <p:tag name="KSO_WM_UNIT_TEXT_PART_ID_V2" val="d-1-1"/>
  <p:tag name="ORIWIDTHHEIGHT" val="224.5,25.15"/>
</p:tagLst>
</file>

<file path=ppt/tags/tag16.xml><?xml version="1.0" encoding="utf-8"?>
<p:tagLst xmlns:p="http://schemas.openxmlformats.org/presentationml/2006/main">
  <p:tag name="KSO_WM_UNIT_TEXT_PART_ID" val="1-a"/>
  <p:tag name="KSO_WM_UNIT_TEXT_PART_ID_V2" val="d-1-1"/>
  <p:tag name="ORIWIDTHHEIGHT" val="224.5,25.15"/>
</p:tagLst>
</file>

<file path=ppt/tags/tag17.xml><?xml version="1.0" encoding="utf-8"?>
<p:tagLst xmlns:p="http://schemas.openxmlformats.org/presentationml/2006/main">
  <p:tag name="KSO_WM_UNIT_TEXT_PART_ID" val="1-a"/>
  <p:tag name="KSO_WM_UNIT_TEXT_PART_ID_V2" val="d-1-1"/>
  <p:tag name="ORIWIDTHHEIGHT" val="224.5,25.15"/>
</p:tagLst>
</file>

<file path=ppt/tags/tag18.xml><?xml version="1.0" encoding="utf-8"?>
<p:tagLst xmlns:p="http://schemas.openxmlformats.org/presentationml/2006/main">
  <p:tag name="KSO_WM_UNIT_TEXT_PART_ID" val="4-b"/>
  <p:tag name="KSO_WM_UNIT_TEXT_PART_ID_V2" val="d-4-1"/>
  <p:tag name="ORIWIDTHHEIGHT" val="854.5068,75.55"/>
</p:tagLst>
</file>

<file path=ppt/tags/tag19.xml><?xml version="1.0" encoding="utf-8"?>
<p:tagLst xmlns:p="http://schemas.openxmlformats.org/presentationml/2006/main">
  <p:tag name="KSO_WM_UNIT_TEXT_PART_ID" val="1-a"/>
  <p:tag name="KSO_WM_UNIT_TEXT_PART_ID_V2" val="d-1-1"/>
  <p:tag name="ORIWIDTHHEIGHT" val="224.5,25.15"/>
</p:tagLst>
</file>

<file path=ppt/tags/tag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20.xml><?xml version="1.0" encoding="utf-8"?>
<p:tagLst xmlns:p="http://schemas.openxmlformats.org/presentationml/2006/main">
  <p:tag name="KSO_WM_UNIT_TEXT_PART_ID" val="4-b"/>
  <p:tag name="KSO_WM_UNIT_TEXT_PART_ID_V2" val="d-4-1"/>
  <p:tag name="ORIWIDTHHEIGHT" val="854.5068,75.55"/>
</p:tagLst>
</file>

<file path=ppt/tags/tag21.xml><?xml version="1.0" encoding="utf-8"?>
<p:tagLst xmlns:p="http://schemas.openxmlformats.org/presentationml/2006/main">
  <p:tag name="KSO_WM_UNIT_TEXT_PART_ID" val="4-b"/>
  <p:tag name="KSO_WM_UNIT_TEXT_PART_ID_V2" val="d-4-1"/>
  <p:tag name="ORIWIDTHHEIGHT" val="854.5068,75.55"/>
</p:tagLst>
</file>

<file path=ppt/tags/tag2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xml><?xml version="1.0" encoding="utf-8"?>
<p:tagLst xmlns:p="http://schemas.openxmlformats.org/presentationml/2006/main">
  <p:tag name="KSO_WM_UNIT_TEXT_PART_ID" val="4-b"/>
  <p:tag name="KSO_WM_UNIT_TEXT_PART_ID_V2" val="d-4-1"/>
  <p:tag name="ORIWIDTHHEIGHT" val="854.5068,75.55"/>
</p:tagLst>
</file>

<file path=ppt/tags/tag6.xml><?xml version="1.0" encoding="utf-8"?>
<p:tagLst xmlns:p="http://schemas.openxmlformats.org/presentationml/2006/main">
  <p:tag name="KSO_WM_UNIT_TEXT_PART_ID" val="1-a"/>
  <p:tag name="KSO_WM_UNIT_TEXT_PART_ID_V2" val="d-1-1"/>
  <p:tag name="ORIWIDTHHEIGHT" val="224.5,25.15"/>
</p:tagLst>
</file>

<file path=ppt/tags/tag7.xml><?xml version="1.0" encoding="utf-8"?>
<p:tagLst xmlns:p="http://schemas.openxmlformats.org/presentationml/2006/main">
  <p:tag name="KSO_WM_UNIT_TEXT_PART_ID" val="4-b"/>
  <p:tag name="KSO_WM_UNIT_TEXT_PART_ID_V2" val="d-4-1"/>
  <p:tag name="ORIWIDTHHEIGHT" val="854.5068,75.55"/>
</p:tagLst>
</file>

<file path=ppt/tags/tag8.xml><?xml version="1.0" encoding="utf-8"?>
<p:tagLst xmlns:p="http://schemas.openxmlformats.org/presentationml/2006/main">
  <p:tag name="KSO_WM_UNIT_TEXT_PART_ID" val="4-b"/>
  <p:tag name="KSO_WM_UNIT_TEXT_PART_ID_V2" val="d-4-1"/>
  <p:tag name="ORIWIDTHHEIGHT" val="854.5068,75.55"/>
</p:tagLst>
</file>

<file path=ppt/tags/tag9.xml><?xml version="1.0" encoding="utf-8"?>
<p:tagLst xmlns:p="http://schemas.openxmlformats.org/presentationml/2006/main">
  <p:tag name="KSO_WM_UNIT_TEXT_PART_ID" val="4-b"/>
  <p:tag name="KSO_WM_UNIT_TEXT_PART_ID_V2" val="d-4-1"/>
  <p:tag name="ORIWIDTHHEIGHT" val="854.5068,75.5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1823</Words>
  <Application>WPS Presentation</Application>
  <PresentationFormat>Widescreen</PresentationFormat>
  <Paragraphs>171</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Arial Black</vt:lpstr>
      <vt:lpstr>Bradley Hand ITC</vt:lpstr>
      <vt:lpstr>Brush Script MT</vt:lpstr>
      <vt:lpstr>Wingdings</vt:lpstr>
      <vt:lpstr>Open Sans</vt:lpstr>
      <vt:lpstr>Segoe Print</vt:lpstr>
      <vt:lpstr>Calibri Light</vt:lpstr>
      <vt:lpstr>Calibri</vt:lpstr>
      <vt:lpstr>Microsoft YaHei</vt:lpstr>
      <vt:lpstr>Arial Unicode MS</vt:lpstr>
      <vt:lpstr>MS PGothic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Hnin Hnin Yu</cp:lastModifiedBy>
  <cp:revision>183</cp:revision>
  <dcterms:created xsi:type="dcterms:W3CDTF">2021-09-17T05:18:00Z</dcterms:created>
  <dcterms:modified xsi:type="dcterms:W3CDTF">2021-09-25T02:25:16Z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32AAE1733EC440618CAA7A2473804993</vt:lpwstr>
  </property>
  <property fmtid="{D5CDD505-2E9C-101B-9397-08002B2CF9AE}" pid="3" name="KSOProductBuildVer">
    <vt:lpwstr>1033-11.2.0.10258</vt:lpwstr>
  </property>
</Properties>
</file>