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9" r:id="rId5"/>
    <p:sldId id="351" r:id="rId6"/>
    <p:sldId id="378" r:id="rId7"/>
    <p:sldId id="354" r:id="rId8"/>
    <p:sldId id="379" r:id="rId9"/>
    <p:sldId id="336" r:id="rId10"/>
    <p:sldId id="383" r:id="rId11"/>
    <p:sldId id="380" r:id="rId12"/>
    <p:sldId id="381" r:id="rId13"/>
    <p:sldId id="384" r:id="rId14"/>
    <p:sldId id="382" r:id="rId15"/>
    <p:sldId id="352" r:id="rId16"/>
    <p:sldId id="385" r:id="rId17"/>
    <p:sldId id="35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6FDD"/>
    <a:srgbClr val="F9F9F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058"/>
            <a:ext cx="9144000" cy="2401888"/>
          </a:xfrm>
          <a:gradFill>
            <a:gsLst>
              <a:gs pos="11000">
                <a:schemeClr val="tx1">
                  <a:alpha val="0"/>
                </a:schemeClr>
              </a:gs>
              <a:gs pos="6000">
                <a:schemeClr val="accent1">
                  <a:lumMod val="40000"/>
                  <a:lumOff val="60000"/>
                  <a:alpha val="8000"/>
                </a:schemeClr>
              </a:gs>
              <a:gs pos="0">
                <a:schemeClr val="accent1"/>
              </a:gs>
              <a:gs pos="94000">
                <a:schemeClr val="accent1">
                  <a:lumMod val="60000"/>
                  <a:lumOff val="40000"/>
                  <a:alpha val="10000"/>
                </a:schemeClr>
              </a:gs>
              <a:gs pos="9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937"/>
            <a:ext cx="9144000" cy="625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449360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3112"/>
          </a:xfrm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675" y="4127501"/>
            <a:ext cx="8235950" cy="5968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676275" y="1162049"/>
            <a:ext cx="10823575" cy="361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49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571750" y="1339826"/>
            <a:ext cx="7410450" cy="5016524"/>
            <a:chOff x="0" y="3439099"/>
            <a:chExt cx="4938713" cy="3343275"/>
          </a:xfrm>
        </p:grpSpPr>
        <p:sp>
          <p:nvSpPr>
            <p:cNvPr id="14" name="任意多边形 13"/>
            <p:cNvSpPr/>
            <p:nvPr userDrawn="1">
              <p:custDataLst>
                <p:tags r:id="rId3"/>
              </p:custDataLst>
            </p:nvPr>
          </p:nvSpPr>
          <p:spPr>
            <a:xfrm>
              <a:off x="3435350" y="5591749"/>
              <a:ext cx="469900" cy="527050"/>
            </a:xfrm>
            <a:custGeom>
              <a:avLst/>
              <a:gdLst>
                <a:gd name="connsiteX0" fmla="*/ 469900 w 469900"/>
                <a:gd name="connsiteY0" fmla="*/ 495300 h 495300"/>
                <a:gd name="connsiteX1" fmla="*/ 190500 w 469900"/>
                <a:gd name="connsiteY1" fmla="*/ 0 h 495300"/>
                <a:gd name="connsiteX2" fmla="*/ 0 w 469900"/>
                <a:gd name="connsiteY2" fmla="*/ 228600 h 495300"/>
                <a:gd name="connsiteX3" fmla="*/ 469900 w 469900"/>
                <a:gd name="connsiteY3" fmla="*/ 495300 h 495300"/>
                <a:gd name="connsiteX0-1" fmla="*/ 469900 w 469900"/>
                <a:gd name="connsiteY0-2" fmla="*/ 527050 h 527050"/>
                <a:gd name="connsiteX1-3" fmla="*/ 177800 w 469900"/>
                <a:gd name="connsiteY1-4" fmla="*/ 0 h 527050"/>
                <a:gd name="connsiteX2-5" fmla="*/ 0 w 469900"/>
                <a:gd name="connsiteY2-6" fmla="*/ 260350 h 527050"/>
                <a:gd name="connsiteX3-7" fmla="*/ 469900 w 469900"/>
                <a:gd name="connsiteY3-8" fmla="*/ 527050 h 5270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69900" h="527050">
                  <a:moveTo>
                    <a:pt x="469900" y="527050"/>
                  </a:moveTo>
                  <a:lnTo>
                    <a:pt x="177800" y="0"/>
                  </a:lnTo>
                  <a:lnTo>
                    <a:pt x="0" y="260350"/>
                  </a:lnTo>
                  <a:lnTo>
                    <a:pt x="469900" y="527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 userDrawn="1">
              <p:custDataLst>
                <p:tags r:id="rId4"/>
              </p:custDataLst>
            </p:nvPr>
          </p:nvSpPr>
          <p:spPr>
            <a:xfrm>
              <a:off x="942975" y="3805812"/>
              <a:ext cx="3995738" cy="2690812"/>
            </a:xfrm>
            <a:custGeom>
              <a:avLst/>
              <a:gdLst>
                <a:gd name="connsiteX0" fmla="*/ 0 w 4019550"/>
                <a:gd name="connsiteY0" fmla="*/ 9525 h 2643187"/>
                <a:gd name="connsiteX1" fmla="*/ 4019550 w 4019550"/>
                <a:gd name="connsiteY1" fmla="*/ 0 h 2643187"/>
                <a:gd name="connsiteX2" fmla="*/ 2076450 w 4019550"/>
                <a:gd name="connsiteY2" fmla="*/ 2643187 h 2643187"/>
                <a:gd name="connsiteX3" fmla="*/ 0 w 4019550"/>
                <a:gd name="connsiteY3" fmla="*/ 9525 h 2643187"/>
                <a:gd name="connsiteX0-1" fmla="*/ 0 w 4019550"/>
                <a:gd name="connsiteY0-2" fmla="*/ 9525 h 2700337"/>
                <a:gd name="connsiteX1-3" fmla="*/ 4019550 w 4019550"/>
                <a:gd name="connsiteY1-4" fmla="*/ 0 h 2700337"/>
                <a:gd name="connsiteX2-5" fmla="*/ 2033588 w 4019550"/>
                <a:gd name="connsiteY2-6" fmla="*/ 2700337 h 2700337"/>
                <a:gd name="connsiteX3-7" fmla="*/ 0 w 4019550"/>
                <a:gd name="connsiteY3-8" fmla="*/ 9525 h 2700337"/>
                <a:gd name="connsiteX0-9" fmla="*/ 0 w 4019550"/>
                <a:gd name="connsiteY0-10" fmla="*/ 9525 h 2700337"/>
                <a:gd name="connsiteX1-11" fmla="*/ 4019550 w 4019550"/>
                <a:gd name="connsiteY1-12" fmla="*/ 0 h 2700337"/>
                <a:gd name="connsiteX2-13" fmla="*/ 2028826 w 4019550"/>
                <a:gd name="connsiteY2-14" fmla="*/ 2700337 h 2700337"/>
                <a:gd name="connsiteX3-15" fmla="*/ 0 w 4019550"/>
                <a:gd name="connsiteY3-16" fmla="*/ 9525 h 2700337"/>
                <a:gd name="connsiteX0-17" fmla="*/ 0 w 3995738"/>
                <a:gd name="connsiteY0-18" fmla="*/ 0 h 2690812"/>
                <a:gd name="connsiteX1-19" fmla="*/ 3995738 w 3995738"/>
                <a:gd name="connsiteY1-20" fmla="*/ 4762 h 2690812"/>
                <a:gd name="connsiteX2-21" fmla="*/ 2028826 w 3995738"/>
                <a:gd name="connsiteY2-22" fmla="*/ 2690812 h 2690812"/>
                <a:gd name="connsiteX3-23" fmla="*/ 0 w 3995738"/>
                <a:gd name="connsiteY3-24" fmla="*/ 0 h 2690812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995738" h="2690812">
                  <a:moveTo>
                    <a:pt x="0" y="0"/>
                  </a:moveTo>
                  <a:lnTo>
                    <a:pt x="3995738" y="4762"/>
                  </a:lnTo>
                  <a:lnTo>
                    <a:pt x="2028826" y="2690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 userDrawn="1">
              <p:custDataLst>
                <p:tags r:id="rId5"/>
              </p:custDataLst>
            </p:nvPr>
          </p:nvSpPr>
          <p:spPr>
            <a:xfrm>
              <a:off x="0" y="3439099"/>
              <a:ext cx="4938713" cy="385763"/>
            </a:xfrm>
            <a:custGeom>
              <a:avLst/>
              <a:gdLst>
                <a:gd name="connsiteX0" fmla="*/ 0 w 4957763"/>
                <a:gd name="connsiteY0" fmla="*/ 0 h 385762"/>
                <a:gd name="connsiteX1" fmla="*/ 3505200 w 4957763"/>
                <a:gd name="connsiteY1" fmla="*/ 0 h 385762"/>
                <a:gd name="connsiteX2" fmla="*/ 4957763 w 4957763"/>
                <a:gd name="connsiteY2" fmla="*/ 381000 h 385762"/>
                <a:gd name="connsiteX3" fmla="*/ 952500 w 4957763"/>
                <a:gd name="connsiteY3" fmla="*/ 385762 h 385762"/>
                <a:gd name="connsiteX4" fmla="*/ 0 w 4957763"/>
                <a:gd name="connsiteY4" fmla="*/ 0 h 385762"/>
                <a:gd name="connsiteX0-1" fmla="*/ 0 w 4957763"/>
                <a:gd name="connsiteY0-2" fmla="*/ 0 h 385762"/>
                <a:gd name="connsiteX1-3" fmla="*/ 3505200 w 4957763"/>
                <a:gd name="connsiteY1-4" fmla="*/ 0 h 385762"/>
                <a:gd name="connsiteX2-5" fmla="*/ 4957763 w 4957763"/>
                <a:gd name="connsiteY2-6" fmla="*/ 371475 h 385762"/>
                <a:gd name="connsiteX3-7" fmla="*/ 952500 w 4957763"/>
                <a:gd name="connsiteY3-8" fmla="*/ 385762 h 385762"/>
                <a:gd name="connsiteX4-9" fmla="*/ 0 w 4957763"/>
                <a:gd name="connsiteY4-10" fmla="*/ 0 h 385762"/>
                <a:gd name="connsiteX0-11" fmla="*/ 0 w 4957763"/>
                <a:gd name="connsiteY0-12" fmla="*/ 0 h 385762"/>
                <a:gd name="connsiteX1-13" fmla="*/ 3505200 w 4957763"/>
                <a:gd name="connsiteY1-14" fmla="*/ 0 h 385762"/>
                <a:gd name="connsiteX2-15" fmla="*/ 4957763 w 4957763"/>
                <a:gd name="connsiteY2-16" fmla="*/ 381000 h 385762"/>
                <a:gd name="connsiteX3-17" fmla="*/ 952500 w 4957763"/>
                <a:gd name="connsiteY3-18" fmla="*/ 385762 h 385762"/>
                <a:gd name="connsiteX4-19" fmla="*/ 0 w 4957763"/>
                <a:gd name="connsiteY4-20" fmla="*/ 0 h 385762"/>
                <a:gd name="connsiteX0-21" fmla="*/ 0 w 4957763"/>
                <a:gd name="connsiteY0-22" fmla="*/ 0 h 385762"/>
                <a:gd name="connsiteX1-23" fmla="*/ 3505200 w 4957763"/>
                <a:gd name="connsiteY1-24" fmla="*/ 0 h 385762"/>
                <a:gd name="connsiteX2-25" fmla="*/ 4957763 w 4957763"/>
                <a:gd name="connsiteY2-26" fmla="*/ 376238 h 385762"/>
                <a:gd name="connsiteX3-27" fmla="*/ 952500 w 4957763"/>
                <a:gd name="connsiteY3-28" fmla="*/ 385762 h 385762"/>
                <a:gd name="connsiteX4-29" fmla="*/ 0 w 4957763"/>
                <a:gd name="connsiteY4-30" fmla="*/ 0 h 385762"/>
                <a:gd name="connsiteX0-31" fmla="*/ 0 w 4962544"/>
                <a:gd name="connsiteY0-32" fmla="*/ 0 h 385762"/>
                <a:gd name="connsiteX1-33" fmla="*/ 3505200 w 4962544"/>
                <a:gd name="connsiteY1-34" fmla="*/ 0 h 385762"/>
                <a:gd name="connsiteX2-35" fmla="*/ 4962544 w 4962544"/>
                <a:gd name="connsiteY2-36" fmla="*/ 373856 h 385762"/>
                <a:gd name="connsiteX3-37" fmla="*/ 952500 w 4962544"/>
                <a:gd name="connsiteY3-38" fmla="*/ 385762 h 385762"/>
                <a:gd name="connsiteX4-39" fmla="*/ 0 w 4962544"/>
                <a:gd name="connsiteY4-40" fmla="*/ 0 h 385762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4962544" h="385762">
                  <a:moveTo>
                    <a:pt x="0" y="0"/>
                  </a:moveTo>
                  <a:lnTo>
                    <a:pt x="3505200" y="0"/>
                  </a:lnTo>
                  <a:lnTo>
                    <a:pt x="4962544" y="373856"/>
                  </a:lnTo>
                  <a:lnTo>
                    <a:pt x="952500" y="38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 userDrawn="1">
              <p:custDataLst>
                <p:tags r:id="rId6"/>
              </p:custDataLst>
            </p:nvPr>
          </p:nvSpPr>
          <p:spPr>
            <a:xfrm>
              <a:off x="2817813" y="5082162"/>
              <a:ext cx="687387" cy="615950"/>
            </a:xfrm>
            <a:custGeom>
              <a:avLst/>
              <a:gdLst>
                <a:gd name="connsiteX0" fmla="*/ 673100 w 673100"/>
                <a:gd name="connsiteY0" fmla="*/ 0 h 615950"/>
                <a:gd name="connsiteX1" fmla="*/ 406400 w 673100"/>
                <a:gd name="connsiteY1" fmla="*/ 615950 h 615950"/>
                <a:gd name="connsiteX2" fmla="*/ 0 w 673100"/>
                <a:gd name="connsiteY2" fmla="*/ 342900 h 615950"/>
                <a:gd name="connsiteX3" fmla="*/ 673100 w 673100"/>
                <a:gd name="connsiteY3" fmla="*/ 0 h 615950"/>
                <a:gd name="connsiteX0-1" fmla="*/ 685007 w 685007"/>
                <a:gd name="connsiteY0-2" fmla="*/ 0 h 615950"/>
                <a:gd name="connsiteX1-3" fmla="*/ 418307 w 685007"/>
                <a:gd name="connsiteY1-4" fmla="*/ 615950 h 615950"/>
                <a:gd name="connsiteX2-5" fmla="*/ 0 w 685007"/>
                <a:gd name="connsiteY2-6" fmla="*/ 350044 h 615950"/>
                <a:gd name="connsiteX3-7" fmla="*/ 685007 w 685007"/>
                <a:gd name="connsiteY3-8" fmla="*/ 0 h 615950"/>
                <a:gd name="connsiteX0-9" fmla="*/ 687388 w 687388"/>
                <a:gd name="connsiteY0-10" fmla="*/ 0 h 615950"/>
                <a:gd name="connsiteX1-11" fmla="*/ 420688 w 687388"/>
                <a:gd name="connsiteY1-12" fmla="*/ 615950 h 615950"/>
                <a:gd name="connsiteX2-13" fmla="*/ 0 w 687388"/>
                <a:gd name="connsiteY2-14" fmla="*/ 350044 h 615950"/>
                <a:gd name="connsiteX3-15" fmla="*/ 687388 w 687388"/>
                <a:gd name="connsiteY3-16" fmla="*/ 0 h 615950"/>
                <a:gd name="connsiteX0-17" fmla="*/ 675671 w 675671"/>
                <a:gd name="connsiteY0-18" fmla="*/ 0 h 615950"/>
                <a:gd name="connsiteX1-19" fmla="*/ 408971 w 675671"/>
                <a:gd name="connsiteY1-20" fmla="*/ 615950 h 615950"/>
                <a:gd name="connsiteX2-21" fmla="*/ 0 w 675671"/>
                <a:gd name="connsiteY2-22" fmla="*/ 354806 h 615950"/>
                <a:gd name="connsiteX3-23" fmla="*/ 675671 w 675671"/>
                <a:gd name="connsiteY3-24" fmla="*/ 0 h 61595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75671" h="615950">
                  <a:moveTo>
                    <a:pt x="675671" y="0"/>
                  </a:moveTo>
                  <a:lnTo>
                    <a:pt x="408971" y="615950"/>
                  </a:lnTo>
                  <a:lnTo>
                    <a:pt x="0" y="354806"/>
                  </a:lnTo>
                  <a:lnTo>
                    <a:pt x="67567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任意多边形 17"/>
            <p:cNvSpPr/>
            <p:nvPr userDrawn="1">
              <p:custDataLst>
                <p:tags r:id="rId7"/>
              </p:custDataLst>
            </p:nvPr>
          </p:nvSpPr>
          <p:spPr>
            <a:xfrm>
              <a:off x="2806700" y="5436174"/>
              <a:ext cx="1104900" cy="1346200"/>
            </a:xfrm>
            <a:custGeom>
              <a:avLst/>
              <a:gdLst>
                <a:gd name="connsiteX0" fmla="*/ 12700 w 1092200"/>
                <a:gd name="connsiteY0" fmla="*/ 0 h 1346200"/>
                <a:gd name="connsiteX1" fmla="*/ 0 w 1092200"/>
                <a:gd name="connsiteY1" fmla="*/ 1346200 h 1346200"/>
                <a:gd name="connsiteX2" fmla="*/ 1092200 w 1092200"/>
                <a:gd name="connsiteY2" fmla="*/ 692150 h 1346200"/>
                <a:gd name="connsiteX3" fmla="*/ 12700 w 1092200"/>
                <a:gd name="connsiteY3" fmla="*/ 0 h 1346200"/>
                <a:gd name="connsiteX0-1" fmla="*/ 12700 w 1104900"/>
                <a:gd name="connsiteY0-2" fmla="*/ 0 h 1346200"/>
                <a:gd name="connsiteX1-3" fmla="*/ 0 w 1104900"/>
                <a:gd name="connsiteY1-4" fmla="*/ 1346200 h 1346200"/>
                <a:gd name="connsiteX2-5" fmla="*/ 1104900 w 1104900"/>
                <a:gd name="connsiteY2-6" fmla="*/ 685800 h 1346200"/>
                <a:gd name="connsiteX3-7" fmla="*/ 12700 w 1104900"/>
                <a:gd name="connsiteY3-8" fmla="*/ 0 h 1346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4900" h="1346200">
                  <a:moveTo>
                    <a:pt x="12700" y="0"/>
                  </a:moveTo>
                  <a:lnTo>
                    <a:pt x="0" y="1346200"/>
                  </a:lnTo>
                  <a:lnTo>
                    <a:pt x="1104900" y="6858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6595" y="2110673"/>
            <a:ext cx="6230009" cy="1154389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12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4730106" y="3458872"/>
            <a:ext cx="4694565" cy="52918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 rot="5400000">
            <a:off x="3694323" y="-1501642"/>
            <a:ext cx="4803354" cy="1083643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17594"/>
            <a:ext cx="10515600" cy="43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9.xml"/><Relationship Id="rId3" Type="http://schemas.openxmlformats.org/officeDocument/2006/relationships/image" Target="../media/image3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2.jpeg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0" Type="http://schemas.openxmlformats.org/officeDocument/2006/relationships/notesSlide" Target="../notesSlides/notesSlide7.xml"/><Relationship Id="rId4" Type="http://schemas.openxmlformats.org/officeDocument/2006/relationships/tags" Target="../tags/tag40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74.xml"/><Relationship Id="rId37" Type="http://schemas.openxmlformats.org/officeDocument/2006/relationships/tags" Target="../tags/tag73.xml"/><Relationship Id="rId36" Type="http://schemas.openxmlformats.org/officeDocument/2006/relationships/tags" Target="../tags/tag72.xml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39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38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427323"/>
            <a:ext cx="9144000" cy="2401888"/>
          </a:xfrm>
        </p:spPr>
        <p:txBody>
          <a:bodyPr/>
          <a:lstStyle/>
          <a:p>
            <a:r>
              <a:rPr lang="ja-JP" altLang="zh-CN" sz="8000" dirty="0"/>
              <a:t>勉強会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sz="2000" dirty="0"/>
              <a:t>15</a:t>
            </a:r>
            <a:r>
              <a:rPr lang="ja-JP" altLang="en-US" sz="2000" dirty="0"/>
              <a:t>日</a:t>
            </a:r>
            <a:r>
              <a:rPr lang="en-US" altLang="en-US" sz="2000" dirty="0"/>
              <a:t>08</a:t>
            </a:r>
            <a:r>
              <a:rPr lang="ja-JP" altLang="en-US" sz="2000" dirty="0"/>
              <a:t>月</a:t>
            </a:r>
            <a:r>
              <a:rPr lang="en-US" altLang="ja-JP" sz="2000" dirty="0"/>
              <a:t>2021</a:t>
            </a:r>
            <a:r>
              <a:rPr lang="ja-JP" altLang="en-US" sz="2000" dirty="0"/>
              <a:t>年</a:t>
            </a:r>
            <a:endParaRPr lang="ja-JP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00937"/>
            <a:ext cx="9144000" cy="625474"/>
          </a:xfrm>
        </p:spPr>
        <p:txBody>
          <a:bodyPr/>
          <a:lstStyle/>
          <a:p>
            <a:r>
              <a:rPr lang="en-US" altLang="zh-CN" sz="1800" dirty="0">
                <a:latin typeface="Bradley Hand ITC" panose="03070402050302030203" charset="0"/>
                <a:cs typeface="Bradley Hand ITC" panose="03070402050302030203" charset="0"/>
              </a:rPr>
              <a:t>Presented By Hnin Hnin Yu</a:t>
            </a:r>
            <a:endParaRPr lang="en-US" altLang="zh-CN" sz="1800" dirty="0"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5285"/>
            <a:ext cx="10515600" cy="864000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sym typeface="+mn-ea"/>
              </a:rPr>
              <a:t>PUT </a:t>
            </a:r>
            <a:r>
              <a:rPr lang="en-US" altLang="ja-JP" dirty="0">
                <a:sym typeface="+mn-ea"/>
              </a:rPr>
              <a:t>METHOD</a:t>
            </a:r>
            <a:endParaRPr lang="en-US" altLang="ja-JP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717675"/>
            <a:ext cx="10445115" cy="43745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PUT → UPDATE</a:t>
            </a:r>
            <a:r>
              <a:rPr lang="ja-JP" altLang="en-US" sz="1800" dirty="0">
                <a:latin typeface="+mn-ea"/>
                <a:cs typeface="+mn-ea"/>
              </a:rPr>
              <a:t>（更新）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「PUT」もPOSTと同様にクライアントからサーバーにデータを送信するときに使います。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新規作成より、既存データの「更新」で使われるのが一般的です。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P</a:t>
            </a:r>
            <a:r>
              <a:rPr lang="en-US" altLang="ja-JP" sz="1800" dirty="0">
                <a:latin typeface="+mn-ea"/>
                <a:cs typeface="+mn-ea"/>
              </a:rPr>
              <a:t>UT が使われる場面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既存アカウントに追加の情報を送る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既存のブログ記事の更新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Twitterでの既存ツイートの更新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Facebookでのコメント編集</a:t>
            </a:r>
            <a:endParaRPr lang="en-US" altLang="ja-JP" sz="1800" dirty="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5285"/>
            <a:ext cx="10515600" cy="864000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sym typeface="+mn-ea"/>
              </a:rPr>
              <a:t>DELETE </a:t>
            </a:r>
            <a:r>
              <a:rPr lang="en-US" altLang="ja-JP" dirty="0">
                <a:sym typeface="+mn-ea"/>
              </a:rPr>
              <a:t>METHOD</a:t>
            </a:r>
            <a:endParaRPr lang="en-US" altLang="ja-JP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717675"/>
            <a:ext cx="10445115" cy="43745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DELETE → DELETE</a:t>
            </a:r>
            <a:r>
              <a:rPr lang="ja-JP" altLang="en-US" sz="1800" dirty="0">
                <a:latin typeface="+mn-ea"/>
                <a:cs typeface="+mn-ea"/>
              </a:rPr>
              <a:t>（削除）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DELETE」は既存データを削除したいときに使います。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DELETE が使われる場面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既存アカウントの削除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既存のブログ記事の削除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Twitterでの既存ツイートの削除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Facebookでのコメント削除</a:t>
            </a:r>
            <a:endParaRPr lang="en-US" altLang="ja-JP" sz="1800" dirty="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>
                <a:sym typeface="+mn-ea"/>
              </a:rPr>
              <a:t>Git </a:t>
            </a:r>
            <a:r>
              <a:rPr lang="ja-JP" altLang="en-US" dirty="0">
                <a:sym typeface="+mn-ea"/>
              </a:rPr>
              <a:t>は何ですか？</a:t>
            </a:r>
            <a:endParaRPr lang="en-US" altLang="ja-JP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分散型バージョン管理システムです</a:t>
            </a:r>
            <a:r>
              <a:rPr lang="ja-JP" altLang="en-US" sz="1800" dirty="0">
                <a:latin typeface="+mn-ea"/>
                <a:cs typeface="+mn-ea"/>
              </a:rPr>
              <a:t>。</a:t>
            </a:r>
            <a:endParaRPr lang="ja-JP" altLang="en-US" sz="1800" dirty="0">
              <a:latin typeface="+mn-ea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Gitでできること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新旧のファイルを一括管理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簡単に古いファイルに戻せる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チームでファイルの変更履歴を共有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チームで修正した部分を統合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チームでの業務を効率化できる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様々なファイルを管理可能</a:t>
            </a:r>
            <a:endParaRPr lang="en-US" altLang="ja-JP" sz="1800" dirty="0">
              <a:latin typeface="+mn-ea"/>
              <a:cs typeface="+mn-ea"/>
            </a:endParaRPr>
          </a:p>
        </p:txBody>
      </p:sp>
      <p:pic>
        <p:nvPicPr>
          <p:cNvPr id="2" name="Content Placeholder 1" descr="git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9175" y="2279015"/>
            <a:ext cx="5181600" cy="3128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/>
        <p:txBody>
          <a:bodyPr>
            <a:normAutofit fontScale="8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sng" dirty="0"/>
              <a:t>clone（クローン）</a:t>
            </a:r>
            <a:endParaRPr lang="zh-CN" altLang="en-US" sz="2400" dirty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2055" dirty="0"/>
              <a:t>リモートリポジトリを複製してローカルリポジトリを作ることです。</a:t>
            </a:r>
            <a:endParaRPr lang="zh-CN" altLang="en-US" sz="2055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sng" dirty="0"/>
              <a:t>repository（リポジトリ）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履歴管理を行う場所です。</a:t>
            </a:r>
            <a:endParaRPr lang="zh-CN" altLang="en-US" sz="2055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sng" dirty="0"/>
              <a:t>push（プッシュ）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ローカルリポジトリの変更をリモートリポジトリに反映させることです。</a:t>
            </a:r>
            <a:endParaRPr lang="zh-CN" altLang="en-US" sz="2055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u="sng" dirty="0"/>
              <a:t>commit（コミット）</a:t>
            </a:r>
            <a:endParaRPr lang="zh-CN" altLang="en-US" sz="2400" dirty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2055" dirty="0"/>
              <a:t>インデックスに登録してある変更対象をローカルリポジトリに反映させることです。</a:t>
            </a:r>
            <a:endParaRPr lang="zh-CN" altLang="en-US" sz="2055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400" u="sng" dirty="0"/>
              <a:t>branch（ブランチ）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履歴管理を枝のようにわかれさせたものです。</a:t>
            </a:r>
            <a:endParaRPr lang="zh-CN" altLang="en-US" sz="2055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>
            <a:normAutofit fontScale="8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6.    </a:t>
            </a:r>
            <a:r>
              <a:rPr lang="zh-CN" altLang="en-US" sz="2400" u="sng" dirty="0"/>
              <a:t>merge（マージ）</a:t>
            </a:r>
            <a:endParaRPr lang="zh-CN" altLang="en-US" sz="2400" u="sng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異なるブランチの変更を反映することです。</a:t>
            </a:r>
            <a:endParaRPr lang="zh-CN" altLang="en-US" sz="2055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7.    </a:t>
            </a:r>
            <a:r>
              <a:rPr lang="en-US" altLang="zh-CN" sz="2400" u="sng" dirty="0"/>
              <a:t>pull</a:t>
            </a:r>
            <a:r>
              <a:rPr lang="zh-CN" altLang="en-US" sz="2400" u="sng" dirty="0"/>
              <a:t>（プル）</a:t>
            </a:r>
            <a:endParaRPr lang="zh-CN" altLang="en-US" sz="2400" u="sng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リモートリポジトリの変更をローカルリポジトリに反映させることです。</a:t>
            </a:r>
            <a:endParaRPr lang="zh-CN" altLang="en-US" sz="2055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8.    </a:t>
            </a:r>
            <a:r>
              <a:rPr lang="zh-CN" altLang="en-US" sz="2400" u="sng" dirty="0"/>
              <a:t>fetch（フェッチ）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リモートリポジトリの変更をローカルリポジトリに反映させることです。</a:t>
            </a:r>
            <a:endParaRPr lang="zh-CN" altLang="en-US" sz="2055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9.   </a:t>
            </a:r>
            <a:r>
              <a:rPr lang="zh-CN" altLang="en-US" sz="2400" u="sng" dirty="0"/>
              <a:t>インデックス</a:t>
            </a:r>
            <a:endParaRPr lang="zh-CN" altLang="en-US" sz="2400" u="sng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コミットしたいファイルやファイルの一部を登録する部分です。</a:t>
            </a:r>
            <a:endParaRPr lang="zh-CN" altLang="en-US" sz="2055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10.  </a:t>
            </a:r>
            <a:r>
              <a:rPr lang="zh-CN" altLang="en-US" sz="2400" u="sng" dirty="0"/>
              <a:t>ワークツリー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55" dirty="0"/>
              <a:t>履歴管理を行いたいファイルがある場所です。</a:t>
            </a:r>
            <a:endParaRPr lang="zh-CN" altLang="en-US" sz="2055" dirty="0"/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rot="5400000">
            <a:off x="4365938" y="3759166"/>
            <a:ext cx="346012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Gitで使う専門用語10個</a:t>
            </a:r>
            <a:endParaRPr lang="en-US" altLang="ja-JP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6" grpId="1" build="p"/>
      <p:bldP spid="2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+mn-ea"/>
                <a:cs typeface="+mn-ea"/>
              </a:rPr>
              <a:t>git clone [url]</a:t>
            </a:r>
            <a:endParaRPr lang="zh-CN" altLang="en-US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git clone [url]</a:t>
            </a:r>
            <a:endParaRPr lang="zh-CN" altLang="en-US" sz="1800" dirty="0">
              <a:latin typeface="+mn-ea"/>
              <a:cs typeface="+mn-e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  <a:cs typeface="+mn-ea"/>
              </a:rPr>
              <a:t>git add</a:t>
            </a:r>
            <a:endParaRPr lang="zh-CN" altLang="en-US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+mn-ea"/>
                <a:cs typeface="+mn-ea"/>
              </a:rPr>
              <a:t>git add *</a:t>
            </a:r>
            <a:endParaRPr lang="zh-CN" altLang="en-US" sz="1800" dirty="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+mn-ea"/>
                <a:cs typeface="+mn-ea"/>
              </a:rPr>
              <a:t>git commit</a:t>
            </a:r>
            <a:endParaRPr lang="en-US" altLang="zh-CN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800" dirty="0">
                <a:latin typeface="+mn-ea"/>
                <a:cs typeface="+mn-ea"/>
              </a:rPr>
              <a:t>git commit -m “[ Type in the commit message]”  </a:t>
            </a:r>
            <a:endParaRPr lang="en-US" altLang="zh-CN" sz="1800" dirty="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+mn-ea"/>
                <a:cs typeface="+mn-ea"/>
              </a:rPr>
              <a:t>git push</a:t>
            </a:r>
            <a:endParaRPr lang="zh-CN" altLang="en-US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540" dirty="0">
                <a:latin typeface="+mn-ea"/>
                <a:cs typeface="+mn-ea"/>
              </a:rPr>
              <a:t>git push [variable name] [branch]</a:t>
            </a:r>
            <a:endParaRPr lang="en-US" altLang="zh-CN" sz="1540" dirty="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+mn-ea"/>
                <a:cs typeface="+mn-ea"/>
              </a:rPr>
              <a:t>git pull</a:t>
            </a:r>
            <a:endParaRPr lang="zh-CN" altLang="en-US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+mn-ea"/>
                <a:cs typeface="+mn-ea"/>
              </a:rPr>
              <a:t>git pull  </a:t>
            </a:r>
            <a:endParaRPr lang="zh-CN" altLang="en-US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</a:pPr>
            <a:endParaRPr lang="zh-CN" altLang="en-US" sz="1800" dirty="0">
              <a:latin typeface="+mn-ea"/>
              <a:cs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git diff</a:t>
            </a:r>
            <a:endParaRPr lang="zh-CN" altLang="en-US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git diff [first branch] [second branch]  </a:t>
            </a:r>
            <a:endParaRPr lang="en-US" altLang="zh-CN" sz="1800" dirty="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git reset</a:t>
            </a:r>
            <a:endParaRPr lang="zh-CN" altLang="en-US" sz="1800" dirty="0">
              <a:latin typeface="+mn-ea"/>
              <a:cs typeface="+mn-ea"/>
              <a:sym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git reset [file]</a:t>
            </a:r>
            <a:endParaRPr lang="zh-CN" altLang="en-US" sz="1800" dirty="0">
              <a:latin typeface="+mn-ea"/>
              <a:cs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+mn-ea"/>
                <a:cs typeface="+mn-ea"/>
              </a:rPr>
              <a:t>git checkout</a:t>
            </a:r>
            <a:endParaRPr lang="en-US" altLang="zh-CN" sz="1800" dirty="0"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800" dirty="0">
                <a:latin typeface="+mn-ea"/>
                <a:cs typeface="+mn-ea"/>
              </a:rPr>
              <a:t>git checkout [branch name]  </a:t>
            </a:r>
            <a:endParaRPr lang="en-US" altLang="zh-CN" sz="1800" dirty="0"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git log</a:t>
            </a:r>
            <a:endParaRPr lang="zh-CN" altLang="en-US" sz="1800" dirty="0">
              <a:latin typeface="+mn-ea"/>
              <a:cs typeface="+mn-ea"/>
              <a:sym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git log</a:t>
            </a:r>
            <a:endParaRPr lang="zh-CN" altLang="en-US" sz="1800" dirty="0">
              <a:latin typeface="+mn-ea"/>
              <a:cs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+mn-ea"/>
                <a:cs typeface="+mn-ea"/>
              </a:rPr>
              <a:t>git status</a:t>
            </a:r>
            <a:endParaRPr lang="zh-CN" altLang="en-US" sz="1800" dirty="0">
              <a:latin typeface="+mn-ea"/>
              <a:cs typeface="+mn-ea"/>
              <a:sym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git status</a:t>
            </a:r>
            <a:r>
              <a:rPr lang="en-US" altLang="zh-CN" sz="1800" dirty="0">
                <a:latin typeface="+mn-ea"/>
                <a:cs typeface="+mn-ea"/>
              </a:rPr>
              <a:t>	</a:t>
            </a:r>
            <a:endParaRPr lang="en-US" altLang="zh-CN" sz="1800" dirty="0">
              <a:latin typeface="+mn-ea"/>
              <a:cs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800" dirty="0">
              <a:latin typeface="+mn-ea"/>
              <a:cs typeface="+mn-ea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rot="5400000">
            <a:off x="4365938" y="3759166"/>
            <a:ext cx="346012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  <a:sym typeface="+mn-ea"/>
              </a:rPr>
              <a:t>Git 基本的な使い方</a:t>
            </a:r>
            <a:endParaRPr lang="en-US" altLang="ja-JP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6" grpId="1" build="p"/>
      <p:bldP spid="2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fab1e4e5d5dcc9476eb36223b51d6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1730375"/>
            <a:ext cx="3048000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1192530" y="1906270"/>
            <a:ext cx="4591685" cy="831215"/>
            <a:chOff x="1669962" y="1973491"/>
            <a:chExt cx="4469130" cy="831215"/>
          </a:xfrm>
        </p:grpSpPr>
        <p:sp>
          <p:nvSpPr>
            <p:cNvPr id="17" name="任意多边形 16"/>
            <p:cNvSpPr/>
            <p:nvPr>
              <p:custDataLst>
                <p:tags r:id="rId2"/>
              </p:custDataLst>
            </p:nvPr>
          </p:nvSpPr>
          <p:spPr>
            <a:xfrm>
              <a:off x="1669962" y="1973491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800" dirty="0">
                  <a:solidFill>
                    <a:schemeClr val="accent1"/>
                  </a:solidFill>
                  <a:latin typeface="+mn-ea"/>
                </a:rPr>
                <a:t>１</a:t>
              </a:r>
              <a:endParaRPr lang="ja-JP" altLang="en-US" sz="2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2517687" y="2152561"/>
              <a:ext cx="3621405" cy="65214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2800" dirty="0">
                  <a:latin typeface="+mn-ea"/>
                  <a:cs typeface="+mn-ea"/>
                </a:rPr>
                <a:t>MVC</a:t>
              </a:r>
              <a:r>
                <a:rPr lang="ja-JP" altLang="en-US" sz="2800" dirty="0">
                  <a:latin typeface="+mn-ea"/>
                  <a:cs typeface="+mn-ea"/>
                </a:rPr>
                <a:t>とは何ですか？</a:t>
              </a:r>
              <a:endParaRPr lang="ja-JP" altLang="en-US" sz="2800" dirty="0">
                <a:latin typeface="+mn-ea"/>
                <a:cs typeface="+mn-ea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4"/>
              </p:custDataLst>
            </p:nvPr>
          </p:nvCxnSpPr>
          <p:spPr>
            <a:xfrm>
              <a:off x="2335477" y="2777450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3926205" y="3509645"/>
            <a:ext cx="4759960" cy="831215"/>
            <a:chOff x="1669962" y="3263527"/>
            <a:chExt cx="4632960" cy="831215"/>
          </a:xfrm>
        </p:grpSpPr>
        <p:sp>
          <p:nvSpPr>
            <p:cNvPr id="21" name="任意多边形 20"/>
            <p:cNvSpPr/>
            <p:nvPr>
              <p:custDataLst>
                <p:tags r:id="rId6"/>
              </p:custDataLst>
            </p:nvPr>
          </p:nvSpPr>
          <p:spPr>
            <a:xfrm>
              <a:off x="1669962" y="3263527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800" dirty="0">
                  <a:solidFill>
                    <a:schemeClr val="accent1"/>
                  </a:solidFill>
                  <a:latin typeface="+mn-ea"/>
                </a:rPr>
                <a:t>２</a:t>
              </a:r>
              <a:endParaRPr lang="ja-JP" altLang="en-US" sz="2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2517687" y="3442597"/>
              <a:ext cx="3785235" cy="65214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2800" dirty="0">
                  <a:latin typeface="+mn-ea"/>
                  <a:cs typeface="+mn-ea"/>
                </a:rPr>
                <a:t>Httpメソッド</a:t>
              </a:r>
              <a:r>
                <a:rPr lang="ja-JP" altLang="zh-CN" sz="2800" dirty="0">
                  <a:latin typeface="+mn-ea"/>
                  <a:cs typeface="+mn-ea"/>
                </a:rPr>
                <a:t>一覧</a:t>
              </a:r>
              <a:endParaRPr lang="ja-JP" altLang="zh-CN" sz="2800" dirty="0">
                <a:latin typeface="+mn-ea"/>
                <a:cs typeface="+mn-ea"/>
              </a:endParaRPr>
            </a:p>
          </p:txBody>
        </p:sp>
        <p:cxnSp>
          <p:nvCxnSpPr>
            <p:cNvPr id="27" name="直接连接符 26"/>
            <p:cNvCxnSpPr/>
            <p:nvPr>
              <p:custDataLst>
                <p:tags r:id="rId8"/>
              </p:custDataLst>
            </p:nvPr>
          </p:nvCxnSpPr>
          <p:spPr>
            <a:xfrm>
              <a:off x="2335477" y="4067486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>
            <p:custDataLst>
              <p:tags r:id="rId9"/>
            </p:custDataLst>
          </p:nvPr>
        </p:nvGrpSpPr>
        <p:grpSpPr>
          <a:xfrm>
            <a:off x="6672580" y="5140325"/>
            <a:ext cx="4478655" cy="831215"/>
            <a:chOff x="1669962" y="4553565"/>
            <a:chExt cx="4359362" cy="831514"/>
          </a:xfrm>
        </p:grpSpPr>
        <p:sp>
          <p:nvSpPr>
            <p:cNvPr id="29" name="任意多边形 28"/>
            <p:cNvSpPr/>
            <p:nvPr>
              <p:custDataLst>
                <p:tags r:id="rId10"/>
              </p:custDataLst>
            </p:nvPr>
          </p:nvSpPr>
          <p:spPr>
            <a:xfrm>
              <a:off x="1669962" y="4553565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800" dirty="0">
                  <a:solidFill>
                    <a:schemeClr val="accent1"/>
                  </a:solidFill>
                  <a:latin typeface="+mn-ea"/>
                </a:rPr>
                <a:t>３</a:t>
              </a:r>
              <a:endParaRPr lang="ja-JP" altLang="en-US" sz="2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1"/>
              </p:custDataLst>
            </p:nvPr>
          </p:nvSpPr>
          <p:spPr>
            <a:xfrm>
              <a:off x="2517412" y="4732724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800" dirty="0">
                  <a:latin typeface="+mn-ea"/>
                  <a:cs typeface="+mn-ea"/>
                </a:rPr>
                <a:t>Git 基本的な使い方</a:t>
              </a:r>
              <a:endParaRPr lang="en-US" altLang="zh-CN" sz="2800" dirty="0">
                <a:latin typeface="+mn-ea"/>
                <a:cs typeface="+mn-ea"/>
              </a:endParaRPr>
            </a:p>
          </p:txBody>
        </p:sp>
        <p:cxnSp>
          <p:nvCxnSpPr>
            <p:cNvPr id="31" name="直接连接符 30"/>
            <p:cNvCxnSpPr/>
            <p:nvPr>
              <p:custDataLst>
                <p:tags r:id="rId12"/>
              </p:custDataLst>
            </p:nvPr>
          </p:nvCxnSpPr>
          <p:spPr>
            <a:xfrm>
              <a:off x="2335477" y="5357524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1"/>
          <p:nvPr/>
        </p:nvSpPr>
        <p:spPr>
          <a:xfrm>
            <a:off x="1177290" y="556895"/>
            <a:ext cx="98367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da-DK" altLang="zh-CN" sz="4000" smtClean="0">
                <a:latin typeface="+mj-ea"/>
                <a:ea typeface="+mj-ea"/>
                <a:sym typeface="+mn-ea"/>
              </a:rPr>
              <a:t>アジェンダ</a:t>
            </a:r>
            <a:r>
              <a:rPr lang="ja-JP" altLang="zh-CN" sz="4000" smtClean="0">
                <a:latin typeface="+mj-ea"/>
                <a:ea typeface="+mj-ea"/>
                <a:sym typeface="+mn-ea"/>
              </a:rPr>
              <a:t>は</a:t>
            </a:r>
            <a:endParaRPr lang="ja-JP" altLang="zh-CN" sz="4000" smtClean="0">
              <a:latin typeface="+mj-ea"/>
              <a:ea typeface="+mj-ea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5285"/>
            <a:ext cx="10515600" cy="864000"/>
          </a:xfrm>
          <a:ln>
            <a:noFill/>
          </a:ln>
        </p:spPr>
        <p:txBody>
          <a:bodyPr/>
          <a:lstStyle/>
          <a:p>
            <a:r>
              <a:rPr lang="en-US" altLang="zh-CN" sz="4000" dirty="0">
                <a:latin typeface="+mj-ea"/>
                <a:cs typeface="+mj-ea"/>
                <a:sym typeface="+mn-ea"/>
              </a:rPr>
              <a:t>MVC</a:t>
            </a:r>
            <a:r>
              <a:rPr lang="ja-JP" altLang="en-US" sz="4000" dirty="0">
                <a:latin typeface="+mj-ea"/>
                <a:cs typeface="+mj-ea"/>
                <a:sym typeface="+mn-ea"/>
              </a:rPr>
              <a:t>とは何ですか？</a:t>
            </a:r>
            <a:endParaRPr lang="zh-CN" altLang="en-US" sz="4000" dirty="0">
              <a:latin typeface="+mj-ea"/>
              <a:cs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717675"/>
            <a:ext cx="10445115" cy="43745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+mn-ea"/>
                <a:cs typeface="+mn-ea"/>
              </a:rPr>
              <a:t>「Model View Controller（モデル・ビュー・コントーラー）」という</a:t>
            </a:r>
            <a:r>
              <a:rPr altLang="ja-JP" sz="2000" dirty="0">
                <a:latin typeface="+mn-ea"/>
                <a:cs typeface="+mn-ea"/>
              </a:rPr>
              <a:t>デザインパターン</a:t>
            </a:r>
            <a:endParaRPr altLang="ja-JP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+mn-ea"/>
                <a:cs typeface="+mn-ea"/>
              </a:rPr>
              <a:t>フレームワークを実装する前準備に使うもの</a:t>
            </a:r>
            <a:endParaRPr lang="ja-JP" altLang="ja-JP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+mn-ea"/>
                <a:cs typeface="+mn-ea"/>
                <a:sym typeface="+mn-ea"/>
              </a:rPr>
              <a:t>要は</a:t>
            </a:r>
            <a:r>
              <a:rPr lang="ja-JP" altLang="en-US" sz="2000" dirty="0">
                <a:latin typeface="+mn-ea"/>
                <a:cs typeface="+mn-ea"/>
              </a:rPr>
              <a:t>「アプリケーション設計」の機能を整理するための「概念</a:t>
            </a:r>
            <a:r>
              <a:rPr lang="ja-JP" altLang="en-US" sz="2000" dirty="0">
                <a:latin typeface="+mn-ea"/>
                <a:cs typeface="+mn-ea"/>
                <a:sym typeface="+mn-ea"/>
              </a:rPr>
              <a:t>（コンセプト）</a:t>
            </a:r>
            <a:r>
              <a:rPr lang="ja-JP" altLang="en-US" sz="2000" dirty="0">
                <a:latin typeface="+mn-ea"/>
                <a:cs typeface="+mn-ea"/>
              </a:rPr>
              <a:t>」　</a:t>
            </a:r>
            <a:endParaRPr lang="ja-JP" altLang="en-US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+mn-ea"/>
                <a:cs typeface="+mn-ea"/>
              </a:rPr>
              <a:t>MVCそれぞれの役割</a:t>
            </a:r>
            <a:endParaRPr lang="ja-JP" altLang="en-US" sz="2000" dirty="0">
              <a:latin typeface="+mn-ea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ja-JP" altLang="en-US" sz="2000" dirty="0">
                <a:latin typeface="+mn-ea"/>
                <a:cs typeface="+mn-ea"/>
              </a:rPr>
              <a:t>「M」</a:t>
            </a:r>
            <a:r>
              <a:rPr lang="en-US" altLang="ja-JP" sz="2000" dirty="0">
                <a:latin typeface="+mn-ea"/>
                <a:cs typeface="+mn-ea"/>
              </a:rPr>
              <a:t>→</a:t>
            </a:r>
            <a:r>
              <a:rPr lang="ja-JP" altLang="en-US" sz="2000" dirty="0">
                <a:latin typeface="+mn-ea"/>
                <a:cs typeface="+mn-ea"/>
              </a:rPr>
              <a:t>　モデル</a:t>
            </a:r>
            <a:endParaRPr lang="ja-JP" altLang="en-US" sz="20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ja-JP" altLang="en-US" sz="2000" dirty="0">
                <a:latin typeface="+mn-ea"/>
                <a:cs typeface="+mn-ea"/>
                <a:sym typeface="+mn-ea"/>
              </a:rPr>
              <a:t>データベースとデータのやり取りを行う機能を実装したり</a:t>
            </a:r>
            <a:endParaRPr lang="ja-JP" altLang="en-US" sz="20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ja-JP" altLang="en-US" sz="2000" dirty="0">
                <a:latin typeface="+mn-ea"/>
                <a:cs typeface="+mn-ea"/>
                <a:sym typeface="+mn-ea"/>
              </a:rPr>
              <a:t>データベースから取得したデータをプログラムで扱いやすい形式でデータを変換するというような役割を担っています。</a:t>
            </a:r>
            <a:endParaRPr lang="ja-JP" altLang="en-US" sz="2000" dirty="0">
              <a:latin typeface="+mn-ea"/>
              <a:cs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ja-JP" altLang="en-US" sz="2000" dirty="0">
              <a:latin typeface="+mn-ea"/>
              <a:cs typeface="+mn-ea"/>
            </a:endParaRPr>
          </a:p>
          <a:p>
            <a:pPr lvl="2">
              <a:lnSpc>
                <a:spcPct val="100000"/>
              </a:lnSpc>
            </a:pPr>
            <a:endParaRPr lang="ja-JP" altLang="en-US" sz="2000" dirty="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5285"/>
            <a:ext cx="10515600" cy="864000"/>
          </a:xfrm>
          <a:ln>
            <a:noFill/>
          </a:ln>
        </p:spPr>
        <p:txBody>
          <a:bodyPr/>
          <a:lstStyle/>
          <a:p>
            <a:r>
              <a:rPr lang="en-US" altLang="zh-CN" sz="4000" dirty="0">
                <a:latin typeface="+mj-ea"/>
                <a:cs typeface="+mj-ea"/>
                <a:sym typeface="+mn-ea"/>
              </a:rPr>
              <a:t>MVC</a:t>
            </a:r>
            <a:r>
              <a:rPr lang="ja-JP" altLang="en-US" sz="4000" dirty="0">
                <a:latin typeface="+mj-ea"/>
                <a:cs typeface="+mj-ea"/>
                <a:sym typeface="+mn-ea"/>
              </a:rPr>
              <a:t>とは何ですか？</a:t>
            </a:r>
            <a:endParaRPr lang="zh-CN" altLang="en-US" sz="4000" dirty="0">
              <a:latin typeface="+mj-ea"/>
              <a:cs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717675"/>
            <a:ext cx="10445115" cy="4374515"/>
          </a:xfrm>
        </p:spPr>
        <p:txBody>
          <a:bodyPr>
            <a:normAutofit lnSpcReduction="20000"/>
          </a:bodyPr>
          <a:lstStyle/>
          <a:p>
            <a:pPr marL="457200" lvl="1" indent="0">
              <a:buNone/>
            </a:pPr>
            <a:endParaRPr lang="ja-JP" altLang="en-US" sz="2400" dirty="0"/>
          </a:p>
          <a:p>
            <a:pPr lvl="1">
              <a:lnSpc>
                <a:spcPct val="150000"/>
              </a:lnSpc>
            </a:pPr>
            <a:r>
              <a:rPr lang="ja-JP" altLang="en-US" sz="2400" dirty="0">
                <a:sym typeface="+mn-ea"/>
              </a:rPr>
              <a:t>「V」</a:t>
            </a:r>
            <a:r>
              <a:rPr lang="en-US" altLang="ja-JP" sz="2400" dirty="0">
                <a:sym typeface="+mn-ea"/>
              </a:rPr>
              <a:t>→</a:t>
            </a:r>
            <a:r>
              <a:rPr lang="ja-JP" altLang="en-US" sz="2400" dirty="0">
                <a:sym typeface="+mn-ea"/>
              </a:rPr>
              <a:t>　ビュー</a:t>
            </a:r>
            <a:endParaRPr lang="ja-JP" altLang="en-US" sz="2400" dirty="0"/>
          </a:p>
          <a:p>
            <a:pPr lvl="2">
              <a:lnSpc>
                <a:spcPct val="150000"/>
              </a:lnSpc>
            </a:pPr>
            <a:r>
              <a:rPr lang="ja-JP" altLang="en-US" sz="2400" dirty="0">
                <a:sym typeface="+mn-ea"/>
              </a:rPr>
              <a:t>データベースから取得したデータをWebブラウザに表示する</a:t>
            </a:r>
            <a:endParaRPr lang="ja-JP" altLang="en-US" sz="2400" dirty="0"/>
          </a:p>
          <a:p>
            <a:pPr lvl="2">
              <a:lnSpc>
                <a:spcPct val="150000"/>
              </a:lnSpc>
            </a:pPr>
            <a:r>
              <a:rPr lang="ja-JP" altLang="en-US" sz="2400" dirty="0">
                <a:sym typeface="+mn-ea"/>
              </a:rPr>
              <a:t>動的に生成する部分を担っているのはビューです。</a:t>
            </a:r>
            <a:endParaRPr lang="ja-JP" altLang="en-US" sz="2400" dirty="0"/>
          </a:p>
          <a:p>
            <a:pPr marL="457200" lvl="1" indent="0">
              <a:lnSpc>
                <a:spcPct val="150000"/>
              </a:lnSpc>
              <a:buNone/>
            </a:pPr>
            <a:endParaRPr lang="ja-JP" altLang="en-US" sz="2400" dirty="0"/>
          </a:p>
          <a:p>
            <a:pPr lvl="1">
              <a:lnSpc>
                <a:spcPct val="150000"/>
              </a:lnSpc>
            </a:pPr>
            <a:r>
              <a:rPr lang="ja-JP" altLang="en-US" sz="2400" dirty="0"/>
              <a:t>「C」</a:t>
            </a:r>
            <a:r>
              <a:rPr lang="en-US" altLang="ja-JP" sz="2400" dirty="0"/>
              <a:t>→</a:t>
            </a:r>
            <a:r>
              <a:rPr lang="ja-JP" altLang="en-US" sz="2400" dirty="0"/>
              <a:t>　コントローラー</a:t>
            </a:r>
            <a:endParaRPr lang="ja-JP" altLang="en-US" sz="2400" dirty="0"/>
          </a:p>
          <a:p>
            <a:pPr lvl="2">
              <a:lnSpc>
                <a:spcPct val="150000"/>
              </a:lnSpc>
            </a:pPr>
            <a:r>
              <a:rPr lang="ja-JP" altLang="en-US" sz="2400" dirty="0"/>
              <a:t>クライアントから来たリクエストURLに応じて、あらかじめ設定した処理を行います。</a:t>
            </a:r>
            <a:endParaRPr lang="ja-JP" altLang="en-US" sz="2400" dirty="0"/>
          </a:p>
          <a:p>
            <a:pPr lvl="2"/>
            <a:endParaRPr lang="ja-JP" altLang="en-US" sz="2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43230" y="1292860"/>
            <a:ext cx="4956810" cy="381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クライアントからリクエストをコントローラーが受け取ります。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そして受け取った値をモデル経由でデータベースからデータを取得します。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モデル経由で受け取ったデータをビューに渡します。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動的生成されたHTMLをクライアントに渡します。</a:t>
            </a:r>
            <a:endParaRPr lang="zh-CN" altLang="en-US" dirty="0"/>
          </a:p>
        </p:txBody>
      </p:sp>
      <p:pic>
        <p:nvPicPr>
          <p:cNvPr id="2" name="Picture 1" descr="MV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55" y="1292860"/>
            <a:ext cx="6166485" cy="3950970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75285"/>
            <a:ext cx="10515600" cy="86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dirty="0">
                <a:latin typeface="+mj-ea"/>
                <a:cs typeface="+mj-ea"/>
                <a:sym typeface="+mn-ea"/>
              </a:rPr>
              <a:t>【処理手順】</a:t>
            </a:r>
            <a:endParaRPr sz="4000" dirty="0">
              <a:latin typeface="+mj-ea"/>
              <a:cs typeface="+mj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5285"/>
            <a:ext cx="10515600" cy="864000"/>
          </a:xfrm>
          <a:ln>
            <a:noFill/>
          </a:ln>
        </p:spPr>
        <p:txBody>
          <a:bodyPr/>
          <a:lstStyle/>
          <a:p>
            <a:r>
              <a:rPr lang="en-US" altLang="zh-CN" sz="4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  <a:sym typeface="+mn-ea"/>
              </a:rPr>
              <a:t>Http</a:t>
            </a:r>
            <a:r>
              <a:rPr lang="en-US" altLang="zh-CN" sz="4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sym typeface="+mn-ea"/>
              </a:rPr>
              <a:t>メソッド</a:t>
            </a:r>
            <a:r>
              <a:rPr lang="ja-JP" altLang="en-US" sz="4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sym typeface="+mn-ea"/>
              </a:rPr>
              <a:t>とは</a:t>
            </a:r>
            <a:endParaRPr lang="ja-JP" altLang="en-US" sz="40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717675"/>
            <a:ext cx="10445115" cy="43745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ja-JP" dirty="0">
                <a:latin typeface="+mn-ea"/>
                <a:cs typeface="+mn-ea"/>
              </a:rPr>
              <a:t>HTTPメソッドとは、「クライアントがサーバーにしてほしいことを依頼するための手段」</a:t>
            </a:r>
            <a:endParaRPr lang="en-US" altLang="ja-JP" dirty="0">
              <a:latin typeface="+mn-ea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+mn-ea"/>
                <a:cs typeface="+mn-ea"/>
              </a:rPr>
              <a:t>クライアントがサーバーに依頼(=リクエスト)を投げる際に、</a:t>
            </a:r>
            <a:endParaRPr lang="en-US" altLang="ja-JP" dirty="0">
              <a:latin typeface="+mn-ea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+mn-ea"/>
                <a:cs typeface="+mn-ea"/>
              </a:rPr>
              <a:t>リクエストの種類に応じてHTTPメソッドの種類を切り換えることができます。</a:t>
            </a:r>
            <a:endParaRPr lang="en-US" altLang="ja-JP" dirty="0">
              <a:latin typeface="+mn-ea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+mn-ea"/>
                <a:cs typeface="+mn-ea"/>
              </a:rPr>
              <a:t>特にAPIを使った開発をするときに、「HTTPメソッド」が何かを理解して実装することが大切にな</a:t>
            </a:r>
            <a:r>
              <a:rPr lang="ja-JP" altLang="ja-JP" dirty="0">
                <a:latin typeface="+mn-ea"/>
                <a:cs typeface="+mn-ea"/>
              </a:rPr>
              <a:t>ります。</a:t>
            </a:r>
            <a:endParaRPr lang="ja-JP" altLang="ja-JP" dirty="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>
            <p:custDataLst>
              <p:tags r:id="rId1"/>
            </p:custDataLst>
          </p:nvPr>
        </p:nvGrpSpPr>
        <p:grpSpPr>
          <a:xfrm>
            <a:off x="1192647" y="1365796"/>
            <a:ext cx="4359362" cy="831514"/>
            <a:chOff x="1669962" y="1973491"/>
            <a:chExt cx="4359362" cy="831514"/>
          </a:xfrm>
        </p:grpSpPr>
        <p:sp>
          <p:nvSpPr>
            <p:cNvPr id="7" name="任意多边形 6"/>
            <p:cNvSpPr/>
            <p:nvPr>
              <p:custDataLst>
                <p:tags r:id="rId2"/>
              </p:custDataLst>
            </p:nvPr>
          </p:nvSpPr>
          <p:spPr>
            <a:xfrm>
              <a:off x="1669962" y="1973491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１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2517412" y="2152650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GET</a:t>
              </a:r>
              <a:endParaRPr lang="en-US" altLang="zh-CN" sz="2000" dirty="0"/>
            </a:p>
          </p:txBody>
        </p:sp>
        <p:cxnSp>
          <p:nvCxnSpPr>
            <p:cNvPr id="8" name="直接连接符 7"/>
            <p:cNvCxnSpPr/>
            <p:nvPr>
              <p:custDataLst>
                <p:tags r:id="rId4"/>
              </p:custDataLst>
            </p:nvPr>
          </p:nvCxnSpPr>
          <p:spPr>
            <a:xfrm>
              <a:off x="2335477" y="2777450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>
            <p:custDataLst>
              <p:tags r:id="rId5"/>
            </p:custDataLst>
          </p:nvPr>
        </p:nvGrpSpPr>
        <p:grpSpPr>
          <a:xfrm>
            <a:off x="6635232" y="1353097"/>
            <a:ext cx="4359362" cy="831514"/>
            <a:chOff x="1669962" y="3263527"/>
            <a:chExt cx="4359362" cy="831514"/>
          </a:xfrm>
        </p:grpSpPr>
        <p:sp>
          <p:nvSpPr>
            <p:cNvPr id="11" name="任意多边形 10"/>
            <p:cNvSpPr/>
            <p:nvPr>
              <p:custDataLst>
                <p:tags r:id="rId6"/>
              </p:custDataLst>
            </p:nvPr>
          </p:nvSpPr>
          <p:spPr>
            <a:xfrm>
              <a:off x="1669962" y="3263527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５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2517412" y="3442686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HEAD</a:t>
              </a:r>
              <a:endParaRPr lang="en-US" altLang="zh-CN" sz="2000" dirty="0"/>
            </a:p>
          </p:txBody>
        </p: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>
              <a:off x="2335477" y="4067486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>
            <p:custDataLst>
              <p:tags r:id="rId9"/>
            </p:custDataLst>
          </p:nvPr>
        </p:nvGrpSpPr>
        <p:grpSpPr>
          <a:xfrm>
            <a:off x="1192647" y="2470160"/>
            <a:ext cx="4359362" cy="831514"/>
            <a:chOff x="1669962" y="4553565"/>
            <a:chExt cx="4359362" cy="831514"/>
          </a:xfrm>
        </p:grpSpPr>
        <p:sp>
          <p:nvSpPr>
            <p:cNvPr id="15" name="任意多边形 14"/>
            <p:cNvSpPr/>
            <p:nvPr>
              <p:custDataLst>
                <p:tags r:id="rId10"/>
              </p:custDataLst>
            </p:nvPr>
          </p:nvSpPr>
          <p:spPr>
            <a:xfrm>
              <a:off x="1669962" y="4553565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２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11"/>
              </p:custDataLst>
            </p:nvPr>
          </p:nvSpPr>
          <p:spPr>
            <a:xfrm>
              <a:off x="2517412" y="4732724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POST</a:t>
              </a:r>
              <a:endParaRPr lang="en-US" altLang="zh-CN" sz="2000" dirty="0"/>
            </a:p>
          </p:txBody>
        </p:sp>
        <p:cxnSp>
          <p:nvCxnSpPr>
            <p:cNvPr id="16" name="直接连接符 15"/>
            <p:cNvCxnSpPr/>
            <p:nvPr>
              <p:custDataLst>
                <p:tags r:id="rId12"/>
              </p:custDataLst>
            </p:nvPr>
          </p:nvCxnSpPr>
          <p:spPr>
            <a:xfrm>
              <a:off x="2335477" y="5357524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>
            <p:custDataLst>
              <p:tags r:id="rId13"/>
            </p:custDataLst>
          </p:nvPr>
        </p:nvGrpSpPr>
        <p:grpSpPr>
          <a:xfrm>
            <a:off x="6654282" y="2446668"/>
            <a:ext cx="4359362" cy="831514"/>
            <a:chOff x="1669962" y="5843603"/>
            <a:chExt cx="4359362" cy="831514"/>
          </a:xfrm>
        </p:grpSpPr>
        <p:sp>
          <p:nvSpPr>
            <p:cNvPr id="19" name="任意多边形 18"/>
            <p:cNvSpPr/>
            <p:nvPr>
              <p:custDataLst>
                <p:tags r:id="rId14"/>
              </p:custDataLst>
            </p:nvPr>
          </p:nvSpPr>
          <p:spPr>
            <a:xfrm>
              <a:off x="1669962" y="5843603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６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5"/>
              </p:custDataLst>
            </p:nvPr>
          </p:nvSpPr>
          <p:spPr>
            <a:xfrm>
              <a:off x="2507252" y="6022762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CONNECT</a:t>
              </a:r>
              <a:endParaRPr lang="en-US" altLang="zh-CN" sz="2000" dirty="0"/>
            </a:p>
          </p:txBody>
        </p:sp>
        <p:cxnSp>
          <p:nvCxnSpPr>
            <p:cNvPr id="20" name="直接连接符 19"/>
            <p:cNvCxnSpPr/>
            <p:nvPr>
              <p:custDataLst>
                <p:tags r:id="rId16"/>
              </p:custDataLst>
            </p:nvPr>
          </p:nvCxnSpPr>
          <p:spPr>
            <a:xfrm>
              <a:off x="2335477" y="6647562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1192647" y="3546833"/>
            <a:ext cx="4359362" cy="831514"/>
            <a:chOff x="1669962" y="7133641"/>
            <a:chExt cx="4359362" cy="831514"/>
          </a:xfrm>
        </p:grpSpPr>
        <p:sp>
          <p:nvSpPr>
            <p:cNvPr id="23" name="任意多边形 22"/>
            <p:cNvSpPr/>
            <p:nvPr>
              <p:custDataLst>
                <p:tags r:id="rId18"/>
              </p:custDataLst>
            </p:nvPr>
          </p:nvSpPr>
          <p:spPr>
            <a:xfrm>
              <a:off x="1669962" y="7133641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３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9"/>
              </p:custDataLst>
            </p:nvPr>
          </p:nvSpPr>
          <p:spPr>
            <a:xfrm>
              <a:off x="2517412" y="7312800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PUT</a:t>
              </a:r>
              <a:endParaRPr lang="en-US" altLang="zh-CN" sz="2000" dirty="0"/>
            </a:p>
          </p:txBody>
        </p:sp>
        <p:cxnSp>
          <p:nvCxnSpPr>
            <p:cNvPr id="24" name="直接连接符 23"/>
            <p:cNvCxnSpPr/>
            <p:nvPr>
              <p:custDataLst>
                <p:tags r:id="rId20"/>
              </p:custDataLst>
            </p:nvPr>
          </p:nvCxnSpPr>
          <p:spPr>
            <a:xfrm>
              <a:off x="2335477" y="7937600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>
            <p:custDataLst>
              <p:tags r:id="rId21"/>
            </p:custDataLst>
          </p:nvPr>
        </p:nvGrpSpPr>
        <p:grpSpPr>
          <a:xfrm>
            <a:off x="6659997" y="3551913"/>
            <a:ext cx="4359362" cy="831514"/>
            <a:chOff x="1669962" y="8423676"/>
            <a:chExt cx="4359362" cy="831514"/>
          </a:xfrm>
        </p:grpSpPr>
        <p:sp>
          <p:nvSpPr>
            <p:cNvPr id="32" name="任意多边形 31"/>
            <p:cNvSpPr/>
            <p:nvPr>
              <p:custDataLst>
                <p:tags r:id="rId22"/>
              </p:custDataLst>
            </p:nvPr>
          </p:nvSpPr>
          <p:spPr>
            <a:xfrm>
              <a:off x="1669962" y="8423676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７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直接连接符 32"/>
            <p:cNvCxnSpPr/>
            <p:nvPr>
              <p:custDataLst>
                <p:tags r:id="rId23"/>
              </p:custDataLst>
            </p:nvPr>
          </p:nvCxnSpPr>
          <p:spPr>
            <a:xfrm>
              <a:off x="2335477" y="9227635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>
              <p:custDataLst>
                <p:tags r:id="rId24"/>
              </p:custDataLst>
            </p:nvPr>
          </p:nvSpPr>
          <p:spPr>
            <a:xfrm>
              <a:off x="2517412" y="8602835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OPTIONS</a:t>
              </a:r>
              <a:endParaRPr lang="en-US" altLang="zh-CN" sz="2000" dirty="0"/>
            </a:p>
          </p:txBody>
        </p:sp>
      </p:grpSp>
      <p:grpSp>
        <p:nvGrpSpPr>
          <p:cNvPr id="3" name="组合 29"/>
          <p:cNvGrpSpPr/>
          <p:nvPr>
            <p:custDataLst>
              <p:tags r:id="rId25"/>
            </p:custDataLst>
          </p:nvPr>
        </p:nvGrpSpPr>
        <p:grpSpPr>
          <a:xfrm>
            <a:off x="1167882" y="4686023"/>
            <a:ext cx="4359362" cy="831514"/>
            <a:chOff x="1669962" y="7133641"/>
            <a:chExt cx="4359362" cy="831514"/>
          </a:xfrm>
        </p:grpSpPr>
        <p:sp>
          <p:nvSpPr>
            <p:cNvPr id="4" name="任意多边形 22"/>
            <p:cNvSpPr/>
            <p:nvPr>
              <p:custDataLst>
                <p:tags r:id="rId26"/>
              </p:custDataLst>
            </p:nvPr>
          </p:nvSpPr>
          <p:spPr>
            <a:xfrm>
              <a:off x="1669962" y="7133641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４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文本框 24"/>
            <p:cNvSpPr txBox="1"/>
            <p:nvPr>
              <p:custDataLst>
                <p:tags r:id="rId27"/>
              </p:custDataLst>
            </p:nvPr>
          </p:nvSpPr>
          <p:spPr>
            <a:xfrm>
              <a:off x="2517412" y="7312800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en-US" altLang="zh-CN" sz="2000" dirty="0"/>
                <a:t>DELETE</a:t>
              </a:r>
              <a:endParaRPr lang="en-US" altLang="zh-CN" sz="2000" dirty="0"/>
            </a:p>
          </p:txBody>
        </p:sp>
        <p:cxnSp>
          <p:nvCxnSpPr>
            <p:cNvPr id="10" name="直接连接符 23"/>
            <p:cNvCxnSpPr/>
            <p:nvPr>
              <p:custDataLst>
                <p:tags r:id="rId28"/>
              </p:custDataLst>
            </p:nvPr>
          </p:nvCxnSpPr>
          <p:spPr>
            <a:xfrm>
              <a:off x="2335477" y="7937600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4"/>
          <p:cNvGrpSpPr/>
          <p:nvPr>
            <p:custDataLst>
              <p:tags r:id="rId29"/>
            </p:custDataLst>
          </p:nvPr>
        </p:nvGrpSpPr>
        <p:grpSpPr>
          <a:xfrm>
            <a:off x="6659997" y="4677768"/>
            <a:ext cx="4359362" cy="831514"/>
            <a:chOff x="1669962" y="8423676"/>
            <a:chExt cx="4359362" cy="831514"/>
          </a:xfrm>
        </p:grpSpPr>
        <p:sp>
          <p:nvSpPr>
            <p:cNvPr id="18" name="任意多边形 31"/>
            <p:cNvSpPr/>
            <p:nvPr>
              <p:custDataLst>
                <p:tags r:id="rId30"/>
              </p:custDataLst>
            </p:nvPr>
          </p:nvSpPr>
          <p:spPr>
            <a:xfrm>
              <a:off x="1669962" y="8423676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８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直接连接符 32"/>
            <p:cNvCxnSpPr/>
            <p:nvPr>
              <p:custDataLst>
                <p:tags r:id="rId31"/>
              </p:custDataLst>
            </p:nvPr>
          </p:nvCxnSpPr>
          <p:spPr>
            <a:xfrm>
              <a:off x="2335477" y="9227635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3"/>
            <p:cNvSpPr txBox="1"/>
            <p:nvPr>
              <p:custDataLst>
                <p:tags r:id="rId32"/>
              </p:custDataLst>
            </p:nvPr>
          </p:nvSpPr>
          <p:spPr>
            <a:xfrm>
              <a:off x="2517412" y="8602835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en-US" altLang="zh-CN" sz="2000" dirty="0"/>
                <a:t>TRACE</a:t>
              </a:r>
              <a:endParaRPr lang="en-US" altLang="zh-CN" sz="2000" dirty="0"/>
            </a:p>
          </p:txBody>
        </p:sp>
      </p:grpSp>
      <p:grpSp>
        <p:nvGrpSpPr>
          <p:cNvPr id="35" name="组合 4"/>
          <p:cNvGrpSpPr/>
          <p:nvPr>
            <p:custDataLst>
              <p:tags r:id="rId33"/>
            </p:custDataLst>
          </p:nvPr>
        </p:nvGrpSpPr>
        <p:grpSpPr>
          <a:xfrm>
            <a:off x="6707622" y="5808703"/>
            <a:ext cx="4359362" cy="831514"/>
            <a:chOff x="1669962" y="8423676"/>
            <a:chExt cx="4359362" cy="831514"/>
          </a:xfrm>
        </p:grpSpPr>
        <p:sp>
          <p:nvSpPr>
            <p:cNvPr id="36" name="任意多边形 31"/>
            <p:cNvSpPr/>
            <p:nvPr>
              <p:custDataLst>
                <p:tags r:id="rId34"/>
              </p:custDataLst>
            </p:nvPr>
          </p:nvSpPr>
          <p:spPr>
            <a:xfrm>
              <a:off x="1669962" y="8423676"/>
              <a:ext cx="799824" cy="813553"/>
            </a:xfrm>
            <a:custGeom>
              <a:avLst/>
              <a:gdLst>
                <a:gd name="connsiteX0" fmla="*/ 77100 w 705880"/>
                <a:gd name="connsiteY0" fmla="*/ 77100 h 717996"/>
                <a:gd name="connsiteX1" fmla="*/ 77100 w 705880"/>
                <a:gd name="connsiteY1" fmla="*/ 427015 h 717996"/>
                <a:gd name="connsiteX2" fmla="*/ 290982 w 705880"/>
                <a:gd name="connsiteY2" fmla="*/ 640896 h 717996"/>
                <a:gd name="connsiteX3" fmla="*/ 631258 w 705880"/>
                <a:gd name="connsiteY3" fmla="*/ 640896 h 717996"/>
                <a:gd name="connsiteX4" fmla="*/ 631258 w 705880"/>
                <a:gd name="connsiteY4" fmla="*/ 290982 h 717996"/>
                <a:gd name="connsiteX5" fmla="*/ 417376 w 705880"/>
                <a:gd name="connsiteY5" fmla="*/ 77100 h 717996"/>
                <a:gd name="connsiteX6" fmla="*/ 0 w 705880"/>
                <a:gd name="connsiteY6" fmla="*/ 0 h 717996"/>
                <a:gd name="connsiteX7" fmla="*/ 455366 w 705880"/>
                <a:gd name="connsiteY7" fmla="*/ 0 h 717996"/>
                <a:gd name="connsiteX8" fmla="*/ 703218 w 705880"/>
                <a:gd name="connsiteY8" fmla="*/ 202005 h 717996"/>
                <a:gd name="connsiteX9" fmla="*/ 705880 w 705880"/>
                <a:gd name="connsiteY9" fmla="*/ 228413 h 717996"/>
                <a:gd name="connsiteX10" fmla="*/ 705880 w 705880"/>
                <a:gd name="connsiteY10" fmla="*/ 717996 h 717996"/>
                <a:gd name="connsiteX11" fmla="*/ 630099 w 705880"/>
                <a:gd name="connsiteY11" fmla="*/ 717996 h 717996"/>
                <a:gd name="connsiteX12" fmla="*/ 307195 w 705880"/>
                <a:gd name="connsiteY12" fmla="*/ 717996 h 717996"/>
                <a:gd name="connsiteX13" fmla="*/ 252992 w 705880"/>
                <a:gd name="connsiteY13" fmla="*/ 717996 h 717996"/>
                <a:gd name="connsiteX14" fmla="*/ 0 w 705880"/>
                <a:gd name="connsiteY14" fmla="*/ 465004 h 717996"/>
                <a:gd name="connsiteX15" fmla="*/ 0 w 705880"/>
                <a:gd name="connsiteY15" fmla="*/ 77288 h 717996"/>
                <a:gd name="connsiteX16" fmla="*/ 0 w 705880"/>
                <a:gd name="connsiteY16" fmla="*/ 9638 h 71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5880" h="717996">
                  <a:moveTo>
                    <a:pt x="77100" y="77100"/>
                  </a:moveTo>
                  <a:lnTo>
                    <a:pt x="77100" y="427015"/>
                  </a:lnTo>
                  <a:cubicBezTo>
                    <a:pt x="77100" y="545138"/>
                    <a:pt x="172858" y="640896"/>
                    <a:pt x="290982" y="640896"/>
                  </a:cubicBezTo>
                  <a:lnTo>
                    <a:pt x="631258" y="640896"/>
                  </a:lnTo>
                  <a:lnTo>
                    <a:pt x="631258" y="290982"/>
                  </a:lnTo>
                  <a:cubicBezTo>
                    <a:pt x="631258" y="172858"/>
                    <a:pt x="535500" y="77100"/>
                    <a:pt x="417376" y="77100"/>
                  </a:cubicBezTo>
                  <a:close/>
                  <a:moveTo>
                    <a:pt x="0" y="0"/>
                  </a:moveTo>
                  <a:lnTo>
                    <a:pt x="455366" y="0"/>
                  </a:lnTo>
                  <a:cubicBezTo>
                    <a:pt x="577624" y="0"/>
                    <a:pt x="679627" y="86721"/>
                    <a:pt x="703218" y="202005"/>
                  </a:cubicBezTo>
                  <a:lnTo>
                    <a:pt x="705880" y="228413"/>
                  </a:lnTo>
                  <a:lnTo>
                    <a:pt x="705880" y="717996"/>
                  </a:lnTo>
                  <a:lnTo>
                    <a:pt x="630099" y="717996"/>
                  </a:lnTo>
                  <a:lnTo>
                    <a:pt x="307195" y="717996"/>
                  </a:lnTo>
                  <a:lnTo>
                    <a:pt x="252992" y="717996"/>
                  </a:lnTo>
                  <a:cubicBezTo>
                    <a:pt x="113268" y="717996"/>
                    <a:pt x="0" y="604728"/>
                    <a:pt x="0" y="465004"/>
                  </a:cubicBezTo>
                  <a:lnTo>
                    <a:pt x="0" y="77288"/>
                  </a:lnTo>
                  <a:lnTo>
                    <a:pt x="0" y="96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ja-JP" altLang="en-US" sz="2000" dirty="0">
                  <a:solidFill>
                    <a:schemeClr val="accent1"/>
                  </a:solidFill>
                </a:rPr>
                <a:t>９</a:t>
              </a:r>
              <a:endParaRPr lang="ja-JP" altLang="en-US" sz="20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直接连接符 32"/>
            <p:cNvCxnSpPr/>
            <p:nvPr>
              <p:custDataLst>
                <p:tags r:id="rId35"/>
              </p:custDataLst>
            </p:nvPr>
          </p:nvCxnSpPr>
          <p:spPr>
            <a:xfrm>
              <a:off x="2335477" y="9227635"/>
              <a:ext cx="369384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3"/>
            <p:cNvSpPr txBox="1"/>
            <p:nvPr>
              <p:custDataLst>
                <p:tags r:id="rId36"/>
              </p:custDataLst>
            </p:nvPr>
          </p:nvSpPr>
          <p:spPr>
            <a:xfrm>
              <a:off x="2517412" y="8602835"/>
              <a:ext cx="3378564" cy="6523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PATCH</a:t>
              </a:r>
              <a:endParaRPr lang="en-US" altLang="zh-CN" sz="2000" dirty="0"/>
            </a:p>
          </p:txBody>
        </p:sp>
      </p:grpSp>
      <p:sp>
        <p:nvSpPr>
          <p:cNvPr id="41" name="标题 4"/>
          <p:cNvSpPr>
            <a:spLocks noGrp="1"/>
          </p:cNvSpPr>
          <p:nvPr>
            <p:custDataLst>
              <p:tags r:id="rId37"/>
            </p:custDataLst>
          </p:nvPr>
        </p:nvSpPr>
        <p:spPr>
          <a:xfrm>
            <a:off x="838200" y="375285"/>
            <a:ext cx="10515600" cy="86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  <a:sym typeface="+mn-ea"/>
              </a:rPr>
              <a:t>Http</a:t>
            </a:r>
            <a:r>
              <a:rPr lang="en-US" altLang="zh-CN" sz="4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sym typeface="+mn-ea"/>
              </a:rPr>
              <a:t>メソッド</a:t>
            </a:r>
            <a:r>
              <a:rPr lang="ja-JP" altLang="en-US" sz="4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sym typeface="+mn-ea"/>
              </a:rPr>
              <a:t>一覧</a:t>
            </a:r>
            <a:endParaRPr lang="ja-JP" altLang="en-US" sz="40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sym typeface="+mn-ea"/>
            </a:endParaRPr>
          </a:p>
        </p:txBody>
      </p:sp>
    </p:spTree>
    <p:custDataLst>
      <p:tags r:id="rId3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5285"/>
            <a:ext cx="10515600" cy="864000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sym typeface="+mn-ea"/>
              </a:rPr>
              <a:t>GET </a:t>
            </a:r>
            <a:r>
              <a:rPr lang="en-US" altLang="ja-JP" dirty="0">
                <a:sym typeface="+mn-ea"/>
              </a:rPr>
              <a:t>METHOD</a:t>
            </a:r>
            <a:endParaRPr lang="en-US" altLang="ja-JP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717675"/>
            <a:ext cx="10445115" cy="43745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GET → READ </a:t>
            </a:r>
            <a:r>
              <a:rPr lang="ja-JP" altLang="en-US" sz="1800" dirty="0">
                <a:latin typeface="+mn-ea"/>
                <a:cs typeface="+mn-ea"/>
              </a:rPr>
              <a:t>（読む）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「GET」はその名前の通り、何かしらデータ(リソース)を取得するときに利用するHTTPメソッドです。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GET が使われる場面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Webページ(HTML, もしくはプログラムによって動的生成されたHTML)の取得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API経由でデータを取得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画像データの取得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CSSファイルの取得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JavaScriptファイルの取得</a:t>
            </a:r>
            <a:endParaRPr lang="en-US" altLang="ja-JP" sz="1800" dirty="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5285"/>
            <a:ext cx="10515600" cy="864000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sym typeface="+mn-ea"/>
              </a:rPr>
              <a:t>POST </a:t>
            </a:r>
            <a:r>
              <a:rPr lang="en-US" altLang="ja-JP" dirty="0">
                <a:sym typeface="+mn-ea"/>
              </a:rPr>
              <a:t>METHOD</a:t>
            </a:r>
            <a:endParaRPr lang="en-US" altLang="ja-JP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717675"/>
            <a:ext cx="10445115" cy="43745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POST → CREATE </a:t>
            </a:r>
            <a:r>
              <a:rPr lang="ja-JP" altLang="en-US" sz="1800" dirty="0">
                <a:latin typeface="+mn-ea"/>
                <a:cs typeface="+mn-ea"/>
              </a:rPr>
              <a:t>（新規作成）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「POST」はクライアントからサーバーにデータを送信するときに使います。</a:t>
            </a:r>
            <a:endParaRPr lang="en-US" altLang="ja-JP" sz="1800" dirty="0">
              <a:latin typeface="+mn-ea"/>
              <a:cs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POST が使われる場面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Webページ上のフォームからデータを送る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SNSなどのアカウントを新しく作成するとき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新しくブログを投稿するとき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Twitterで新しくツイートするとき</a:t>
            </a:r>
            <a:endParaRPr lang="en-US" altLang="ja-JP" sz="1800" dirty="0">
              <a:latin typeface="+mn-ea"/>
              <a:cs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ja-JP" sz="1800" dirty="0">
                <a:latin typeface="+mn-ea"/>
                <a:cs typeface="+mn-ea"/>
              </a:rPr>
              <a:t>Facebookで新しくコメントを投稿するとき</a:t>
            </a:r>
            <a:endParaRPr lang="en-US" altLang="ja-JP" sz="1800" dirty="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6_12*i*2"/>
  <p:tag name="KSO_WM_TEMPLATE_CATEGORY" val="custom"/>
  <p:tag name="KSO_WM_TEMPLATE_INDEX" val="916023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b"/>
  <p:tag name="KSO_WM_UNIT_INDEX" val="1"/>
  <p:tag name="KSO_WM_UNIT_ID" val="custom160556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11.xml><?xml version="1.0" encoding="utf-8"?>
<p:tagLst xmlns:p="http://schemas.openxmlformats.org/presentationml/2006/main">
  <p:tag name="KSO_WM_TEMPLATE_THUMBS_INDEX" val="1、4、5、9、12、15、23、25、26、27"/>
  <p:tag name="KSO_WM_TEMPLATE_CATEGORY" val="custom"/>
  <p:tag name="KSO_WM_TEMPLATE_INDEX" val="160556"/>
  <p:tag name="KSO_WM_TAG_VERSION" val="1.0"/>
  <p:tag name="KSO_WM_SLIDE_ID" val="custom16055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8*i*1"/>
  <p:tag name="KSO_WM_TEMPLATE_CATEGORY" val="custom"/>
  <p:tag name="KSO_WM_TEMPLATE_INDEX" val="160556"/>
  <p:tag name="KSO_WM_UNIT_INDEX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"/>
  <p:tag name="KSO_WM_UNIT_ID" val="custom160556_8*l_i*1_1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1_1"/>
  <p:tag name="KSO_WM_UNIT_ID" val="custom160556_8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2"/>
  <p:tag name="KSO_WM_UNIT_ID" val="custom160556_8*l_i*1_2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8*i*8"/>
  <p:tag name="KSO_WM_TEMPLATE_CATEGORY" val="custom"/>
  <p:tag name="KSO_WM_TEMPLATE_INDEX" val="160556"/>
  <p:tag name="KSO_WM_UNIT_INDEX" val="8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3"/>
  <p:tag name="KSO_WM_UNIT_ID" val="custom160556_8*l_i*1_3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2_1"/>
  <p:tag name="KSO_WM_UNIT_ID" val="custom160556_8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4"/>
  <p:tag name="KSO_WM_UNIT_ID" val="custom160556_8*l_i*1_4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MH" val="20150925115704"/>
  <p:tag name="MH_LIBRARY" val="GRAPHIC"/>
  <p:tag name="MH_ORDER" val="Freeform 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8*i*15"/>
  <p:tag name="KSO_WM_TEMPLATE_CATEGORY" val="custom"/>
  <p:tag name="KSO_WM_TEMPLATE_INDEX" val="160556"/>
  <p:tag name="KSO_WM_UNIT_INDEX" val="15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5"/>
  <p:tag name="KSO_WM_UNIT_ID" val="custom160556_8*l_i*1_5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3_1"/>
  <p:tag name="KSO_WM_UNIT_ID" val="custom160556_8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6"/>
  <p:tag name="KSO_WM_UNIT_ID" val="custom160556_8*l_i*1_6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6"/>
  <p:tag name="KSO_WM_TAG_VERSION" val="1.0"/>
  <p:tag name="KSO_WM_SLIDE_ID" val="custom160556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27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3.xml><?xml version="1.0" encoding="utf-8"?>
<p:tagLst xmlns:p="http://schemas.openxmlformats.org/presentationml/2006/main">
  <p:tag name="MH" val="20150925115704"/>
  <p:tag name="MH_LIBRARY" val="GRAPHIC"/>
  <p:tag name="MH_ORDER" val="Freeform 3"/>
</p:tagLst>
</file>

<file path=ppt/tags/tag30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36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1"/>
  <p:tag name="KSO_WM_TEMPLATE_CATEGORY" val="custom"/>
  <p:tag name="KSO_WM_TEMPLATE_INDEX" val="160556"/>
  <p:tag name="KSO_WM_UNIT_INDEX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"/>
  <p:tag name="KSO_WM_UNIT_ID" val="custom160556_11*l_i*1_1"/>
  <p:tag name="KSO_WM_UNIT_CLEAR" val="1"/>
  <p:tag name="KSO_WM_UNIT_LAYERLEVEL" val="1_1"/>
  <p:tag name="KSO_WM_DIAGRAM_GROUP_CODE" val="l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1_1"/>
  <p:tag name="KSO_WM_UNIT_ID" val="custom160556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.xml><?xml version="1.0" encoding="utf-8"?>
<p:tagLst xmlns:p="http://schemas.openxmlformats.org/presentationml/2006/main">
  <p:tag name="MH" val="20150925115704"/>
  <p:tag name="MH_LIBRARY" val="GRAPHIC"/>
  <p:tag name="MH_ORDER" val="Freeform 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2"/>
  <p:tag name="KSO_WM_UNIT_ID" val="custom160556_11*l_i*1_2"/>
  <p:tag name="KSO_WM_UNIT_CLEAR" val="1"/>
  <p:tag name="KSO_WM_UNIT_LAYERLEVEL" val="1_1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8"/>
  <p:tag name="KSO_WM_TEMPLATE_CATEGORY" val="custom"/>
  <p:tag name="KSO_WM_TEMPLATE_INDEX" val="160556"/>
  <p:tag name="KSO_WM_UNIT_INDEX" val="8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3"/>
  <p:tag name="KSO_WM_UNIT_ID" val="custom160556_11*l_i*1_3"/>
  <p:tag name="KSO_WM_UNIT_CLEAR" val="1"/>
  <p:tag name="KSO_WM_UNIT_LAYERLEVEL" val="1_1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2_1"/>
  <p:tag name="KSO_WM_UNIT_ID" val="custom160556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4"/>
  <p:tag name="KSO_WM_UNIT_ID" val="custom160556_11*l_i*1_4"/>
  <p:tag name="KSO_WM_UNIT_CLEAR" val="1"/>
  <p:tag name="KSO_WM_UNIT_LAYERLEVEL" val="1_1"/>
  <p:tag name="KSO_WM_DIAGRAM_GROUP_CODE" val="l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15"/>
  <p:tag name="KSO_WM_TEMPLATE_CATEGORY" val="custom"/>
  <p:tag name="KSO_WM_TEMPLATE_INDEX" val="160556"/>
  <p:tag name="KSO_WM_UNIT_INDEX" val="15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5"/>
  <p:tag name="KSO_WM_UNIT_ID" val="custom160556_11*l_i*1_5"/>
  <p:tag name="KSO_WM_UNIT_CLEAR" val="1"/>
  <p:tag name="KSO_WM_UNIT_LAYERLEVEL" val="1_1"/>
  <p:tag name="KSO_WM_DIAGRAM_GROUP_CODE" val="l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3_1"/>
  <p:tag name="KSO_WM_UNIT_ID" val="custom160556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6"/>
  <p:tag name="KSO_WM_UNIT_ID" val="custom160556_11*l_i*1_6"/>
  <p:tag name="KSO_WM_UNIT_CLEAR" val="1"/>
  <p:tag name="KSO_WM_UNIT_LAYERLEVEL" val="1_1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22"/>
  <p:tag name="KSO_WM_TEMPLATE_CATEGORY" val="custom"/>
  <p:tag name="KSO_WM_TEMPLATE_INDEX" val="160556"/>
  <p:tag name="KSO_WM_UNIT_INDEX" val="22"/>
</p:tagLst>
</file>

<file path=ppt/tags/tag5.xml><?xml version="1.0" encoding="utf-8"?>
<p:tagLst xmlns:p="http://schemas.openxmlformats.org/presentationml/2006/main">
  <p:tag name="MH" val="20150925115704"/>
  <p:tag name="MH_LIBRARY" val="GRAPHIC"/>
  <p:tag name="MH_ORDER" val="Freeform 4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7"/>
  <p:tag name="KSO_WM_UNIT_ID" val="custom160556_11*l_i*1_7"/>
  <p:tag name="KSO_WM_UNIT_CLEAR" val="1"/>
  <p:tag name="KSO_WM_UNIT_LAYERLEVEL" val="1_1"/>
  <p:tag name="KSO_WM_DIAGRAM_GROUP_CODE" val="l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4_1"/>
  <p:tag name="KSO_WM_UNIT_ID" val="custom160556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8"/>
  <p:tag name="KSO_WM_UNIT_ID" val="custom160556_11*l_i*1_8"/>
  <p:tag name="KSO_WM_UNIT_CLEAR" val="1"/>
  <p:tag name="KSO_WM_UNIT_LAYERLEVEL" val="1_1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29"/>
  <p:tag name="KSO_WM_TEMPLATE_CATEGORY" val="custom"/>
  <p:tag name="KSO_WM_TEMPLATE_INDEX" val="160556"/>
  <p:tag name="KSO_WM_UNIT_INDEX" val="29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9"/>
  <p:tag name="KSO_WM_UNIT_ID" val="custom160556_11*l_i*1_9"/>
  <p:tag name="KSO_WM_UNIT_CLEAR" val="1"/>
  <p:tag name="KSO_WM_UNIT_LAYERLEVEL" val="1_1"/>
  <p:tag name="KSO_WM_DIAGRAM_GROUP_CODE" val="l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5_1"/>
  <p:tag name="KSO_WM_UNIT_ID" val="custom160556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0"/>
  <p:tag name="KSO_WM_UNIT_ID" val="custom160556_11*l_i*1_10"/>
  <p:tag name="KSO_WM_UNIT_CLEAR" val="1"/>
  <p:tag name="KSO_WM_UNIT_LAYERLEVEL" val="1_1"/>
  <p:tag name="KSO_WM_DIAGRAM_GROUP_CODE" val="l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36"/>
  <p:tag name="KSO_WM_TEMPLATE_CATEGORY" val="custom"/>
  <p:tag name="KSO_WM_TEMPLATE_INDEX" val="160556"/>
  <p:tag name="KSO_WM_UNIT_INDEX" val="3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1"/>
  <p:tag name="KSO_WM_UNIT_ID" val="custom160556_11*l_i*1_11"/>
  <p:tag name="KSO_WM_UNIT_CLEAR" val="1"/>
  <p:tag name="KSO_WM_UNIT_LAYERLEVEL" val="1_1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2"/>
  <p:tag name="KSO_WM_UNIT_ID" val="custom160556_11*l_i*1_12"/>
  <p:tag name="KSO_WM_UNIT_CLEAR" val="1"/>
  <p:tag name="KSO_WM_UNIT_LAYERLEVEL" val="1_1"/>
  <p:tag name="KSO_WM_DIAGRAM_GROUP_CODE" val="l1-1"/>
</p:tagLst>
</file>

<file path=ppt/tags/tag6.xml><?xml version="1.0" encoding="utf-8"?>
<p:tagLst xmlns:p="http://schemas.openxmlformats.org/presentationml/2006/main">
  <p:tag name="MH" val="20150925115704"/>
  <p:tag name="MH_LIBRARY" val="GRAPHIC"/>
  <p:tag name="MH_ORDER" val="Freeform 6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6_1"/>
  <p:tag name="KSO_WM_UNIT_ID" val="custom160556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29"/>
  <p:tag name="KSO_WM_TEMPLATE_CATEGORY" val="custom"/>
  <p:tag name="KSO_WM_TEMPLATE_INDEX" val="160556"/>
  <p:tag name="KSO_WM_UNIT_INDEX" val="29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9"/>
  <p:tag name="KSO_WM_UNIT_ID" val="custom160556_11*l_i*1_9"/>
  <p:tag name="KSO_WM_UNIT_CLEAR" val="1"/>
  <p:tag name="KSO_WM_UNIT_LAYERLEVEL" val="1_1"/>
  <p:tag name="KSO_WM_DIAGRAM_GROUP_CODE" val="l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5_1"/>
  <p:tag name="KSO_WM_UNIT_ID" val="custom160556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0"/>
  <p:tag name="KSO_WM_UNIT_ID" val="custom160556_11*l_i*1_10"/>
  <p:tag name="KSO_WM_UNIT_CLEAR" val="1"/>
  <p:tag name="KSO_WM_UNIT_LAYERLEVEL" val="1_1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36"/>
  <p:tag name="KSO_WM_TEMPLATE_CATEGORY" val="custom"/>
  <p:tag name="KSO_WM_TEMPLATE_INDEX" val="160556"/>
  <p:tag name="KSO_WM_UNIT_INDEX" val="36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1"/>
  <p:tag name="KSO_WM_UNIT_ID" val="custom160556_11*l_i*1_11"/>
  <p:tag name="KSO_WM_UNIT_CLEAR" val="1"/>
  <p:tag name="KSO_WM_UNIT_LAYERLEVEL" val="1_1"/>
  <p:tag name="KSO_WM_DIAGRAM_GROUP_CODE" val="l1-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2"/>
  <p:tag name="KSO_WM_UNIT_ID" val="custom160556_11*l_i*1_12"/>
  <p:tag name="KSO_WM_UNIT_CLEAR" val="1"/>
  <p:tag name="KSO_WM_UNIT_LAYERLEVEL" val="1_1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6_1"/>
  <p:tag name="KSO_WM_UNIT_ID" val="custom160556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11*i*36"/>
  <p:tag name="KSO_WM_TEMPLATE_CATEGORY" val="custom"/>
  <p:tag name="KSO_WM_TEMPLATE_INDEX" val="160556"/>
  <p:tag name="KSO_WM_UNIT_INDEX" val="36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556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1"/>
  <p:tag name="KSO_WM_UNIT_ID" val="custom160556_11*l_i*1_11"/>
  <p:tag name="KSO_WM_UNIT_CLEAR" val="1"/>
  <p:tag name="KSO_WM_UNIT_LAYERLEVEL" val="1_1"/>
  <p:tag name="KSO_WM_DIAGRAM_GROUP_CODE" val="l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i"/>
  <p:tag name="KSO_WM_UNIT_INDEX" val="1_12"/>
  <p:tag name="KSO_WM_UNIT_ID" val="custom160556_11*l_i*1_12"/>
  <p:tag name="KSO_WM_UNIT_CLEAR" val="1"/>
  <p:tag name="KSO_WM_UNIT_LAYERLEVEL" val="1_1"/>
  <p:tag name="KSO_WM_DIAGRAM_GROUP_CODE" val="l1-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l_h_f"/>
  <p:tag name="KSO_WM_UNIT_INDEX" val="1_6_1"/>
  <p:tag name="KSO_WM_UNIT_ID" val="custom160556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6"/>
  <p:tag name="KSO_WM_TAG_VERSION" val="1.0"/>
  <p:tag name="KSO_WM_SLIDE_ID" val="custom160556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77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56"/>
</p:tagLst>
</file>

<file path=ppt/tags/tag80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83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86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114"/>
</p:tagLst>
</file>

<file path=ppt/tags/tag89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5"/>
  <p:tag name="KSO_WM_SLIDE_SIZE" val="828*34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2"/>
  <p:tag name="KSO_WM_UNIT_ID" val="custom160556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3*i*3"/>
  <p:tag name="KSO_WM_TEMPLATE_CATEGORY" val="custom"/>
  <p:tag name="KSO_WM_TEMPLATE_INDEX" val="160556"/>
  <p:tag name="KSO_WM_UNIT_INDEX" val="3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1"/>
  <p:tag name="KSO_WM_UNIT_ID" val="custom16055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f"/>
  <p:tag name="KSO_WM_UNIT_INDEX" val="2"/>
  <p:tag name="KSO_WM_UNIT_ID" val="custom160556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6_3*i*3"/>
  <p:tag name="KSO_WM_TEMPLATE_CATEGORY" val="custom"/>
  <p:tag name="KSO_WM_TEMPLATE_INDEX" val="160556"/>
  <p:tag name="KSO_WM_UNIT_INDEX" val="3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EMPLATE_CATEGORY" val="custom"/>
  <p:tag name="KSO_WM_TEMPLATE_INDEX" val="160556"/>
  <p:tag name="KSO_WM_TAG_VERSION" val="1.0"/>
  <p:tag name="KSO_WM_SLIDE_ID" val="custom16055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160556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92D050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2268</Words>
  <Application>WPS Presentation</Application>
  <PresentationFormat>宽屏</PresentationFormat>
  <Paragraphs>196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Bradley Hand ITC</vt:lpstr>
      <vt:lpstr>Wingdings</vt:lpstr>
      <vt:lpstr>黑体</vt:lpstr>
      <vt:lpstr>Microsoft YaHei</vt:lpstr>
      <vt:lpstr>Arial Unicode MS</vt:lpstr>
      <vt:lpstr>Calibri</vt:lpstr>
      <vt:lpstr>MS PGothic</vt:lpstr>
      <vt:lpstr>Office 主题</vt:lpstr>
      <vt:lpstr>勉強会  15日08月2021年</vt:lpstr>
      <vt:lpstr>PowerPoint 演示文稿</vt:lpstr>
      <vt:lpstr>MVCとは何ですか？</vt:lpstr>
      <vt:lpstr>MVCとは何ですか？</vt:lpstr>
      <vt:lpstr>PowerPoint 演示文稿</vt:lpstr>
      <vt:lpstr>Httpメソッドとは</vt:lpstr>
      <vt:lpstr>PowerPoint 演示文稿</vt:lpstr>
      <vt:lpstr>GET METHOD</vt:lpstr>
      <vt:lpstr>POST METHOD</vt:lpstr>
      <vt:lpstr>PUT METHOD</vt:lpstr>
      <vt:lpstr>DELETE METHOD</vt:lpstr>
      <vt:lpstr>Git は何ですか？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Hnin Hnin Yu</cp:lastModifiedBy>
  <cp:revision>404</cp:revision>
  <dcterms:created xsi:type="dcterms:W3CDTF">2015-09-21T03:34:00Z</dcterms:created>
  <dcterms:modified xsi:type="dcterms:W3CDTF">2021-08-20T12:05:19Z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5132008AF5364A3EBA57251A5DB6F499</vt:lpwstr>
  </property>
</Properties>
</file>