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75" r:id="rId7"/>
    <p:sldId id="277" r:id="rId8"/>
    <p:sldId id="259" r:id="rId9"/>
    <p:sldId id="262" r:id="rId10"/>
    <p:sldId id="267" r:id="rId11"/>
    <p:sldId id="268"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勉強会</a:t>
            </a:r>
            <a:endParaRPr lang="ja-JP" altLang="en-US" dirty="0"/>
          </a:p>
        </p:txBody>
      </p:sp>
      <p:sp>
        <p:nvSpPr>
          <p:cNvPr id="3" name="Subtitle 2"/>
          <p:cNvSpPr>
            <a:spLocks noGrp="1"/>
          </p:cNvSpPr>
          <p:nvPr>
            <p:ph type="subTitle" idx="1"/>
          </p:nvPr>
        </p:nvSpPr>
        <p:spPr>
          <a:xfrm>
            <a:off x="1524000" y="3602355"/>
            <a:ext cx="9144000" cy="534670"/>
          </a:xfrm>
        </p:spPr>
        <p:txBody>
          <a:bodyPr/>
          <a:lstStyle/>
          <a:p>
            <a:r>
              <a:rPr lang="en-US"/>
              <a:t>Vuejs(17.10.2021)</a:t>
            </a:r>
            <a:endParaRPr lang="en-US"/>
          </a:p>
        </p:txBody>
      </p:sp>
      <p:sp>
        <p:nvSpPr>
          <p:cNvPr id="4" name="Subtitle 2"/>
          <p:cNvSpPr>
            <a:spLocks noGrp="1"/>
          </p:cNvSpPr>
          <p:nvPr/>
        </p:nvSpPr>
        <p:spPr>
          <a:xfrm>
            <a:off x="1586865" y="4229100"/>
            <a:ext cx="9144000" cy="5346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90000"/>
              </a:lnSpc>
            </a:pPr>
            <a:r>
              <a:rPr lang="en-US" sz="1200">
                <a:latin typeface="Bradley Hand ITC" panose="03070402050302030203" charset="0"/>
                <a:cs typeface="Bradley Hand ITC" panose="03070402050302030203" charset="0"/>
              </a:rPr>
              <a:t>Presented By Hnin Hnin Yu</a:t>
            </a:r>
            <a:endParaRPr lang="en-US" sz="1200">
              <a:latin typeface="Bradley Hand ITC" panose="03070402050302030203" charset="0"/>
              <a:cs typeface="Bradley Hand ITC" panose="0307040205030203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6051550"/>
          </a:xfrm>
        </p:spPr>
        <p:txBody>
          <a:bodyPr>
            <a:normAutofit/>
          </a:bodyPr>
          <a:p>
            <a:pPr marL="0" indent="0">
              <a:lnSpc>
                <a:spcPct val="150000"/>
              </a:lnSpc>
              <a:buFont typeface="Arial" panose="020B0604020202020204" pitchFamily="34" charset="0"/>
              <a:buNone/>
            </a:pPr>
            <a:r>
              <a:rPr lang="ja-JP" altLang="en-US" sz="1800"/>
              <a:t>１．</a:t>
            </a:r>
            <a:r>
              <a:rPr lang="en-US" altLang="ja-JP" sz="1800"/>
              <a:t>引数</a:t>
            </a:r>
            <a:endParaRPr lang="en-US" altLang="ja-JP" sz="1800"/>
          </a:p>
          <a:p>
            <a:pPr marL="0" indent="0">
              <a:lnSpc>
                <a:spcPct val="150000"/>
              </a:lnSpc>
              <a:buFont typeface="Arial" panose="020B0604020202020204" pitchFamily="34" charset="0"/>
              <a:buNone/>
            </a:pPr>
            <a:r>
              <a:rPr lang="en-US" altLang="ja-JP" sz="1800"/>
              <a:t>	→</a:t>
            </a:r>
            <a:r>
              <a:rPr lang="ja-JP" altLang="en-US" sz="1800"/>
              <a:t>　 ディレクティブの中には “引数” を取るものもあります。</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r>
              <a:rPr lang="en-US" altLang="ja-JP" sz="1800"/>
              <a:t>	</a:t>
            </a:r>
            <a:r>
              <a:rPr lang="ja-JP" altLang="en-US" sz="1800"/>
              <a:t>＃</a:t>
            </a:r>
            <a:r>
              <a:rPr lang="en-US" altLang="ja-JP" sz="1800"/>
              <a:t>ここでの href は v-bind ディレクティブに要素の href 属性に式 url の値を束縛することを教えるた	めの引数です。</a:t>
            </a:r>
            <a:endParaRPr lang="en-US" altLang="ja-JP" sz="1800"/>
          </a:p>
          <a:p>
            <a:pPr marL="0" indent="0">
              <a:lnSpc>
                <a:spcPct val="150000"/>
              </a:lnSpc>
              <a:buFont typeface="Arial" panose="020B0604020202020204" pitchFamily="34" charset="0"/>
              <a:buNone/>
            </a:pPr>
            <a:endParaRPr lang="en-US" altLang="ja-JP" sz="1800"/>
          </a:p>
          <a:p>
            <a:pPr marL="0" indent="0">
              <a:lnSpc>
                <a:spcPct val="150000"/>
              </a:lnSpc>
              <a:buFont typeface="Arial" panose="020B0604020202020204" pitchFamily="34" charset="0"/>
              <a:buNone/>
            </a:pPr>
            <a:r>
              <a:rPr lang="en-US" altLang="ja-JP" sz="1800"/>
              <a:t>	</a:t>
            </a:r>
            <a:r>
              <a:rPr lang="ja-JP" altLang="en-US" sz="1800"/>
              <a:t>＃</a:t>
            </a:r>
            <a:r>
              <a:rPr lang="en-US" altLang="ja-JP" sz="1800"/>
              <a:t>ここでの引数は受け取りたいイベント名です。これは DOM イベントを受け取ります</a:t>
            </a:r>
            <a:r>
              <a:rPr lang="ja-JP" altLang="en-US" sz="1800"/>
              <a:t>。</a:t>
            </a:r>
            <a:endParaRPr lang="en-US" altLang="ja-JP" sz="1800"/>
          </a:p>
          <a:p>
            <a:pPr marL="0" indent="0">
              <a:lnSpc>
                <a:spcPct val="150000"/>
              </a:lnSpc>
              <a:buFont typeface="Arial" panose="020B0604020202020204" pitchFamily="34" charset="0"/>
              <a:buNone/>
            </a:pPr>
            <a:r>
              <a:rPr lang="ja-JP" altLang="en-US" sz="1800"/>
              <a:t>２．動的引数</a:t>
            </a:r>
            <a:r>
              <a:rPr lang="ja-JP" altLang="en-US" sz="1800"/>
              <a:t>（2.6.0 から新規）　　</a:t>
            </a:r>
            <a:endParaRPr lang="ja-JP" altLang="en-US" sz="1800"/>
          </a:p>
          <a:p>
            <a:pPr marL="0" indent="0">
              <a:lnSpc>
                <a:spcPct val="150000"/>
              </a:lnSpc>
              <a:buFont typeface="Arial" panose="020B0604020202020204" pitchFamily="34" charset="0"/>
              <a:buNone/>
            </a:pPr>
            <a:r>
              <a:rPr lang="en-US" altLang="ja-JP" sz="1800"/>
              <a:t>	→</a:t>
            </a:r>
            <a:r>
              <a:rPr lang="ja-JP" altLang="en-US" sz="1800"/>
              <a:t>　　角括弧で囲むこと</a:t>
            </a:r>
            <a:r>
              <a:rPr lang="ja-JP" altLang="en-US" sz="1800"/>
              <a:t>は JavaScript 式をディレクティブの引数に使うこともできます:</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r>
              <a:rPr lang="en-US" altLang="ja-JP" sz="1800"/>
              <a:t>	</a:t>
            </a:r>
            <a:r>
              <a:rPr lang="ja-JP" altLang="en-US" sz="1800"/>
              <a:t>＃eventName の値が "focus" だとすると、v-on:[eventName] は v-on:focus と等しくなります。</a:t>
            </a:r>
            <a:endParaRPr lang="ja-JP" altLang="en-US" sz="1800"/>
          </a:p>
        </p:txBody>
      </p:sp>
      <p:pic>
        <p:nvPicPr>
          <p:cNvPr id="4" name="Picture 3"/>
          <p:cNvPicPr>
            <a:picLocks noChangeAspect="1"/>
          </p:cNvPicPr>
          <p:nvPr/>
        </p:nvPicPr>
        <p:blipFill>
          <a:blip r:embed="rId1"/>
          <a:stretch>
            <a:fillRect/>
          </a:stretch>
        </p:blipFill>
        <p:spPr>
          <a:xfrm>
            <a:off x="1771650" y="1847215"/>
            <a:ext cx="6667500" cy="556260"/>
          </a:xfrm>
          <a:prstGeom prst="rect">
            <a:avLst/>
          </a:prstGeom>
        </p:spPr>
      </p:pic>
      <p:pic>
        <p:nvPicPr>
          <p:cNvPr id="7" name="Picture 6"/>
          <p:cNvPicPr>
            <a:picLocks noChangeAspect="1"/>
          </p:cNvPicPr>
          <p:nvPr/>
        </p:nvPicPr>
        <p:blipFill>
          <a:blip r:embed="rId2"/>
          <a:stretch>
            <a:fillRect/>
          </a:stretch>
        </p:blipFill>
        <p:spPr>
          <a:xfrm>
            <a:off x="1771650" y="3348990"/>
            <a:ext cx="6690360" cy="586740"/>
          </a:xfrm>
          <a:prstGeom prst="rect">
            <a:avLst/>
          </a:prstGeom>
        </p:spPr>
      </p:pic>
      <p:pic>
        <p:nvPicPr>
          <p:cNvPr id="9" name="Picture 8"/>
          <p:cNvPicPr>
            <a:picLocks noChangeAspect="1"/>
          </p:cNvPicPr>
          <p:nvPr/>
        </p:nvPicPr>
        <p:blipFill>
          <a:blip r:embed="rId3"/>
          <a:stretch>
            <a:fillRect/>
          </a:stretch>
        </p:blipFill>
        <p:spPr>
          <a:xfrm>
            <a:off x="1771650" y="5518150"/>
            <a:ext cx="6690360"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044190"/>
            <a:ext cx="10515600" cy="1325563"/>
          </a:xfrm>
        </p:spPr>
        <p:txBody>
          <a:bodyPr/>
          <a:p>
            <a:pPr algn="ctr"/>
            <a:r>
              <a:rPr lang="ja-JP" altLang="en-US"/>
              <a:t>ご清聴ありがとうございました。</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50925"/>
            <a:ext cx="10515600" cy="1325563"/>
          </a:xfrm>
        </p:spPr>
        <p:txBody>
          <a:bodyPr/>
          <a:p>
            <a:pPr algn="ctr"/>
            <a:r>
              <a:rPr lang="da-DK" altLang="zh-CN" smtClean="0">
                <a:solidFill>
                  <a:schemeClr val="tx1"/>
                </a:solidFill>
                <a:latin typeface="Arial Black" panose="020B0A04020102020204" charset="0"/>
                <a:sym typeface="+mn-ea"/>
              </a:rPr>
              <a:t>アジェンダ</a:t>
            </a:r>
            <a:endParaRPr lang="da-DK" altLang="zh-CN" smtClean="0">
              <a:solidFill>
                <a:schemeClr val="tx1"/>
              </a:solidFill>
              <a:latin typeface="Arial Black" panose="020B0A04020102020204" charset="0"/>
              <a:sym typeface="+mn-ea"/>
            </a:endParaRPr>
          </a:p>
        </p:txBody>
      </p:sp>
      <p:sp>
        <p:nvSpPr>
          <p:cNvPr id="3" name="Content Placeholder 2"/>
          <p:cNvSpPr>
            <a:spLocks noGrp="1"/>
          </p:cNvSpPr>
          <p:nvPr>
            <p:ph idx="1"/>
          </p:nvPr>
        </p:nvSpPr>
        <p:spPr>
          <a:xfrm>
            <a:off x="838200" y="2904490"/>
            <a:ext cx="10515600" cy="2325370"/>
          </a:xfrm>
        </p:spPr>
        <p:txBody>
          <a:bodyPr/>
          <a:p>
            <a:pPr marL="514350" indent="-514350" algn="ctr">
              <a:lnSpc>
                <a:spcPct val="200000"/>
              </a:lnSpc>
              <a:buFont typeface="+mj-lt"/>
              <a:buAutoNum type="arabicParenR"/>
            </a:pPr>
            <a:r>
              <a:rPr lang="en-US"/>
              <a:t>Vue インスタンス</a:t>
            </a:r>
            <a:endParaRPr lang="en-US"/>
          </a:p>
          <a:p>
            <a:pPr marL="514350" indent="-514350" algn="ctr">
              <a:lnSpc>
                <a:spcPct val="200000"/>
              </a:lnSpc>
              <a:buFont typeface="+mj-lt"/>
              <a:buAutoNum type="arabicParenR"/>
            </a:pPr>
            <a:r>
              <a:rPr lang="en-US"/>
              <a:t>テンプレート構文</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ja-JP" altLang="en-US">
                <a:sym typeface="+mn-ea"/>
              </a:rPr>
              <a:t>１．</a:t>
            </a:r>
            <a:r>
              <a:rPr lang="en-US">
                <a:sym typeface="+mn-ea"/>
              </a:rPr>
              <a:t>Vue インスタンス</a:t>
            </a:r>
            <a:endParaRPr lang="en-US"/>
          </a:p>
        </p:txBody>
      </p:sp>
      <p:sp>
        <p:nvSpPr>
          <p:cNvPr id="3" name="Content Placeholder 2"/>
          <p:cNvSpPr>
            <a:spLocks noGrp="1"/>
          </p:cNvSpPr>
          <p:nvPr>
            <p:ph idx="1"/>
          </p:nvPr>
        </p:nvSpPr>
        <p:spPr/>
        <p:txBody>
          <a:bodyPr/>
          <a:p>
            <a:r>
              <a:rPr lang="en-US" sz="1800"/>
              <a:t>Vue 関数で新しい Vue インスタンスを作成することによって起動されます。</a:t>
            </a:r>
            <a:endParaRPr lang="en-US" sz="1800"/>
          </a:p>
          <a:p>
            <a:endParaRPr lang="en-US" sz="1800"/>
          </a:p>
          <a:p>
            <a:endParaRPr lang="en-US" sz="1800"/>
          </a:p>
          <a:p>
            <a:endParaRPr lang="en-US" sz="1800"/>
          </a:p>
          <a:p>
            <a:pPr marL="0" indent="0">
              <a:buNone/>
            </a:pPr>
            <a:endParaRPr lang="en-US" sz="1800"/>
          </a:p>
          <a:p>
            <a:pPr marL="0" indent="0">
              <a:buNone/>
            </a:pPr>
            <a:endParaRPr lang="en-US" sz="1800"/>
          </a:p>
          <a:p>
            <a:r>
              <a:rPr lang="en-US" sz="1800"/>
              <a:t>Vue インスタンスを生成するには、オプションオブジェクトを渡します。</a:t>
            </a:r>
            <a:endParaRPr lang="en-US" sz="1800"/>
          </a:p>
          <a:p>
            <a:endParaRPr lang="en-US" altLang="en-US" sz="1800"/>
          </a:p>
          <a:p>
            <a:pPr marL="0" indent="0">
              <a:buNone/>
            </a:pPr>
            <a:endParaRPr lang="ja-JP" altLang="en-US" sz="1800"/>
          </a:p>
        </p:txBody>
      </p:sp>
      <p:pic>
        <p:nvPicPr>
          <p:cNvPr id="4" name="Picture 3"/>
          <p:cNvPicPr>
            <a:picLocks noChangeAspect="1"/>
          </p:cNvPicPr>
          <p:nvPr/>
        </p:nvPicPr>
        <p:blipFill>
          <a:blip r:embed="rId1"/>
          <a:stretch>
            <a:fillRect/>
          </a:stretch>
        </p:blipFill>
        <p:spPr>
          <a:xfrm>
            <a:off x="1129030" y="2775585"/>
            <a:ext cx="6675120" cy="1021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5522595"/>
          </a:xfrm>
        </p:spPr>
        <p:txBody>
          <a:bodyPr>
            <a:normAutofit/>
          </a:bodyPr>
          <a:p>
            <a:pPr marL="0" indent="0">
              <a:lnSpc>
                <a:spcPct val="150000"/>
              </a:lnSpc>
              <a:buFont typeface="Arial" panose="020B0604020202020204" pitchFamily="34" charset="0"/>
              <a:buNone/>
            </a:pPr>
            <a:r>
              <a:rPr lang="ja-JP" altLang="en-US" sz="1800"/>
              <a:t>１．データとメソッド</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r>
              <a:rPr lang="en-US" altLang="ja-JP" sz="1800">
                <a:sym typeface="+mn-ea"/>
              </a:rPr>
              <a:t>	</a:t>
            </a:r>
            <a:endParaRPr lang="ja-JP" altLang="en-US"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a:t>
            </a:r>
            <a:endParaRPr lang="en-US" altLang="ja-JP" sz="1800"/>
          </a:p>
          <a:p>
            <a:pPr marL="0" indent="0">
              <a:lnSpc>
                <a:spcPct val="150000"/>
              </a:lnSpc>
              <a:buFont typeface="Arial" panose="020B0604020202020204" pitchFamily="34" charset="0"/>
              <a:buNone/>
            </a:pPr>
            <a:r>
              <a:rPr lang="ja-JP" altLang="en-US" sz="1800">
                <a:sym typeface="+mn-ea"/>
              </a:rPr>
              <a:t>　　</a:t>
            </a:r>
            <a:endParaRPr lang="ja-JP" altLang="en-US" sz="1800"/>
          </a:p>
          <a:p>
            <a:pPr marL="0" indent="0">
              <a:lnSpc>
                <a:spcPct val="150000"/>
              </a:lnSpc>
              <a:buFont typeface="Arial" panose="020B0604020202020204" pitchFamily="34" charset="0"/>
              <a:buNone/>
            </a:pPr>
            <a:endParaRPr lang="ja-JP" altLang="en-US" sz="1800"/>
          </a:p>
        </p:txBody>
      </p:sp>
      <p:pic>
        <p:nvPicPr>
          <p:cNvPr id="4" name="Picture 3"/>
          <p:cNvPicPr>
            <a:picLocks noChangeAspect="1"/>
          </p:cNvPicPr>
          <p:nvPr/>
        </p:nvPicPr>
        <p:blipFill>
          <a:blip r:embed="rId1"/>
          <a:stretch>
            <a:fillRect/>
          </a:stretch>
        </p:blipFill>
        <p:spPr>
          <a:xfrm>
            <a:off x="1071880" y="1292860"/>
            <a:ext cx="6667500" cy="4884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5764530"/>
          </a:xfrm>
        </p:spPr>
        <p:txBody>
          <a:bodyPr>
            <a:normAutofit/>
          </a:bodyPr>
          <a:p>
            <a:pPr marL="0" indent="0">
              <a:lnSpc>
                <a:spcPct val="150000"/>
              </a:lnSpc>
              <a:buFont typeface="Arial" panose="020B0604020202020204" pitchFamily="34" charset="0"/>
              <a:buNone/>
            </a:pPr>
            <a:r>
              <a:rPr lang="ja-JP" altLang="en-US" sz="1800"/>
              <a:t>１．データとメソッド</a:t>
            </a:r>
            <a:endParaRPr lang="ja-JP" altLang="en-US" sz="1800"/>
          </a:p>
          <a:p>
            <a:pPr marL="0" indent="0">
              <a:lnSpc>
                <a:spcPct val="150000"/>
              </a:lnSpc>
              <a:buFont typeface="Arial" panose="020B0604020202020204" pitchFamily="34" charset="0"/>
              <a:buNone/>
            </a:pPr>
            <a:r>
              <a:rPr lang="en-US" altLang="ja-JP" sz="1800"/>
              <a:t>	→</a:t>
            </a:r>
            <a:r>
              <a:rPr lang="ja-JP" altLang="en-US" sz="1800"/>
              <a:t>　既存のプロパティの変更を防ぐ Object.freeze（）の使用です。</a:t>
            </a:r>
            <a:endParaRPr lang="ja-JP" altLang="en-US" sz="1800"/>
          </a:p>
          <a:p>
            <a:pPr marL="0" indent="0">
              <a:lnSpc>
                <a:spcPct val="150000"/>
              </a:lnSpc>
              <a:buFont typeface="Arial" panose="020B0604020202020204" pitchFamily="34" charset="0"/>
              <a:buNone/>
            </a:pPr>
            <a:r>
              <a:rPr lang="en-US" altLang="ja-JP" sz="1800">
                <a:sym typeface="+mn-ea"/>
              </a:rPr>
              <a:t>	</a:t>
            </a:r>
            <a:endParaRPr lang="ja-JP" altLang="en-US"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a:t>
            </a:r>
            <a:endParaRPr lang="en-US" altLang="ja-JP" sz="1800"/>
          </a:p>
          <a:p>
            <a:pPr marL="0" indent="0">
              <a:lnSpc>
                <a:spcPct val="150000"/>
              </a:lnSpc>
              <a:buFont typeface="Arial" panose="020B0604020202020204" pitchFamily="34" charset="0"/>
              <a:buNone/>
            </a:pPr>
            <a:r>
              <a:rPr lang="ja-JP" altLang="en-US" sz="1800">
                <a:sym typeface="+mn-ea"/>
              </a:rPr>
              <a:t>　　</a:t>
            </a:r>
            <a:endParaRPr lang="ja-JP" altLang="en-US" sz="1800"/>
          </a:p>
          <a:p>
            <a:pPr marL="0" indent="0">
              <a:lnSpc>
                <a:spcPct val="150000"/>
              </a:lnSpc>
              <a:buFont typeface="Arial" panose="020B0604020202020204" pitchFamily="34" charset="0"/>
              <a:buNone/>
            </a:pPr>
            <a:endParaRPr lang="ja-JP" altLang="en-US" sz="1800"/>
          </a:p>
        </p:txBody>
      </p:sp>
      <p:pic>
        <p:nvPicPr>
          <p:cNvPr id="2" name="Picture 1"/>
          <p:cNvPicPr>
            <a:picLocks noChangeAspect="1"/>
          </p:cNvPicPr>
          <p:nvPr/>
        </p:nvPicPr>
        <p:blipFill>
          <a:blip r:embed="rId1"/>
          <a:stretch>
            <a:fillRect/>
          </a:stretch>
        </p:blipFill>
        <p:spPr>
          <a:xfrm>
            <a:off x="1085215" y="2023110"/>
            <a:ext cx="6659880" cy="4396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5522595"/>
          </a:xfrm>
        </p:spPr>
        <p:txBody>
          <a:bodyPr>
            <a:normAutofit/>
          </a:bodyPr>
          <a:p>
            <a:pPr marL="0" indent="0">
              <a:lnSpc>
                <a:spcPct val="150000"/>
              </a:lnSpc>
              <a:buFont typeface="Arial" panose="020B0604020202020204" pitchFamily="34" charset="0"/>
              <a:buNone/>
            </a:pPr>
            <a:r>
              <a:rPr lang="ja-JP" altLang="en-US" sz="1800"/>
              <a:t>２．インスタンスライフサイクルフック</a:t>
            </a:r>
            <a:endParaRPr lang="ja-JP" altLang="en-US" sz="1800"/>
          </a:p>
          <a:p>
            <a:pPr marL="0" indent="0">
              <a:lnSpc>
                <a:spcPct val="150000"/>
              </a:lnSpc>
              <a:buFont typeface="Arial" panose="020B0604020202020204" pitchFamily="34" charset="0"/>
              <a:buNone/>
            </a:pPr>
            <a:r>
              <a:rPr lang="en-US" altLang="ja-JP" sz="1800"/>
              <a:t>	→</a:t>
            </a:r>
            <a:r>
              <a:rPr lang="ja-JP" altLang="en-US" sz="1800"/>
              <a:t>　インスタンスのライフサイクルの様々な段階で呼ばれるフックがあります。</a:t>
            </a:r>
            <a:endParaRPr lang="ja-JP" altLang="en-US" sz="1800"/>
          </a:p>
          <a:p>
            <a:pPr marL="0" indent="0">
              <a:lnSpc>
                <a:spcPct val="150000"/>
              </a:lnSpc>
              <a:buFont typeface="Arial" panose="020B0604020202020204" pitchFamily="34" charset="0"/>
              <a:buNone/>
            </a:pPr>
            <a:r>
              <a:rPr lang="en-US" altLang="ja-JP" sz="1800"/>
              <a:t>	→</a:t>
            </a:r>
            <a:r>
              <a:rPr lang="ja-JP" altLang="en-US" sz="1800"/>
              <a:t>　created</a:t>
            </a:r>
            <a:r>
              <a:rPr lang="ja-JP" altLang="en-US" sz="1800">
                <a:sym typeface="+mn-ea"/>
              </a:rPr>
              <a:t>、</a:t>
            </a:r>
            <a:r>
              <a:rPr lang="ja-JP" altLang="en-US" sz="1800"/>
              <a:t>mounted、 updated、そして destroyed</a:t>
            </a:r>
            <a:endParaRPr lang="ja-JP" altLang="en-US" sz="1800"/>
          </a:p>
          <a:p>
            <a:pPr marL="0" indent="0">
              <a:lnSpc>
                <a:spcPct val="150000"/>
              </a:lnSpc>
              <a:buFont typeface="Arial" panose="020B0604020202020204" pitchFamily="34" charset="0"/>
              <a:buNone/>
            </a:pPr>
            <a:r>
              <a:rPr lang="ja-JP" altLang="en-US" sz="1800"/>
              <a:t>　</a:t>
            </a:r>
            <a:r>
              <a:rPr lang="en-US" altLang="ja-JP" sz="1800"/>
              <a:t>	→</a:t>
            </a:r>
            <a:r>
              <a:rPr lang="ja-JP" altLang="en-US" sz="1800"/>
              <a:t>　全てのライフサイクルフックは、this が Vue インスタンスを指す形で実行されます。</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r>
              <a:rPr lang="en-US" altLang="ja-JP" sz="1800">
                <a:sym typeface="+mn-ea"/>
              </a:rPr>
              <a:t>	</a:t>
            </a:r>
            <a:endParaRPr lang="ja-JP" altLang="en-US"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a:t>
            </a:r>
            <a:endParaRPr lang="en-US" altLang="ja-JP" sz="1800"/>
          </a:p>
          <a:p>
            <a:pPr marL="0" indent="0">
              <a:lnSpc>
                <a:spcPct val="150000"/>
              </a:lnSpc>
              <a:buFont typeface="Arial" panose="020B0604020202020204" pitchFamily="34" charset="0"/>
              <a:buNone/>
            </a:pPr>
            <a:r>
              <a:rPr lang="ja-JP" altLang="en-US" sz="1800">
                <a:sym typeface="+mn-ea"/>
              </a:rPr>
              <a:t>　　</a:t>
            </a:r>
            <a:endParaRPr lang="ja-JP" altLang="en-US" sz="1800"/>
          </a:p>
          <a:p>
            <a:pPr marL="0" indent="0">
              <a:lnSpc>
                <a:spcPct val="150000"/>
              </a:lnSpc>
              <a:buFont typeface="Arial" panose="020B0604020202020204" pitchFamily="34" charset="0"/>
              <a:buNone/>
            </a:pPr>
            <a:endParaRPr lang="ja-JP" altLang="en-US" sz="1800"/>
          </a:p>
        </p:txBody>
      </p:sp>
      <p:pic>
        <p:nvPicPr>
          <p:cNvPr id="2" name="Picture 1"/>
          <p:cNvPicPr>
            <a:picLocks noChangeAspect="1"/>
          </p:cNvPicPr>
          <p:nvPr/>
        </p:nvPicPr>
        <p:blipFill>
          <a:blip r:embed="rId1"/>
          <a:stretch>
            <a:fillRect/>
          </a:stretch>
        </p:blipFill>
        <p:spPr>
          <a:xfrm>
            <a:off x="1704340" y="2968625"/>
            <a:ext cx="6705600" cy="2712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２．</a:t>
            </a:r>
            <a:r>
              <a:rPr lang="en-US">
                <a:sym typeface="+mn-ea"/>
              </a:rPr>
              <a:t>テンプレート構文</a:t>
            </a:r>
            <a:endParaRPr lang="en-US"/>
          </a:p>
        </p:txBody>
      </p:sp>
      <p:sp>
        <p:nvSpPr>
          <p:cNvPr id="3" name="Content Placeholder 2"/>
          <p:cNvSpPr>
            <a:spLocks noGrp="1"/>
          </p:cNvSpPr>
          <p:nvPr>
            <p:ph idx="1"/>
          </p:nvPr>
        </p:nvSpPr>
        <p:spPr/>
        <p:txBody>
          <a:bodyPr>
            <a:normAutofit/>
          </a:bodyPr>
          <a:p>
            <a:pPr>
              <a:lnSpc>
                <a:spcPct val="100000"/>
              </a:lnSpc>
            </a:pPr>
            <a:r>
              <a:rPr lang="en-US" sz="1800"/>
              <a:t>Vue.js は HTML ベースのテンプレート構文を使</a:t>
            </a:r>
            <a:r>
              <a:rPr lang="ja-JP" altLang="en-US" sz="1800"/>
              <a:t>います。</a:t>
            </a:r>
            <a:endParaRPr lang="ja-JP" altLang="en-US" sz="1800"/>
          </a:p>
          <a:p>
            <a:pPr>
              <a:lnSpc>
                <a:spcPct val="100000"/>
              </a:lnSpc>
              <a:buNone/>
            </a:pPr>
            <a:r>
              <a:rPr lang="ja-JP" altLang="en-US" sz="1800">
                <a:sym typeface="+mn-ea"/>
              </a:rPr>
              <a:t>１．</a:t>
            </a:r>
            <a:r>
              <a:rPr lang="en-US" sz="1800">
                <a:sym typeface="+mn-ea"/>
              </a:rPr>
              <a:t>テキスト</a:t>
            </a:r>
            <a:endParaRPr lang="en-US" sz="1800"/>
          </a:p>
          <a:p>
            <a:pPr marL="0" indent="0">
              <a:lnSpc>
                <a:spcPct val="150000"/>
              </a:lnSpc>
              <a:buFont typeface="Wingdings" panose="05000000000000000000" charset="0"/>
              <a:buNone/>
            </a:pPr>
            <a:r>
              <a:rPr lang="en-US" sz="1800">
                <a:sym typeface="+mn-ea"/>
              </a:rPr>
              <a:t>	→</a:t>
            </a:r>
            <a:r>
              <a:rPr lang="ja-JP" altLang="en-US" sz="1800">
                <a:sym typeface="+mn-ea"/>
              </a:rPr>
              <a:t>　</a:t>
            </a:r>
            <a:r>
              <a:rPr lang="en-US" sz="1800">
                <a:sym typeface="+mn-ea"/>
              </a:rPr>
              <a:t>データバインディング</a:t>
            </a:r>
            <a:r>
              <a:rPr lang="ja-JP" sz="1800">
                <a:sym typeface="+mn-ea"/>
              </a:rPr>
              <a:t>の基本的な形：”Mustache” 構文(二重中括弧)を利用する</a:t>
            </a:r>
            <a:br>
              <a:rPr lang="ja-JP" sz="1800">
                <a:sym typeface="+mn-ea"/>
              </a:rPr>
            </a:br>
            <a:r>
              <a:rPr lang="en-US" altLang="ja-JP" sz="1800">
                <a:sym typeface="+mn-ea"/>
              </a:rPr>
              <a:t>	→</a:t>
            </a:r>
            <a:r>
              <a:rPr lang="ja-JP" altLang="en-US" sz="1800">
                <a:sym typeface="+mn-ea"/>
              </a:rPr>
              <a:t>　</a:t>
            </a:r>
            <a:r>
              <a:rPr lang="ja-JP" sz="1800">
                <a:sym typeface="+mn-ea"/>
              </a:rPr>
              <a:t>mustache タグは、対応するオブジェクトの msg プロパティの値に置き換えられます。</a:t>
            </a:r>
            <a:endParaRPr lang="ja-JP" sz="1800"/>
          </a:p>
          <a:p>
            <a:pPr marL="0" indent="0">
              <a:lnSpc>
                <a:spcPct val="100000"/>
              </a:lnSpc>
              <a:buNone/>
            </a:pPr>
            <a:endParaRPr lang="en-US" sz="1800"/>
          </a:p>
          <a:p>
            <a:pPr marL="0" indent="0">
              <a:lnSpc>
                <a:spcPct val="100000"/>
              </a:lnSpc>
              <a:buNone/>
            </a:pPr>
            <a:endParaRPr lang="en-US" sz="1800"/>
          </a:p>
          <a:p>
            <a:pPr marL="0" indent="0">
              <a:lnSpc>
                <a:spcPct val="150000"/>
              </a:lnSpc>
              <a:buNone/>
            </a:pPr>
            <a:r>
              <a:rPr lang="en-US" altLang="ja-JP" sz="1800">
                <a:sym typeface="+mn-ea"/>
              </a:rPr>
              <a:t>	→</a:t>
            </a:r>
            <a:r>
              <a:rPr lang="ja-JP" altLang="en-US" sz="1800">
                <a:sym typeface="+mn-ea"/>
              </a:rPr>
              <a:t>　データ変更時の更新は行わず、一度だけ展開したい時v-once ディレクティブを使用する</a:t>
            </a:r>
            <a:endParaRPr lang="en-US" sz="1800"/>
          </a:p>
        </p:txBody>
      </p:sp>
      <p:pic>
        <p:nvPicPr>
          <p:cNvPr id="6" name="Picture 5"/>
          <p:cNvPicPr>
            <a:picLocks noChangeAspect="1"/>
          </p:cNvPicPr>
          <p:nvPr/>
        </p:nvPicPr>
        <p:blipFill>
          <a:blip r:embed="rId1"/>
          <a:stretch>
            <a:fillRect/>
          </a:stretch>
        </p:blipFill>
        <p:spPr>
          <a:xfrm>
            <a:off x="1887855" y="3789045"/>
            <a:ext cx="6644640" cy="563880"/>
          </a:xfrm>
          <a:prstGeom prst="rect">
            <a:avLst/>
          </a:prstGeom>
        </p:spPr>
      </p:pic>
      <p:pic>
        <p:nvPicPr>
          <p:cNvPr id="9" name="Picture 8"/>
          <p:cNvPicPr>
            <a:picLocks noChangeAspect="1"/>
          </p:cNvPicPr>
          <p:nvPr/>
        </p:nvPicPr>
        <p:blipFill>
          <a:blip r:embed="rId2"/>
          <a:stretch>
            <a:fillRect/>
          </a:stretch>
        </p:blipFill>
        <p:spPr>
          <a:xfrm>
            <a:off x="1799590" y="5039995"/>
            <a:ext cx="6644640" cy="586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5522595"/>
          </a:xfrm>
        </p:spPr>
        <p:txBody>
          <a:bodyPr>
            <a:normAutofit/>
          </a:bodyPr>
          <a:p>
            <a:pPr marL="0" indent="0">
              <a:lnSpc>
                <a:spcPct val="150000"/>
              </a:lnSpc>
              <a:buNone/>
            </a:pPr>
            <a:r>
              <a:rPr lang="ja-JP" altLang="en-US" sz="1800"/>
              <a:t>２．生の HTML</a:t>
            </a:r>
            <a:endParaRPr lang="ja-JP" altLang="en-US" sz="1800"/>
          </a:p>
          <a:p>
            <a:pPr marL="0" indent="0">
              <a:lnSpc>
                <a:spcPct val="150000"/>
              </a:lnSpc>
              <a:buFont typeface="Arial" panose="020B0604020202020204" pitchFamily="34" charset="0"/>
              <a:buNone/>
            </a:pPr>
            <a:r>
              <a:rPr lang="en-US" altLang="ja-JP" sz="1800"/>
              <a:t>	→</a:t>
            </a:r>
            <a:r>
              <a:rPr lang="ja-JP" altLang="en-US" sz="1800"/>
              <a:t>　 HTML として出力するためには、v-html ディレクティブを使用する</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None/>
            </a:pPr>
            <a:r>
              <a:rPr lang="ja-JP" altLang="en-US" sz="1800">
                <a:sym typeface="+mn-ea"/>
              </a:rPr>
              <a:t>３．</a:t>
            </a:r>
            <a:r>
              <a:rPr lang="en-US" altLang="ja-JP" sz="1800">
                <a:sym typeface="+mn-ea"/>
              </a:rPr>
              <a:t>属性</a:t>
            </a:r>
            <a:endParaRPr lang="ja-JP" altLang="en-US"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HTML 属性の内部で　v-bind ディレクティブを使用する</a:t>
            </a:r>
            <a:endParaRPr lang="ja-JP" altLang="en-US"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a:t>
            </a:r>
            <a:endParaRPr lang="en-US" altLang="ja-JP" sz="1800"/>
          </a:p>
          <a:p>
            <a:pPr marL="0" indent="0">
              <a:lnSpc>
                <a:spcPct val="150000"/>
              </a:lnSpc>
              <a:buFont typeface="Arial" panose="020B0604020202020204" pitchFamily="34" charset="0"/>
              <a:buNone/>
            </a:pPr>
            <a:r>
              <a:rPr lang="en-US" altLang="ja-JP" sz="1800">
                <a:sym typeface="+mn-ea"/>
              </a:rPr>
              <a:t>	→</a:t>
            </a:r>
            <a:r>
              <a:rPr lang="ja-JP" altLang="en-US" sz="1800">
                <a:sym typeface="+mn-ea"/>
              </a:rPr>
              <a:t>　</a:t>
            </a:r>
            <a:r>
              <a:rPr lang="en-US" altLang="ja-JP" sz="1800">
                <a:sym typeface="+mn-ea"/>
              </a:rPr>
              <a:t>属性が単に存在していることを true と示すといった真偽値</a:t>
            </a:r>
            <a:r>
              <a:rPr lang="en-US" altLang="ja-JP" sz="1800">
                <a:sym typeface="+mn-ea"/>
              </a:rPr>
              <a:t>	</a:t>
            </a:r>
            <a:r>
              <a:rPr lang="ja-JP" altLang="en-US" sz="1800">
                <a:sym typeface="+mn-ea"/>
              </a:rPr>
              <a:t>　　</a:t>
            </a:r>
            <a:endParaRPr lang="ja-JP" altLang="en-US" sz="1800"/>
          </a:p>
          <a:p>
            <a:pPr marL="0" indent="0">
              <a:lnSpc>
                <a:spcPct val="150000"/>
              </a:lnSpc>
              <a:buFont typeface="Arial" panose="020B0604020202020204" pitchFamily="34" charset="0"/>
              <a:buNone/>
            </a:pPr>
            <a:endParaRPr lang="ja-JP" altLang="en-US" sz="1800"/>
          </a:p>
        </p:txBody>
      </p:sp>
      <p:pic>
        <p:nvPicPr>
          <p:cNvPr id="11" name="Picture 10"/>
          <p:cNvPicPr>
            <a:picLocks noChangeAspect="1"/>
          </p:cNvPicPr>
          <p:nvPr/>
        </p:nvPicPr>
        <p:blipFill>
          <a:blip r:embed="rId1"/>
          <a:stretch>
            <a:fillRect/>
          </a:stretch>
        </p:blipFill>
        <p:spPr>
          <a:xfrm>
            <a:off x="1768475" y="1800860"/>
            <a:ext cx="6637020" cy="792480"/>
          </a:xfrm>
          <a:prstGeom prst="rect">
            <a:avLst/>
          </a:prstGeom>
        </p:spPr>
      </p:pic>
      <p:pic>
        <p:nvPicPr>
          <p:cNvPr id="13" name="Picture 12"/>
          <p:cNvPicPr>
            <a:picLocks noChangeAspect="1"/>
          </p:cNvPicPr>
          <p:nvPr/>
        </p:nvPicPr>
        <p:blipFill>
          <a:blip r:embed="rId2"/>
          <a:stretch>
            <a:fillRect/>
          </a:stretch>
        </p:blipFill>
        <p:spPr>
          <a:xfrm>
            <a:off x="1768475" y="3917950"/>
            <a:ext cx="6682740" cy="548640"/>
          </a:xfrm>
          <a:prstGeom prst="rect">
            <a:avLst/>
          </a:prstGeom>
        </p:spPr>
      </p:pic>
      <p:pic>
        <p:nvPicPr>
          <p:cNvPr id="15" name="Picture 14"/>
          <p:cNvPicPr>
            <a:picLocks noChangeAspect="1"/>
          </p:cNvPicPr>
          <p:nvPr/>
        </p:nvPicPr>
        <p:blipFill>
          <a:blip r:embed="rId3"/>
          <a:stretch>
            <a:fillRect/>
          </a:stretch>
        </p:blipFill>
        <p:spPr>
          <a:xfrm>
            <a:off x="1753235" y="5108575"/>
            <a:ext cx="6652260" cy="495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54685"/>
            <a:ext cx="10516235" cy="5725795"/>
          </a:xfrm>
        </p:spPr>
        <p:txBody>
          <a:bodyPr>
            <a:normAutofit lnSpcReduction="10000"/>
          </a:bodyPr>
          <a:p>
            <a:pPr marL="0" indent="0">
              <a:lnSpc>
                <a:spcPct val="150000"/>
              </a:lnSpc>
              <a:buNone/>
            </a:pPr>
            <a:r>
              <a:rPr lang="ja-JP" altLang="en-US" sz="1800"/>
              <a:t>４．JavaScript 式の使用</a:t>
            </a:r>
            <a:endParaRPr lang="ja-JP" altLang="en-US" sz="1800"/>
          </a:p>
          <a:p>
            <a:pPr marL="0" indent="0">
              <a:lnSpc>
                <a:spcPct val="150000"/>
              </a:lnSpc>
              <a:buFont typeface="Arial" panose="020B0604020202020204" pitchFamily="34" charset="0"/>
              <a:buNone/>
            </a:pPr>
            <a:r>
              <a:rPr lang="en-US" altLang="ja-JP" sz="1800"/>
              <a:t>	→</a:t>
            </a:r>
            <a:r>
              <a:rPr lang="ja-JP" altLang="en-US" sz="1800"/>
              <a:t>　 Vue.js は全てのデータバインディング内部で JavaScript 式を完全にサポートします。</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endParaRPr lang="ja-JP" altLang="en-US" sz="1800"/>
          </a:p>
          <a:p>
            <a:pPr>
              <a:lnSpc>
                <a:spcPct val="150000"/>
              </a:lnSpc>
            </a:pPr>
            <a:r>
              <a:rPr lang="ja-JP" altLang="en-US" sz="1800"/>
              <a:t>ディレクティブ</a:t>
            </a:r>
            <a:endParaRPr lang="ja-JP" altLang="en-US" sz="1800"/>
          </a:p>
          <a:p>
            <a:pPr>
              <a:lnSpc>
                <a:spcPct val="150000"/>
              </a:lnSpc>
              <a:buFont typeface="Arial" panose="020B0604020202020204" pitchFamily="34" charset="0"/>
              <a:buNone/>
            </a:pPr>
            <a:r>
              <a:rPr lang="en-US" altLang="ja-JP" sz="1800"/>
              <a:t>		→</a:t>
            </a:r>
            <a:r>
              <a:rPr lang="ja-JP" altLang="en-US" sz="1800"/>
              <a:t>　ディレクティブは v- から始まる特別な属性です。</a:t>
            </a:r>
            <a:endParaRPr lang="ja-JP" altLang="en-US" sz="1800"/>
          </a:p>
          <a:p>
            <a:pPr marL="0" indent="0">
              <a:lnSpc>
                <a:spcPct val="150000"/>
              </a:lnSpc>
              <a:buFont typeface="Arial" panose="020B0604020202020204" pitchFamily="34" charset="0"/>
              <a:buNone/>
            </a:pPr>
            <a:endParaRPr lang="ja-JP" altLang="en-US" sz="1800"/>
          </a:p>
          <a:p>
            <a:pPr marL="0" indent="0">
              <a:lnSpc>
                <a:spcPct val="150000"/>
              </a:lnSpc>
              <a:buFont typeface="Arial" panose="020B0604020202020204" pitchFamily="34" charset="0"/>
              <a:buNone/>
            </a:pPr>
            <a:r>
              <a:rPr lang="en-US" altLang="ja-JP" sz="1800"/>
              <a:t>	</a:t>
            </a:r>
            <a:r>
              <a:rPr lang="ja-JP" altLang="en-US" sz="1800"/>
              <a:t>　　</a:t>
            </a:r>
            <a:endParaRPr lang="ja-JP" altLang="en-US" sz="1800"/>
          </a:p>
          <a:p>
            <a:pPr marL="0" indent="0">
              <a:lnSpc>
                <a:spcPct val="150000"/>
              </a:lnSpc>
              <a:buFont typeface="Arial" panose="020B0604020202020204" pitchFamily="34" charset="0"/>
              <a:buNone/>
            </a:pPr>
            <a:r>
              <a:rPr lang="en-US" altLang="ja-JP" sz="1800"/>
              <a:t>	</a:t>
            </a:r>
            <a:r>
              <a:rPr lang="ja-JP" altLang="en-US" sz="1800"/>
              <a:t>＃ここでの v-if ディレクティブは seen 式の値が真か否かに基づいて、 &lt;p&gt; 要素を削除/挿入します。</a:t>
            </a:r>
            <a:endParaRPr lang="ja-JP" altLang="en-US" sz="1800"/>
          </a:p>
        </p:txBody>
      </p:sp>
      <p:pic>
        <p:nvPicPr>
          <p:cNvPr id="4" name="Picture 3"/>
          <p:cNvPicPr>
            <a:picLocks noChangeAspect="1"/>
          </p:cNvPicPr>
          <p:nvPr/>
        </p:nvPicPr>
        <p:blipFill>
          <a:blip r:embed="rId1"/>
          <a:stretch>
            <a:fillRect/>
          </a:stretch>
        </p:blipFill>
        <p:spPr>
          <a:xfrm>
            <a:off x="1820545" y="1856740"/>
            <a:ext cx="6637020" cy="2004060"/>
          </a:xfrm>
          <a:prstGeom prst="rect">
            <a:avLst/>
          </a:prstGeom>
        </p:spPr>
      </p:pic>
      <p:pic>
        <p:nvPicPr>
          <p:cNvPr id="7" name="Picture 6"/>
          <p:cNvPicPr>
            <a:picLocks noChangeAspect="1"/>
          </p:cNvPicPr>
          <p:nvPr/>
        </p:nvPicPr>
        <p:blipFill>
          <a:blip r:embed="rId2"/>
          <a:stretch>
            <a:fillRect/>
          </a:stretch>
        </p:blipFill>
        <p:spPr>
          <a:xfrm>
            <a:off x="1820545" y="5092065"/>
            <a:ext cx="6667500" cy="5638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Words>
  <Application>WPS Presentation</Application>
  <PresentationFormat>Widescreen</PresentationFormat>
  <Paragraphs>91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Calibri Light</vt:lpstr>
      <vt:lpstr>Calibri</vt:lpstr>
      <vt:lpstr>Microsoft YaHei</vt:lpstr>
      <vt:lpstr>Arial Unicode MS</vt:lpstr>
      <vt:lpstr>MS PGothic</vt:lpstr>
      <vt:lpstr>Bradley Hand ITC</vt:lpstr>
      <vt:lpstr>Arial Black</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展開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勉強会</dc:title>
  <dc:creator/>
  <cp:lastModifiedBy>Hnin Hnin Yu</cp:lastModifiedBy>
  <cp:revision>121</cp:revision>
  <dcterms:created xsi:type="dcterms:W3CDTF">2021-10-16T14:42:44Z</dcterms:created>
  <dcterms:modified xsi:type="dcterms:W3CDTF">2021-10-17T11:08:07Z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E36B7F532C7549A6BE06F26071715344</vt:lpwstr>
  </property>
  <property fmtid="{D5CDD505-2E9C-101B-9397-08002B2CF9AE}" pid="3" name="KSOProductBuildVer">
    <vt:lpwstr>1033-11.2.0.10258</vt:lpwstr>
  </property>
</Properties>
</file>