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76" r:id="rId3"/>
    <p:sldId id="327" r:id="rId4"/>
    <p:sldId id="301" r:id="rId5"/>
    <p:sldId id="294" r:id="rId6"/>
    <p:sldId id="283" r:id="rId7"/>
    <p:sldId id="325" r:id="rId8"/>
    <p:sldId id="282" r:id="rId9"/>
    <p:sldId id="329" r:id="rId10"/>
    <p:sldId id="330" r:id="rId11"/>
    <p:sldId id="331" r:id="rId12"/>
    <p:sldId id="334" r:id="rId13"/>
    <p:sldId id="335" r:id="rId14"/>
    <p:sldId id="285" r:id="rId15"/>
    <p:sldId id="337" r:id="rId16"/>
    <p:sldId id="338" r:id="rId17"/>
    <p:sldId id="347" r:id="rId18"/>
    <p:sldId id="348" r:id="rId19"/>
    <p:sldId id="349" r:id="rId20"/>
    <p:sldId id="351" r:id="rId21"/>
    <p:sldId id="352" r:id="rId22"/>
    <p:sldId id="353" r:id="rId23"/>
    <p:sldId id="354" r:id="rId24"/>
    <p:sldId id="356" r:id="rId25"/>
    <p:sldId id="357" r:id="rId26"/>
    <p:sldId id="304" r:id="rId27"/>
  </p:sldIdLst>
  <p:sldSz cx="12192000" cy="6858000"/>
  <p:notesSz cx="6858000" cy="9144000"/>
  <p:embeddedFontLst>
    <p:embeddedFont>
      <p:font typeface="SimSun" panose="02010600030101010101" pitchFamily="2" charset="-122"/>
      <p:regular r:id="rId32"/>
    </p:embeddedFont>
    <p:embeddedFont>
      <p:font typeface="Calibri" panose="020F0502020204030204" charset="0"/>
      <p:regular r:id="rId33"/>
      <p:bold r:id="rId34"/>
      <p:italic r:id="rId35"/>
      <p:boldItalic r:id="rId36"/>
    </p:embeddedFont>
    <p:embeddedFont>
      <p:font typeface="Bradley Hand ITC" panose="03070402050302030203" charset="0"/>
      <p:regular r:id="rId37"/>
    </p:embeddedFont>
    <p:embeddedFont>
      <p:font typeface="Eras Light ITC" panose="020B0402030504020804" pitchFamily="34" charset="0"/>
      <p:regular r:id="rId38"/>
    </p:embeddedFont>
    <p:embeddedFont>
      <p:font typeface="Microsoft YaHei" panose="020B0503020204020204" pitchFamily="34" charset="-122"/>
      <p:regular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FCA"/>
    <a:srgbClr val="FA9190"/>
    <a:srgbClr val="FDDCD9"/>
    <a:srgbClr val="FCB6B6"/>
    <a:srgbClr val="83C26A"/>
    <a:srgbClr val="8EC777"/>
    <a:srgbClr val="65AC47"/>
    <a:srgbClr val="ACCF5F"/>
    <a:srgbClr val="A4CA4E"/>
    <a:srgbClr val="B4D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94192" autoAdjust="0"/>
  </p:normalViewPr>
  <p:slideViewPr>
    <p:cSldViewPr snapToGrid="0" showGuides="1">
      <p:cViewPr varScale="1">
        <p:scale>
          <a:sx n="103" d="100"/>
          <a:sy n="103" d="100"/>
        </p:scale>
        <p:origin x="342" y="72"/>
      </p:cViewPr>
      <p:guideLst>
        <p:guide orient="horz" pos="429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F60D3-616D-46F6-AF69-ED425A7216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2FA2-67CC-4DD0-B588-1E9AFD3008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E41182-4FAC-4847-8D8C-769657762A6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D10B2-B892-403B-9A3D-7816DA59F5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41182-4FAC-4847-8D8C-769657762A6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D10B2-B892-403B-9A3D-7816DA59F5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cs typeface="Calibri" panose="020F0502020204030204" charset="0"/>
              <a:sym typeface="Roboto Lt" pitchFamily="2" charset="0"/>
            </a:endParaRPr>
          </a:p>
        </p:txBody>
      </p:sp>
      <p:cxnSp>
        <p:nvCxnSpPr>
          <p:cNvPr id="20" name="直接连接符 19"/>
          <p:cNvCxnSpPr/>
          <p:nvPr/>
        </p:nvCxnSpPr>
        <p:spPr>
          <a:xfrm>
            <a:off x="7116866" y="2362077"/>
            <a:ext cx="3590051" cy="0"/>
          </a:xfrm>
          <a:prstGeom prst="line">
            <a:avLst/>
          </a:prstGeom>
          <a:ln w="19050">
            <a:solidFill>
              <a:srgbClr val="FCB6B6"/>
            </a:solidFill>
          </a:ln>
        </p:spPr>
        <p:style>
          <a:lnRef idx="1">
            <a:schemeClr val="accent1"/>
          </a:lnRef>
          <a:fillRef idx="0">
            <a:schemeClr val="accent1"/>
          </a:fillRef>
          <a:effectRef idx="0">
            <a:schemeClr val="accent1"/>
          </a:effectRef>
          <a:fontRef idx="minor">
            <a:schemeClr val="tx1"/>
          </a:fontRef>
        </p:style>
      </p:cxnSp>
      <p:sp>
        <p:nvSpPr>
          <p:cNvPr id="2" name="文本框 20"/>
          <p:cNvSpPr txBox="1"/>
          <p:nvPr/>
        </p:nvSpPr>
        <p:spPr>
          <a:xfrm>
            <a:off x="7116866" y="2525958"/>
            <a:ext cx="3609505" cy="491490"/>
          </a:xfrm>
          <a:prstGeom prst="rect">
            <a:avLst/>
          </a:prstGeom>
          <a:noFill/>
        </p:spPr>
        <p:txBody>
          <a:bodyPr wrap="square" rtlCol="0">
            <a:spAutoFit/>
          </a:bodyPr>
          <a:p>
            <a:pPr algn="r"/>
            <a:r>
              <a:rPr lang="en-US" altLang="zh-CN" sz="1400" b="1">
                <a:solidFill>
                  <a:schemeClr val="tx1"/>
                </a:solidFill>
                <a:latin typeface="Bradley Hand ITC" panose="03070402050302030203" charset="0"/>
                <a:ea typeface="Roboto Lt" pitchFamily="2" charset="0"/>
                <a:cs typeface="Bradley Hand ITC" panose="03070402050302030203" charset="0"/>
                <a:sym typeface="Roboto Lt" pitchFamily="2" charset="0"/>
              </a:rPr>
              <a:t>Presented by </a:t>
            </a:r>
            <a:r>
              <a:rPr lang="ja-JP" altLang="en-US" sz="1400" b="1">
                <a:solidFill>
                  <a:schemeClr val="tx1"/>
                </a:solidFill>
                <a:latin typeface="Bradley Hand ITC" panose="03070402050302030203" charset="0"/>
                <a:ea typeface="Roboto Lt" pitchFamily="2" charset="0"/>
                <a:cs typeface="Bradley Hand ITC" panose="03070402050302030203" charset="0"/>
                <a:sym typeface="Roboto Lt" pitchFamily="2" charset="0"/>
              </a:rPr>
              <a:t>ニンニンユ</a:t>
            </a:r>
            <a:br>
              <a:rPr lang="en-US" altLang="zh-CN" sz="1400" b="1">
                <a:solidFill>
                  <a:schemeClr val="tx1"/>
                </a:solidFill>
                <a:latin typeface="Bradley Hand ITC" panose="03070402050302030203" charset="0"/>
                <a:ea typeface="Roboto Lt" pitchFamily="2" charset="0"/>
                <a:cs typeface="Bradley Hand ITC" panose="03070402050302030203" charset="0"/>
                <a:sym typeface="Roboto Lt" pitchFamily="2" charset="0"/>
              </a:rPr>
            </a:br>
            <a:endParaRPr lang="en-US" altLang="zh-CN" sz="1200" b="1">
              <a:solidFill>
                <a:schemeClr val="tx1">
                  <a:lumMod val="50000"/>
                  <a:lumOff val="50000"/>
                </a:schemeClr>
              </a:solidFill>
              <a:latin typeface="Bradley Hand ITC" panose="03070402050302030203" charset="0"/>
              <a:ea typeface="Roboto Lt" pitchFamily="2" charset="0"/>
              <a:cs typeface="Bradley Hand ITC" panose="03070402050302030203" charset="0"/>
              <a:sym typeface="Roboto Lt" pitchFamily="2" charset="0"/>
            </a:endParaRPr>
          </a:p>
        </p:txBody>
      </p:sp>
      <p:sp>
        <p:nvSpPr>
          <p:cNvPr id="3" name="文本框 6"/>
          <p:cNvSpPr txBox="1"/>
          <p:nvPr/>
        </p:nvSpPr>
        <p:spPr>
          <a:xfrm>
            <a:off x="8014335" y="1164847"/>
            <a:ext cx="2757793" cy="1106805"/>
          </a:xfrm>
          <a:prstGeom prst="rect">
            <a:avLst/>
          </a:prstGeom>
          <a:noFill/>
        </p:spPr>
        <p:txBody>
          <a:bodyPr wrap="square" rtlCol="0">
            <a:spAutoFit/>
          </a:bodyPr>
          <a:p>
            <a:pPr algn="dist"/>
            <a:r>
              <a:rPr lang="ja-JP" altLang="zh-CN" sz="6600">
                <a:latin typeface="Eras Light ITC" panose="020B0402030504020804" pitchFamily="34" charset="0"/>
                <a:cs typeface="+mn-ea"/>
                <a:sym typeface="+mn-lt"/>
              </a:rPr>
              <a:t>勉強会</a:t>
            </a:r>
            <a:endParaRPr lang="ja-JP" altLang="zh-CN" sz="6600">
              <a:latin typeface="Eras Light ITC" panose="020B04020305040208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zh-CN" altLang="en-US" sz="4400">
                <a:solidFill>
                  <a:schemeClr val="tx1"/>
                </a:solidFill>
                <a:sym typeface="Roboto Lt" pitchFamily="2" charset="0"/>
              </a:rPr>
              <a:t>書式チェック（データの形式チェック）</a:t>
            </a:r>
            <a:endParaRPr lang="zh-CN" altLang="en-US" sz="4400">
              <a:solidFill>
                <a:schemeClr val="tx1"/>
              </a:solidFill>
              <a:sym typeface="Roboto Lt" pitchFamily="2" charset="0"/>
            </a:endParaRPr>
          </a:p>
        </p:txBody>
      </p:sp>
      <p:pic>
        <p:nvPicPr>
          <p:cNvPr id="8" name="Content Placeholder 7"/>
          <p:cNvPicPr>
            <a:picLocks noChangeAspect="1"/>
          </p:cNvPicPr>
          <p:nvPr>
            <p:ph sz="half" idx="1"/>
          </p:nvPr>
        </p:nvPicPr>
        <p:blipFill>
          <a:blip r:embed="rId1"/>
          <a:stretch>
            <a:fillRect/>
          </a:stretch>
        </p:blipFill>
        <p:spPr>
          <a:xfrm>
            <a:off x="998220" y="2000250"/>
            <a:ext cx="3670300" cy="4351655"/>
          </a:xfrm>
          <a:prstGeom prst="rect">
            <a:avLst/>
          </a:prstGeom>
        </p:spPr>
      </p:pic>
      <p:pic>
        <p:nvPicPr>
          <p:cNvPr id="3" name="Content Placeholder 2"/>
          <p:cNvPicPr>
            <a:picLocks noChangeAspect="1"/>
          </p:cNvPicPr>
          <p:nvPr>
            <p:ph sz="half" idx="2"/>
          </p:nvPr>
        </p:nvPicPr>
        <p:blipFill>
          <a:blip r:embed="rId2"/>
          <a:stretch>
            <a:fillRect/>
          </a:stretch>
        </p:blipFill>
        <p:spPr>
          <a:xfrm>
            <a:off x="5977255" y="2000250"/>
            <a:ext cx="3619500"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1071245" y="1899285"/>
            <a:ext cx="10049510" cy="64516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pPr algn="ctr"/>
            <a:r>
              <a:rPr lang="ja-JP" altLang="zh-CN">
                <a:solidFill>
                  <a:schemeClr val="tx1">
                    <a:lumMod val="75000"/>
                    <a:lumOff val="25000"/>
                  </a:schemeClr>
                </a:solidFill>
                <a:latin typeface="Calibri" panose="020F0502020204030204" charset="0"/>
                <a:sym typeface="Roboto Lt" pitchFamily="2" charset="0"/>
              </a:rPr>
              <a:t>認証</a:t>
            </a:r>
            <a:r>
              <a:rPr lang="en-US" altLang="ja-JP">
                <a:solidFill>
                  <a:schemeClr val="tx1">
                    <a:lumMod val="75000"/>
                    <a:lumOff val="25000"/>
                  </a:schemeClr>
                </a:solidFill>
                <a:latin typeface="Calibri" panose="020F0502020204030204" charset="0"/>
                <a:sym typeface="Roboto Lt" pitchFamily="2" charset="0"/>
              </a:rPr>
              <a:t>(</a:t>
            </a:r>
            <a:r>
              <a:rPr lang="ja-JP" altLang="en-US">
                <a:solidFill>
                  <a:schemeClr val="tx1">
                    <a:lumMod val="75000"/>
                    <a:lumOff val="25000"/>
                  </a:schemeClr>
                </a:solidFill>
                <a:latin typeface="Calibri" panose="020F0502020204030204" charset="0"/>
                <a:sym typeface="Roboto Lt" pitchFamily="2" charset="0"/>
              </a:rPr>
              <a:t>オーセンティケーション</a:t>
            </a:r>
            <a:r>
              <a:rPr lang="en-US" altLang="ja-JP">
                <a:solidFill>
                  <a:schemeClr val="tx1">
                    <a:lumMod val="75000"/>
                    <a:lumOff val="25000"/>
                  </a:schemeClr>
                </a:solidFill>
                <a:latin typeface="Calibri" panose="020F0502020204030204" charset="0"/>
                <a:sym typeface="Roboto Lt" pitchFamily="2" charset="0"/>
              </a:rPr>
              <a:t>)</a:t>
            </a:r>
            <a:endParaRPr lang="en-US" altLang="ja-JP">
              <a:solidFill>
                <a:schemeClr val="tx1">
                  <a:lumMod val="75000"/>
                  <a:lumOff val="25000"/>
                </a:schemeClr>
              </a:solidFill>
              <a:latin typeface="Calibri" panose="020F0502020204030204" charset="0"/>
              <a:sym typeface="Roboto Lt" pitchFamily="2" charset="0"/>
            </a:endParaRPr>
          </a:p>
        </p:txBody>
      </p:sp>
      <p:sp>
        <p:nvSpPr>
          <p:cNvPr id="6" name="2"/>
          <p:cNvSpPr/>
          <p:nvPr/>
        </p:nvSpPr>
        <p:spPr>
          <a:xfrm>
            <a:off x="1071880" y="3249930"/>
            <a:ext cx="10048875" cy="192278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indent="0" algn="ctr" defTabSz="1216025" eaLnBrk="1" hangingPunct="1">
              <a:lnSpc>
                <a:spcPct val="200000"/>
              </a:lnSpc>
              <a:spcBef>
                <a:spcPct val="20000"/>
              </a:spcBef>
              <a:buClr>
                <a:srgbClr val="000000"/>
              </a:buClr>
              <a:buFont typeface="Wingdings" panose="05000000000000000000" charset="0"/>
              <a:buNone/>
            </a:pPr>
            <a:r>
              <a:rPr sz="2000" dirty="0">
                <a:solidFill>
                  <a:schemeClr val="tx1">
                    <a:lumMod val="75000"/>
                    <a:lumOff val="25000"/>
                  </a:schemeClr>
                </a:solidFill>
                <a:latin typeface="Calibri" panose="020F0502020204030204" charset="0"/>
                <a:cs typeface="+mn-ea"/>
                <a:sym typeface="Roboto Lt" pitchFamily="2" charset="0"/>
              </a:rPr>
              <a:t>ネットワークやサーバへ接続する際に本人性をチェックし、正規の利用者であることを確認する方法</a:t>
            </a:r>
            <a:r>
              <a:rPr lang="ja-JP" sz="2000" dirty="0">
                <a:solidFill>
                  <a:schemeClr val="tx1">
                    <a:lumMod val="75000"/>
                    <a:lumOff val="25000"/>
                  </a:schemeClr>
                </a:solidFill>
                <a:latin typeface="Calibri" panose="020F0502020204030204" charset="0"/>
                <a:cs typeface="+mn-ea"/>
                <a:sym typeface="Roboto Lt" pitchFamily="2" charset="0"/>
              </a:rPr>
              <a:t>、</a:t>
            </a:r>
            <a:r>
              <a:rPr sz="2000" dirty="0">
                <a:solidFill>
                  <a:schemeClr val="tx1">
                    <a:lumMod val="75000"/>
                    <a:lumOff val="25000"/>
                  </a:schemeClr>
                </a:solidFill>
                <a:latin typeface="Calibri" panose="020F0502020204030204" charset="0"/>
                <a:cs typeface="+mn-ea"/>
                <a:sym typeface="Roboto Lt" pitchFamily="2" charset="0"/>
              </a:rPr>
              <a:t>一般には利用者IDとパスワードの組み合わせにより本人を特定</a:t>
            </a:r>
            <a:r>
              <a:rPr lang="ja-JP" sz="2000" dirty="0">
                <a:solidFill>
                  <a:schemeClr val="tx1">
                    <a:lumMod val="75000"/>
                    <a:lumOff val="25000"/>
                  </a:schemeClr>
                </a:solidFill>
                <a:latin typeface="Calibri" panose="020F0502020204030204" charset="0"/>
                <a:cs typeface="+mn-ea"/>
                <a:sym typeface="Roboto Lt" pitchFamily="2" charset="0"/>
              </a:rPr>
              <a:t>します</a:t>
            </a:r>
            <a:r>
              <a:rPr sz="2000" dirty="0">
                <a:solidFill>
                  <a:schemeClr val="tx1">
                    <a:lumMod val="75000"/>
                    <a:lumOff val="25000"/>
                  </a:schemeClr>
                </a:solidFill>
                <a:latin typeface="Calibri" panose="020F0502020204030204" charset="0"/>
                <a:cs typeface="+mn-ea"/>
                <a:sym typeface="Roboto Lt" pitchFamily="2" charset="0"/>
              </a:rPr>
              <a:t>。認証がなされると、本人が持つ権限でデータへのアクセスやアプリケーションの利用が可能とな</a:t>
            </a:r>
            <a:r>
              <a:rPr lang="ja-JP" sz="2000" dirty="0">
                <a:solidFill>
                  <a:schemeClr val="tx1">
                    <a:lumMod val="75000"/>
                    <a:lumOff val="25000"/>
                  </a:schemeClr>
                </a:solidFill>
                <a:latin typeface="Calibri" panose="020F0502020204030204" charset="0"/>
                <a:cs typeface="+mn-ea"/>
                <a:sym typeface="Roboto Lt" pitchFamily="2" charset="0"/>
              </a:rPr>
              <a:t>ります</a:t>
            </a:r>
            <a:r>
              <a:rPr sz="2000" dirty="0">
                <a:solidFill>
                  <a:schemeClr val="tx1">
                    <a:lumMod val="75000"/>
                    <a:lumOff val="25000"/>
                  </a:schemeClr>
                </a:solidFill>
                <a:latin typeface="Calibri" panose="020F0502020204030204" charset="0"/>
                <a:cs typeface="+mn-ea"/>
                <a:sym typeface="Roboto Lt" pitchFamily="2" charset="0"/>
              </a:rPr>
              <a:t>。</a:t>
            </a:r>
            <a:endParaRPr sz="2000" dirty="0">
              <a:solidFill>
                <a:schemeClr val="tx1">
                  <a:lumMod val="75000"/>
                  <a:lumOff val="25000"/>
                </a:schemeClr>
              </a:solidFill>
              <a:latin typeface="Calibri" panose="020F0502020204030204"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ja-JP" altLang="en-US" sz="4400">
                <a:solidFill>
                  <a:schemeClr val="tx1">
                    <a:lumMod val="75000"/>
                    <a:lumOff val="25000"/>
                  </a:schemeClr>
                </a:solidFill>
                <a:latin typeface="Calibri" panose="020F0502020204030204" charset="0"/>
                <a:sym typeface="Roboto Lt" pitchFamily="2" charset="0"/>
              </a:rPr>
              <a:t>オーセンティケーション</a:t>
            </a:r>
            <a:r>
              <a:rPr lang="ja-JP" altLang="en-US" sz="4400">
                <a:solidFill>
                  <a:schemeClr val="tx1">
                    <a:lumMod val="75000"/>
                    <a:lumOff val="25000"/>
                  </a:schemeClr>
                </a:solidFill>
                <a:latin typeface="Calibri" panose="020F0502020204030204" charset="0"/>
                <a:sym typeface="Roboto Lt" pitchFamily="2" charset="0"/>
              </a:rPr>
              <a:t>チャック</a:t>
            </a:r>
            <a:endParaRPr lang="ja-JP" altLang="en-US" sz="4400">
              <a:solidFill>
                <a:schemeClr val="tx1">
                  <a:lumMod val="75000"/>
                  <a:lumOff val="25000"/>
                </a:schemeClr>
              </a:solidFill>
              <a:latin typeface="Calibri" panose="020F0502020204030204" charset="0"/>
              <a:sym typeface="Roboto Lt" pitchFamily="2" charset="0"/>
            </a:endParaRPr>
          </a:p>
        </p:txBody>
      </p:sp>
      <p:pic>
        <p:nvPicPr>
          <p:cNvPr id="14" name="Content Placeholder 13"/>
          <p:cNvPicPr>
            <a:picLocks noChangeAspect="1"/>
          </p:cNvPicPr>
          <p:nvPr>
            <p:ph sz="half" idx="1"/>
          </p:nvPr>
        </p:nvPicPr>
        <p:blipFill>
          <a:blip r:embed="rId1"/>
          <a:stretch>
            <a:fillRect/>
          </a:stretch>
        </p:blipFill>
        <p:spPr>
          <a:xfrm>
            <a:off x="998220" y="2049780"/>
            <a:ext cx="5181600" cy="2629535"/>
          </a:xfrm>
          <a:prstGeom prst="rect">
            <a:avLst/>
          </a:prstGeom>
        </p:spPr>
      </p:pic>
      <p:pic>
        <p:nvPicPr>
          <p:cNvPr id="18" name="Content Placeholder 17"/>
          <p:cNvPicPr>
            <a:picLocks noChangeAspect="1"/>
          </p:cNvPicPr>
          <p:nvPr>
            <p:ph sz="half" idx="2"/>
          </p:nvPr>
        </p:nvPicPr>
        <p:blipFill>
          <a:blip r:embed="rId2"/>
          <a:stretch>
            <a:fillRect/>
          </a:stretch>
        </p:blipFill>
        <p:spPr>
          <a:xfrm>
            <a:off x="4975225" y="2037080"/>
            <a:ext cx="5181600" cy="2642235"/>
          </a:xfrm>
          <a:prstGeom prst="rect">
            <a:avLst/>
          </a:prstGeom>
        </p:spPr>
      </p:pic>
      <p:pic>
        <p:nvPicPr>
          <p:cNvPr id="20" name="Picture 19"/>
          <p:cNvPicPr>
            <a:picLocks noChangeAspect="1"/>
          </p:cNvPicPr>
          <p:nvPr/>
        </p:nvPicPr>
        <p:blipFill>
          <a:blip r:embed="rId3"/>
          <a:stretch>
            <a:fillRect/>
          </a:stretch>
        </p:blipFill>
        <p:spPr>
          <a:xfrm>
            <a:off x="998220" y="3959225"/>
            <a:ext cx="5218430" cy="2643505"/>
          </a:xfrm>
          <a:prstGeom prst="rect">
            <a:avLst/>
          </a:prstGeom>
        </p:spPr>
      </p:pic>
      <p:pic>
        <p:nvPicPr>
          <p:cNvPr id="21" name="Picture 20"/>
          <p:cNvPicPr>
            <a:picLocks noChangeAspect="1"/>
          </p:cNvPicPr>
          <p:nvPr/>
        </p:nvPicPr>
        <p:blipFill>
          <a:blip r:embed="rId4"/>
          <a:stretch>
            <a:fillRect/>
          </a:stretch>
        </p:blipFill>
        <p:spPr>
          <a:xfrm>
            <a:off x="4946650" y="3959225"/>
            <a:ext cx="5210175" cy="2644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9" name="文本框 8"/>
          <p:cNvSpPr txBox="1"/>
          <p:nvPr/>
        </p:nvSpPr>
        <p:spPr>
          <a:xfrm>
            <a:off x="991235" y="3936365"/>
            <a:ext cx="10191750"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pPr algn="ctr"/>
            <a:r>
              <a:rPr lang="en-US" altLang="zh-CN" sz="4400">
                <a:solidFill>
                  <a:schemeClr val="tx1">
                    <a:lumMod val="75000"/>
                    <a:lumOff val="25000"/>
                  </a:schemeClr>
                </a:solidFill>
                <a:latin typeface="Roboto Lt" pitchFamily="2" charset="0"/>
                <a:ea typeface="Roboto Lt" pitchFamily="2" charset="0"/>
                <a:sym typeface="Roboto Lt" pitchFamily="2" charset="0"/>
              </a:rPr>
              <a:t>Git</a:t>
            </a:r>
            <a:r>
              <a:rPr lang="ja-JP" altLang="en-US" sz="4400">
                <a:solidFill>
                  <a:schemeClr val="tx1">
                    <a:lumMod val="75000"/>
                    <a:lumOff val="25000"/>
                  </a:schemeClr>
                </a:solidFill>
                <a:latin typeface="Roboto Lt" pitchFamily="2" charset="0"/>
                <a:ea typeface="Roboto Lt" pitchFamily="2" charset="0"/>
                <a:sym typeface="Roboto Lt" pitchFamily="2" charset="0"/>
              </a:rPr>
              <a:t>の使用法</a:t>
            </a:r>
            <a:endParaRPr lang="ja-JP" altLang="en-US" sz="4400">
              <a:solidFill>
                <a:schemeClr val="tx1">
                  <a:lumMod val="75000"/>
                  <a:lumOff val="25000"/>
                </a:schemeClr>
              </a:solidFill>
              <a:latin typeface="Roboto Lt" pitchFamily="2" charset="0"/>
              <a:ea typeface="Roboto Lt" pitchFamily="2" charset="0"/>
              <a:sym typeface="Roboto Lt" pitchFamily="2" charset="0"/>
            </a:endParaRPr>
          </a:p>
        </p:txBody>
      </p:sp>
      <p:pic>
        <p:nvPicPr>
          <p:cNvPr id="6" name="Content Placeholder 5" descr="icons8-git-100"/>
          <p:cNvPicPr>
            <a:picLocks noChangeAspect="1"/>
          </p:cNvPicPr>
          <p:nvPr>
            <p:ph idx="1"/>
          </p:nvPr>
        </p:nvPicPr>
        <p:blipFill>
          <a:blip r:embed="rId1"/>
          <a:stretch>
            <a:fillRect/>
          </a:stretch>
        </p:blipFill>
        <p:spPr>
          <a:xfrm>
            <a:off x="5053965" y="1538605"/>
            <a:ext cx="2009775" cy="200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1071245" y="1899285"/>
            <a:ext cx="10049510" cy="64516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pPr algn="ctr"/>
            <a:r>
              <a:rPr lang="en-US" altLang="ja-JP">
                <a:solidFill>
                  <a:schemeClr val="tx1">
                    <a:lumMod val="75000"/>
                    <a:lumOff val="25000"/>
                  </a:schemeClr>
                </a:solidFill>
                <a:latin typeface="Calibri" panose="020F0502020204030204" charset="0"/>
                <a:sym typeface="Roboto Lt" pitchFamily="2" charset="0"/>
              </a:rPr>
              <a:t>Git(ギット)</a:t>
            </a:r>
            <a:endParaRPr lang="en-US" altLang="ja-JP">
              <a:solidFill>
                <a:schemeClr val="tx1">
                  <a:lumMod val="75000"/>
                  <a:lumOff val="25000"/>
                </a:schemeClr>
              </a:solidFill>
              <a:latin typeface="Calibri" panose="020F0502020204030204" charset="0"/>
              <a:sym typeface="Roboto Lt" pitchFamily="2" charset="0"/>
            </a:endParaRPr>
          </a:p>
        </p:txBody>
      </p:sp>
      <p:sp>
        <p:nvSpPr>
          <p:cNvPr id="6" name="2"/>
          <p:cNvSpPr/>
          <p:nvPr/>
        </p:nvSpPr>
        <p:spPr>
          <a:xfrm>
            <a:off x="1071880" y="3249930"/>
            <a:ext cx="10048875" cy="192278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indent="0" algn="ctr" defTabSz="1216025" eaLnBrk="1" hangingPunct="1">
              <a:lnSpc>
                <a:spcPct val="200000"/>
              </a:lnSpc>
              <a:spcBef>
                <a:spcPct val="20000"/>
              </a:spcBef>
              <a:buClr>
                <a:srgbClr val="000000"/>
              </a:buClr>
              <a:buFont typeface="Wingdings" panose="05000000000000000000" charset="0"/>
              <a:buNone/>
            </a:pPr>
            <a:r>
              <a:rPr sz="2000" dirty="0">
                <a:solidFill>
                  <a:schemeClr val="tx1">
                    <a:lumMod val="75000"/>
                    <a:lumOff val="25000"/>
                  </a:schemeClr>
                </a:solidFill>
                <a:latin typeface="Calibri" panose="020F0502020204030204" charset="0"/>
                <a:cs typeface="+mn-ea"/>
                <a:sym typeface="Roboto Lt" pitchFamily="2" charset="0"/>
              </a:rPr>
              <a:t>Gitとは、オープンソースの分散バージョン管理システムの一つ</a:t>
            </a:r>
            <a:r>
              <a:rPr lang="ja-JP" sz="2000" dirty="0">
                <a:solidFill>
                  <a:schemeClr val="tx1">
                    <a:lumMod val="75000"/>
                    <a:lumOff val="25000"/>
                  </a:schemeClr>
                </a:solidFill>
                <a:latin typeface="Calibri" panose="020F0502020204030204" charset="0"/>
                <a:cs typeface="+mn-ea"/>
                <a:sym typeface="Roboto Lt" pitchFamily="2" charset="0"/>
              </a:rPr>
              <a:t>です</a:t>
            </a:r>
            <a:r>
              <a:rPr sz="2000" dirty="0">
                <a:solidFill>
                  <a:schemeClr val="tx1">
                    <a:lumMod val="75000"/>
                    <a:lumOff val="25000"/>
                  </a:schemeClr>
                </a:solidFill>
                <a:latin typeface="Calibri" panose="020F0502020204030204" charset="0"/>
                <a:cs typeface="+mn-ea"/>
                <a:sym typeface="Roboto Lt" pitchFamily="2" charset="0"/>
              </a:rPr>
              <a:t>。複数の開発者が共同で一つのソフトウェアを開発する際などに、ソースコードやドキュメントなどの編集履歴を統一的に管理するのに用いられ</a:t>
            </a:r>
            <a:r>
              <a:rPr lang="ja-JP" sz="2000" dirty="0">
                <a:solidFill>
                  <a:schemeClr val="tx1">
                    <a:lumMod val="75000"/>
                    <a:lumOff val="25000"/>
                  </a:schemeClr>
                </a:solidFill>
                <a:latin typeface="Calibri" panose="020F0502020204030204" charset="0"/>
                <a:cs typeface="+mn-ea"/>
                <a:sym typeface="Roboto Lt" pitchFamily="2" charset="0"/>
              </a:rPr>
              <a:t>ます</a:t>
            </a:r>
            <a:r>
              <a:rPr sz="2000" dirty="0">
                <a:solidFill>
                  <a:schemeClr val="tx1">
                    <a:lumMod val="75000"/>
                    <a:lumOff val="25000"/>
                  </a:schemeClr>
                </a:solidFill>
                <a:latin typeface="Calibri" panose="020F0502020204030204" charset="0"/>
                <a:cs typeface="+mn-ea"/>
                <a:sym typeface="Roboto Lt" pitchFamily="2" charset="0"/>
              </a:rPr>
              <a:t>。</a:t>
            </a:r>
            <a:endParaRPr sz="2000" dirty="0">
              <a:solidFill>
                <a:schemeClr val="tx1">
                  <a:lumMod val="75000"/>
                  <a:lumOff val="25000"/>
                </a:schemeClr>
              </a:solidFill>
              <a:latin typeface="Calibri" panose="020F0502020204030204"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config</a:t>
            </a:r>
            <a:endParaRPr lang="en-US" altLang="zh-CN" sz="4400">
              <a:solidFill>
                <a:schemeClr val="tx1"/>
              </a:solidFill>
              <a:sym typeface="Roboto Lt" pitchFamily="2" charset="0"/>
            </a:endParaRPr>
          </a:p>
        </p:txBody>
      </p:sp>
      <p:sp>
        <p:nvSpPr>
          <p:cNvPr id="6" name="8"/>
          <p:cNvSpPr/>
          <p:nvPr/>
        </p:nvSpPr>
        <p:spPr>
          <a:xfrm>
            <a:off x="998220" y="1690688"/>
            <a:ext cx="10194925" cy="3769360"/>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Gitの設定内容を変更するためのコマンド</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 sets up Git with your name</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git config --global user.name "&lt;Your-Full-Name&gt;"</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 sets up Git with your email</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git config --global user.email "&lt;your-email-address&gt;"</a:t>
            </a:r>
            <a:endParaRPr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clone</a:t>
            </a:r>
            <a:endParaRPr lang="en-US" altLang="zh-CN" sz="4400">
              <a:solidFill>
                <a:schemeClr val="tx1"/>
              </a:solidFill>
              <a:sym typeface="Roboto Lt" pitchFamily="2" charset="0"/>
            </a:endParaRPr>
          </a:p>
        </p:txBody>
      </p:sp>
      <p:sp>
        <p:nvSpPr>
          <p:cNvPr id="6" name="8"/>
          <p:cNvSpPr/>
          <p:nvPr/>
        </p:nvSpPr>
        <p:spPr>
          <a:xfrm>
            <a:off x="998855" y="1691005"/>
            <a:ext cx="10194925" cy="2291715"/>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リモートリポジトリを</a:t>
            </a:r>
            <a:r>
              <a:rPr lang="ja-JP" sz="2000">
                <a:solidFill>
                  <a:srgbClr val="E7E6E6">
                    <a:lumMod val="25000"/>
                  </a:srgbClr>
                </a:solidFill>
                <a:latin typeface="Calibri" panose="020F0502020204030204" charset="0"/>
                <a:ea typeface="Roboto Lt" pitchFamily="2" charset="0"/>
                <a:cs typeface="+mn-ea"/>
                <a:sym typeface="Roboto Lt" pitchFamily="2" charset="0"/>
              </a:rPr>
              <a:t>ロカルトに</a:t>
            </a:r>
            <a:r>
              <a:rPr sz="2000">
                <a:solidFill>
                  <a:srgbClr val="E7E6E6">
                    <a:lumMod val="25000"/>
                  </a:srgbClr>
                </a:solidFill>
                <a:latin typeface="Calibri" panose="020F0502020204030204" charset="0"/>
                <a:ea typeface="Roboto Lt" pitchFamily="2" charset="0"/>
                <a:cs typeface="+mn-ea"/>
                <a:sym typeface="Roboto Lt" pitchFamily="2" charset="0"/>
              </a:rPr>
              <a:t>コピー</a:t>
            </a:r>
            <a:r>
              <a:rPr lang="ja-JP" sz="2000">
                <a:solidFill>
                  <a:srgbClr val="E7E6E6">
                    <a:lumMod val="25000"/>
                  </a:srgbClr>
                </a:solidFill>
                <a:latin typeface="Calibri" panose="020F0502020204030204" charset="0"/>
                <a:ea typeface="Roboto Lt" pitchFamily="2" charset="0"/>
                <a:cs typeface="+mn-ea"/>
                <a:sym typeface="Roboto Lt" pitchFamily="2" charset="0"/>
              </a:rPr>
              <a:t>する</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a:t>
            </a:r>
            <a:r>
              <a:rPr sz="2000">
                <a:solidFill>
                  <a:srgbClr val="E7E6E6">
                    <a:lumMod val="25000"/>
                  </a:srgbClr>
                </a:solidFill>
                <a:latin typeface="Calibri" panose="020F0502020204030204" charset="0"/>
                <a:ea typeface="Roboto Lt" pitchFamily="2" charset="0"/>
                <a:cs typeface="+mn-ea"/>
                <a:sym typeface="Roboto Lt" pitchFamily="2" charset="0"/>
              </a:rPr>
              <a:t> git clone https://github.com/&lt;repo-url&gt;</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sz="2000">
                <a:solidFill>
                  <a:srgbClr val="E7E6E6">
                    <a:lumMod val="25000"/>
                  </a:srgbClr>
                </a:solidFill>
                <a:latin typeface="Calibri" panose="020F0502020204030204" charset="0"/>
                <a:ea typeface="Roboto Lt" pitchFamily="2" charset="0"/>
                <a:cs typeface="+mn-ea"/>
                <a:sym typeface="Roboto Lt" pitchFamily="2" charset="0"/>
              </a:rPr>
              <a:t>git clone </a:t>
            </a:r>
            <a:r>
              <a:rPr sz="2000">
                <a:solidFill>
                  <a:srgbClr val="E7E6E6">
                    <a:lumMod val="25000"/>
                  </a:srgbClr>
                </a:solidFill>
                <a:latin typeface="Calibri" panose="020F0502020204030204" charset="0"/>
                <a:ea typeface="Roboto Lt" pitchFamily="2" charset="0"/>
                <a:cs typeface="+mn-ea"/>
                <a:sym typeface="Roboto Lt" pitchFamily="2" charset="0"/>
              </a:rPr>
              <a:t>https://github.com/seattleconsulting-stock/6g_cherry_team_server_dev.git</a:t>
            </a:r>
            <a:endParaRPr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s</a:t>
            </a:r>
            <a:r>
              <a:rPr lang="en-US" altLang="zh-CN" sz="4400">
                <a:solidFill>
                  <a:schemeClr val="tx1"/>
                </a:solidFill>
                <a:sym typeface="Roboto Lt" pitchFamily="2" charset="0"/>
              </a:rPr>
              <a:t>tatus</a:t>
            </a:r>
            <a:endParaRPr lang="en-US" altLang="zh-CN" sz="4400">
              <a:solidFill>
                <a:schemeClr val="tx1"/>
              </a:solidFill>
              <a:sym typeface="Roboto Lt" pitchFamily="2" charset="0"/>
            </a:endParaRPr>
          </a:p>
        </p:txBody>
      </p:sp>
      <p:sp>
        <p:nvSpPr>
          <p:cNvPr id="6" name="8"/>
          <p:cNvSpPr/>
          <p:nvPr/>
        </p:nvSpPr>
        <p:spPr>
          <a:xfrm>
            <a:off x="998220" y="1690688"/>
            <a:ext cx="10194925" cy="1922780"/>
          </a:xfrm>
          <a:prstGeom prst="rect">
            <a:avLst/>
          </a:prstGeom>
          <a:noFill/>
          <a:ln w="12700" cap="flat">
            <a:noFill/>
            <a:miter lim="400000"/>
          </a:ln>
          <a:effectLst/>
        </p:spPr>
        <p:txBody>
          <a:bodyPr wrap="square" lIns="38100" tIns="38100" rIns="38100" bIns="38100" numCol="1" anchor="ctr">
            <a:spAutoFit/>
          </a:bodyPr>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現在の状況を確認する</a:t>
            </a:r>
            <a:r>
              <a:rPr lang="en-US" sz="2000">
                <a:solidFill>
                  <a:srgbClr val="E7E6E6">
                    <a:lumMod val="25000"/>
                  </a:srgbClr>
                </a:solidFill>
                <a:latin typeface="Calibri" panose="020F0502020204030204" charset="0"/>
                <a:ea typeface="Roboto Lt" pitchFamily="2" charset="0"/>
                <a:cs typeface="+mn-ea"/>
                <a:sym typeface="Roboto Lt" pitchFamily="2" charset="0"/>
              </a:rPr>
              <a:t>(具体的にはファイルの追加や修正、addでインデックスに登録など、現在どのような状態かを確認す)</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sz="2000">
                <a:solidFill>
                  <a:srgbClr val="E7E6E6">
                    <a:lumMod val="25000"/>
                  </a:srgbClr>
                </a:solidFill>
                <a:latin typeface="Calibri" panose="020F0502020204030204" charset="0"/>
                <a:ea typeface="Roboto Lt" pitchFamily="2" charset="0"/>
                <a:cs typeface="+mn-ea"/>
                <a:sym typeface="Roboto Lt" pitchFamily="2" charset="0"/>
              </a:rPr>
              <a:t>git status</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add</a:t>
            </a:r>
            <a:endParaRPr lang="en-US" altLang="zh-CN" sz="4400">
              <a:solidFill>
                <a:schemeClr val="tx1"/>
              </a:solidFill>
              <a:sym typeface="Roboto Lt" pitchFamily="2" charset="0"/>
            </a:endParaRPr>
          </a:p>
        </p:txBody>
      </p:sp>
      <p:sp>
        <p:nvSpPr>
          <p:cNvPr id="3" name="8"/>
          <p:cNvSpPr/>
          <p:nvPr/>
        </p:nvSpPr>
        <p:spPr>
          <a:xfrm>
            <a:off x="998220" y="1690688"/>
            <a:ext cx="10194925" cy="1553210"/>
          </a:xfrm>
          <a:prstGeom prst="rect">
            <a:avLst/>
          </a:prstGeom>
          <a:noFill/>
          <a:ln w="12700" cap="flat">
            <a:noFill/>
            <a:miter lim="400000"/>
          </a:ln>
          <a:effectLst/>
        </p:spPr>
        <p:txBody>
          <a:bodyPr wrap="square" lIns="38100" tIns="38100" rIns="38100" bIns="38100" numCol="1" anchor="ctr">
            <a:spAutoFit/>
          </a:bodyPr>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指定したファイルをインデックスに登録してコミット対象にするコマンド</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sz="2000">
                <a:solidFill>
                  <a:srgbClr val="E7E6E6">
                    <a:lumMod val="25000"/>
                  </a:srgbClr>
                </a:solidFill>
                <a:latin typeface="Calibri" panose="020F0502020204030204" charset="0"/>
                <a:ea typeface="Roboto Lt" pitchFamily="2" charset="0"/>
                <a:cs typeface="+mn-ea"/>
                <a:sym typeface="Roboto Lt" pitchFamily="2" charset="0"/>
              </a:rPr>
              <a:t>git add .</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commit</a:t>
            </a:r>
            <a:endParaRPr lang="en-US" altLang="zh-CN" sz="4400">
              <a:solidFill>
                <a:schemeClr val="tx1"/>
              </a:solidFill>
              <a:sym typeface="Roboto Lt" pitchFamily="2" charset="0"/>
            </a:endParaRPr>
          </a:p>
        </p:txBody>
      </p:sp>
      <p:sp>
        <p:nvSpPr>
          <p:cNvPr id="3" name="8"/>
          <p:cNvSpPr/>
          <p:nvPr/>
        </p:nvSpPr>
        <p:spPr>
          <a:xfrm>
            <a:off x="998855" y="1690688"/>
            <a:ext cx="10194925" cy="2045970"/>
          </a:xfrm>
          <a:prstGeom prst="rect">
            <a:avLst/>
          </a:prstGeom>
          <a:noFill/>
          <a:ln w="12700" cap="flat">
            <a:noFill/>
            <a:miter lim="400000"/>
          </a:ln>
          <a:effectLst/>
        </p:spPr>
        <p:txBody>
          <a:bodyPr wrap="square" lIns="38100" tIns="38100" rIns="38100" bIns="38100" numCol="1" anchor="ctr">
            <a:spAutoFit/>
          </a:bodyPr>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指定したファイルをインデックスに登録してコミット対象にするコマンド</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457200" indent="-45720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altLang="ja-JP" sz="2000">
                <a:solidFill>
                  <a:srgbClr val="E7E6E6">
                    <a:lumMod val="25000"/>
                  </a:srgbClr>
                </a:solidFill>
                <a:latin typeface="Calibri" panose="020F0502020204030204" charset="0"/>
                <a:ea typeface="Roboto Lt" pitchFamily="2" charset="0"/>
                <a:cs typeface="+mn-ea"/>
                <a:sym typeface="Roboto Lt" pitchFamily="2" charset="0"/>
              </a:rPr>
              <a:t># git commit –m "&lt;Type your commit message here&gt;"</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git commit –m "initial commit"</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cs typeface="Calibri" panose="020F0502020204030204" charset="0"/>
              <a:sym typeface="Roboto Lt" pitchFamily="2" charset="0"/>
            </a:endParaRPr>
          </a:p>
        </p:txBody>
      </p:sp>
      <p:sp>
        <p:nvSpPr>
          <p:cNvPr id="15" name="文本框 14"/>
          <p:cNvSpPr txBox="1"/>
          <p:nvPr/>
        </p:nvSpPr>
        <p:spPr>
          <a:xfrm>
            <a:off x="1037590" y="1918970"/>
            <a:ext cx="10116820" cy="76835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algn="ctr"/>
            <a:r>
              <a:rPr lang="ja-JP" altLang="zh-CN" sz="4400" dirty="0">
                <a:solidFill>
                  <a:schemeClr val="tx1"/>
                </a:solidFill>
                <a:ea typeface="SimSun" panose="02010600030101010101" pitchFamily="2" charset="-122"/>
                <a:cs typeface="Calibri" panose="020F0502020204030204" charset="0"/>
                <a:sym typeface="+mn-ea"/>
              </a:rPr>
              <a:t>アジャンダー</a:t>
            </a:r>
            <a:endParaRPr lang="ja-JP" altLang="zh-CN" sz="44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endParaRPr>
          </a:p>
        </p:txBody>
      </p:sp>
      <p:sp>
        <p:nvSpPr>
          <p:cNvPr id="2" name="文本框 14"/>
          <p:cNvSpPr txBox="1"/>
          <p:nvPr/>
        </p:nvSpPr>
        <p:spPr>
          <a:xfrm>
            <a:off x="1037590" y="2687320"/>
            <a:ext cx="10116820" cy="2306955"/>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indent="0" algn="ctr">
              <a:lnSpc>
                <a:spcPct val="150000"/>
              </a:lnSpc>
              <a:buFont typeface="+mj-lt"/>
              <a:buNone/>
            </a:pPr>
            <a:r>
              <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データベース</a:t>
            </a:r>
            <a:endPar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endParaRPr>
          </a:p>
          <a:p>
            <a:pPr indent="0" algn="ctr">
              <a:lnSpc>
                <a:spcPct val="150000"/>
              </a:lnSpc>
              <a:buFont typeface="+mj-lt"/>
              <a:buNone/>
            </a:pPr>
            <a:r>
              <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検証</a:t>
            </a:r>
            <a:r>
              <a:rPr lang="en-US"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 </a:t>
            </a:r>
            <a:r>
              <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と</a:t>
            </a:r>
            <a:r>
              <a:rPr lang="en-US"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 </a:t>
            </a:r>
            <a:r>
              <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認証</a:t>
            </a:r>
            <a:r>
              <a:rPr lang="en-US"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 </a:t>
            </a:r>
            <a:endParaRPr lang="ja-JP"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endParaRPr>
          </a:p>
          <a:p>
            <a:pPr indent="0" algn="ctr">
              <a:lnSpc>
                <a:spcPct val="150000"/>
              </a:lnSpc>
              <a:buFont typeface="+mj-lt"/>
              <a:buNone/>
            </a:pPr>
            <a:r>
              <a:rPr lang="en-US" altLang="ja-JP"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Git </a:t>
            </a:r>
            <a:r>
              <a:rPr lang="ja-JP" altLang="en-US"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rPr>
              <a:t>の使い方</a:t>
            </a:r>
            <a:endParaRPr lang="ja-JP" altLang="en-US" sz="3200" dirty="0">
              <a:solidFill>
                <a:schemeClr val="tx1"/>
              </a:solidFill>
              <a:latin typeface="Calibri" panose="020F0502020204030204" charset="0"/>
              <a:ea typeface="SimSun" panose="02010600030101010101" pitchFamily="2" charset="-122"/>
              <a:cs typeface="Calibri" panose="020F0502020204030204"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838835" y="354965"/>
            <a:ext cx="10515600" cy="1325563"/>
          </a:xfrm>
        </p:spPr>
        <p:txBody>
          <a:bodyPr/>
          <a:p>
            <a:endParaRPr lang="en-US"/>
          </a:p>
        </p:txBody>
      </p:sp>
      <p:sp>
        <p:nvSpPr>
          <p:cNvPr id="4" name="矩形 3"/>
          <p:cNvSpPr/>
          <p:nvPr/>
        </p:nvSpPr>
        <p:spPr>
          <a:xfrm>
            <a:off x="355600" y="21923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855" y="89916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push</a:t>
            </a:r>
            <a:endParaRPr lang="en-US" altLang="zh-CN" sz="4400">
              <a:solidFill>
                <a:schemeClr val="tx1"/>
              </a:solidFill>
              <a:sym typeface="Roboto Lt" pitchFamily="2" charset="0"/>
            </a:endParaRPr>
          </a:p>
        </p:txBody>
      </p:sp>
      <p:sp>
        <p:nvSpPr>
          <p:cNvPr id="3" name="8"/>
          <p:cNvSpPr/>
          <p:nvPr/>
        </p:nvSpPr>
        <p:spPr>
          <a:xfrm>
            <a:off x="999490" y="1680528"/>
            <a:ext cx="10194925" cy="1430020"/>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ローカルリポジトリの内容をリモートリポジトリに送信する</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git push</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6870" y="22939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branch</a:t>
            </a:r>
            <a:endParaRPr lang="en-US" altLang="zh-CN" sz="4400">
              <a:solidFill>
                <a:schemeClr val="tx1"/>
              </a:solidFill>
              <a:sym typeface="Roboto Lt" pitchFamily="2" charset="0"/>
            </a:endParaRPr>
          </a:p>
        </p:txBody>
      </p:sp>
      <p:sp>
        <p:nvSpPr>
          <p:cNvPr id="2" name="8"/>
          <p:cNvSpPr/>
          <p:nvPr/>
        </p:nvSpPr>
        <p:spPr>
          <a:xfrm>
            <a:off x="998220" y="1654810"/>
            <a:ext cx="10194925" cy="4507865"/>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新しいブランチを作成し、既存のすべてのブランチを一覧表示し、ブランチを削除する</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  list all branch</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例: git branch or git branch --list </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  git branch &lt;branch-name&gt;</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例: git branch develop</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  git branch -d &lt;branch-name&gt;</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sz="2000">
                <a:solidFill>
                  <a:srgbClr val="E7E6E6">
                    <a:lumMod val="25000"/>
                  </a:srgbClr>
                </a:solidFill>
                <a:latin typeface="Calibri" panose="020F0502020204030204" charset="0"/>
                <a:ea typeface="Roboto Lt" pitchFamily="2" charset="0"/>
                <a:cs typeface="+mn-ea"/>
                <a:sym typeface="Roboto Lt" pitchFamily="2" charset="0"/>
              </a:rPr>
              <a:t>例: git branch -d develop</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838835" y="354965"/>
            <a:ext cx="10515600" cy="1325563"/>
          </a:xfrm>
        </p:spPr>
        <p:txBody>
          <a:bodyPr/>
          <a:p>
            <a:endParaRPr lang="en-US"/>
          </a:p>
        </p:txBody>
      </p:sp>
      <p:sp>
        <p:nvSpPr>
          <p:cNvPr id="4" name="矩形 3"/>
          <p:cNvSpPr/>
          <p:nvPr/>
        </p:nvSpPr>
        <p:spPr>
          <a:xfrm>
            <a:off x="355600" y="22939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855" y="89916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checkout</a:t>
            </a:r>
            <a:endParaRPr lang="en-US" altLang="zh-CN" sz="4400">
              <a:solidFill>
                <a:schemeClr val="tx1"/>
              </a:solidFill>
              <a:sym typeface="Roboto Lt" pitchFamily="2" charset="0"/>
            </a:endParaRPr>
          </a:p>
        </p:txBody>
      </p:sp>
      <p:sp>
        <p:nvSpPr>
          <p:cNvPr id="3" name="8"/>
          <p:cNvSpPr/>
          <p:nvPr/>
        </p:nvSpPr>
        <p:spPr>
          <a:xfrm>
            <a:off x="998220" y="1680528"/>
            <a:ext cx="10194925" cy="2045970"/>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ローカルリポジトリの内容をリモートリポジトリに送信する</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altLang="ja-JP" sz="2000">
                <a:solidFill>
                  <a:srgbClr val="E7E6E6">
                    <a:lumMod val="25000"/>
                  </a:srgbClr>
                </a:solidFill>
                <a:latin typeface="Calibri" panose="020F0502020204030204" charset="0"/>
                <a:ea typeface="Roboto Lt" pitchFamily="2" charset="0"/>
                <a:cs typeface="+mn-ea"/>
                <a:sym typeface="Roboto Lt" pitchFamily="2" charset="0"/>
              </a:rPr>
              <a:t># git checkout &lt;branch-name&gt;</a:t>
            </a:r>
            <a:endParaRPr lang="en-US" alt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git checkout master</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838835" y="354965"/>
            <a:ext cx="10515600" cy="1325563"/>
          </a:xfrm>
        </p:spPr>
        <p:txBody>
          <a:bodyPr/>
          <a:p>
            <a:endParaRPr lang="en-US"/>
          </a:p>
        </p:txBody>
      </p:sp>
      <p:sp>
        <p:nvSpPr>
          <p:cNvPr id="4" name="矩形 3"/>
          <p:cNvSpPr/>
          <p:nvPr/>
        </p:nvSpPr>
        <p:spPr>
          <a:xfrm>
            <a:off x="356870" y="22939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855" y="89916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merge</a:t>
            </a:r>
            <a:endParaRPr lang="en-US" altLang="zh-CN" sz="4400">
              <a:solidFill>
                <a:schemeClr val="tx1"/>
              </a:solidFill>
              <a:sym typeface="Roboto Lt" pitchFamily="2" charset="0"/>
            </a:endParaRPr>
          </a:p>
        </p:txBody>
      </p:sp>
      <p:sp>
        <p:nvSpPr>
          <p:cNvPr id="3" name="8"/>
          <p:cNvSpPr/>
          <p:nvPr/>
        </p:nvSpPr>
        <p:spPr>
          <a:xfrm>
            <a:off x="1000125" y="1680528"/>
            <a:ext cx="10194925" cy="1922780"/>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0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0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現在のブランチ(HEADの指している場所)へ、他のブランチの更新を取り込む処理</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en-US" altLang="ja-JP" sz="2000">
                <a:solidFill>
                  <a:srgbClr val="E7E6E6">
                    <a:lumMod val="25000"/>
                  </a:srgbClr>
                </a:solidFill>
                <a:latin typeface="Calibri" panose="020F0502020204030204" charset="0"/>
                <a:ea typeface="Roboto Lt" pitchFamily="2" charset="0"/>
                <a:cs typeface="+mn-ea"/>
                <a:sym typeface="Roboto Lt" pitchFamily="2" charset="0"/>
              </a:rPr>
              <a:t># git merge &lt;branch-name(取り込みたいブランチ)&gt;</a:t>
            </a:r>
            <a:endParaRPr lang="en-US" alt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git merge develop</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838835" y="354965"/>
            <a:ext cx="10515600" cy="1325563"/>
          </a:xfrm>
        </p:spPr>
        <p:txBody>
          <a:bodyPr/>
          <a:p>
            <a:endParaRPr lang="en-US"/>
          </a:p>
        </p:txBody>
      </p:sp>
      <p:sp>
        <p:nvSpPr>
          <p:cNvPr id="4" name="矩形 3"/>
          <p:cNvSpPr/>
          <p:nvPr/>
        </p:nvSpPr>
        <p:spPr>
          <a:xfrm>
            <a:off x="355600" y="22939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855" y="89916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solidFill>
                <a:sym typeface="Roboto Lt" pitchFamily="2" charset="0"/>
              </a:rPr>
              <a:t>git pull</a:t>
            </a:r>
            <a:endParaRPr lang="en-US" altLang="zh-CN" sz="4400">
              <a:solidFill>
                <a:schemeClr val="tx1"/>
              </a:solidFill>
              <a:sym typeface="Roboto Lt" pitchFamily="2" charset="0"/>
            </a:endParaRPr>
          </a:p>
        </p:txBody>
      </p:sp>
      <p:sp>
        <p:nvSpPr>
          <p:cNvPr id="2" name="8"/>
          <p:cNvSpPr/>
          <p:nvPr/>
        </p:nvSpPr>
        <p:spPr>
          <a:xfrm>
            <a:off x="999490" y="1680528"/>
            <a:ext cx="10194925" cy="1430020"/>
          </a:xfrm>
          <a:prstGeom prst="rect">
            <a:avLst/>
          </a:prstGeom>
          <a:noFill/>
          <a:ln w="12700" cap="flat">
            <a:noFill/>
            <a:miter lim="400000"/>
          </a:ln>
          <a:effectLst/>
        </p:spPr>
        <p:txBody>
          <a:bodyPr wrap="square" lIns="38100" tIns="38100" rIns="38100" bIns="38100" numCol="1" anchor="ctr">
            <a:spAutoFit/>
          </a:bodyPr>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リポジトリの変更内容を取り込む</a:t>
            </a:r>
            <a:r>
              <a:rPr lang="ja-JP" sz="2000">
                <a:solidFill>
                  <a:srgbClr val="E7E6E6">
                    <a:lumMod val="25000"/>
                  </a:srgbClr>
                </a:solidFill>
                <a:latin typeface="Calibri" panose="020F0502020204030204" charset="0"/>
                <a:ea typeface="Roboto Lt" pitchFamily="2" charset="0"/>
                <a:cs typeface="+mn-ea"/>
                <a:sym typeface="Roboto Lt" pitchFamily="2" charset="0"/>
              </a:rPr>
              <a:t>コマンド</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20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r>
              <a:rPr lang="ja-JP" altLang="en-US" sz="2000">
                <a:solidFill>
                  <a:srgbClr val="E7E6E6">
                    <a:lumMod val="25000"/>
                  </a:srgbClr>
                </a:solidFill>
                <a:latin typeface="Calibri" panose="020F0502020204030204" charset="0"/>
                <a:ea typeface="Roboto Lt" pitchFamily="2" charset="0"/>
                <a:cs typeface="+mn-ea"/>
                <a:sym typeface="Roboto Lt" pitchFamily="2" charset="0"/>
              </a:rPr>
              <a:t>例</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 </a:t>
            </a:r>
            <a:r>
              <a:rPr lang="en-US" altLang="ja-JP" sz="2000">
                <a:solidFill>
                  <a:srgbClr val="E7E6E6">
                    <a:lumMod val="25000"/>
                  </a:srgbClr>
                </a:solidFill>
                <a:latin typeface="Calibri" panose="020F0502020204030204" charset="0"/>
                <a:ea typeface="Roboto Lt" pitchFamily="2" charset="0"/>
                <a:cs typeface="+mn-ea"/>
                <a:sym typeface="Roboto Lt" pitchFamily="2" charset="0"/>
              </a:rPr>
              <a:t>git pull</a:t>
            </a:r>
            <a:endParaRPr lang="en-US" sz="2000">
              <a:solidFill>
                <a:srgbClr val="E7E6E6">
                  <a:lumMod val="25000"/>
                </a:srgbClr>
              </a:solidFill>
              <a:latin typeface="Calibri" panose="020F0502020204030204" charset="0"/>
              <a:ea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15" name="文本框 14"/>
          <p:cNvSpPr txBox="1"/>
          <p:nvPr/>
        </p:nvSpPr>
        <p:spPr>
          <a:xfrm>
            <a:off x="7977674" y="1304806"/>
            <a:ext cx="2897094" cy="923330"/>
          </a:xfrm>
          <a:prstGeom prst="rect">
            <a:avLst/>
          </a:prstGeom>
          <a:noFill/>
        </p:spPr>
        <p:txBody>
          <a:bodyPr wrap="square" rtlCol="0">
            <a:spAutoFit/>
          </a:bodyPr>
          <a:lstStyle>
            <a:defPPr>
              <a:defRPr lang="zh-CN"/>
            </a:defPPr>
            <a:lvl1pPr algn="dist">
              <a:defRPr sz="6600">
                <a:latin typeface="Eras Light ITC" panose="020B0402030504020804" pitchFamily="34" charset="0"/>
                <a:cs typeface="+mn-ea"/>
              </a:defRPr>
            </a:lvl1pPr>
          </a:lstStyle>
          <a:p>
            <a:pPr algn="ctr"/>
            <a:r>
              <a:rPr lang="en-US" altLang="zh-CN" sz="5400">
                <a:ea typeface="Roboto Lt" pitchFamily="2" charset="0"/>
                <a:sym typeface="Roboto Lt" pitchFamily="2" charset="0"/>
              </a:rPr>
              <a:t>THANKS</a:t>
            </a:r>
            <a:endParaRPr lang="zh-CN" altLang="en-US" sz="5400">
              <a:sym typeface="Roboto Lt" pitchFamily="2" charset="0"/>
            </a:endParaRPr>
          </a:p>
        </p:txBody>
      </p:sp>
      <p:cxnSp>
        <p:nvCxnSpPr>
          <p:cNvPr id="16" name="直接连接符 15"/>
          <p:cNvCxnSpPr/>
          <p:nvPr/>
        </p:nvCxnSpPr>
        <p:spPr>
          <a:xfrm>
            <a:off x="7116866" y="2362077"/>
            <a:ext cx="359005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16866" y="2525958"/>
            <a:ext cx="3609505" cy="368300"/>
          </a:xfrm>
          <a:prstGeom prst="rect">
            <a:avLst/>
          </a:prstGeom>
          <a:noFill/>
        </p:spPr>
        <p:txBody>
          <a:bodyPr wrap="square" rtlCol="0">
            <a:spAutoFit/>
          </a:bodyPr>
          <a:lstStyle/>
          <a:p>
            <a:pPr algn="dist"/>
            <a:r>
              <a:rPr lang="ja-JP" altLang="en-US">
                <a:solidFill>
                  <a:schemeClr val="tx1">
                    <a:lumMod val="50000"/>
                    <a:lumOff val="50000"/>
                  </a:schemeClr>
                </a:solidFill>
                <a:latin typeface="Roboto Lt" pitchFamily="2" charset="0"/>
                <a:ea typeface="Roboto Lt" pitchFamily="2" charset="0"/>
                <a:cs typeface="+mn-ea"/>
                <a:sym typeface="Roboto Lt" pitchFamily="2" charset="0"/>
              </a:rPr>
              <a:t>ご清聴ありがとうございました。</a:t>
            </a:r>
            <a:r>
              <a:rPr lang="en-US" altLang="zh-CN">
                <a:solidFill>
                  <a:schemeClr val="tx1">
                    <a:lumMod val="50000"/>
                    <a:lumOff val="50000"/>
                  </a:schemeClr>
                </a:solidFill>
                <a:latin typeface="Roboto Lt" pitchFamily="2" charset="0"/>
                <a:ea typeface="Roboto Lt" pitchFamily="2" charset="0"/>
                <a:cs typeface="+mn-ea"/>
                <a:sym typeface="Roboto Lt" pitchFamily="2" charset="0"/>
              </a:rPr>
              <a:t> </a:t>
            </a:r>
            <a:endParaRPr lang="zh-CN" altLang="en-US">
              <a:solidFill>
                <a:schemeClr val="tx1">
                  <a:lumMod val="50000"/>
                  <a:lumOff val="50000"/>
                </a:schemeClr>
              </a:solidFill>
              <a:latin typeface="Roboto Lt" pitchFamily="2"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4828540" y="1000125"/>
            <a:ext cx="6323965" cy="76835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ja-JP" altLang="en-US">
                <a:ea typeface="Roboto Lt" pitchFamily="2" charset="0"/>
                <a:sym typeface="Roboto Lt" pitchFamily="2" charset="0"/>
              </a:rPr>
              <a:t>データベース</a:t>
            </a:r>
            <a:r>
              <a:rPr lang="en-US" altLang="en-US">
                <a:ea typeface="Roboto Lt" pitchFamily="2" charset="0"/>
                <a:sym typeface="Roboto Lt" pitchFamily="2" charset="0"/>
              </a:rPr>
              <a:t>(Database)</a:t>
            </a:r>
            <a:endParaRPr lang="en-US" altLang="en-US">
              <a:ea typeface="Roboto Lt" pitchFamily="2" charset="0"/>
              <a:sym typeface="Roboto Lt" pitchFamily="2" charset="0"/>
            </a:endParaRPr>
          </a:p>
        </p:txBody>
      </p:sp>
      <p:sp>
        <p:nvSpPr>
          <p:cNvPr id="6" name="2"/>
          <p:cNvSpPr/>
          <p:nvPr/>
        </p:nvSpPr>
        <p:spPr>
          <a:xfrm>
            <a:off x="4828540" y="1768475"/>
            <a:ext cx="6323330" cy="284607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indent="0" defTabSz="1216025" eaLnBrk="1" hangingPunct="1">
              <a:lnSpc>
                <a:spcPct val="120000"/>
              </a:lnSpc>
              <a:spcBef>
                <a:spcPct val="20000"/>
              </a:spcBef>
              <a:buClr>
                <a:srgbClr val="000000"/>
              </a:buClr>
              <a:buFont typeface="Wingdings" panose="05000000000000000000" charset="0"/>
              <a:buNone/>
            </a:pP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r>
              <a:rPr sz="2000" dirty="0">
                <a:solidFill>
                  <a:schemeClr val="tx1"/>
                </a:solidFill>
                <a:latin typeface="Calibri" panose="020F0502020204030204" charset="0"/>
                <a:cs typeface="Calibri" panose="020F0502020204030204" charset="0"/>
                <a:sym typeface="Roboto Lt" pitchFamily="2" charset="0"/>
              </a:rPr>
              <a:t>ある特定の条件に当てはまる「データ」を複数集めて、</a:t>
            </a:r>
            <a:br>
              <a:rPr sz="2000" dirty="0">
                <a:solidFill>
                  <a:schemeClr val="tx1"/>
                </a:solidFill>
                <a:latin typeface="Calibri" panose="020F0502020204030204" charset="0"/>
                <a:cs typeface="Calibri" panose="020F0502020204030204" charset="0"/>
                <a:sym typeface="Roboto Lt" pitchFamily="2" charset="0"/>
              </a:rPr>
            </a:br>
            <a:r>
              <a:rPr sz="2000" dirty="0">
                <a:solidFill>
                  <a:schemeClr val="tx1"/>
                </a:solidFill>
                <a:latin typeface="Calibri" panose="020F0502020204030204" charset="0"/>
                <a:cs typeface="Calibri" panose="020F0502020204030204" charset="0"/>
                <a:sym typeface="Roboto Lt" pitchFamily="2" charset="0"/>
              </a:rPr>
              <a:t>後で使いやすい形に整理した情報のかたまりのこと</a:t>
            </a:r>
            <a:endParaRPr sz="2000" dirty="0">
              <a:solidFill>
                <a:schemeClr val="tx1"/>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r>
              <a:rPr sz="2000" dirty="0">
                <a:solidFill>
                  <a:schemeClr val="tx1">
                    <a:lumMod val="75000"/>
                    <a:lumOff val="25000"/>
                  </a:schemeClr>
                </a:solidFill>
                <a:latin typeface="Calibri" panose="020F0502020204030204" charset="0"/>
                <a:cs typeface="Calibri" panose="020F0502020204030204" charset="0"/>
                <a:sym typeface="Roboto Lt" pitchFamily="2" charset="0"/>
              </a:rPr>
              <a:t>コンピュータ上でデータベースを管理するシステム</a:t>
            </a:r>
            <a:br>
              <a:rPr sz="2000" dirty="0">
                <a:solidFill>
                  <a:schemeClr val="tx1">
                    <a:lumMod val="75000"/>
                    <a:lumOff val="25000"/>
                  </a:schemeClr>
                </a:solidFill>
                <a:latin typeface="Calibri" panose="020F0502020204030204" charset="0"/>
                <a:cs typeface="Calibri" panose="020F0502020204030204" charset="0"/>
                <a:sym typeface="Roboto Lt" pitchFamily="2" charset="0"/>
              </a:rPr>
            </a:br>
            <a:r>
              <a:rPr sz="2000" dirty="0">
                <a:solidFill>
                  <a:schemeClr val="tx1">
                    <a:lumMod val="75000"/>
                    <a:lumOff val="25000"/>
                  </a:schemeClr>
                </a:solidFill>
                <a:latin typeface="Calibri" panose="020F0502020204030204" charset="0"/>
                <a:cs typeface="Calibri" panose="020F0502020204030204" charset="0"/>
                <a:sym typeface="Roboto Lt" pitchFamily="2" charset="0"/>
              </a:rPr>
              <a:t>（DBMS：Database Management System）</a:t>
            </a:r>
            <a:r>
              <a:rPr lang="ja-JP" sz="2000" dirty="0">
                <a:solidFill>
                  <a:schemeClr val="tx1">
                    <a:lumMod val="75000"/>
                    <a:lumOff val="25000"/>
                  </a:schemeClr>
                </a:solidFill>
                <a:latin typeface="Calibri" panose="020F0502020204030204" charset="0"/>
                <a:cs typeface="Calibri" panose="020F0502020204030204" charset="0"/>
                <a:sym typeface="Roboto Lt" pitchFamily="2" charset="0"/>
              </a:rPr>
              <a:t>、</a:t>
            </a:r>
            <a:r>
              <a:rPr sz="2000" dirty="0">
                <a:solidFill>
                  <a:schemeClr val="tx1">
                    <a:lumMod val="75000"/>
                    <a:lumOff val="25000"/>
                  </a:schemeClr>
                </a:solidFill>
                <a:latin typeface="Calibri" panose="020F0502020204030204" charset="0"/>
                <a:cs typeface="Calibri" panose="020F0502020204030204" charset="0"/>
                <a:sym typeface="Roboto Lt" pitchFamily="2" charset="0"/>
              </a:rPr>
              <a:t>単に「データベース」と呼ぶ</a:t>
            </a:r>
            <a:endParaRPr lang="ja-JP" sz="2000" dirty="0">
              <a:solidFill>
                <a:schemeClr val="tx1">
                  <a:lumMod val="75000"/>
                  <a:lumOff val="25000"/>
                </a:schemeClr>
              </a:solidFill>
              <a:latin typeface="Calibri" panose="020F0502020204030204" charset="0"/>
              <a:cs typeface="Calibri" panose="020F0502020204030204" charset="0"/>
              <a:sym typeface="Roboto Lt" pitchFamily="2" charset="0"/>
            </a:endParaRPr>
          </a:p>
        </p:txBody>
      </p:sp>
      <p:pic>
        <p:nvPicPr>
          <p:cNvPr id="2" name="Content Placeholder 1" descr="icons8-database-100"/>
          <p:cNvPicPr>
            <a:picLocks noChangeAspect="1"/>
          </p:cNvPicPr>
          <p:nvPr>
            <p:ph idx="1"/>
          </p:nvPr>
        </p:nvPicPr>
        <p:blipFill>
          <a:blip r:embed="rId1"/>
          <a:stretch>
            <a:fillRect/>
          </a:stretch>
        </p:blipFill>
        <p:spPr>
          <a:xfrm rot="600000">
            <a:off x="1169670" y="3818255"/>
            <a:ext cx="1669415" cy="1669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Roboto Lt" pitchFamily="2" charset="0"/>
                <a:cs typeface="+mn-ea"/>
                <a:sym typeface="Roboto Lt" pitchFamily="2" charset="0"/>
              </a:rPr>
              <a:t>データベースの役割</a:t>
            </a:r>
            <a:endParaRPr lang="zh-CN" altLang="en-US">
              <a:latin typeface="Roboto Lt" pitchFamily="2" charset="0"/>
              <a:cs typeface="+mn-ea"/>
              <a:sym typeface="Roboto Lt" pitchFamily="2" charset="0"/>
            </a:endParaRPr>
          </a:p>
        </p:txBody>
      </p:sp>
      <p:sp>
        <p:nvSpPr>
          <p:cNvPr id="3" name="Freeform 7"/>
          <p:cNvSpPr/>
          <p:nvPr/>
        </p:nvSpPr>
        <p:spPr>
          <a:xfrm>
            <a:off x="1730188" y="3129433"/>
            <a:ext cx="8946777" cy="1225550"/>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1" fmla="*/ 0 w 6038850"/>
              <a:gd name="connsiteY0-2" fmla="*/ 299838 h 1304686"/>
              <a:gd name="connsiteX1-3" fmla="*/ 2705100 w 6038850"/>
              <a:gd name="connsiteY1-4" fmla="*/ 52188 h 1304686"/>
              <a:gd name="connsiteX2-5" fmla="*/ 5619750 w 6038850"/>
              <a:gd name="connsiteY2-6" fmla="*/ 1195188 h 1304686"/>
              <a:gd name="connsiteX3-7" fmla="*/ 6038850 w 6038850"/>
              <a:gd name="connsiteY3-8" fmla="*/ 1176138 h 1304686"/>
              <a:gd name="connsiteX0-9" fmla="*/ 0 w 6038850"/>
              <a:gd name="connsiteY0-10" fmla="*/ 287550 h 1218694"/>
              <a:gd name="connsiteX1-11" fmla="*/ 2705100 w 6038850"/>
              <a:gd name="connsiteY1-12" fmla="*/ 39900 h 1218694"/>
              <a:gd name="connsiteX2-13" fmla="*/ 4832350 w 6038850"/>
              <a:gd name="connsiteY2-14" fmla="*/ 1005100 h 1218694"/>
              <a:gd name="connsiteX3-15" fmla="*/ 6038850 w 6038850"/>
              <a:gd name="connsiteY3-16" fmla="*/ 1163850 h 1218694"/>
              <a:gd name="connsiteX0-17" fmla="*/ 0 w 6038850"/>
              <a:gd name="connsiteY0-18" fmla="*/ 287550 h 1225494"/>
              <a:gd name="connsiteX1-19" fmla="*/ 2705100 w 6038850"/>
              <a:gd name="connsiteY1-20" fmla="*/ 39900 h 1225494"/>
              <a:gd name="connsiteX2-21" fmla="*/ 4832350 w 6038850"/>
              <a:gd name="connsiteY2-22" fmla="*/ 1005100 h 1225494"/>
              <a:gd name="connsiteX3-23" fmla="*/ 6038850 w 6038850"/>
              <a:gd name="connsiteY3-24" fmla="*/ 1163850 h 1225494"/>
            </a:gdLst>
            <a:ahLst/>
            <a:cxnLst>
              <a:cxn ang="0">
                <a:pos x="connsiteX0-1" y="connsiteY0-2"/>
              </a:cxn>
              <a:cxn ang="0">
                <a:pos x="connsiteX1-3" y="connsiteY1-4"/>
              </a:cxn>
              <a:cxn ang="0">
                <a:pos x="connsiteX2-5" y="connsiteY2-6"/>
              </a:cxn>
              <a:cxn ang="0">
                <a:pos x="connsiteX3-7" y="connsiteY3-8"/>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tx1">
                <a:lumMod val="95000"/>
                <a:lumOff val="5000"/>
              </a:schemeClr>
            </a:solidFill>
            <a:prstDash val="dash"/>
          </a:ln>
        </p:spPr>
        <p:style>
          <a:lnRef idx="1">
            <a:schemeClr val="dk1"/>
          </a:lnRef>
          <a:fillRef idx="0">
            <a:schemeClr val="dk1"/>
          </a:fillRef>
          <a:effectRef idx="0">
            <a:schemeClr val="dk1"/>
          </a:effectRef>
          <a:fontRef idx="minor">
            <a:schemeClr val="tx1"/>
          </a:fontRef>
        </p:style>
        <p:txBody>
          <a:bodyPr lIns="91413" tIns="45706" rIns="91413" bIns="45706" anchor="ctr"/>
          <a:lstStyle/>
          <a:p>
            <a:pPr algn="ctr">
              <a:defRPr/>
            </a:pPr>
            <a:endParaRPr lang="en-US" dirty="0">
              <a:solidFill>
                <a:prstClr val="black"/>
              </a:solidFill>
              <a:latin typeface="Roboto Lt" pitchFamily="2" charset="0"/>
              <a:ea typeface="Roboto Lt" pitchFamily="2" charset="0"/>
              <a:cs typeface="+mn-ea"/>
              <a:sym typeface="Roboto Lt" pitchFamily="2" charset="0"/>
            </a:endParaRPr>
          </a:p>
        </p:txBody>
      </p:sp>
      <p:sp>
        <p:nvSpPr>
          <p:cNvPr id="35" name="椭圆 34"/>
          <p:cNvSpPr/>
          <p:nvPr/>
        </p:nvSpPr>
        <p:spPr>
          <a:xfrm>
            <a:off x="3345637" y="3129433"/>
            <a:ext cx="216000" cy="216000"/>
          </a:xfrm>
          <a:prstGeom prst="ellipse">
            <a:avLst/>
          </a:prstGeom>
          <a:solidFill>
            <a:srgbClr val="FCC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36" name="椭圆 35"/>
          <p:cNvSpPr/>
          <p:nvPr/>
        </p:nvSpPr>
        <p:spPr>
          <a:xfrm>
            <a:off x="6024000" y="3134766"/>
            <a:ext cx="216000" cy="216000"/>
          </a:xfrm>
          <a:prstGeom prst="ellipse">
            <a:avLst/>
          </a:prstGeom>
          <a:solidFill>
            <a:srgbClr val="FCC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37" name="椭圆 36"/>
          <p:cNvSpPr/>
          <p:nvPr/>
        </p:nvSpPr>
        <p:spPr>
          <a:xfrm>
            <a:off x="8702363" y="4016399"/>
            <a:ext cx="216000" cy="216000"/>
          </a:xfrm>
          <a:prstGeom prst="ellipse">
            <a:avLst/>
          </a:prstGeom>
          <a:solidFill>
            <a:srgbClr val="FCC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Roboto Lt" pitchFamily="2" charset="0"/>
              <a:cs typeface="+mn-ea"/>
              <a:sym typeface="Roboto Lt" pitchFamily="2" charset="0"/>
            </a:endParaRPr>
          </a:p>
        </p:txBody>
      </p:sp>
      <p:sp>
        <p:nvSpPr>
          <p:cNvPr id="39" name="2"/>
          <p:cNvSpPr/>
          <p:nvPr/>
        </p:nvSpPr>
        <p:spPr>
          <a:xfrm>
            <a:off x="2145871" y="3600858"/>
            <a:ext cx="2250966" cy="814705"/>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sz="2000">
                <a:solidFill>
                  <a:schemeClr val="tx1">
                    <a:lumMod val="75000"/>
                    <a:lumOff val="25000"/>
                  </a:schemeClr>
                </a:solidFill>
                <a:latin typeface="Calibri" panose="020F0502020204030204" charset="0"/>
                <a:cs typeface="+mn-ea"/>
                <a:sym typeface="Roboto Lt" pitchFamily="2" charset="0"/>
              </a:rPr>
              <a:t>複数のデータをまとめて管理できる</a:t>
            </a:r>
            <a:endParaRPr kumimoji="0" lang="en-US" altLang="zh-CN" sz="2000" b="0" i="0" u="none" strike="noStrike" kern="0" cap="none" spc="0" normalizeH="0" baseline="0" noProof="0" dirty="0">
              <a:ln>
                <a:noFill/>
              </a:ln>
              <a:solidFill>
                <a:schemeClr val="tx1">
                  <a:lumMod val="75000"/>
                  <a:lumOff val="25000"/>
                </a:schemeClr>
              </a:solidFill>
              <a:effectLst/>
              <a:uLnTx/>
              <a:uFillTx/>
              <a:latin typeface="Calibri" panose="020F0502020204030204" charset="0"/>
              <a:ea typeface="Roboto Lt" pitchFamily="2" charset="0"/>
              <a:cs typeface="+mn-ea"/>
              <a:sym typeface="Roboto Lt" pitchFamily="2" charset="0"/>
            </a:endParaRPr>
          </a:p>
        </p:txBody>
      </p:sp>
      <p:sp>
        <p:nvSpPr>
          <p:cNvPr id="41" name="2"/>
          <p:cNvSpPr/>
          <p:nvPr/>
        </p:nvSpPr>
        <p:spPr>
          <a:xfrm>
            <a:off x="4978394" y="2226341"/>
            <a:ext cx="2250966" cy="814705"/>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sz="2000">
                <a:solidFill>
                  <a:schemeClr val="tx1">
                    <a:lumMod val="75000"/>
                    <a:lumOff val="25000"/>
                  </a:schemeClr>
                </a:solidFill>
                <a:latin typeface="Calibri" panose="020F0502020204030204" charset="0"/>
                <a:cs typeface="+mn-ea"/>
                <a:sym typeface="Roboto Lt" pitchFamily="2" charset="0"/>
              </a:rPr>
              <a:t>目的のデータを簡単に探すことができる</a:t>
            </a:r>
            <a:endParaRPr sz="2000">
              <a:solidFill>
                <a:schemeClr val="tx1">
                  <a:lumMod val="75000"/>
                  <a:lumOff val="25000"/>
                </a:schemeClr>
              </a:solidFill>
              <a:latin typeface="Calibri" panose="020F0502020204030204" charset="0"/>
              <a:cs typeface="+mn-ea"/>
              <a:sym typeface="Roboto Lt" pitchFamily="2" charset="0"/>
            </a:endParaRPr>
          </a:p>
        </p:txBody>
      </p:sp>
      <p:sp>
        <p:nvSpPr>
          <p:cNvPr id="43" name="2"/>
          <p:cNvSpPr/>
          <p:nvPr/>
        </p:nvSpPr>
        <p:spPr>
          <a:xfrm>
            <a:off x="7565317" y="4443180"/>
            <a:ext cx="2250966" cy="814705"/>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algn="l" defTabSz="1216025" eaLnBrk="1" hangingPunct="1">
              <a:lnSpc>
                <a:spcPct val="120000"/>
              </a:lnSpc>
              <a:spcBef>
                <a:spcPct val="20000"/>
              </a:spcBef>
            </a:pPr>
            <a:r>
              <a:rPr sz="2000">
                <a:solidFill>
                  <a:schemeClr val="tx1">
                    <a:lumMod val="75000"/>
                    <a:lumOff val="25000"/>
                  </a:schemeClr>
                </a:solidFill>
                <a:latin typeface="Calibri" panose="020F0502020204030204" charset="0"/>
                <a:cs typeface="+mn-ea"/>
                <a:sym typeface="Roboto Lt" pitchFamily="2" charset="0"/>
              </a:rPr>
              <a:t>簡単に編集して使うことができる</a:t>
            </a:r>
            <a:endParaRPr sz="2000">
              <a:solidFill>
                <a:schemeClr val="tx1">
                  <a:lumMod val="75000"/>
                  <a:lumOff val="25000"/>
                </a:schemeClr>
              </a:solidFill>
              <a:latin typeface="Calibri" panose="020F0502020204030204" charset="0"/>
              <a:cs typeface="+mn-ea"/>
              <a:sym typeface="Roboto Lt" pitchFamily="2" charset="0"/>
            </a:endParaRPr>
          </a:p>
        </p:txBody>
      </p:sp>
      <p:sp>
        <p:nvSpPr>
          <p:cNvPr id="2" name="Text Box 1"/>
          <p:cNvSpPr txBox="1"/>
          <p:nvPr/>
        </p:nvSpPr>
        <p:spPr>
          <a:xfrm>
            <a:off x="1008380" y="838835"/>
            <a:ext cx="10166350" cy="768350"/>
          </a:xfrm>
          <a:prstGeom prst="rect">
            <a:avLst/>
          </a:prstGeom>
          <a:noFill/>
        </p:spPr>
        <p:txBody>
          <a:bodyPr wrap="square" rtlCol="0">
            <a:spAutoFit/>
          </a:bodyPr>
          <a:p>
            <a:r>
              <a:rPr lang="en-US" sz="4400"/>
              <a:t>データベースの役割</a:t>
            </a:r>
            <a:endParaRPr lang="en-US" sz="4400"/>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3" name="8"/>
          <p:cNvSpPr/>
          <p:nvPr/>
        </p:nvSpPr>
        <p:spPr>
          <a:xfrm>
            <a:off x="998855" y="1654810"/>
            <a:ext cx="10194925" cy="2661285"/>
          </a:xfrm>
          <a:prstGeom prst="rect">
            <a:avLst/>
          </a:prstGeom>
          <a:noFill/>
          <a:ln w="12700" cap="flat">
            <a:noFill/>
            <a:miter lim="400000"/>
          </a:ln>
          <a:effectLst/>
        </p:spPr>
        <p:txBody>
          <a:bodyPr wrap="square" lIns="38100" tIns="38100" rIns="38100" bIns="38100" numCol="1" anchor="ctr">
            <a:spAutoFit/>
          </a:bodyPr>
          <a:lstStyle/>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名の通りデータベースの管理・運用を行うシステムのこと</a:t>
            </a:r>
            <a:endParaRPr sz="2000">
              <a:solidFill>
                <a:srgbClr val="E7E6E6">
                  <a:lumMod val="25000"/>
                </a:srgbClr>
              </a:solidFill>
              <a:latin typeface="Calibri" panose="020F0502020204030204" charset="0"/>
              <a:ea typeface="Roboto Lt" pitchFamily="2" charset="0"/>
              <a:cs typeface="+mn-ea"/>
              <a:sym typeface="Roboto Lt" pitchFamily="2" charset="0"/>
            </a:endParaRPr>
          </a:p>
          <a:p>
            <a:pPr indent="0" defTabSz="457200">
              <a:lnSpc>
                <a:spcPct val="120000"/>
              </a:lnSpc>
              <a:buFont typeface="Wingdings" panose="05000000000000000000" charset="0"/>
              <a:buNone/>
              <a:tabLst>
                <a:tab pos="1066800" algn="l"/>
              </a:tabLst>
              <a:defRPr sz="3600">
                <a:solidFill>
                  <a:srgbClr val="475278"/>
                </a:solidFill>
                <a:latin typeface="Noteworthy Bold"/>
                <a:ea typeface="Noteworthy Bold"/>
                <a:cs typeface="Noteworthy Bold"/>
                <a:sym typeface="Noteworthy Bold"/>
              </a:defRPr>
            </a:pPr>
            <a:endParaRPr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sz="2000">
                <a:solidFill>
                  <a:srgbClr val="E7E6E6">
                    <a:lumMod val="25000"/>
                  </a:srgbClr>
                </a:solidFill>
                <a:latin typeface="Calibri" panose="020F0502020204030204" charset="0"/>
                <a:ea typeface="Roboto Lt" pitchFamily="2" charset="0"/>
                <a:cs typeface="+mn-ea"/>
                <a:sym typeface="Roboto Lt" pitchFamily="2" charset="0"/>
              </a:rPr>
              <a:t>データベース管理システムであれば自動でデータ整理を行うため、簡単にデータを編集し、抽出でき</a:t>
            </a:r>
            <a:r>
              <a:rPr lang="ja-JP" sz="2000">
                <a:solidFill>
                  <a:srgbClr val="E7E6E6">
                    <a:lumMod val="25000"/>
                  </a:srgbClr>
                </a:solidFill>
                <a:latin typeface="Calibri" panose="020F0502020204030204" charset="0"/>
                <a:ea typeface="Roboto Lt" pitchFamily="2" charset="0"/>
                <a:cs typeface="+mn-ea"/>
                <a:sym typeface="Roboto Lt" pitchFamily="2" charset="0"/>
              </a:rPr>
              <a:t>る</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endParaRPr lang="ja-JP" sz="2000">
              <a:solidFill>
                <a:srgbClr val="E7E6E6">
                  <a:lumMod val="25000"/>
                </a:srgbClr>
              </a:solidFill>
              <a:latin typeface="Calibri" panose="020F0502020204030204" charset="0"/>
              <a:ea typeface="Roboto Lt" pitchFamily="2" charset="0"/>
              <a:cs typeface="+mn-ea"/>
              <a:sym typeface="Roboto Lt" pitchFamily="2" charset="0"/>
            </a:endParaRPr>
          </a:p>
          <a:p>
            <a:pPr marL="342900" indent="-342900" defTabSz="457200">
              <a:lnSpc>
                <a:spcPct val="120000"/>
              </a:lnSpc>
              <a:buFont typeface="Wingdings" panose="05000000000000000000" charset="0"/>
              <a:buChar char="§"/>
              <a:tabLst>
                <a:tab pos="1066800" algn="l"/>
              </a:tabLst>
              <a:defRPr sz="3600">
                <a:solidFill>
                  <a:srgbClr val="475278"/>
                </a:solidFill>
                <a:latin typeface="Noteworthy Bold"/>
                <a:ea typeface="Noteworthy Bold"/>
                <a:cs typeface="Noteworthy Bold"/>
                <a:sym typeface="Noteworthy Bold"/>
              </a:defRPr>
            </a:pPr>
            <a:r>
              <a:rPr lang="ja-JP" sz="2000">
                <a:solidFill>
                  <a:srgbClr val="E7E6E6">
                    <a:lumMod val="25000"/>
                  </a:srgbClr>
                </a:solidFill>
                <a:latin typeface="Calibri" panose="020F0502020204030204" charset="0"/>
                <a:ea typeface="Roboto Lt" pitchFamily="2" charset="0"/>
                <a:cs typeface="+mn-ea"/>
                <a:sym typeface="Roboto Lt" pitchFamily="2" charset="0"/>
              </a:rPr>
              <a:t>重複するデータを入力しようとした際には警告が表示されるなど、ミスを防ぐうえでも有効</a:t>
            </a:r>
            <a:endParaRPr lang="ja-JP" sz="2000">
              <a:solidFill>
                <a:srgbClr val="E7E6E6">
                  <a:lumMod val="25000"/>
                </a:srgbClr>
              </a:solidFill>
              <a:latin typeface="Calibri" panose="020F0502020204030204" charset="0"/>
              <a:ea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en-US" altLang="zh-CN" sz="4400">
                <a:solidFill>
                  <a:schemeClr val="tx1">
                    <a:lumMod val="75000"/>
                    <a:lumOff val="25000"/>
                  </a:schemeClr>
                </a:solidFill>
                <a:latin typeface="Roboto Lt" pitchFamily="2" charset="0"/>
                <a:ea typeface="Roboto Lt" pitchFamily="2" charset="0"/>
                <a:sym typeface="Roboto Lt" pitchFamily="2" charset="0"/>
              </a:rPr>
              <a:t>データベース管理システム（DBMS）</a:t>
            </a:r>
            <a:endParaRPr lang="en-US" altLang="zh-CN" sz="4400">
              <a:solidFill>
                <a:schemeClr val="tx1">
                  <a:lumMod val="75000"/>
                  <a:lumOff val="25000"/>
                </a:schemeClr>
              </a:solidFill>
              <a:latin typeface="Roboto Lt" pitchFamily="2" charset="0"/>
              <a:ea typeface="Roboto Lt" pitchFamily="2" charset="0"/>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矩形 3"/>
          <p:cNvSpPr/>
          <p:nvPr/>
        </p:nvSpPr>
        <p:spPr>
          <a:xfrm>
            <a:off x="355600" y="36528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4806950" y="922655"/>
            <a:ext cx="6360160" cy="768350"/>
          </a:xfrm>
          <a:prstGeom prst="rect">
            <a:avLst/>
          </a:prstGeom>
          <a:noFill/>
        </p:spPr>
        <p:txBody>
          <a:bodyPr wrap="square" rtlCol="0">
            <a:spAutoFit/>
          </a:bodyPr>
          <a:lstStyle>
            <a:defPPr>
              <a:defRPr lang="zh-CN"/>
            </a:defPPr>
            <a:lvl1pPr algn="dist">
              <a:defRPr sz="4400">
                <a:latin typeface="Eras Light ITC" panose="020B0402030504020804" pitchFamily="34" charset="0"/>
                <a:cs typeface="+mn-ea"/>
              </a:defRPr>
            </a:lvl1pPr>
          </a:lstStyle>
          <a:p>
            <a:pPr algn="l"/>
            <a:r>
              <a:rPr lang="en-US">
                <a:ea typeface="Roboto Lt" pitchFamily="2" charset="0"/>
                <a:sym typeface="Roboto Lt" pitchFamily="2" charset="0"/>
              </a:rPr>
              <a:t>SQL</a:t>
            </a:r>
            <a:endParaRPr lang="en-US">
              <a:ea typeface="Roboto Lt" pitchFamily="2" charset="0"/>
              <a:sym typeface="Roboto Lt" pitchFamily="2" charset="0"/>
            </a:endParaRPr>
          </a:p>
        </p:txBody>
      </p:sp>
      <p:sp>
        <p:nvSpPr>
          <p:cNvPr id="6" name="2"/>
          <p:cNvSpPr/>
          <p:nvPr/>
        </p:nvSpPr>
        <p:spPr>
          <a:xfrm>
            <a:off x="4846955" y="1691005"/>
            <a:ext cx="6319520" cy="2538095"/>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marL="342900" lvl="0" indent="-342900" defTabSz="1216025" eaLnBrk="1" hangingPunct="1">
              <a:lnSpc>
                <a:spcPct val="120000"/>
              </a:lnSpc>
              <a:spcBef>
                <a:spcPct val="20000"/>
              </a:spcBef>
              <a:buClr>
                <a:srgbClr val="000000"/>
              </a:buClr>
              <a:buFont typeface="Wingdings" panose="05000000000000000000" charset="0"/>
              <a:buChar char="§"/>
            </a:pP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r>
              <a:rPr sz="2000" dirty="0">
                <a:solidFill>
                  <a:schemeClr val="tx1">
                    <a:lumMod val="75000"/>
                    <a:lumOff val="25000"/>
                  </a:schemeClr>
                </a:solidFill>
                <a:latin typeface="Calibri" panose="020F0502020204030204" charset="0"/>
                <a:cs typeface="Calibri" panose="020F0502020204030204" charset="0"/>
                <a:sym typeface="Roboto Lt" pitchFamily="2" charset="0"/>
              </a:rPr>
              <a:t>データベース操作するための問い合わせ言語</a:t>
            </a: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lvl="0" indent="0" defTabSz="1216025" eaLnBrk="1" hangingPunct="1">
              <a:lnSpc>
                <a:spcPct val="120000"/>
              </a:lnSpc>
              <a:spcBef>
                <a:spcPct val="20000"/>
              </a:spcBef>
              <a:buClr>
                <a:srgbClr val="000000"/>
              </a:buClr>
              <a:buFont typeface="Wingdings" panose="05000000000000000000" charset="0"/>
              <a:buNone/>
            </a:pP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r>
              <a:rPr sz="2000" dirty="0">
                <a:solidFill>
                  <a:schemeClr val="tx1">
                    <a:lumMod val="75000"/>
                    <a:lumOff val="25000"/>
                  </a:schemeClr>
                </a:solidFill>
                <a:latin typeface="Calibri" panose="020F0502020204030204" charset="0"/>
                <a:cs typeface="Calibri" panose="020F0502020204030204" charset="0"/>
                <a:sym typeface="Roboto Lt" pitchFamily="2" charset="0"/>
              </a:rPr>
              <a:t>データの検索や抽出、並び替え、削除などを行う際にもこのSQLを用いること</a:t>
            </a: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a:p>
            <a:pPr marL="342900" lvl="0" indent="-342900" defTabSz="1216025" eaLnBrk="1" hangingPunct="1">
              <a:lnSpc>
                <a:spcPct val="120000"/>
              </a:lnSpc>
              <a:spcBef>
                <a:spcPct val="20000"/>
              </a:spcBef>
              <a:buClr>
                <a:srgbClr val="000000"/>
              </a:buClr>
              <a:buFont typeface="Wingdings" panose="05000000000000000000" charset="0"/>
              <a:buChar char="§"/>
            </a:pPr>
            <a:endParaRPr sz="2000" dirty="0">
              <a:solidFill>
                <a:schemeClr val="tx1">
                  <a:lumMod val="75000"/>
                  <a:lumOff val="25000"/>
                </a:schemeClr>
              </a:solidFill>
              <a:latin typeface="Calibri" panose="020F0502020204030204" charset="0"/>
              <a:cs typeface="Calibri" panose="020F0502020204030204" charset="0"/>
              <a:sym typeface="Roboto Lt" pitchFamily="2" charset="0"/>
            </a:endParaRPr>
          </a:p>
        </p:txBody>
      </p:sp>
      <p:pic>
        <p:nvPicPr>
          <p:cNvPr id="10" name="Content Placeholder 9" descr="icons8-sql-100"/>
          <p:cNvPicPr>
            <a:picLocks noChangeAspect="1"/>
          </p:cNvPicPr>
          <p:nvPr>
            <p:ph sz="half" idx="2"/>
          </p:nvPr>
        </p:nvPicPr>
        <p:blipFill>
          <a:blip r:embed="rId1"/>
          <a:stretch>
            <a:fillRect/>
          </a:stretch>
        </p:blipFill>
        <p:spPr>
          <a:xfrm rot="900000">
            <a:off x="1247775" y="3865245"/>
            <a:ext cx="1741805" cy="1741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4" name="矩形 3"/>
          <p:cNvSpPr/>
          <p:nvPr/>
        </p:nvSpPr>
        <p:spPr>
          <a:xfrm>
            <a:off x="355600" y="310674"/>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1071245" y="1899285"/>
            <a:ext cx="10049510" cy="645160"/>
          </a:xfrm>
          <a:prstGeom prst="rect">
            <a:avLst/>
          </a:prstGeom>
          <a:noFill/>
        </p:spPr>
        <p:txBody>
          <a:bodyPr wrap="square" rtlCol="0">
            <a:spAutoFit/>
          </a:bodyPr>
          <a:lstStyle>
            <a:defPPr>
              <a:defRPr lang="zh-CN"/>
            </a:defPPr>
            <a:lvl1pPr>
              <a:defRPr sz="3600">
                <a:latin typeface="Eras Light ITC" panose="020B0402030504020804" pitchFamily="34" charset="0"/>
                <a:cs typeface="+mn-ea"/>
              </a:defRPr>
            </a:lvl1pPr>
          </a:lstStyle>
          <a:p>
            <a:pPr algn="ctr"/>
            <a:r>
              <a:rPr lang="ja-JP" altLang="zh-CN">
                <a:solidFill>
                  <a:schemeClr val="tx1">
                    <a:lumMod val="75000"/>
                    <a:lumOff val="25000"/>
                  </a:schemeClr>
                </a:solidFill>
                <a:latin typeface="Calibri" panose="020F0502020204030204" charset="0"/>
                <a:sym typeface="Roboto Lt" pitchFamily="2" charset="0"/>
              </a:rPr>
              <a:t>検証</a:t>
            </a:r>
            <a:r>
              <a:rPr lang="en-US" altLang="ja-JP">
                <a:solidFill>
                  <a:schemeClr val="tx1">
                    <a:lumMod val="75000"/>
                    <a:lumOff val="25000"/>
                  </a:schemeClr>
                </a:solidFill>
                <a:latin typeface="Calibri" panose="020F0502020204030204" charset="0"/>
                <a:sym typeface="Roboto Lt" pitchFamily="2" charset="0"/>
              </a:rPr>
              <a:t>(</a:t>
            </a:r>
            <a:r>
              <a:rPr lang="ja-JP" altLang="en-US">
                <a:solidFill>
                  <a:schemeClr val="tx1">
                    <a:lumMod val="75000"/>
                    <a:lumOff val="25000"/>
                  </a:schemeClr>
                </a:solidFill>
                <a:latin typeface="Calibri" panose="020F0502020204030204" charset="0"/>
                <a:sym typeface="Roboto Lt" pitchFamily="2" charset="0"/>
              </a:rPr>
              <a:t>データバリデーション</a:t>
            </a:r>
            <a:r>
              <a:rPr lang="en-US" altLang="ja-JP">
                <a:solidFill>
                  <a:schemeClr val="tx1">
                    <a:lumMod val="75000"/>
                    <a:lumOff val="25000"/>
                  </a:schemeClr>
                </a:solidFill>
                <a:latin typeface="Calibri" panose="020F0502020204030204" charset="0"/>
                <a:sym typeface="Roboto Lt" pitchFamily="2" charset="0"/>
              </a:rPr>
              <a:t>)</a:t>
            </a:r>
            <a:endParaRPr lang="en-US" altLang="ja-JP">
              <a:solidFill>
                <a:schemeClr val="tx1">
                  <a:lumMod val="75000"/>
                  <a:lumOff val="25000"/>
                </a:schemeClr>
              </a:solidFill>
              <a:latin typeface="Calibri" panose="020F0502020204030204" charset="0"/>
              <a:sym typeface="Roboto Lt" pitchFamily="2" charset="0"/>
            </a:endParaRPr>
          </a:p>
        </p:txBody>
      </p:sp>
      <p:sp>
        <p:nvSpPr>
          <p:cNvPr id="6" name="2"/>
          <p:cNvSpPr/>
          <p:nvPr/>
        </p:nvSpPr>
        <p:spPr>
          <a:xfrm>
            <a:off x="1071880" y="3249930"/>
            <a:ext cx="10048875" cy="1306830"/>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lvl="0" indent="0" algn="ctr" defTabSz="1216025" eaLnBrk="1" hangingPunct="1">
              <a:lnSpc>
                <a:spcPct val="200000"/>
              </a:lnSpc>
              <a:spcBef>
                <a:spcPct val="20000"/>
              </a:spcBef>
              <a:buClr>
                <a:srgbClr val="000000"/>
              </a:buClr>
              <a:buFont typeface="Wingdings" panose="05000000000000000000" charset="0"/>
              <a:buNone/>
            </a:pPr>
            <a:r>
              <a:rPr sz="2000" dirty="0">
                <a:solidFill>
                  <a:schemeClr val="tx1">
                    <a:lumMod val="75000"/>
                    <a:lumOff val="25000"/>
                  </a:schemeClr>
                </a:solidFill>
                <a:latin typeface="Calibri" panose="020F0502020204030204" charset="0"/>
                <a:cs typeface="+mn-ea"/>
                <a:sym typeface="Roboto Lt" pitchFamily="2" charset="0"/>
              </a:rPr>
              <a:t>データの正確性と品質を保証するプロセスを指</a:t>
            </a:r>
            <a:r>
              <a:rPr lang="ja-JP" sz="2000" dirty="0">
                <a:solidFill>
                  <a:schemeClr val="tx1">
                    <a:lumMod val="75000"/>
                    <a:lumOff val="25000"/>
                  </a:schemeClr>
                </a:solidFill>
                <a:latin typeface="Calibri" panose="020F0502020204030204" charset="0"/>
                <a:cs typeface="+mn-ea"/>
                <a:sym typeface="Roboto Lt" pitchFamily="2" charset="0"/>
              </a:rPr>
              <a:t>します。</a:t>
            </a:r>
            <a:r>
              <a:rPr lang="ja-JP" sz="2000" dirty="0">
                <a:solidFill>
                  <a:schemeClr val="tx1">
                    <a:lumMod val="75000"/>
                    <a:lumOff val="25000"/>
                  </a:schemeClr>
                </a:solidFill>
                <a:latin typeface="Calibri" panose="020F0502020204030204" charset="0"/>
                <a:cs typeface="+mn-ea"/>
                <a:sym typeface="Roboto Lt" pitchFamily="2" charset="0"/>
              </a:rPr>
              <a:t>入力内容や記述内容が要件を満たしているか、妥当性を確認することによって実装されます。</a:t>
            </a:r>
            <a:endParaRPr lang="ja-JP" sz="2000" dirty="0">
              <a:solidFill>
                <a:schemeClr val="tx1">
                  <a:lumMod val="75000"/>
                  <a:lumOff val="25000"/>
                </a:schemeClr>
              </a:solidFill>
              <a:latin typeface="Calibri" panose="020F0502020204030204" charset="0"/>
              <a:cs typeface="+mn-ea"/>
              <a:sym typeface="Roboto Lt"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zh-CN" altLang="en-US" sz="4400">
                <a:solidFill>
                  <a:schemeClr val="tx1"/>
                </a:solidFill>
                <a:sym typeface="Roboto Lt" pitchFamily="2" charset="0"/>
              </a:rPr>
              <a:t>入力チェック</a:t>
            </a:r>
            <a:endParaRPr lang="zh-CN" altLang="en-US" sz="4400">
              <a:solidFill>
                <a:schemeClr val="tx1"/>
              </a:solidFill>
              <a:latin typeface="Roboto Lt" pitchFamily="2" charset="0"/>
              <a:ea typeface="Roboto Lt" pitchFamily="2" charset="0"/>
              <a:sym typeface="Roboto Lt" pitchFamily="2" charset="0"/>
            </a:endParaRPr>
          </a:p>
        </p:txBody>
      </p:sp>
      <p:pic>
        <p:nvPicPr>
          <p:cNvPr id="8" name="Content Placeholder 7"/>
          <p:cNvPicPr>
            <a:picLocks noChangeAspect="1"/>
          </p:cNvPicPr>
          <p:nvPr>
            <p:ph sz="half" idx="1"/>
          </p:nvPr>
        </p:nvPicPr>
        <p:blipFill>
          <a:blip r:embed="rId1"/>
          <a:stretch>
            <a:fillRect/>
          </a:stretch>
        </p:blipFill>
        <p:spPr>
          <a:xfrm>
            <a:off x="998220" y="2000250"/>
            <a:ext cx="3670300" cy="4351655"/>
          </a:xfrm>
          <a:prstGeom prst="rect">
            <a:avLst/>
          </a:prstGeom>
        </p:spPr>
      </p:pic>
      <p:pic>
        <p:nvPicPr>
          <p:cNvPr id="10" name="Content Placeholder 9"/>
          <p:cNvPicPr>
            <a:picLocks noChangeAspect="1"/>
          </p:cNvPicPr>
          <p:nvPr>
            <p:ph sz="half" idx="2"/>
          </p:nvPr>
        </p:nvPicPr>
        <p:blipFill>
          <a:blip r:embed="rId2"/>
          <a:stretch>
            <a:fillRect/>
          </a:stretch>
        </p:blipFill>
        <p:spPr>
          <a:xfrm>
            <a:off x="5977255" y="2000250"/>
            <a:ext cx="3657600"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DCD9"/>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矩形 3"/>
          <p:cNvSpPr/>
          <p:nvPr/>
        </p:nvSpPr>
        <p:spPr>
          <a:xfrm>
            <a:off x="355600" y="346869"/>
            <a:ext cx="11480800" cy="6237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Roboto Lt" pitchFamily="2" charset="0"/>
              <a:cs typeface="+mn-ea"/>
              <a:sym typeface="Roboto Lt" pitchFamily="2" charset="0"/>
            </a:endParaRPr>
          </a:p>
        </p:txBody>
      </p:sp>
      <p:sp>
        <p:nvSpPr>
          <p:cNvPr id="5" name="文本框 4"/>
          <p:cNvSpPr txBox="1"/>
          <p:nvPr/>
        </p:nvSpPr>
        <p:spPr>
          <a:xfrm>
            <a:off x="998220" y="909320"/>
            <a:ext cx="10194925" cy="745490"/>
          </a:xfrm>
          <a:prstGeom prst="rect">
            <a:avLst/>
          </a:prstGeom>
          <a:noFill/>
          <a:effectLst/>
        </p:spPr>
        <p:txBody>
          <a:bodyPr wrap="square" lIns="68581" tIns="34291" rIns="68581" bIns="34291" rtlCol="0">
            <a:spAutoFit/>
          </a:bodyPr>
          <a:lstStyle>
            <a:defPPr>
              <a:defRPr lang="zh-CN"/>
            </a:defPPr>
            <a:lvl1pPr>
              <a:defRPr>
                <a:solidFill>
                  <a:srgbClr val="A3AEBD"/>
                </a:solidFill>
                <a:latin typeface="Microsoft YaHei" panose="020B0503020204020204" pitchFamily="34" charset="-122"/>
                <a:ea typeface="Microsoft YaHei" panose="020B0503020204020204" pitchFamily="34" charset="-122"/>
                <a:cs typeface="+mn-ea"/>
              </a:defRPr>
            </a:lvl1pPr>
          </a:lstStyle>
          <a:p>
            <a:r>
              <a:rPr lang="zh-CN" altLang="en-US" sz="4400">
                <a:solidFill>
                  <a:schemeClr val="tx1"/>
                </a:solidFill>
                <a:sym typeface="Roboto Lt" pitchFamily="2" charset="0"/>
              </a:rPr>
              <a:t>書式チェック（データの形式チェック）</a:t>
            </a:r>
            <a:endParaRPr lang="zh-CN" altLang="en-US" sz="4400">
              <a:solidFill>
                <a:schemeClr val="tx1"/>
              </a:solidFill>
              <a:sym typeface="Roboto Lt" pitchFamily="2" charset="0"/>
            </a:endParaRPr>
          </a:p>
        </p:txBody>
      </p:sp>
      <p:pic>
        <p:nvPicPr>
          <p:cNvPr id="8" name="Content Placeholder 7"/>
          <p:cNvPicPr>
            <a:picLocks noChangeAspect="1"/>
          </p:cNvPicPr>
          <p:nvPr>
            <p:ph sz="half" idx="1"/>
          </p:nvPr>
        </p:nvPicPr>
        <p:blipFill>
          <a:blip r:embed="rId1"/>
          <a:stretch>
            <a:fillRect/>
          </a:stretch>
        </p:blipFill>
        <p:spPr>
          <a:xfrm>
            <a:off x="998220" y="2028190"/>
            <a:ext cx="3670300" cy="4351655"/>
          </a:xfrm>
          <a:prstGeom prst="rect">
            <a:avLst/>
          </a:prstGeom>
        </p:spPr>
      </p:pic>
      <p:pic>
        <p:nvPicPr>
          <p:cNvPr id="7" name="Content Placeholder 6"/>
          <p:cNvPicPr>
            <a:picLocks noChangeAspect="1"/>
          </p:cNvPicPr>
          <p:nvPr>
            <p:ph sz="half" idx="2"/>
          </p:nvPr>
        </p:nvPicPr>
        <p:blipFill>
          <a:blip r:embed="rId2"/>
          <a:stretch>
            <a:fillRect/>
          </a:stretch>
        </p:blipFill>
        <p:spPr>
          <a:xfrm>
            <a:off x="5977890" y="2028190"/>
            <a:ext cx="3693160"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ij3nbbm">
      <a:majorFont>
        <a:latin typeface="Roboto Lt"/>
        <a:ea typeface="Roboto Lt"/>
        <a:cs typeface=""/>
      </a:majorFont>
      <a:minorFont>
        <a:latin typeface="Roboto Lt"/>
        <a:ea typeface="Roboto L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WPS Presentation</Application>
  <PresentationFormat>宽屏</PresentationFormat>
  <Paragraphs>137</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Calibri</vt:lpstr>
      <vt:lpstr>Roboto Lt</vt:lpstr>
      <vt:lpstr>Bradley Hand ITC</vt:lpstr>
      <vt:lpstr>Latha</vt:lpstr>
      <vt:lpstr>Eras Light ITC</vt:lpstr>
      <vt:lpstr>Wingdings</vt:lpstr>
      <vt:lpstr>Noteworthy Bold</vt:lpstr>
      <vt:lpstr>Microsoft YaHei</vt:lpstr>
      <vt:lpstr>MS PGothic</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Hnin Hnin Yu</cp:lastModifiedBy>
  <cp:revision>325</cp:revision>
  <dcterms:created xsi:type="dcterms:W3CDTF">2018-05-03T05:38:00Z</dcterms:created>
  <dcterms:modified xsi:type="dcterms:W3CDTF">2022-02-18T14:20:26Z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66EF2397C601421EB3B3028FBED0992D</vt:lpwstr>
  </property>
  <property fmtid="{D5CDD505-2E9C-101B-9397-08002B2CF9AE}" pid="3" name="KSOProductBuildVer">
    <vt:lpwstr>1033-11.2.0.10258</vt:lpwstr>
  </property>
</Properties>
</file>