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310" r:id="rId4"/>
    <p:sldId id="311" r:id="rId5"/>
    <p:sldId id="312" r:id="rId6"/>
    <p:sldId id="313" r:id="rId7"/>
    <p:sldId id="314" r:id="rId8"/>
    <p:sldId id="317" r:id="rId9"/>
    <p:sldId id="316" r:id="rId10"/>
    <p:sldId id="318" r:id="rId11"/>
    <p:sldId id="263" r:id="rId12"/>
    <p:sldId id="286" r:id="rId13"/>
    <p:sldId id="305" r:id="rId14"/>
    <p:sldId id="307" r:id="rId15"/>
    <p:sldId id="306" r:id="rId16"/>
    <p:sldId id="308" r:id="rId17"/>
    <p:sldId id="287" r:id="rId18"/>
    <p:sldId id="285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676"/>
    <a:srgbClr val="F72626"/>
    <a:srgbClr val="FA8080"/>
    <a:srgbClr val="FA7072"/>
    <a:srgbClr val="F10D98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208280" y="1955165"/>
            <a:ext cx="11770360" cy="3764915"/>
            <a:chOff x="3457574" y="1641515"/>
            <a:chExt cx="5143501" cy="3463816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0" name="文本框 8"/>
            <p:cNvSpPr txBox="1"/>
            <p:nvPr/>
          </p:nvSpPr>
          <p:spPr>
            <a:xfrm>
              <a:off x="4218180" y="4681774"/>
              <a:ext cx="3318288" cy="4235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l" defTabSz="914400"/>
              <a:r>
                <a:rPr lang="en-US" altLang="zh-CN" sz="2400" dirty="0">
                  <a:solidFill>
                    <a:srgbClr val="404040"/>
                  </a:solidFill>
                  <a:latin typeface="Mistral" panose="03090702030407020403" charset="0"/>
                  <a:ea typeface="Calibri" panose="020F0502020204030204" pitchFamily="34" charset="0"/>
                  <a:cs typeface="Mistral" panose="03090702030407020403" charset="0"/>
                  <a:sym typeface="Arial" panose="020B0604020202020204" pitchFamily="34" charset="0"/>
                </a:rPr>
                <a:t>Presented By Hnin Hnin Yu	     22.02.2022</a:t>
              </a:r>
              <a:endParaRPr lang="en-US" altLang="zh-CN" sz="2400" dirty="0">
                <a:solidFill>
                  <a:srgbClr val="404040"/>
                </a:solidFill>
                <a:latin typeface="Mistral" panose="03090702030407020403" charset="0"/>
                <a:ea typeface="Calibri" panose="020F0502020204030204" pitchFamily="34" charset="0"/>
                <a:cs typeface="Mistral" panose="03090702030407020403" charset="0"/>
                <a:sym typeface="Arial" panose="020B0604020202020204" pitchFamily="34" charset="0"/>
              </a:endParaRPr>
            </a:p>
          </p:txBody>
        </p: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641985" y="2592070"/>
            <a:ext cx="1089596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ja-JP" sz="11500"/>
              <a:t>TDD</a:t>
            </a:r>
            <a:r>
              <a:rPr lang="ja-JP" altLang="ja-JP" sz="11500"/>
              <a:t>と</a:t>
            </a:r>
            <a:r>
              <a:rPr lang="ja-JP" altLang="ja-JP" sz="11500"/>
              <a:t>ペアプロ</a:t>
            </a:r>
            <a:endParaRPr lang="ja-JP" altLang="ja-JP" sz="1150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290830" y="254000"/>
            <a:ext cx="114141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ja-JP" altLang="en-US" sz="4000" b="1" dirty="0">
                <a:solidFill>
                  <a:srgbClr val="404040"/>
                </a:solidFill>
                <a:ea typeface="Calibri" panose="020F0502020204030204" pitchFamily="34" charset="0"/>
              </a:rPr>
              <a:t>ペアプログラミング</a:t>
            </a:r>
            <a:endParaRPr lang="ja-JP" altLang="en-US" sz="40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4442460" y="1454785"/>
            <a:ext cx="7748905" cy="23812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二人でー組、一つのコンピューターでプログラミングを</a:t>
            </a: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行う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協力的作業であり、たくさんのコミュニケ</a:t>
            </a:r>
            <a:r>
              <a:rPr lang="en-US" altLang="ja-JP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―</a:t>
            </a: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シンを</a:t>
            </a: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伴う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コードを書くだけでなく、設計、計画やデッスカッシンなども</a:t>
            </a: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行う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アイデアやアプローチの方法を明確にし、より良い解決方法にたどり着</a:t>
            </a: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く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Picture 1" descr="computer_coup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" y="2026285"/>
            <a:ext cx="3215640" cy="29686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290830" y="254000"/>
            <a:ext cx="114554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ja-JP" altLang="en-US" sz="4000" b="1" dirty="0">
                <a:solidFill>
                  <a:srgbClr val="404040"/>
                </a:solidFill>
                <a:ea typeface="Calibri" panose="020F0502020204030204" pitchFamily="34" charset="0"/>
              </a:rPr>
              <a:t>役割</a:t>
            </a:r>
            <a:endParaRPr lang="ja-JP" altLang="en-US" sz="40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4514215" y="1494155"/>
            <a:ext cx="7677785" cy="45961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ドライバー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742950" lvl="1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超高</a:t>
            </a: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性能キーボード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742950" lvl="1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実装する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ナビゲーター</a:t>
            </a:r>
            <a:r>
              <a:rPr lang="en-US" altLang="ja-JP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	</a:t>
            </a:r>
            <a:endParaRPr lang="en-US" altLang="ja-JP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742950" lvl="1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観察</a:t>
            </a: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役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742950" lvl="1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コーディングの詳細はドライバー</a:t>
            </a: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に任せる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742950" lvl="1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ドライバが書いたプログラムをレビュー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742950" lvl="1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次に行く方向や、考えていることを共有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742950" lvl="1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より大きな話題、バグについて考え、次のステップや障害にすることを考え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3" descr="Capture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988185"/>
            <a:ext cx="3365500" cy="23025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95400" y="1494155"/>
            <a:ext cx="2312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en-US" sz="2000" b="1"/>
              <a:t>ペアプロ</a:t>
            </a:r>
            <a:endParaRPr lang="ja-JP" altLang="en-US" sz="2000" b="1"/>
          </a:p>
        </p:txBody>
      </p:sp>
      <p:sp>
        <p:nvSpPr>
          <p:cNvPr id="7" name="Text Box 6"/>
          <p:cNvSpPr txBox="1"/>
          <p:nvPr/>
        </p:nvSpPr>
        <p:spPr>
          <a:xfrm>
            <a:off x="869950" y="4290695"/>
            <a:ext cx="1334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ドライバー</a:t>
            </a:r>
            <a:endParaRPr lang="ja-JP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2515870" y="4290695"/>
            <a:ext cx="1334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ナビゲータ</a:t>
            </a:r>
            <a:endParaRPr lang="ja-JP" altLang="en-US" b="1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290830" y="254000"/>
            <a:ext cx="114554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ja-JP" altLang="en-US" sz="4000" b="1" dirty="0">
                <a:solidFill>
                  <a:srgbClr val="404040"/>
                </a:solidFill>
                <a:ea typeface="Calibri" panose="020F0502020204030204" pitchFamily="34" charset="0"/>
              </a:rPr>
              <a:t>ペアで</a:t>
            </a:r>
            <a:r>
              <a:rPr lang="ja-JP" altLang="en-US" sz="4000" b="1" dirty="0">
                <a:solidFill>
                  <a:srgbClr val="404040"/>
                </a:solidFill>
                <a:ea typeface="Calibri" panose="020F0502020204030204" pitchFamily="34" charset="0"/>
              </a:rPr>
              <a:t>開発</a:t>
            </a:r>
            <a:endParaRPr lang="ja-JP" altLang="en-US" sz="40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2257425" y="2247265"/>
            <a:ext cx="7677785" cy="23634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lnSpc>
                <a:spcPct val="200000"/>
              </a:lnSpc>
              <a:spcBef>
                <a:spcPct val="20000"/>
              </a:spcBef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ゴールを決まる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lvl="1" algn="ctr" defTabSz="1216025">
              <a:lnSpc>
                <a:spcPct val="200000"/>
              </a:lnSpc>
              <a:spcBef>
                <a:spcPct val="20000"/>
              </a:spcBef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解決策のアイデアを出す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lvl="1" algn="ctr" defTabSz="1216025">
              <a:lnSpc>
                <a:spcPct val="200000"/>
              </a:lnSpc>
              <a:spcBef>
                <a:spcPct val="20000"/>
              </a:spcBef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どうのように進めるかを計画する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290830" y="254000"/>
            <a:ext cx="114554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ja-JP" sz="4000" b="1" dirty="0">
                <a:solidFill>
                  <a:srgbClr val="404040"/>
                </a:solidFill>
                <a:ea typeface="Calibri" panose="020F0502020204030204" pitchFamily="34" charset="0"/>
              </a:rPr>
              <a:t>―</a:t>
            </a:r>
            <a:r>
              <a:rPr lang="ja-JP" altLang="en-US" sz="4000" b="1" dirty="0">
                <a:solidFill>
                  <a:srgbClr val="404040"/>
                </a:solidFill>
                <a:ea typeface="Calibri" panose="020F0502020204030204" pitchFamily="34" charset="0"/>
              </a:rPr>
              <a:t>日の予定を計画</a:t>
            </a:r>
            <a:r>
              <a:rPr lang="ja-JP" altLang="en-US" sz="4000" b="1" dirty="0">
                <a:solidFill>
                  <a:srgbClr val="404040"/>
                </a:solidFill>
                <a:ea typeface="Calibri" panose="020F0502020204030204" pitchFamily="34" charset="0"/>
              </a:rPr>
              <a:t>する</a:t>
            </a:r>
            <a:endParaRPr lang="ja-JP" altLang="en-US" sz="40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2258060" y="2653665"/>
            <a:ext cx="7677785" cy="23634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lnSpc>
                <a:spcPct val="200000"/>
              </a:lnSpc>
              <a:spcBef>
                <a:spcPct val="20000"/>
              </a:spcBef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ペア</a:t>
            </a: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を決める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ctr" defTabSz="1216025">
              <a:lnSpc>
                <a:spcPct val="200000"/>
              </a:lnSpc>
              <a:spcBef>
                <a:spcPct val="20000"/>
              </a:spcBef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どのタスクを終わらせるか決め</a:t>
            </a: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る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ctr" defTabSz="1216025">
              <a:lnSpc>
                <a:spcPct val="200000"/>
              </a:lnSpc>
              <a:spcBef>
                <a:spcPct val="20000"/>
              </a:spcBef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一日を振り返えて次のアクションを</a:t>
            </a: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考える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290830" y="254000"/>
            <a:ext cx="114554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ja-JP" altLang="en-US" sz="4000" b="1" dirty="0">
                <a:solidFill>
                  <a:srgbClr val="404040"/>
                </a:solidFill>
                <a:ea typeface="Calibri" panose="020F0502020204030204" pitchFamily="34" charset="0"/>
              </a:rPr>
              <a:t>タイムボックスを決め</a:t>
            </a:r>
            <a:r>
              <a:rPr lang="ja-JP" altLang="en-US" sz="4000" b="1" dirty="0">
                <a:solidFill>
                  <a:srgbClr val="404040"/>
                </a:solidFill>
                <a:ea typeface="Calibri" panose="020F0502020204030204" pitchFamily="34" charset="0"/>
              </a:rPr>
              <a:t>る</a:t>
            </a:r>
            <a:endParaRPr lang="ja-JP" altLang="en-US" sz="40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2258060" y="2653665"/>
            <a:ext cx="7677785" cy="15506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lnSpc>
                <a:spcPct val="200000"/>
              </a:lnSpc>
              <a:spcBef>
                <a:spcPct val="20000"/>
              </a:spcBef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交代のタイミング「</a:t>
            </a: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15</a:t>
            </a: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分、</a:t>
            </a: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30</a:t>
            </a: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分、</a:t>
            </a: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60</a:t>
            </a: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分」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ctr" defTabSz="1216025">
              <a:lnSpc>
                <a:spcPct val="200000"/>
              </a:lnSpc>
              <a:spcBef>
                <a:spcPct val="20000"/>
              </a:spcBef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休憩の時間「</a:t>
            </a:r>
            <a:r>
              <a:rPr lang="en-US" altLang="ja-JP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30</a:t>
            </a: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分ごとに</a:t>
            </a:r>
            <a:r>
              <a:rPr lang="en-US" altLang="ja-JP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5</a:t>
            </a: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分、３時間毎に</a:t>
            </a:r>
            <a:r>
              <a:rPr lang="en-US" altLang="ja-JP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15</a:t>
            </a: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分」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290830" y="254000"/>
            <a:ext cx="114554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ja-JP" altLang="en-US" sz="4000" b="1" dirty="0">
                <a:solidFill>
                  <a:srgbClr val="404040"/>
                </a:solidFill>
                <a:ea typeface="Calibri" panose="020F0502020204030204" pitchFamily="34" charset="0"/>
              </a:rPr>
              <a:t>ペアプログラミングの</a:t>
            </a:r>
            <a:r>
              <a:rPr lang="ja-JP" altLang="en-US" sz="4000" b="1" dirty="0">
                <a:solidFill>
                  <a:srgbClr val="404040"/>
                </a:solidFill>
                <a:ea typeface="Calibri" panose="020F0502020204030204" pitchFamily="34" charset="0"/>
              </a:rPr>
              <a:t>効果</a:t>
            </a:r>
            <a:endParaRPr lang="ja-JP" altLang="en-US" sz="40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290195" y="1494155"/>
            <a:ext cx="11901805" cy="49479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より良い解決方法が見つかる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不具合が減る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業務内容の共有で作業効率化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チームコミュニケーションの向上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知識の向上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スキル向上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作業のスピードアップ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ミスの軽減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290830" y="254000"/>
            <a:ext cx="113728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ja-JP" altLang="en-US" sz="4000" b="1" dirty="0">
                <a:solidFill>
                  <a:srgbClr val="404040"/>
                </a:solidFill>
                <a:ea typeface="Calibri" panose="020F0502020204030204" pitchFamily="34" charset="0"/>
              </a:rPr>
              <a:t>モブプログラミング</a:t>
            </a:r>
            <a:endParaRPr lang="ja-JP" altLang="en-US" sz="40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40300" y="1270000"/>
            <a:ext cx="2312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en-US" sz="2000" b="1"/>
              <a:t>モブプロ</a:t>
            </a:r>
            <a:endParaRPr lang="ja-JP" altLang="en-US" sz="2000" b="1"/>
          </a:p>
        </p:txBody>
      </p:sp>
      <p:sp>
        <p:nvSpPr>
          <p:cNvPr id="7" name="Text Box 6"/>
          <p:cNvSpPr txBox="1"/>
          <p:nvPr/>
        </p:nvSpPr>
        <p:spPr>
          <a:xfrm>
            <a:off x="5310505" y="4882515"/>
            <a:ext cx="1334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ドライバー</a:t>
            </a:r>
            <a:endParaRPr lang="ja-JP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6877685" y="4882515"/>
            <a:ext cx="1334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ナビゲータ</a:t>
            </a:r>
            <a:endParaRPr lang="ja-JP" altLang="en-US" b="1"/>
          </a:p>
        </p:txBody>
      </p:sp>
      <p:pic>
        <p:nvPicPr>
          <p:cNvPr id="2" name="Picture 1" descr="Capture-removebg-preview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05" y="2016125"/>
            <a:ext cx="4594860" cy="25800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606165" y="4882515"/>
            <a:ext cx="1334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ナビゲータ</a:t>
            </a:r>
            <a:endParaRPr lang="ja-JP" altLang="en-US" b="1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3302000" y="2217396"/>
            <a:ext cx="5588000" cy="2300629"/>
            <a:chOff x="3457574" y="1980069"/>
            <a:chExt cx="5143501" cy="2116786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646364" y="2020114"/>
              <a:ext cx="4761830" cy="17124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r>
                <a:rPr lang="en-US" altLang="zh-CN" sz="11500" i="1" dirty="0">
                  <a:solidFill>
                    <a:srgbClr val="404040"/>
                  </a:solidFill>
                  <a:ea typeface="Calibri" panose="020F0502020204030204" pitchFamily="34" charset="0"/>
                </a:rPr>
                <a:t>THANKS</a:t>
              </a:r>
              <a:endParaRPr lang="en-US" altLang="zh-CN" sz="115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41985" y="2592070"/>
            <a:ext cx="108959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altLang="ja-JP" sz="4400"/>
              <a:t>テスト駆動開発（TDD）</a:t>
            </a:r>
            <a:endParaRPr altLang="ja-JP" sz="440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41985" y="2592070"/>
            <a:ext cx="108959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altLang="ja-JP" sz="4400">
                <a:solidFill>
                  <a:srgbClr val="FF0000"/>
                </a:solidFill>
              </a:rPr>
              <a:t>動作するきれいなコード</a:t>
            </a:r>
            <a:endParaRPr altLang="ja-JP" sz="4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41985" y="2592070"/>
            <a:ext cx="108959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altLang="ja-JP" sz="4400">
                <a:solidFill>
                  <a:srgbClr val="FF0000"/>
                </a:solidFill>
              </a:rPr>
              <a:t>読みやすくて､修正しやすいコード</a:t>
            </a:r>
            <a:r>
              <a:rPr lang="ja-JP" sz="4400">
                <a:solidFill>
                  <a:srgbClr val="FF0000"/>
                </a:solidFill>
              </a:rPr>
              <a:t>から</a:t>
            </a:r>
            <a:endParaRPr lang="ja-JP" sz="4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290830" y="254000"/>
            <a:ext cx="114141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ja-JP" altLang="en-US" sz="4000" b="1" dirty="0">
                <a:solidFill>
                  <a:srgbClr val="404040"/>
                </a:solidFill>
                <a:ea typeface="Calibri" panose="020F0502020204030204" pitchFamily="34" charset="0"/>
              </a:rPr>
              <a:t>きれいなコードってどんなもの？</a:t>
            </a:r>
            <a:endParaRPr lang="ja-JP" altLang="en-US" sz="40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4442460" y="1454785"/>
            <a:ext cx="7748905" cy="17722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同じ処理が繰り返し書か</a:t>
            </a: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ない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ネストは浅くする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変数名･関数名をわかりやすくする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Up Arrow 6"/>
          <p:cNvSpPr/>
          <p:nvPr/>
        </p:nvSpPr>
        <p:spPr>
          <a:xfrm rot="3060000">
            <a:off x="3714115" y="2527300"/>
            <a:ext cx="1185545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863465" y="872490"/>
            <a:ext cx="2298065" cy="11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DESIGN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7574280" y="4206240"/>
            <a:ext cx="2298065" cy="11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CODE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304415" y="4206240"/>
            <a:ext cx="2298065" cy="11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TEST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Oval 1"/>
          <p:cNvSpPr/>
          <p:nvPr/>
        </p:nvSpPr>
        <p:spPr>
          <a:xfrm>
            <a:off x="4863465" y="1120775"/>
            <a:ext cx="1673225" cy="1599565"/>
          </a:xfrm>
          <a:prstGeom prst="ellipse">
            <a:avLst/>
          </a:prstGeom>
          <a:solidFill>
            <a:srgbClr val="FA767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215505" y="3736975"/>
            <a:ext cx="1673225" cy="15995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727325" y="3736975"/>
            <a:ext cx="1673225" cy="159956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3060000">
            <a:off x="3714115" y="2527300"/>
            <a:ext cx="1185545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398260" y="330200"/>
            <a:ext cx="3328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Write a test code </a:t>
            </a:r>
            <a:endParaRPr lang="en-US"/>
          </a:p>
          <a:p>
            <a:r>
              <a:rPr lang="en-US"/>
              <a:t>Check test fails 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349740" y="2922905"/>
            <a:ext cx="2729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write production code </a:t>
            </a:r>
            <a:endParaRPr lang="en-US"/>
          </a:p>
          <a:p>
            <a:r>
              <a:rPr lang="en-US"/>
              <a:t>check test passes 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14020" y="5110480"/>
            <a:ext cx="2712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コードをきれいになる</a:t>
            </a:r>
            <a:br>
              <a:rPr lang="ja-JP" altLang="en-US"/>
            </a:br>
            <a:r>
              <a:rPr lang="ja-JP" altLang="en-US"/>
              <a:t>リファクタリング</a:t>
            </a:r>
            <a:r>
              <a:rPr lang="ja-JP" altLang="en-US"/>
              <a:t>する</a:t>
            </a:r>
            <a:endParaRPr lang="ja-JP" altLang="en-US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290830" y="254000"/>
            <a:ext cx="114141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ja-JP" altLang="en-US" sz="4000" b="1" dirty="0">
                <a:solidFill>
                  <a:srgbClr val="404040"/>
                </a:solidFill>
                <a:ea typeface="Calibri" panose="020F0502020204030204" pitchFamily="34" charset="0"/>
              </a:rPr>
              <a:t>TDD サイクル</a:t>
            </a:r>
            <a:endParaRPr lang="ja-JP" altLang="en-US" sz="40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4442460" y="1454785"/>
            <a:ext cx="7748905" cy="35998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目標を</a:t>
            </a: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書き出す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この目標を分ける、小さくする、</a:t>
            </a: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並べ替える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一つのテストごーどを書く（</a:t>
            </a:r>
            <a:r>
              <a:rPr lang="en-US" altLang="ja-JP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RED</a:t>
            </a: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）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テストを通る実装コードを書く（</a:t>
            </a:r>
            <a:r>
              <a:rPr lang="en-US" altLang="ja-JP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GREEN)</a:t>
            </a:r>
            <a:endParaRPr lang="en-US" altLang="ja-JP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重複</a:t>
            </a: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していれば除去（</a:t>
            </a:r>
            <a:r>
              <a:rPr lang="en-US" altLang="ja-JP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REFRACTOR)</a:t>
            </a:r>
            <a:endParaRPr lang="en-US" altLang="ja-JP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１に戻る（タスクがなければ終わる</a:t>
            </a:r>
            <a:r>
              <a:rPr lang="ja-JP" altLang="en-US" sz="18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）</a:t>
            </a:r>
            <a:endParaRPr lang="ja-JP" altLang="en-US" sz="18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290830" y="254000"/>
            <a:ext cx="114554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ja-JP" altLang="en-US" sz="4000" b="1" dirty="0">
                <a:solidFill>
                  <a:srgbClr val="404040"/>
                </a:solidFill>
                <a:ea typeface="Calibri" panose="020F0502020204030204" pitchFamily="34" charset="0"/>
              </a:rPr>
              <a:t>ペアプログラミングの</a:t>
            </a:r>
            <a:r>
              <a:rPr lang="ja-JP" altLang="en-US" sz="4000" b="1" dirty="0">
                <a:solidFill>
                  <a:srgbClr val="404040"/>
                </a:solidFill>
                <a:ea typeface="Calibri" panose="020F0502020204030204" pitchFamily="34" charset="0"/>
              </a:rPr>
              <a:t>効果</a:t>
            </a:r>
            <a:endParaRPr lang="ja-JP" altLang="en-US" sz="40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290195" y="1494155"/>
            <a:ext cx="11901805" cy="49479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より良い解決方法が見つかる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不具合が減る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業務内容の共有で作業効率化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チームコミュニケーションの向上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知識の向上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スキル向上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作業のスピードアップ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ミスの軽減</a:t>
            </a:r>
            <a:endParaRPr lang="ja-JP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WPS Presentation</Application>
  <PresentationFormat>宽屏</PresentationFormat>
  <Paragraphs>115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Mistral</vt:lpstr>
      <vt:lpstr>Microsoft YaHei</vt:lpstr>
      <vt:lpstr>Arial Unicode MS</vt:lpstr>
      <vt:lpstr>Calibri Light</vt:lpstr>
      <vt:lpstr>Impact</vt:lpstr>
      <vt:lpstr>MS PGothic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Hnin Hnin Yu</cp:lastModifiedBy>
  <cp:revision>51</cp:revision>
  <dcterms:created xsi:type="dcterms:W3CDTF">2016-01-13T03:02:00Z</dcterms:created>
  <dcterms:modified xsi:type="dcterms:W3CDTF">2022-02-16T14:58:14Z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839EF659944B4EB0998FA95B8D6E2C7D</vt:lpwstr>
  </property>
</Properties>
</file>