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71" r:id="rId3"/>
    <p:sldId id="272" r:id="rId5"/>
    <p:sldId id="321" r:id="rId6"/>
    <p:sldId id="322" r:id="rId7"/>
    <p:sldId id="262" r:id="rId8"/>
    <p:sldId id="313" r:id="rId9"/>
    <p:sldId id="314" r:id="rId10"/>
    <p:sldId id="315" r:id="rId11"/>
    <p:sldId id="316" r:id="rId12"/>
    <p:sldId id="317" r:id="rId13"/>
    <p:sldId id="319" r:id="rId14"/>
    <p:sldId id="320" r:id="rId15"/>
    <p:sldId id="31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78"/>
    <a:srgbClr val="FBB8EA"/>
    <a:srgbClr val="FEE0C6"/>
    <a:srgbClr val="F4E4D7"/>
    <a:srgbClr val="FEC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668" y="1044"/>
      </p:cViewPr>
      <p:guideLst>
        <p:guide orient="horz" pos="21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FC380-DD02-49B0-A87C-020233CF3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24F71-9E52-43C1-85A9-4CB409E1F2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12880-4CE6-4E9A-8093-84C77429CE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69F6-9C46-4D2A-9C32-D79D2B14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8299-F348-4DCD-854E-8A84F3F95022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998720" y="1"/>
            <a:ext cx="7251700" cy="6858000"/>
          </a:xfrm>
          <a:prstGeom prst="rect">
            <a:avLst/>
          </a:prstGeom>
          <a:solidFill>
            <a:srgbClr val="F4E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2194" y="0"/>
            <a:ext cx="7907655" cy="6858000"/>
            <a:chOff x="-916" y="-226"/>
            <a:chExt cx="12453" cy="11251"/>
          </a:xfrm>
        </p:grpSpPr>
        <p:sp>
          <p:nvSpPr>
            <p:cNvPr id="9" name="矩形 8"/>
            <p:cNvSpPr/>
            <p:nvPr/>
          </p:nvSpPr>
          <p:spPr>
            <a:xfrm>
              <a:off x="-916" y="-226"/>
              <a:ext cx="8788" cy="11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/>
          </p:nvSpPr>
          <p:spPr>
            <a:xfrm rot="13398390">
              <a:off x="4176" y="1332"/>
              <a:ext cx="7361" cy="813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69F6-9C46-4D2A-9C32-D79D2B14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8299-F348-4DCD-854E-8A84F3F950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69F6-9C46-4D2A-9C32-D79D2B14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8299-F348-4DCD-854E-8A84F3F950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69F6-9C46-4D2A-9C32-D79D2B14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8299-F348-4DCD-854E-8A84F3F950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69F6-9C46-4D2A-9C32-D79D2B14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8299-F348-4DCD-854E-8A84F3F950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69F6-9C46-4D2A-9C32-D79D2B14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8299-F348-4DCD-854E-8A84F3F950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69F6-9C46-4D2A-9C32-D79D2B14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8299-F348-4DCD-854E-8A84F3F950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69F6-9C46-4D2A-9C32-D79D2B14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8299-F348-4DCD-854E-8A84F3F950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69F6-9C46-4D2A-9C32-D79D2B14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8299-F348-4DCD-854E-8A84F3F950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69F6-9C46-4D2A-9C32-D79D2B14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8299-F348-4DCD-854E-8A84F3F950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69F6-9C46-4D2A-9C32-D79D2B14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8299-F348-4DCD-854E-8A84F3F950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69F6-9C46-4D2A-9C32-D79D2B14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A8299-F348-4DCD-854E-8A84F3F950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5821045" y="414020"/>
            <a:ext cx="6028690" cy="6028690"/>
          </a:xfrm>
          <a:prstGeom prst="diamond">
            <a:avLst/>
          </a:prstGeom>
          <a:solidFill>
            <a:schemeClr val="bg1"/>
          </a:solidFill>
          <a:ln w="25400">
            <a:solidFill>
              <a:srgbClr val="E8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27000" y="2296160"/>
            <a:ext cx="6872605" cy="2241550"/>
            <a:chOff x="1850190" y="2877416"/>
            <a:chExt cx="7327016" cy="2241532"/>
          </a:xfrm>
        </p:grpSpPr>
        <p:sp>
          <p:nvSpPr>
            <p:cNvPr id="21" name="矩形 20"/>
            <p:cNvSpPr/>
            <p:nvPr/>
          </p:nvSpPr>
          <p:spPr>
            <a:xfrm>
              <a:off x="2659865" y="3701639"/>
              <a:ext cx="5434841" cy="7067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zh-CN" altLang="en-US" sz="2000" dirty="0">
                  <a:latin typeface="Arial" panose="020B0604020202020204" pitchFamily="34" charset="0"/>
                  <a:ea typeface="隶书" panose="02010509060101010101" pitchFamily="49" charset="-122"/>
                  <a:cs typeface="Segoe UI" panose="020B0502040204020203" pitchFamily="34" charset="0"/>
                  <a:sym typeface="+mn-ea"/>
                </a:rPr>
                <a:t>テスト駆動開発とペアプログラミング</a:t>
              </a:r>
              <a:endParaRPr lang="zh-CN" altLang="en-US" sz="2000" dirty="0">
                <a:latin typeface="Arial" panose="020B0604020202020204" pitchFamily="34" charset="0"/>
                <a:ea typeface="隶书" panose="02010509060101010101" pitchFamily="49" charset="-122"/>
                <a:cs typeface="Segoe UI" panose="020B05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589748" y="4750648"/>
              <a:ext cx="309880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endParaRPr lang="en-US" altLang="zh-CN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1850190" y="2877416"/>
              <a:ext cx="7327016" cy="922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400" b="1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小麦体简" panose="00020600040101010101" pitchFamily="18" charset="-122"/>
                  <a:cs typeface="Arial" panose="020B0604020202020204" pitchFamily="34" charset="0"/>
                </a:rPr>
                <a:t>TDD</a:t>
              </a:r>
              <a:r>
                <a:rPr lang="ja-JP" sz="5400" b="1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小麦体简" panose="00020600040101010101" pitchFamily="18" charset="-122"/>
                  <a:cs typeface="Arial" panose="020B0604020202020204" pitchFamily="34" charset="0"/>
                </a:rPr>
                <a:t>＆</a:t>
              </a:r>
              <a:r>
                <a:rPr lang="ja-JP" sz="5400" b="1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小麦体简" panose="00020600040101010101" pitchFamily="18" charset="-122"/>
                  <a:cs typeface="Arial" panose="020B0604020202020204" pitchFamily="34" charset="0"/>
                </a:rPr>
                <a:t>ペアプロ</a:t>
              </a:r>
              <a:endParaRPr lang="ja-JP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小麦体简" panose="00020600040101010101" pitchFamily="18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2292985" y="400685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報告者：</a:t>
            </a:r>
            <a:r>
              <a:rPr lang="ja-JP" altLang="en-US" sz="1200"/>
              <a:t>ニンニンユ　　</a:t>
            </a:r>
            <a:r>
              <a:rPr lang="en-US" altLang="en-US" sz="1200"/>
              <a:t>22.02.22</a:t>
            </a:r>
            <a:endParaRPr lang="en-US" altLang="en-US" sz="1200"/>
          </a:p>
        </p:txBody>
      </p:sp>
      <p:pic>
        <p:nvPicPr>
          <p:cNvPr id="5" name="Picture 4" descr="pc_character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240" y="1992630"/>
            <a:ext cx="4568190" cy="4303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菱形 26"/>
          <p:cNvSpPr/>
          <p:nvPr/>
        </p:nvSpPr>
        <p:spPr>
          <a:xfrm>
            <a:off x="545465" y="1759585"/>
            <a:ext cx="3156585" cy="3156585"/>
          </a:xfrm>
          <a:prstGeom prst="diamond">
            <a:avLst/>
          </a:prstGeom>
          <a:solidFill>
            <a:schemeClr val="bg1"/>
          </a:solidFill>
          <a:ln w="25400">
            <a:solidFill>
              <a:srgbClr val="E8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545465" y="450215"/>
            <a:ext cx="11647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ja-JP" altLang="en-US" sz="5400">
                <a:solidFill>
                  <a:srgbClr val="FF0000"/>
                </a:solidFill>
                <a:sym typeface="+mn-ea"/>
              </a:rPr>
              <a:t>ペアで開発</a:t>
            </a:r>
            <a:r>
              <a:rPr lang="ja-JP" altLang="en-US" sz="5400">
                <a:solidFill>
                  <a:srgbClr val="FF0000"/>
                </a:solidFill>
                <a:sym typeface="+mn-ea"/>
              </a:rPr>
              <a:t>すると</a:t>
            </a:r>
            <a:endParaRPr lang="ja-JP" altLang="en-US" sz="5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Content Placeholder 2" descr="computer_coupl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17600" y="2341245"/>
            <a:ext cx="2512060" cy="2319020"/>
          </a:xfrm>
          <a:prstGeom prst="rect">
            <a:avLst/>
          </a:prstGeom>
        </p:spPr>
      </p:pic>
      <p:sp>
        <p:nvSpPr>
          <p:cNvPr id="10255" name="矩形 8"/>
          <p:cNvSpPr/>
          <p:nvPr/>
        </p:nvSpPr>
        <p:spPr>
          <a:xfrm>
            <a:off x="4295775" y="1537970"/>
            <a:ext cx="7896860" cy="35998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ゴールを決まる</a:t>
            </a:r>
            <a:endParaRPr lang="ja-JP" altLang="en-US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解決策のアイデアを出す</a:t>
            </a:r>
            <a:endParaRPr lang="ja-JP" altLang="en-US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どうのように進めるかを計画する</a:t>
            </a:r>
            <a:endParaRPr lang="ja-JP" altLang="en-US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ペアを決める</a:t>
            </a:r>
            <a:endParaRPr lang="ja-JP" altLang="en-US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どのタスクを終わらせるか決める</a:t>
            </a:r>
            <a:endParaRPr lang="ja-JP" altLang="en-US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一日を振り返えて次のアクションを考える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菱形 26"/>
          <p:cNvSpPr/>
          <p:nvPr/>
        </p:nvSpPr>
        <p:spPr>
          <a:xfrm>
            <a:off x="545465" y="1759585"/>
            <a:ext cx="3156585" cy="3156585"/>
          </a:xfrm>
          <a:prstGeom prst="diamond">
            <a:avLst/>
          </a:prstGeom>
          <a:solidFill>
            <a:schemeClr val="bg1"/>
          </a:solidFill>
          <a:ln w="25400">
            <a:solidFill>
              <a:srgbClr val="E8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545465" y="450215"/>
            <a:ext cx="11647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ja-JP" altLang="en-US" sz="5400" dirty="0">
                <a:solidFill>
                  <a:srgbClr val="FF0000"/>
                </a:solidFill>
                <a:latin typeface="+mn-ea"/>
                <a:sym typeface="+mn-ea"/>
              </a:rPr>
              <a:t>タイムボックスを</a:t>
            </a:r>
            <a:r>
              <a:rPr lang="ja-JP" altLang="en-US" sz="54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sym typeface="+mn-ea"/>
              </a:rPr>
              <a:t>決める</a:t>
            </a:r>
            <a:endParaRPr lang="ja-JP" altLang="en-US" sz="54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sym typeface="+mn-ea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4295140" y="2014855"/>
            <a:ext cx="7896860" cy="26466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交代のタイミング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lvl="1" indent="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例・　</a:t>
            </a:r>
            <a:r>
              <a:rPr lang="en-US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15</a:t>
            </a: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分、</a:t>
            </a:r>
            <a:r>
              <a:rPr lang="en-US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30</a:t>
            </a: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分、</a:t>
            </a:r>
            <a:r>
              <a:rPr lang="en-US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60</a:t>
            </a: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分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休憩の時間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lvl="1" indent="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例・　</a:t>
            </a:r>
            <a:r>
              <a:rPr lang="en-US" altLang="ja-JP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30</a:t>
            </a: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分ごとに</a:t>
            </a:r>
            <a:r>
              <a:rPr lang="en-US" altLang="ja-JP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5</a:t>
            </a: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分、３時間毎に</a:t>
            </a:r>
            <a:r>
              <a:rPr lang="en-US" altLang="ja-JP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15</a:t>
            </a: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分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Content Placeholder 3" descr="istockphoto-1164296068-170667a-removebg-previe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2825" y="2397125"/>
            <a:ext cx="2221865" cy="1881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菱形 26"/>
          <p:cNvSpPr/>
          <p:nvPr/>
        </p:nvSpPr>
        <p:spPr>
          <a:xfrm>
            <a:off x="545465" y="1759585"/>
            <a:ext cx="3156585" cy="3156585"/>
          </a:xfrm>
          <a:prstGeom prst="diamond">
            <a:avLst/>
          </a:prstGeom>
          <a:solidFill>
            <a:schemeClr val="bg1"/>
          </a:solidFill>
          <a:ln w="25400">
            <a:solidFill>
              <a:srgbClr val="E8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545465" y="450215"/>
            <a:ext cx="11647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Arial" panose="020B0604020202020204" pitchFamily="34" charset="0"/>
            </a:pPr>
            <a:r>
              <a:rPr lang="ja-JP" altLang="en-US" sz="5400" dirty="0">
                <a:solidFill>
                  <a:srgbClr val="FF0000"/>
                </a:solidFill>
                <a:latin typeface="Yu Gothic" panose="020B0400000000000000" charset="-128"/>
                <a:ea typeface="Yu Gothic" panose="020B0400000000000000" charset="-128"/>
                <a:sym typeface="+mn-ea"/>
              </a:rPr>
              <a:t>ペアプログラミングの効果</a:t>
            </a:r>
            <a:endParaRPr lang="ja-JP" altLang="en-US" sz="5400" dirty="0">
              <a:solidFill>
                <a:srgbClr val="FF0000"/>
              </a:solidFill>
              <a:latin typeface="Yu Gothic" panose="020B0400000000000000" charset="-128"/>
              <a:ea typeface="Yu Gothic" panose="020B0400000000000000" charset="-128"/>
              <a:sym typeface="+mn-ea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4295775" y="1372235"/>
            <a:ext cx="7896860" cy="51708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業務内容の共有で作業効率化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より良い解決方法が見つかる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コミュニケーション</a:t>
            </a: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能力向上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作業のスピードアップ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レビューの時間減少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チームワークの向上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不具合が減る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知識の向上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スキル向上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ミスの軽減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Content Placeholder 6" descr="b1914208bbf217d1e71c0703adb388c8_t-removebg-previe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6465" y="2482215"/>
            <a:ext cx="2284095" cy="1710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5821045" y="414020"/>
            <a:ext cx="6028690" cy="6028690"/>
          </a:xfrm>
          <a:prstGeom prst="diamond">
            <a:avLst/>
          </a:prstGeom>
          <a:solidFill>
            <a:schemeClr val="bg1"/>
          </a:solidFill>
          <a:ln w="25400">
            <a:solidFill>
              <a:srgbClr val="E8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27635" y="2552700"/>
            <a:ext cx="6872605" cy="1753235"/>
            <a:chOff x="1850867" y="4586019"/>
            <a:chExt cx="7327016" cy="4458840"/>
          </a:xfrm>
        </p:grpSpPr>
        <p:sp>
          <p:nvSpPr>
            <p:cNvPr id="25" name="矩形 24"/>
            <p:cNvSpPr/>
            <p:nvPr/>
          </p:nvSpPr>
          <p:spPr>
            <a:xfrm>
              <a:off x="3589748" y="4750648"/>
              <a:ext cx="309880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endParaRPr lang="en-US" altLang="zh-CN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1850867" y="4586019"/>
              <a:ext cx="7327016" cy="445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sz="540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小麦体简" panose="00020600040101010101" pitchFamily="18" charset="-122"/>
                  <a:cs typeface="Arial" panose="020B0604020202020204" pitchFamily="34" charset="0"/>
                </a:rPr>
                <a:t>ご清聴ありがとうございました。</a:t>
              </a:r>
              <a:endParaRPr lang="ja-JP" sz="54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小麦体简" panose="00020600040101010101" pitchFamily="18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 descr="pc_character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240" y="1992630"/>
            <a:ext cx="4568190" cy="4303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菱形 26"/>
          <p:cNvSpPr/>
          <p:nvPr/>
        </p:nvSpPr>
        <p:spPr>
          <a:xfrm>
            <a:off x="545465" y="1759585"/>
            <a:ext cx="3156585" cy="3156585"/>
          </a:xfrm>
          <a:prstGeom prst="diamond">
            <a:avLst/>
          </a:prstGeom>
          <a:solidFill>
            <a:schemeClr val="bg1"/>
          </a:solidFill>
          <a:ln w="25400">
            <a:solidFill>
              <a:srgbClr val="E8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3702050" y="2877185"/>
            <a:ext cx="84899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altLang="ja-JP" sz="5400">
                <a:solidFill>
                  <a:srgbClr val="FF0000"/>
                </a:solidFill>
                <a:sym typeface="+mn-ea"/>
              </a:rPr>
              <a:t>テスト駆動開発</a:t>
            </a:r>
            <a:r>
              <a:rPr lang="ja-JP" altLang="ja-JP" sz="540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ja-JP" sz="5400">
                <a:solidFill>
                  <a:srgbClr val="FF0000"/>
                </a:solidFill>
                <a:sym typeface="+mn-ea"/>
              </a:rPr>
              <a:t>TDD)</a:t>
            </a:r>
            <a:endParaRPr lang="en-US" altLang="ja-JP" sz="5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Content Placeholder 3" descr="what-is-tdd-removebg-previe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020" y="2232025"/>
            <a:ext cx="3672840" cy="192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菱形 26"/>
          <p:cNvSpPr/>
          <p:nvPr/>
        </p:nvSpPr>
        <p:spPr>
          <a:xfrm>
            <a:off x="545465" y="1759585"/>
            <a:ext cx="3156585" cy="3156585"/>
          </a:xfrm>
          <a:prstGeom prst="diamond">
            <a:avLst/>
          </a:prstGeom>
          <a:solidFill>
            <a:schemeClr val="bg1"/>
          </a:solidFill>
          <a:ln w="25400">
            <a:solidFill>
              <a:srgbClr val="E8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545465" y="450215"/>
            <a:ext cx="11647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ja-JP" altLang="en-US" sz="5400">
                <a:solidFill>
                  <a:srgbClr val="FF0000"/>
                </a:solidFill>
                <a:sym typeface="+mn-ea"/>
              </a:rPr>
              <a:t>きれいなコードってどんなもの？</a:t>
            </a:r>
            <a:endParaRPr lang="ja-JP" altLang="en-US" sz="5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4295140" y="2353310"/>
            <a:ext cx="7896860" cy="19697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ネストは浅くする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同じ処理が繰り返し書かない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変数名･関数名をわかりやすくする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Content Placeholder 4" descr="imag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6185" y="2665095"/>
            <a:ext cx="1795780" cy="1344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3"/>
          <p:cNvSpPr txBox="1"/>
          <p:nvPr/>
        </p:nvSpPr>
        <p:spPr>
          <a:xfrm>
            <a:off x="545465" y="450215"/>
            <a:ext cx="11647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ja-JP" altLang="en-US" sz="5400">
                <a:solidFill>
                  <a:srgbClr val="FF0000"/>
                </a:solidFill>
                <a:sym typeface="+mn-ea"/>
              </a:rPr>
              <a:t>TDDの開発サイクル</a:t>
            </a:r>
            <a:endParaRPr lang="ja-JP" altLang="en-US" sz="5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4295140" y="1372235"/>
            <a:ext cx="7896860" cy="4152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indent="0" algn="l" defTabSz="1216025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None/>
            </a:pP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073015" y="1787525"/>
            <a:ext cx="1489710" cy="1397000"/>
          </a:xfrm>
          <a:prstGeom prst="ellipse">
            <a:avLst/>
          </a:prstGeom>
          <a:solidFill>
            <a:srgbClr val="FF787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98715" y="4534535"/>
            <a:ext cx="1489710" cy="1397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05430" y="4534535"/>
            <a:ext cx="1489710" cy="1397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193030" y="2132965"/>
            <a:ext cx="1249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chemeClr val="bg1"/>
                </a:solidFill>
                <a:latin typeface="Yu Gothic" panose="020B0400000000000000" charset="-128"/>
                <a:ea typeface="Yu Gothic" panose="020B0400000000000000" charset="-128"/>
              </a:rPr>
              <a:t>RED</a:t>
            </a:r>
            <a:endParaRPr lang="en-US" sz="4000">
              <a:solidFill>
                <a:schemeClr val="bg1"/>
              </a:solidFill>
              <a:latin typeface="Yu Gothic" panose="020B0400000000000000" charset="-128"/>
              <a:ea typeface="Yu Gothic" panose="020B0400000000000000" charset="-128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18730" y="5003165"/>
            <a:ext cx="124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latin typeface="Yu Gothic" panose="020B0400000000000000" charset="-128"/>
                <a:ea typeface="Yu Gothic" panose="020B0400000000000000" charset="-128"/>
              </a:rPr>
              <a:t>GREEN</a:t>
            </a:r>
            <a:endParaRPr lang="en-US" sz="2400">
              <a:solidFill>
                <a:schemeClr val="bg1"/>
              </a:solidFill>
              <a:latin typeface="Yu Gothic" panose="020B0400000000000000" charset="-128"/>
              <a:ea typeface="Yu Gothic" panose="020B0400000000000000" charset="-128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925445" y="5080000"/>
            <a:ext cx="1249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solidFill>
                  <a:schemeClr val="bg1"/>
                </a:solidFill>
                <a:latin typeface="Yu Gothic" panose="020B0400000000000000" charset="-128"/>
                <a:ea typeface="Yu Gothic" panose="020B0400000000000000" charset="-128"/>
              </a:rPr>
              <a:t>REFRACTOR</a:t>
            </a:r>
            <a:endParaRPr lang="en-US" sz="1400">
              <a:solidFill>
                <a:schemeClr val="bg1"/>
              </a:solidFill>
              <a:latin typeface="Yu Gothic" panose="020B0400000000000000" charset="-128"/>
              <a:ea typeface="Yu Gothic" panose="020B0400000000000000" charset="-128"/>
            </a:endParaRPr>
          </a:p>
        </p:txBody>
      </p:sp>
      <p:sp>
        <p:nvSpPr>
          <p:cNvPr id="11" name="Right Arrow 10"/>
          <p:cNvSpPr/>
          <p:nvPr/>
        </p:nvSpPr>
        <p:spPr>
          <a:xfrm rot="19140000">
            <a:off x="3641090" y="3418840"/>
            <a:ext cx="1203960" cy="59753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3060000">
            <a:off x="6866255" y="3418840"/>
            <a:ext cx="1203960" cy="59753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294630" y="5003165"/>
            <a:ext cx="1203960" cy="59753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650355" y="1487805"/>
            <a:ext cx="1636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>
                <a:solidFill>
                  <a:srgbClr val="FF0000"/>
                </a:solidFill>
              </a:rPr>
              <a:t>1.</a:t>
            </a:r>
            <a:r>
              <a:rPr lang="ja-JP" altLang="en-US">
                <a:solidFill>
                  <a:srgbClr val="FF0000"/>
                </a:solidFill>
              </a:rPr>
              <a:t>失敗する</a:t>
            </a:r>
            <a:br>
              <a:rPr lang="ja-JP" altLang="en-US">
                <a:solidFill>
                  <a:srgbClr val="FF0000"/>
                </a:solidFill>
              </a:rPr>
            </a:br>
            <a:r>
              <a:rPr lang="ja-JP" altLang="en-US">
                <a:solidFill>
                  <a:srgbClr val="FF0000"/>
                </a:solidFill>
              </a:rPr>
              <a:t>コードを書く</a:t>
            </a:r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353550" y="4637405"/>
            <a:ext cx="1636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>
                <a:solidFill>
                  <a:srgbClr val="00B050"/>
                </a:solidFill>
              </a:rPr>
              <a:t>2.</a:t>
            </a:r>
            <a:r>
              <a:rPr lang="ja-JP" altLang="en-US">
                <a:solidFill>
                  <a:srgbClr val="00B050"/>
                </a:solidFill>
              </a:rPr>
              <a:t>動作する</a:t>
            </a:r>
            <a:br>
              <a:rPr lang="ja-JP" altLang="en-US">
                <a:solidFill>
                  <a:srgbClr val="00B050"/>
                </a:solidFill>
              </a:rPr>
            </a:br>
            <a:r>
              <a:rPr lang="ja-JP" altLang="en-US">
                <a:solidFill>
                  <a:srgbClr val="00B050"/>
                </a:solidFill>
              </a:rPr>
              <a:t>コードを書く</a:t>
            </a:r>
            <a:endParaRPr lang="ja-JP" altLang="en-US">
              <a:solidFill>
                <a:srgbClr val="00B05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03275" y="4741545"/>
            <a:ext cx="1636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ja-JP" altLang="en-US">
                <a:solidFill>
                  <a:schemeClr val="accent1">
                    <a:lumMod val="75000"/>
                  </a:schemeClr>
                </a:solidFill>
              </a:rPr>
              <a:t>コードをきれいになる</a:t>
            </a:r>
            <a:endParaRPr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 rot="0">
            <a:off x="435610" y="1184910"/>
            <a:ext cx="5093335" cy="5093335"/>
            <a:chOff x="535940" y="680085"/>
            <a:chExt cx="5497195" cy="5497195"/>
          </a:xfrm>
          <a:solidFill>
            <a:srgbClr val="FEE0C6"/>
          </a:solidFill>
        </p:grpSpPr>
        <p:sp>
          <p:nvSpPr>
            <p:cNvPr id="25" name="菱形 24"/>
            <p:cNvSpPr/>
            <p:nvPr/>
          </p:nvSpPr>
          <p:spPr>
            <a:xfrm>
              <a:off x="535940" y="680085"/>
              <a:ext cx="5497195" cy="5497195"/>
            </a:xfrm>
            <a:prstGeom prst="diamond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乘号"/>
            <p:cNvSpPr/>
            <p:nvPr/>
          </p:nvSpPr>
          <p:spPr>
            <a:xfrm>
              <a:off x="2400300" y="2544445"/>
              <a:ext cx="1767840" cy="1767840"/>
            </a:xfrm>
            <a:prstGeom prst="mathMultiply">
              <a:avLst>
                <a:gd name="adj1" fmla="val 32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Diamond 5"/>
          <p:cNvSpPr/>
          <p:nvPr/>
        </p:nvSpPr>
        <p:spPr>
          <a:xfrm>
            <a:off x="2023110" y="1419860"/>
            <a:ext cx="1917065" cy="1978025"/>
          </a:xfrm>
          <a:prstGeom prst="diamond">
            <a:avLst/>
          </a:prstGeom>
          <a:solidFill>
            <a:srgbClr val="FF787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3124200" y="2918460"/>
            <a:ext cx="1917065" cy="1978025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892175" y="2912110"/>
            <a:ext cx="1917065" cy="1978025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69185" y="2055495"/>
            <a:ext cx="12268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chemeClr val="bg1"/>
                </a:solidFill>
                <a:latin typeface="Yu Gothic" panose="020B0400000000000000" charset="-128"/>
                <a:ea typeface="Yu Gothic" panose="020B0400000000000000" charset="-128"/>
              </a:rPr>
              <a:t>RED</a:t>
            </a:r>
            <a:endParaRPr lang="en-US" sz="4000">
              <a:solidFill>
                <a:schemeClr val="bg1"/>
              </a:solidFill>
              <a:latin typeface="Yu Gothic" panose="020B0400000000000000" charset="-128"/>
              <a:ea typeface="Yu Gothic" panose="020B0400000000000000" charset="-128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469005" y="3670935"/>
            <a:ext cx="1226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latin typeface="Yu Gothic" panose="020B0400000000000000" charset="-128"/>
                <a:ea typeface="Yu Gothic" panose="020B0400000000000000" charset="-128"/>
              </a:rPr>
              <a:t>GREEN</a:t>
            </a:r>
            <a:endParaRPr lang="en-US" sz="2400">
              <a:solidFill>
                <a:schemeClr val="bg1"/>
              </a:solidFill>
              <a:latin typeface="Yu Gothic" panose="020B0400000000000000" charset="-128"/>
              <a:ea typeface="Yu Gothic" panose="020B0400000000000000" charset="-128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54100" y="374777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bg1"/>
                </a:solidFill>
                <a:latin typeface="Yu Gothic" panose="020B0400000000000000" charset="-128"/>
                <a:ea typeface="Yu Gothic" panose="020B0400000000000000" charset="-128"/>
              </a:rPr>
              <a:t>REFRACTOR</a:t>
            </a:r>
            <a:endParaRPr lang="en-US">
              <a:solidFill>
                <a:schemeClr val="bg1"/>
              </a:solidFill>
              <a:latin typeface="Yu Gothic" panose="020B0400000000000000" charset="-128"/>
              <a:ea typeface="Yu Gothic" panose="020B0400000000000000" charset="-128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6008370" y="1730375"/>
            <a:ext cx="6183630" cy="40011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457200" indent="-457200" algn="l" defTabSz="1216025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ja-JP" altLang="en-US" sz="2000" dirty="0">
                <a:solidFill>
                  <a:srgbClr val="404040"/>
                </a:solidFill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Arial" panose="020B0604020202020204" pitchFamily="34" charset="0"/>
              </a:rPr>
              <a:t>目標を書き出す</a:t>
            </a:r>
            <a:endParaRPr lang="ja-JP" altLang="en-US" sz="2000" dirty="0">
              <a:solidFill>
                <a:srgbClr val="404040"/>
              </a:solidFill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  <a:sym typeface="Arial" panose="020B0604020202020204" pitchFamily="34" charset="0"/>
            </a:endParaRPr>
          </a:p>
          <a:p>
            <a:pPr marL="457200" indent="-457200" algn="l" defTabSz="1216025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ja-JP" altLang="en-US" sz="2000" dirty="0">
                <a:solidFill>
                  <a:srgbClr val="404040"/>
                </a:solidFill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Arial" panose="020B0604020202020204" pitchFamily="34" charset="0"/>
              </a:rPr>
              <a:t>この目標を分ける、小さくする、並べ替える</a:t>
            </a:r>
            <a:endParaRPr lang="ja-JP" altLang="en-US" sz="2000" dirty="0">
              <a:solidFill>
                <a:srgbClr val="404040"/>
              </a:solidFill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  <a:sym typeface="Arial" panose="020B0604020202020204" pitchFamily="34" charset="0"/>
            </a:endParaRPr>
          </a:p>
          <a:p>
            <a:pPr marL="457200" indent="-457200" algn="l" defTabSz="1216025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ja-JP" altLang="en-US" sz="2000" dirty="0">
                <a:solidFill>
                  <a:srgbClr val="404040"/>
                </a:solidFill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Arial" panose="020B0604020202020204" pitchFamily="34" charset="0"/>
              </a:rPr>
              <a:t>一つのテストごーどを書く（</a:t>
            </a:r>
            <a:r>
              <a:rPr lang="en-US" altLang="ja-JP" sz="2000" dirty="0">
                <a:solidFill>
                  <a:srgbClr val="404040"/>
                </a:solidFill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Arial" panose="020B0604020202020204" pitchFamily="34" charset="0"/>
              </a:rPr>
              <a:t>RED</a:t>
            </a:r>
            <a:r>
              <a:rPr lang="ja-JP" altLang="en-US" sz="2000" dirty="0">
                <a:solidFill>
                  <a:srgbClr val="404040"/>
                </a:solidFill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Arial" panose="020B0604020202020204" pitchFamily="34" charset="0"/>
              </a:rPr>
              <a:t>）</a:t>
            </a:r>
            <a:endParaRPr lang="ja-JP" altLang="en-US" sz="2000" dirty="0">
              <a:solidFill>
                <a:srgbClr val="404040"/>
              </a:solidFill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  <a:sym typeface="Arial" panose="020B0604020202020204" pitchFamily="34" charset="0"/>
            </a:endParaRPr>
          </a:p>
          <a:p>
            <a:pPr marL="457200" indent="-457200" algn="l" defTabSz="1216025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ja-JP" altLang="en-US" sz="2000" dirty="0">
                <a:solidFill>
                  <a:srgbClr val="404040"/>
                </a:solidFill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Arial" panose="020B0604020202020204" pitchFamily="34" charset="0"/>
              </a:rPr>
              <a:t>テストを通る実装コードを書く（</a:t>
            </a:r>
            <a:r>
              <a:rPr lang="en-US" altLang="ja-JP" sz="2000" dirty="0">
                <a:solidFill>
                  <a:srgbClr val="404040"/>
                </a:solidFill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Arial" panose="020B0604020202020204" pitchFamily="34" charset="0"/>
              </a:rPr>
              <a:t>GREEN)</a:t>
            </a:r>
            <a:endParaRPr lang="en-US" altLang="ja-JP" sz="2000" dirty="0">
              <a:solidFill>
                <a:srgbClr val="404040"/>
              </a:solidFill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  <a:sym typeface="Arial" panose="020B0604020202020204" pitchFamily="34" charset="0"/>
            </a:endParaRPr>
          </a:p>
          <a:p>
            <a:pPr marL="457200" indent="-457200" algn="l" defTabSz="1216025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ja-JP" sz="2000" dirty="0">
                <a:solidFill>
                  <a:srgbClr val="404040"/>
                </a:solidFill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Arial" panose="020B0604020202020204" pitchFamily="34" charset="0"/>
              </a:rPr>
              <a:t>重複</a:t>
            </a:r>
            <a:r>
              <a:rPr lang="ja-JP" altLang="en-US" sz="2000" dirty="0">
                <a:solidFill>
                  <a:srgbClr val="404040"/>
                </a:solidFill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Arial" panose="020B0604020202020204" pitchFamily="34" charset="0"/>
              </a:rPr>
              <a:t>していれば除去（</a:t>
            </a:r>
            <a:r>
              <a:rPr lang="en-US" altLang="ja-JP" sz="2000" dirty="0">
                <a:solidFill>
                  <a:srgbClr val="404040"/>
                </a:solidFill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Arial" panose="020B0604020202020204" pitchFamily="34" charset="0"/>
              </a:rPr>
              <a:t>REFRACTOR)</a:t>
            </a:r>
            <a:endParaRPr lang="en-US" altLang="ja-JP" sz="2000" dirty="0">
              <a:solidFill>
                <a:srgbClr val="404040"/>
              </a:solidFill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  <a:sym typeface="Arial" panose="020B0604020202020204" pitchFamily="34" charset="0"/>
            </a:endParaRPr>
          </a:p>
          <a:p>
            <a:pPr marL="457200" indent="-457200" algn="l" defTabSz="1216025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ja-JP" altLang="en-US" sz="2000" dirty="0">
                <a:solidFill>
                  <a:srgbClr val="404040"/>
                </a:solidFill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Arial" panose="020B0604020202020204" pitchFamily="34" charset="0"/>
              </a:rPr>
              <a:t>１に戻る（タスクがなければ終わる）</a:t>
            </a:r>
            <a:endParaRPr lang="ja-JP" altLang="en-US" sz="2000" dirty="0">
              <a:solidFill>
                <a:srgbClr val="404040"/>
              </a:solidFill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菱形 26"/>
          <p:cNvSpPr/>
          <p:nvPr/>
        </p:nvSpPr>
        <p:spPr>
          <a:xfrm>
            <a:off x="545465" y="1759585"/>
            <a:ext cx="3156585" cy="3156585"/>
          </a:xfrm>
          <a:prstGeom prst="diamond">
            <a:avLst/>
          </a:prstGeom>
          <a:solidFill>
            <a:schemeClr val="bg1"/>
          </a:solidFill>
          <a:ln w="25400">
            <a:solidFill>
              <a:srgbClr val="E8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3702050" y="2877185"/>
            <a:ext cx="84899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ja-JP" altLang="en-US" sz="5400">
                <a:solidFill>
                  <a:srgbClr val="FF0000"/>
                </a:solidFill>
                <a:sym typeface="+mn-ea"/>
              </a:rPr>
              <a:t>ペアプログラミング</a:t>
            </a:r>
            <a:endParaRPr lang="ja-JP" altLang="en-US" sz="5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Content Placeholder 5" descr="パソコン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8705" y="2107565"/>
            <a:ext cx="2109470" cy="2109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菱形 26"/>
          <p:cNvSpPr/>
          <p:nvPr/>
        </p:nvSpPr>
        <p:spPr>
          <a:xfrm>
            <a:off x="545465" y="1759585"/>
            <a:ext cx="3156585" cy="3156585"/>
          </a:xfrm>
          <a:prstGeom prst="diamond">
            <a:avLst/>
          </a:prstGeom>
          <a:solidFill>
            <a:schemeClr val="bg1"/>
          </a:solidFill>
          <a:ln w="25400">
            <a:solidFill>
              <a:srgbClr val="E8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545465" y="450215"/>
            <a:ext cx="11647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ja-JP" altLang="en-US" sz="5400">
                <a:solidFill>
                  <a:srgbClr val="FF0000"/>
                </a:solidFill>
                <a:sym typeface="+mn-ea"/>
              </a:rPr>
              <a:t>ペアプログラミング</a:t>
            </a:r>
            <a:endParaRPr lang="ja-JP" altLang="en-US" sz="5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4295775" y="1798320"/>
            <a:ext cx="7896860" cy="326199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二人でー組、一つのコンピューターでプログラミングを</a:t>
            </a: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行う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協力的作業であり、たくさんのコミュニケ</a:t>
            </a:r>
            <a:r>
              <a:rPr lang="en-US" altLang="ja-JP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―</a:t>
            </a: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シンを</a:t>
            </a: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伴う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コードを書くだけでなく、設計、計画やデッスカッシンなども</a:t>
            </a: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行う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アイデアやアプローチの方法を明確にし、</a:t>
            </a:r>
            <a:b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</a:b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より良い解決方法にたどり着</a:t>
            </a:r>
            <a:r>
              <a:rPr lang="ja-JP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く</a:t>
            </a:r>
            <a:endParaRPr lang="ja-JP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Content Placeholder 6" descr="computer_coupl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17600" y="2341245"/>
            <a:ext cx="2512060" cy="2319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菱形 26"/>
          <p:cNvSpPr/>
          <p:nvPr/>
        </p:nvSpPr>
        <p:spPr>
          <a:xfrm>
            <a:off x="545465" y="1759585"/>
            <a:ext cx="3156585" cy="3156585"/>
          </a:xfrm>
          <a:prstGeom prst="diamond">
            <a:avLst/>
          </a:prstGeom>
          <a:solidFill>
            <a:schemeClr val="bg1"/>
          </a:solidFill>
          <a:ln w="25400">
            <a:solidFill>
              <a:srgbClr val="E8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545465" y="450215"/>
            <a:ext cx="11647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ja-JP" altLang="en-US" sz="5400">
                <a:solidFill>
                  <a:srgbClr val="FF0000"/>
                </a:solidFill>
                <a:sym typeface="+mn-ea"/>
              </a:rPr>
              <a:t>ペアの</a:t>
            </a:r>
            <a:r>
              <a:rPr lang="ja-JP" altLang="en-US" sz="5400">
                <a:solidFill>
                  <a:srgbClr val="FF0000"/>
                </a:solidFill>
                <a:sym typeface="+mn-ea"/>
              </a:rPr>
              <a:t>役割</a:t>
            </a:r>
            <a:endParaRPr lang="ja-JP" altLang="en-US" sz="5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4295140" y="1372235"/>
            <a:ext cx="7896860" cy="4152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indent="0" algn="l" defTabSz="1216025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None/>
            </a:pP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Content Placeholder 3" descr="Capture-removebg-previe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70585" y="2408555"/>
            <a:ext cx="2654300" cy="18154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826000" y="2799715"/>
            <a:ext cx="73660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ドライバー、ナビゲーターペア</a:t>
            </a:r>
            <a:endParaRPr lang="ja-JP" altLang="en-US" sz="2000" dirty="0">
              <a:solidFill>
                <a:srgbClr val="404040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>
                <a:latin typeface="Arial" panose="020B0604020202020204" pitchFamily="34" charset="0"/>
              </a:rPr>
              <a:t>ピンポンペア</a:t>
            </a:r>
            <a:endParaRPr lang="ja-JP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菱形 26"/>
          <p:cNvSpPr/>
          <p:nvPr/>
        </p:nvSpPr>
        <p:spPr>
          <a:xfrm>
            <a:off x="545465" y="1759585"/>
            <a:ext cx="3156585" cy="3156585"/>
          </a:xfrm>
          <a:prstGeom prst="diamond">
            <a:avLst/>
          </a:prstGeom>
          <a:solidFill>
            <a:schemeClr val="bg1"/>
          </a:solidFill>
          <a:ln w="25400">
            <a:solidFill>
              <a:srgbClr val="E8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545465" y="450215"/>
            <a:ext cx="11647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ja-JP" altLang="en-US" sz="5400">
                <a:solidFill>
                  <a:srgbClr val="FF0000"/>
                </a:solidFill>
                <a:sym typeface="+mn-ea"/>
              </a:rPr>
              <a:t>ドライバー、</a:t>
            </a:r>
            <a:r>
              <a:rPr lang="ja-JP" altLang="en-US" sz="5400">
                <a:solidFill>
                  <a:srgbClr val="FF0000"/>
                </a:solidFill>
                <a:sym typeface="+mn-ea"/>
              </a:rPr>
              <a:t>ナビゲーター</a:t>
            </a:r>
            <a:endParaRPr lang="ja-JP" altLang="en-US" sz="5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4295140" y="1372235"/>
            <a:ext cx="7896860" cy="4152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indent="0" algn="l" defTabSz="1216025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None/>
            </a:pP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Content Placeholder 3" descr="Capture-removebg-previe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70585" y="2430145"/>
            <a:ext cx="2654300" cy="18154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826000" y="1528445"/>
            <a:ext cx="7366000" cy="4677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ドライバー</a:t>
            </a:r>
            <a:endParaRPr lang="ja-JP" altLang="en-US" sz="2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超高</a:t>
            </a:r>
            <a:r>
              <a:rPr lang="ja-JP" altLang="en-US" sz="20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性能キーボード</a:t>
            </a:r>
            <a:endParaRPr lang="ja-JP" altLang="en-US" sz="2000" dirty="0">
              <a:solidFill>
                <a:srgbClr val="40404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742950" lvl="1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実装する</a:t>
            </a:r>
            <a:endParaRPr lang="ja-JP" altLang="en-US" sz="2000" dirty="0">
              <a:solidFill>
                <a:srgbClr val="40404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ナビゲーター</a:t>
            </a:r>
            <a:r>
              <a:rPr lang="en-US" altLang="ja-JP" sz="20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endParaRPr lang="en-US" altLang="ja-JP" sz="2000" dirty="0">
              <a:solidFill>
                <a:srgbClr val="40404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742950" lvl="1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観察</a:t>
            </a:r>
            <a:r>
              <a:rPr lang="ja-JP" altLang="en-US" sz="20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役</a:t>
            </a:r>
            <a:endParaRPr lang="ja-JP" altLang="en-US" sz="2000" dirty="0">
              <a:solidFill>
                <a:srgbClr val="40404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742950" lvl="1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コーディングの詳細はドライバーに任せる</a:t>
            </a:r>
            <a:endParaRPr lang="ja-JP" altLang="en-US" sz="2000" dirty="0">
              <a:solidFill>
                <a:srgbClr val="40404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742950" lvl="1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ドライバが書いたプログラムをレビュー</a:t>
            </a:r>
            <a:endParaRPr lang="ja-JP" altLang="en-US" sz="2000" dirty="0">
              <a:solidFill>
                <a:srgbClr val="40404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742950" lvl="1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次に行く方向やより大きな話題、バグについて考え、</a:t>
            </a:r>
            <a:br>
              <a:rPr lang="ja-JP" altLang="en-US" sz="20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ja-JP" altLang="en-US" sz="20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次のステップや障害にすることを考え</a:t>
            </a:r>
            <a:endParaRPr lang="ja-JP" altLang="en-US" sz="2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8185" y="4292600"/>
            <a:ext cx="1424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ドライバー</a:t>
            </a:r>
            <a:endParaRPr lang="ja-JP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277110" y="4292600"/>
            <a:ext cx="159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ナビゲーター</a:t>
            </a:r>
            <a:endParaRPr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WPS Presentation</Application>
  <PresentationFormat>宽屏</PresentationFormat>
  <Paragraphs>101</Paragraphs>
  <Slides>13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Arial</vt:lpstr>
      <vt:lpstr>SimSun</vt:lpstr>
      <vt:lpstr>Wingdings</vt:lpstr>
      <vt:lpstr>隶书</vt:lpstr>
      <vt:lpstr>Microsoft YaHei</vt:lpstr>
      <vt:lpstr>Segoe UI</vt:lpstr>
      <vt:lpstr>汉仪小麦体简</vt:lpstr>
      <vt:lpstr>Calibri</vt:lpstr>
      <vt:lpstr>Gill Sans</vt:lpstr>
      <vt:lpstr>Microsoft YaHei Light</vt:lpstr>
      <vt:lpstr>幼圆</vt:lpstr>
      <vt:lpstr>San Francisco Display Light</vt:lpstr>
      <vt:lpstr>Latha</vt:lpstr>
      <vt:lpstr>等线</vt:lpstr>
      <vt:lpstr>Yu Gothic</vt:lpstr>
      <vt:lpstr>Arial Unicode MS</vt:lpstr>
      <vt:lpstr>等线 Light</vt:lpstr>
      <vt:lpstr>仿宋</vt:lpstr>
      <vt:lpstr>Wingdings</vt:lpstr>
      <vt:lpstr>MS PGothic</vt:lpstr>
      <vt:lpstr>Gill Sans MT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Hnin Hnin Yu</cp:lastModifiedBy>
  <cp:revision>124</cp:revision>
  <dcterms:created xsi:type="dcterms:W3CDTF">2017-11-14T15:23:00Z</dcterms:created>
  <dcterms:modified xsi:type="dcterms:W3CDTF">2022-02-22T12:42:26Z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A1240AE178F04051BE471D0551B6C141</vt:lpwstr>
  </property>
</Properties>
</file>