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60" r:id="rId5"/>
    <p:sldId id="267" r:id="rId6"/>
    <p:sldId id="265" r:id="rId7"/>
    <p:sldId id="305" r:id="rId8"/>
    <p:sldId id="301" r:id="rId9"/>
    <p:sldId id="303" r:id="rId10"/>
    <p:sldId id="266" r:id="rId11"/>
    <p:sldId id="264" r:id="rId12"/>
    <p:sldId id="304" r:id="rId13"/>
    <p:sldId id="263" r:id="rId14"/>
    <p:sldId id="306" r:id="rId15"/>
    <p:sldId id="309" r:id="rId16"/>
    <p:sldId id="307" r:id="rId17"/>
    <p:sldId id="308" r:id="rId18"/>
    <p:sldId id="284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3C5"/>
    <a:srgbClr val="FFBF53"/>
    <a:srgbClr val="6A3C7C"/>
    <a:srgbClr val="F0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118" y="1344"/>
      </p:cViewPr>
      <p:guideLst>
        <p:guide orient="horz" pos="2216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Click to edit Master title style</a:t>
            </a:r>
            <a:endParaRPr lang="zh-CN" altLang="en-US"/>
          </a:p>
          <a:p>
            <a:pPr lvl="1" indent="0"/>
            <a:r>
              <a:rPr lang="zh-CN" altLang="en-US"/>
              <a:t>Second level</a:t>
            </a:r>
            <a:endParaRPr lang="zh-CN" altLang="en-US"/>
          </a:p>
          <a:p>
            <a:pPr lvl="2" indent="0"/>
            <a:r>
              <a:rPr lang="zh-CN" altLang="en-US"/>
              <a:t>Third level</a:t>
            </a:r>
            <a:endParaRPr lang="zh-CN" altLang="en-US"/>
          </a:p>
          <a:p>
            <a:pPr lvl="3" indent="0"/>
            <a:r>
              <a:rPr lang="zh-CN" altLang="en-US"/>
              <a:t>Fouth level</a:t>
            </a:r>
            <a:endParaRPr lang="zh-CN" altLang="en-US"/>
          </a:p>
          <a:p>
            <a:pPr lvl="4" indent="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108" name="组合 15"/>
          <p:cNvGrpSpPr/>
          <p:nvPr/>
        </p:nvGrpSpPr>
        <p:grpSpPr>
          <a:xfrm>
            <a:off x="231458" y="963295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1" name="文本框 18"/>
            <p:cNvSpPr txBox="1"/>
            <p:nvPr/>
          </p:nvSpPr>
          <p:spPr>
            <a:xfrm>
              <a:off x="421884" y="1497811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W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2" name="组合 19"/>
          <p:cNvGrpSpPr/>
          <p:nvPr/>
        </p:nvGrpSpPr>
        <p:grpSpPr>
          <a:xfrm>
            <a:off x="1618933" y="963295"/>
            <a:ext cx="1331912" cy="1331913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5" name="文本框 22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E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6" name="组合 23"/>
          <p:cNvGrpSpPr/>
          <p:nvPr/>
        </p:nvGrpSpPr>
        <p:grpSpPr>
          <a:xfrm>
            <a:off x="3004820" y="963295"/>
            <a:ext cx="1331913" cy="1331913"/>
            <a:chOff x="13939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9" name="文本框 26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B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20" name="组合 27"/>
          <p:cNvGrpSpPr/>
          <p:nvPr/>
        </p:nvGrpSpPr>
        <p:grpSpPr>
          <a:xfrm>
            <a:off x="5774055" y="96329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6142" y="1497662"/>
              <a:ext cx="1417095" cy="1415127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T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24" name="文本框 31"/>
          <p:cNvSpPr txBox="1"/>
          <p:nvPr/>
        </p:nvSpPr>
        <p:spPr>
          <a:xfrm>
            <a:off x="1242695" y="2552700"/>
            <a:ext cx="6000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8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SkyWay Javascript SDK</a:t>
            </a:r>
            <a:endParaRPr lang="en-US" altLang="zh-CN" sz="48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26" name="文本框 33"/>
          <p:cNvSpPr txBox="1"/>
          <p:nvPr/>
        </p:nvSpPr>
        <p:spPr>
          <a:xfrm>
            <a:off x="2866390" y="4954905"/>
            <a:ext cx="22771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記者: 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</a:b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日付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: 2022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年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01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月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17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日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(</a:t>
            </a:r>
            <a:r>
              <a:rPr lang="ja-JP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月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)</a:t>
            </a:r>
            <a:endParaRPr lang="en-US" altLang="ja-JP" sz="1400" dirty="0">
              <a:solidFill>
                <a:schemeClr val="tx1"/>
              </a:solidFill>
              <a:latin typeface="+mn-lt"/>
              <a:ea typeface="Microsoft YaHei" panose="020B0503020204020204" pitchFamily="34" charset="-122"/>
              <a:cs typeface="+mn-lt"/>
              <a:sym typeface="+mn-ea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4378960" y="963295"/>
            <a:ext cx="1331913" cy="1331913"/>
            <a:chOff x="139391" y="1379571"/>
            <a:chExt cx="1651309" cy="1651309"/>
          </a:xfrm>
        </p:grpSpPr>
        <p:sp>
          <p:nvSpPr>
            <p:cNvPr id="3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6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R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组合 27"/>
          <p:cNvGrpSpPr/>
          <p:nvPr/>
        </p:nvGrpSpPr>
        <p:grpSpPr>
          <a:xfrm>
            <a:off x="7138670" y="946150"/>
            <a:ext cx="1331913" cy="1331913"/>
            <a:chOff x="139391" y="1379571"/>
            <a:chExt cx="1651309" cy="1651309"/>
          </a:xfrm>
        </p:grpSpPr>
        <p:sp>
          <p:nvSpPr>
            <p:cNvPr id="20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546274" y="15190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C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5"/>
          <p:cNvSpPr txBox="1"/>
          <p:nvPr/>
        </p:nvSpPr>
        <p:spPr>
          <a:xfrm>
            <a:off x="386080" y="295275"/>
            <a:ext cx="111404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ja-JP" sz="24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WebRTC Architecture (Sequence Diagram)</a:t>
            </a:r>
            <a:endParaRPr lang="en-US" altLang="ja-JP" sz="2400" dirty="0">
              <a:solidFill>
                <a:srgbClr val="404040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8" name="Content Placeholder 27" descr="ser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920" y="1560195"/>
            <a:ext cx="772160" cy="772160"/>
          </a:xfrm>
          <a:prstGeom prst="rect">
            <a:avLst/>
          </a:prstGeom>
        </p:spPr>
      </p:pic>
      <p:pic>
        <p:nvPicPr>
          <p:cNvPr id="41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2960" y="1560195"/>
            <a:ext cx="772160" cy="772160"/>
          </a:xfrm>
          <a:prstGeom prst="rect">
            <a:avLst/>
          </a:prstGeom>
        </p:spPr>
      </p:pic>
      <p:sp>
        <p:nvSpPr>
          <p:cNvPr id="43" name="Down Arrow 42"/>
          <p:cNvSpPr/>
          <p:nvPr/>
        </p:nvSpPr>
        <p:spPr>
          <a:xfrm>
            <a:off x="266192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858520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Down Arrow 67"/>
          <p:cNvSpPr/>
          <p:nvPr/>
        </p:nvSpPr>
        <p:spPr>
          <a:xfrm>
            <a:off x="11210925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s 68"/>
          <p:cNvSpPr/>
          <p:nvPr/>
        </p:nvSpPr>
        <p:spPr>
          <a:xfrm>
            <a:off x="822960" y="3475990"/>
            <a:ext cx="386715" cy="13341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s 69"/>
          <p:cNvSpPr/>
          <p:nvPr/>
        </p:nvSpPr>
        <p:spPr>
          <a:xfrm>
            <a:off x="11210925" y="3475990"/>
            <a:ext cx="386715" cy="13341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s 70"/>
          <p:cNvSpPr/>
          <p:nvPr/>
        </p:nvSpPr>
        <p:spPr>
          <a:xfrm>
            <a:off x="9107170" y="2491740"/>
            <a:ext cx="163195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s 71"/>
          <p:cNvSpPr/>
          <p:nvPr/>
        </p:nvSpPr>
        <p:spPr>
          <a:xfrm>
            <a:off x="2729865" y="2491105"/>
            <a:ext cx="163195" cy="42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s 72"/>
          <p:cNvSpPr/>
          <p:nvPr/>
        </p:nvSpPr>
        <p:spPr>
          <a:xfrm>
            <a:off x="5913755" y="2491740"/>
            <a:ext cx="16764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536575" y="1244600"/>
            <a:ext cx="959485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s 74"/>
          <p:cNvSpPr/>
          <p:nvPr/>
        </p:nvSpPr>
        <p:spPr>
          <a:xfrm>
            <a:off x="10867390" y="1244600"/>
            <a:ext cx="1049655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s 75"/>
          <p:cNvSpPr/>
          <p:nvPr/>
        </p:nvSpPr>
        <p:spPr>
          <a:xfrm>
            <a:off x="2352040" y="1486535"/>
            <a:ext cx="91948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s 76"/>
          <p:cNvSpPr/>
          <p:nvPr/>
        </p:nvSpPr>
        <p:spPr>
          <a:xfrm>
            <a:off x="8719185" y="1486535"/>
            <a:ext cx="91948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s 77"/>
          <p:cNvSpPr/>
          <p:nvPr/>
        </p:nvSpPr>
        <p:spPr>
          <a:xfrm>
            <a:off x="4956175" y="1486535"/>
            <a:ext cx="2088515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Signaling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9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2290" y="5695950"/>
            <a:ext cx="751205" cy="751205"/>
          </a:xfrm>
          <a:prstGeom prst="rect">
            <a:avLst/>
          </a:prstGeom>
        </p:spPr>
      </p:pic>
      <p:sp>
        <p:nvSpPr>
          <p:cNvPr id="80" name="Rectangles 79"/>
          <p:cNvSpPr/>
          <p:nvPr/>
        </p:nvSpPr>
        <p:spPr>
          <a:xfrm>
            <a:off x="5661660" y="5384165"/>
            <a:ext cx="67754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s 80"/>
          <p:cNvSpPr/>
          <p:nvPr/>
        </p:nvSpPr>
        <p:spPr>
          <a:xfrm>
            <a:off x="5520690" y="6447155"/>
            <a:ext cx="94869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04185" y="5903595"/>
            <a:ext cx="25971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92545" y="5903595"/>
            <a:ext cx="2586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6375400" y="6280785"/>
            <a:ext cx="26282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04185" y="6290945"/>
            <a:ext cx="2628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262380" y="4681220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253490" y="4217035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282700" y="3601720"/>
            <a:ext cx="1304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s 88"/>
          <p:cNvSpPr/>
          <p:nvPr/>
        </p:nvSpPr>
        <p:spPr>
          <a:xfrm>
            <a:off x="128270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s 89"/>
          <p:cNvSpPr/>
          <p:nvPr/>
        </p:nvSpPr>
        <p:spPr>
          <a:xfrm>
            <a:off x="1287780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s 90"/>
          <p:cNvSpPr/>
          <p:nvPr/>
        </p:nvSpPr>
        <p:spPr>
          <a:xfrm>
            <a:off x="130302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ICE cnadidates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348470" y="3601720"/>
            <a:ext cx="1722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48690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ICE cnadidates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9373870" y="4217035"/>
            <a:ext cx="16973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9349740" y="4681220"/>
            <a:ext cx="1741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s 95"/>
          <p:cNvSpPr/>
          <p:nvPr/>
        </p:nvSpPr>
        <p:spPr>
          <a:xfrm>
            <a:off x="9584055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s 96"/>
          <p:cNvSpPr/>
          <p:nvPr/>
        </p:nvSpPr>
        <p:spPr>
          <a:xfrm>
            <a:off x="959866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065145" y="277685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211570" y="3046730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6182360" y="348996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3011805" y="3759835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054985" y="43961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6182360" y="456438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3045460" y="496697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191885" y="51708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s 105"/>
          <p:cNvSpPr/>
          <p:nvPr/>
        </p:nvSpPr>
        <p:spPr>
          <a:xfrm>
            <a:off x="3208020" y="249174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offer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Rectangles 106"/>
          <p:cNvSpPr/>
          <p:nvPr/>
        </p:nvSpPr>
        <p:spPr>
          <a:xfrm>
            <a:off x="6375400" y="274637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offer</a:t>
            </a:r>
            <a:endParaRPr 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s 107"/>
          <p:cNvSpPr/>
          <p:nvPr/>
        </p:nvSpPr>
        <p:spPr>
          <a:xfrm>
            <a:off x="6392545" y="322135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answer</a:t>
            </a:r>
            <a:endParaRPr 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Rectangles 108"/>
          <p:cNvSpPr/>
          <p:nvPr/>
        </p:nvSpPr>
        <p:spPr>
          <a:xfrm>
            <a:off x="3174365" y="347408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answer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Rectangles 109"/>
          <p:cNvSpPr/>
          <p:nvPr/>
        </p:nvSpPr>
        <p:spPr>
          <a:xfrm>
            <a:off x="3175000" y="408940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ctangles 110"/>
          <p:cNvSpPr/>
          <p:nvPr/>
        </p:nvSpPr>
        <p:spPr>
          <a:xfrm>
            <a:off x="6346190" y="481012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s 111"/>
          <p:cNvSpPr/>
          <p:nvPr/>
        </p:nvSpPr>
        <p:spPr>
          <a:xfrm>
            <a:off x="6392545" y="421703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Callee’s ICE candidate</a:t>
            </a:r>
            <a:endParaRPr lang="en-US" sz="140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Rectangles 112"/>
          <p:cNvSpPr/>
          <p:nvPr/>
        </p:nvSpPr>
        <p:spPr>
          <a:xfrm>
            <a:off x="3218180" y="468122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Down Arrow 113"/>
          <p:cNvSpPr/>
          <p:nvPr/>
        </p:nvSpPr>
        <p:spPr>
          <a:xfrm>
            <a:off x="584581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Down Arrow 114"/>
          <p:cNvSpPr/>
          <p:nvPr/>
        </p:nvSpPr>
        <p:spPr>
          <a:xfrm>
            <a:off x="9039225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>
                <a:cs typeface="Calibri" panose="020F0502020204030204" pitchFamily="34" charset="0"/>
              </a:rPr>
            </a:fld>
            <a:endParaRPr lang="zh-CN" altLang="en-US" smtClean="0">
              <a:cs typeface="Calibri" panose="020F0502020204030204" pitchFamily="34" charset="0"/>
            </a:endParaRPr>
          </a:p>
        </p:txBody>
      </p:sp>
      <p:sp>
        <p:nvSpPr>
          <p:cNvPr id="117" name="Rectangles 116"/>
          <p:cNvSpPr/>
          <p:nvPr/>
        </p:nvSpPr>
        <p:spPr>
          <a:xfrm>
            <a:off x="6375400" y="274637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offer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ctangles 117"/>
          <p:cNvSpPr/>
          <p:nvPr/>
        </p:nvSpPr>
        <p:spPr>
          <a:xfrm>
            <a:off x="6392545" y="322135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answer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Rectangles 118"/>
          <p:cNvSpPr/>
          <p:nvPr/>
        </p:nvSpPr>
        <p:spPr>
          <a:xfrm>
            <a:off x="6392545" y="421703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WebRTC</a:t>
            </a:r>
            <a:r>
              <a:rPr lang="ja-JP" altLang="en-US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の商用サービス</a:t>
            </a:r>
            <a:endParaRPr lang="ja-JP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WebRTCの商用サービス(SDK)にも様々な種類があります。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</a:rPr>
              <a:t>SkyWay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Twilio(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トゥイリオ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)</a:t>
            </a:r>
            <a:endParaRPr lang="en-US" altLang="ja-JP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agora.io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Opentok</a:t>
            </a:r>
            <a:endParaRPr lang="en-US" altLang="ja-JP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Amazon Chime</a:t>
            </a:r>
            <a:endParaRPr lang="en-US" altLang="ja-JP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</a:rPr>
              <a:t>PeerJs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マルキャス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など。。。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681" name="文本框 15"/>
          <p:cNvSpPr txBox="1"/>
          <p:nvPr/>
        </p:nvSpPr>
        <p:spPr>
          <a:xfrm>
            <a:off x="4844415" y="2946083"/>
            <a:ext cx="2503488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54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SkyWay</a:t>
            </a:r>
            <a:endParaRPr lang="zh-CN" altLang="en-US" sz="54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SkyWay JavaScript SDK</a:t>
            </a:r>
            <a:endParaRPr 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1800" dirty="0">
                <a:ea typeface="Montserrat" charset="0"/>
                <a:cs typeface="Calibri" panose="020F0502020204030204" pitchFamily="34" charset="0"/>
                <a:sym typeface="+mn-ea"/>
              </a:rPr>
              <a:t>Webでリアルタイムコミュニケーションを実現する標準技術</a:t>
            </a:r>
            <a:endParaRPr sz="1800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1800" dirty="0">
                <a:ea typeface="Montserrat" charset="0"/>
                <a:cs typeface="Calibri" panose="020F0502020204030204" pitchFamily="34" charset="0"/>
                <a:sym typeface="+mn-ea"/>
              </a:rPr>
              <a:t>マルチプラットフォームなSDK &amp; フルマネージドなAPIサービス</a:t>
            </a:r>
            <a:endParaRPr sz="1800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1800" dirty="0">
                <a:ea typeface="Montserrat" charset="0"/>
                <a:cs typeface="Calibri" panose="020F0502020204030204" pitchFamily="34" charset="0"/>
                <a:sym typeface="+mn-ea"/>
              </a:rPr>
              <a:t>NTTコミュニケーションズが提供・販売しているサービス</a:t>
            </a:r>
            <a:endParaRPr lang="en-US" altLang="ja-JP" sz="1800" dirty="0">
              <a:ea typeface="Montserrat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1800" dirty="0">
                <a:ea typeface="Montserrat" charset="0"/>
                <a:cs typeface="Calibri" panose="020F0502020204030204" pitchFamily="34" charset="0"/>
                <a:sym typeface="+mn-ea"/>
              </a:rPr>
              <a:t>50万回までの接続は、無料でご利用できる</a:t>
            </a:r>
            <a:endParaRPr lang="en-US" altLang="ja-JP" sz="1800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77025" y="2646680"/>
            <a:ext cx="2499995" cy="3894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760" y="2647315"/>
            <a:ext cx="2526030" cy="3929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ea typeface="Microsoft YaHei Light" panose="020B0502040204020203" pitchFamily="34" charset="-122"/>
                <a:cs typeface="Bradley Hand ITC" panose="03070402050302030203" charset="0"/>
                <a:sym typeface="+mn-ea"/>
              </a:rPr>
              <a:t>Peer</a:t>
            </a:r>
            <a:endParaRPr lang="en-US" altLang="zh-CN" sz="3200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127125"/>
            <a:ext cx="11189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シグナリングサーバや他のクライアントとの接続を管理するエージェント</a:t>
            </a:r>
            <a:endParaRPr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1" name="Content Placeholder 20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0880" y="5214620"/>
            <a:ext cx="802005" cy="802005"/>
          </a:xfrm>
          <a:prstGeom prst="rect">
            <a:avLst/>
          </a:prstGeom>
        </p:spPr>
      </p:pic>
      <p:pic>
        <p:nvPicPr>
          <p:cNvPr id="22" name="Picture 21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3313430"/>
            <a:ext cx="802005" cy="802005"/>
          </a:xfrm>
          <a:prstGeom prst="rect">
            <a:avLst/>
          </a:prstGeom>
        </p:spPr>
      </p:pic>
      <p:pic>
        <p:nvPicPr>
          <p:cNvPr id="23" name="Content Placeholder 2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1585" y="5204460"/>
            <a:ext cx="802005" cy="802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Box 24"/>
          <p:cNvSpPr txBox="1"/>
          <p:nvPr/>
        </p:nvSpPr>
        <p:spPr>
          <a:xfrm>
            <a:off x="7446010" y="287655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Signaling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146165" y="3834130"/>
            <a:ext cx="1663065" cy="1278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8783320" y="3813810"/>
            <a:ext cx="1693545" cy="12376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765925" y="5214620"/>
            <a:ext cx="761365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Peer</a:t>
            </a:r>
            <a:endParaRPr lang="en-US" sz="1400"/>
          </a:p>
        </p:txBody>
      </p:sp>
      <p:sp>
        <p:nvSpPr>
          <p:cNvPr id="6" name="Oval 5"/>
          <p:cNvSpPr/>
          <p:nvPr/>
        </p:nvSpPr>
        <p:spPr>
          <a:xfrm>
            <a:off x="9297670" y="5204460"/>
            <a:ext cx="750570" cy="648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Peer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18425" y="5568315"/>
            <a:ext cx="14300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5"/>
          <p:cNvSpPr txBox="1"/>
          <p:nvPr/>
        </p:nvSpPr>
        <p:spPr>
          <a:xfrm>
            <a:off x="386080" y="203263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ea typeface="Microsoft YaHei Light" panose="020B0502040204020203" pitchFamily="34" charset="-122"/>
                <a:cs typeface="Bradley Hand ITC" panose="03070402050302030203" charset="0"/>
                <a:sym typeface="+mn-ea"/>
              </a:rPr>
              <a:t>Peer ID</a:t>
            </a:r>
            <a:endParaRPr lang="en-US" altLang="zh-CN" sz="3200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6080" y="2733040"/>
            <a:ext cx="111893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Peer IDはPeerを一意に識別するためのID</a:t>
            </a:r>
            <a:endParaRPr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Peer IDは原則シグナリングサーバが生成しますが、</a:t>
            </a:r>
            <a:br>
              <a:rPr dirty="0">
                <a:latin typeface="Century Gothic" panose="020B0502020202020204" pitchFamily="34" charset="0"/>
                <a:ea typeface="Montserrat" charset="0"/>
                <a:cs typeface="Montserrat" charset="0"/>
              </a:rPr>
            </a:b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ユーザーが独自な値を指定することもでき</a:t>
            </a:r>
            <a:r>
              <a:rPr lang="ja-JP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る</a:t>
            </a:r>
            <a:endParaRPr lang="ja-JP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SDKのダウンロード</a:t>
            </a:r>
            <a:endParaRPr lang="en-US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npmを利用する場合</a:t>
            </a:r>
            <a:r>
              <a:rPr lang="ja-JP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、</a:t>
            </a:r>
            <a:endParaRPr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     </a:t>
            </a: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npmがインストールされている環境下で下記コマンドを実行します。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110" y="2542540"/>
            <a:ext cx="8587740" cy="617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4206240"/>
            <a:ext cx="8587740" cy="18897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6080" y="3429635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スクリプト上で、requireまたはimportを利用して、パッケージをインポートします。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SDKのダウンロード</a:t>
            </a:r>
            <a:endParaRPr lang="en-US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CDNを利用する場合</a:t>
            </a:r>
            <a:r>
              <a:rPr lang="ja-JP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、</a:t>
            </a:r>
            <a:endParaRPr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     </a:t>
            </a: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以下のスクリプト要素をHTMLファイルに追加します。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0570" y="2542540"/>
            <a:ext cx="858012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33804" name="组合 15"/>
          <p:cNvGrpSpPr/>
          <p:nvPr/>
        </p:nvGrpSpPr>
        <p:grpSpPr>
          <a:xfrm>
            <a:off x="1182688" y="2327275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07" name="文本框 18"/>
            <p:cNvSpPr txBox="1"/>
            <p:nvPr/>
          </p:nvSpPr>
          <p:spPr>
            <a:xfrm>
              <a:off x="380159" y="1537176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あ</a:t>
              </a:r>
              <a:endParaRPr lang="ja-JP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3808" name="组合 19"/>
          <p:cNvGrpSpPr/>
          <p:nvPr/>
        </p:nvGrpSpPr>
        <p:grpSpPr>
          <a:xfrm>
            <a:off x="2572703" y="2327275"/>
            <a:ext cx="1331912" cy="1331913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11" name="文本框 22"/>
            <p:cNvSpPr txBox="1"/>
            <p:nvPr/>
          </p:nvSpPr>
          <p:spPr>
            <a:xfrm>
              <a:off x="370712" y="1549772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り</a:t>
              </a:r>
              <a:endPara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3956050" y="2336800"/>
            <a:ext cx="1332230" cy="13322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60825" y="2432050"/>
            <a:ext cx="1143000" cy="1141730"/>
          </a:xfrm>
          <a:prstGeom prst="ellipse">
            <a:avLst/>
          </a:prstGeom>
          <a:solidFill>
            <a:srgbClr val="02B3C5"/>
          </a:solidFill>
          <a:ln w="28575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15" name="文本框 26"/>
          <p:cNvSpPr txBox="1"/>
          <p:nvPr/>
        </p:nvSpPr>
        <p:spPr>
          <a:xfrm>
            <a:off x="4142105" y="2422525"/>
            <a:ext cx="699770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が</a:t>
            </a:r>
            <a:endParaRPr lang="ja-JP" altLang="en-US" sz="66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33816" name="组合 27"/>
          <p:cNvGrpSpPr/>
          <p:nvPr/>
        </p:nvGrpSpPr>
        <p:grpSpPr>
          <a:xfrm>
            <a:off x="5343525" y="232727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19" name="文本框 30"/>
            <p:cNvSpPr txBox="1"/>
            <p:nvPr/>
          </p:nvSpPr>
          <p:spPr>
            <a:xfrm>
              <a:off x="374648" y="1537175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と</a:t>
              </a:r>
              <a:endPara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3820" name="文本框 31"/>
          <p:cNvSpPr txBox="1"/>
          <p:nvPr/>
        </p:nvSpPr>
        <p:spPr>
          <a:xfrm>
            <a:off x="1525905" y="3812540"/>
            <a:ext cx="63461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ja-JP" altLang="zh-CN" sz="3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ご清聴ありがとうございました。</a:t>
            </a:r>
            <a:endParaRPr lang="ja-JP" altLang="zh-CN" sz="32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4120" name="组合 27"/>
          <p:cNvGrpSpPr/>
          <p:nvPr/>
        </p:nvGrpSpPr>
        <p:grpSpPr>
          <a:xfrm>
            <a:off x="6750050" y="2352040"/>
            <a:ext cx="1331913" cy="1331913"/>
            <a:chOff x="139391" y="1379571"/>
            <a:chExt cx="1651309" cy="1651309"/>
          </a:xfrm>
        </p:grpSpPr>
        <p:sp>
          <p:nvSpPr>
            <p:cNvPr id="2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" name="椭圆 29"/>
            <p:cNvSpPr/>
            <p:nvPr/>
          </p:nvSpPr>
          <p:spPr>
            <a:xfrm>
              <a:off x="266142" y="1497662"/>
              <a:ext cx="1417095" cy="1415127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394330" y="1519855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う</a:t>
              </a:r>
              <a:endPara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744210" y="449580"/>
            <a:ext cx="42621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ja-JP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アジャンダ</a:t>
            </a:r>
            <a:r>
              <a:rPr lang="ja-JP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ー</a:t>
            </a:r>
            <a:endParaRPr lang="ja-JP" altLang="zh-CN" sz="44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44210" y="1431290"/>
            <a:ext cx="496443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1. WebRTC 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2. Signaling Server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3. Stun Server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4. Turn Server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5. </a:t>
            </a:r>
            <a:r>
              <a:rPr lang="en-US" altLang="zh-CN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WebRTC </a:t>
            </a: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Architecture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6. WebRTCの商用サービス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7.  </a:t>
            </a:r>
            <a:r>
              <a:rPr lang="en-US" altLang="ja-JP" sz="2800" b="1" dirty="0"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SkyWay  JavaScript SDK</a:t>
            </a:r>
            <a:endParaRPr lang="ja-JP" altLang="en-US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225" name="文本框 15"/>
          <p:cNvSpPr txBox="1"/>
          <p:nvPr/>
        </p:nvSpPr>
        <p:spPr>
          <a:xfrm>
            <a:off x="4827270" y="2992438"/>
            <a:ext cx="250348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4800" b="1" dirty="0"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WebRTC</a:t>
            </a:r>
            <a:endParaRPr lang="zh-CN" altLang="en-US" sz="48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5"/>
          <p:cNvSpPr txBox="1"/>
          <p:nvPr/>
        </p:nvSpPr>
        <p:spPr>
          <a:xfrm>
            <a:off x="386080" y="295275"/>
            <a:ext cx="111493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WebRTC</a:t>
            </a:r>
            <a:endParaRPr lang="zh-CN" altLang="en-US" sz="32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6080" y="1082040"/>
            <a:ext cx="111499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WebRTCとは、「Web Real-Time Communication」の略称</a:t>
            </a:r>
            <a:endParaRPr lang="en-US" dirty="0">
              <a:solidFill>
                <a:schemeClr val="tx1"/>
              </a:solidFill>
              <a:ea typeface="Montserrat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Webブラウザ間でP2P通信をするための仕様                                                                                             </a:t>
            </a:r>
            <a:endParaRPr lang="en-US" dirty="0">
              <a:solidFill>
                <a:schemeClr val="tx1"/>
              </a:solidFill>
              <a:ea typeface="Montserrat" charset="0"/>
              <a:cs typeface="Calibri" panose="020F0502020204030204" pitchFamily="34" charset="0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     (Peer to Peer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　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→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　サーバーを介さず、端末同士が直接通信できるようにする</a:t>
            </a:r>
            <a:r>
              <a:rPr lang="en-US" altLang="en-US" dirty="0">
                <a:ea typeface="Montserrat" charset="0"/>
                <a:cs typeface="Calibri" panose="020F0502020204030204" pitchFamily="34" charset="0"/>
                <a:sym typeface="+mn-ea"/>
              </a:rPr>
              <a:t>)</a:t>
            </a:r>
            <a:endParaRPr lang="ja-JP" altLang="en-US" dirty="0">
              <a:solidFill>
                <a:schemeClr val="tx1"/>
              </a:solidFill>
              <a:ea typeface="Montserrat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プラグインやフレームワークを必要とせずにブラウザ・モバイル間でデータの交換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できる、ビデオ、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オーディオ、メッセージ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チャットが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できる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 dirty="0">
                <a:solidFill>
                  <a:schemeClr val="tx1"/>
                </a:solidFill>
                <a:ea typeface="Microsoft YaHei Light" panose="020B0502040204020203" pitchFamily="34" charset="-122"/>
                <a:cs typeface="Bradley Hand ITC" panose="03070402050302030203" charset="0"/>
                <a:sym typeface="+mn-ea"/>
              </a:rPr>
              <a:t>シグナリングサーバー</a:t>
            </a:r>
            <a:endParaRPr lang="en-US" altLang="zh-CN" sz="3200" b="1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127125"/>
            <a:ext cx="11189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通信相手に関する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必要な</a:t>
            </a: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情報を得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て交換する</a:t>
            </a:r>
            <a:endParaRPr lang="ja-JP" dirty="0">
              <a:ea typeface="Montserrat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交換データはSDP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( session description protocol)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と</a:t>
            </a:r>
            <a:r>
              <a:rPr lang="en-US" altLang="en-US" dirty="0">
                <a:ea typeface="Montserrat" charset="0"/>
                <a:cs typeface="Calibri" panose="020F0502020204030204" pitchFamily="34" charset="0"/>
                <a:sym typeface="+mn-ea"/>
              </a:rPr>
              <a:t> ICE candidate</a:t>
            </a:r>
            <a:endParaRPr lang="en-US">
              <a:cs typeface="Calibri" panose="020F0502020204030204" pitchFamily="34" charset="0"/>
            </a:endParaRPr>
          </a:p>
        </p:txBody>
      </p:sp>
      <p:pic>
        <p:nvPicPr>
          <p:cNvPr id="21" name="Content Placeholder 20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0880" y="5214620"/>
            <a:ext cx="802005" cy="802005"/>
          </a:xfrm>
          <a:prstGeom prst="rect">
            <a:avLst/>
          </a:prstGeom>
        </p:spPr>
      </p:pic>
      <p:pic>
        <p:nvPicPr>
          <p:cNvPr id="22" name="Picture 21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3313430"/>
            <a:ext cx="802005" cy="802005"/>
          </a:xfrm>
          <a:prstGeom prst="rect">
            <a:avLst/>
          </a:prstGeom>
        </p:spPr>
      </p:pic>
      <p:pic>
        <p:nvPicPr>
          <p:cNvPr id="23" name="Content Placeholder 2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1585" y="5204460"/>
            <a:ext cx="802005" cy="8020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6438900" y="3886835"/>
            <a:ext cx="122745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7446010" y="287655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Signaling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20535" y="5502910"/>
            <a:ext cx="31343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038465" y="5117465"/>
            <a:ext cx="69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P2P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110605" y="412305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signaling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9665970" y="410527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signaling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8928100" y="3866515"/>
            <a:ext cx="1442720" cy="112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SDP ( session description protocol )</a:t>
            </a:r>
            <a:endParaRPr lang="en-US" altLang="zh-CN" sz="3200" b="1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147445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Webブラウザ間で通信をする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ための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セッション記述プロトコル</a:t>
            </a:r>
            <a:endParaRPr lang="en-US">
              <a:cs typeface="Calibri" panose="020F0502020204030204" pitchFamily="34" charset="0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386080" y="2562225"/>
            <a:ext cx="111899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ICE Candidate</a:t>
            </a:r>
            <a:endParaRPr lang="en-US" altLang="zh-CN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87985" y="3498850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Montserrat" charset="0"/>
                <a:sym typeface="+mn-ea"/>
              </a:rPr>
              <a:t>ネットワーク接続に関する情報</a:t>
            </a:r>
            <a:r>
              <a:rPr lang="en-US" dirty="0">
                <a:ea typeface="Montserrat" charset="0"/>
                <a:cs typeface="Montserrat" charset="0"/>
                <a:sym typeface="+mn-ea"/>
              </a:rPr>
              <a:t> 「NAT(=Network Address Translation)」</a:t>
            </a:r>
            <a:endParaRPr lang="en-US" dirty="0">
              <a:ea typeface="Montserrat" charset="0"/>
              <a:cs typeface="Montserrat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STUN </a:t>
            </a:r>
            <a:r>
              <a:rPr lang="ja-JP" altLang="en-US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サーバー</a:t>
            </a:r>
            <a:endParaRPr lang="ja-JP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ICE candidate 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データを</a:t>
            </a: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STUNサーバー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得る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(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自身のIPアドレスとNAT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(ネットワークアドレス)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データ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)</a:t>
            </a:r>
            <a:endParaRPr lang="ja-JP" dirty="0">
              <a:ea typeface="Montserrat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15〜20％のSTUNサーバーに障害が発生した場合、P2Pのような通信ができません。</a:t>
            </a:r>
            <a:b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</a:b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そこで、考えられたのが「TURNサーバー」です。</a:t>
            </a:r>
            <a:endParaRPr lang="en-US">
              <a:cs typeface="Calibri" panose="020F0502020204030204" pitchFamily="34" charset="0"/>
            </a:endParaRPr>
          </a:p>
        </p:txBody>
      </p:sp>
      <p:pic>
        <p:nvPicPr>
          <p:cNvPr id="3" name="Content Placeholder 2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4055" y="5801995"/>
            <a:ext cx="802005" cy="802005"/>
          </a:xfrm>
          <a:prstGeom prst="rect">
            <a:avLst/>
          </a:prstGeom>
        </p:spPr>
      </p:pic>
      <p:pic>
        <p:nvPicPr>
          <p:cNvPr id="6" name="Picture 5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4058285"/>
            <a:ext cx="802005" cy="8020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442075" y="4483735"/>
            <a:ext cx="122745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534910" y="3628390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STUN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74155" y="4655820"/>
            <a:ext cx="1166495" cy="1044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010400" y="5497830"/>
            <a:ext cx="2291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IP:123,456,789,012</a:t>
            </a:r>
            <a:br>
              <a:rPr lang="en-US"/>
            </a:br>
            <a:r>
              <a:rPr lang="en-US"/>
              <a:t>port:123456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8511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TURN </a:t>
            </a:r>
            <a:r>
              <a:rPr lang="ja-JP" altLang="en-US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サーバー</a:t>
            </a:r>
            <a:endParaRPr lang="ja-JP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通信の際に発生するストリームデータの受け渡しをするブリッジの役割を担います。</a:t>
            </a:r>
            <a:endParaRPr lang="en-US">
              <a:cs typeface="Calibri" panose="020F0502020204030204" pitchFamily="34" charset="0"/>
            </a:endParaRPr>
          </a:p>
        </p:txBody>
      </p:sp>
      <p:pic>
        <p:nvPicPr>
          <p:cNvPr id="3" name="Content Placeholder 2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4055" y="4725670"/>
            <a:ext cx="802005" cy="802005"/>
          </a:xfrm>
          <a:prstGeom prst="rect">
            <a:avLst/>
          </a:prstGeom>
        </p:spPr>
      </p:pic>
      <p:pic>
        <p:nvPicPr>
          <p:cNvPr id="6" name="Picture 5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2824480"/>
            <a:ext cx="802005" cy="802005"/>
          </a:xfrm>
          <a:prstGeom prst="rect">
            <a:avLst/>
          </a:prstGeom>
        </p:spPr>
      </p:pic>
      <p:pic>
        <p:nvPicPr>
          <p:cNvPr id="7" name="Content Placeholder 2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4760" y="4725670"/>
            <a:ext cx="802005" cy="8020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6442075" y="3397885"/>
            <a:ext cx="122745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5225415" y="3387725"/>
            <a:ext cx="1216660" cy="5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0057130" y="3387725"/>
            <a:ext cx="1216660" cy="5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449185" y="2387600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TURN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876665" y="3377565"/>
            <a:ext cx="1470660" cy="107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5"/>
          <p:cNvSpPr txBox="1"/>
          <p:nvPr/>
        </p:nvSpPr>
        <p:spPr>
          <a:xfrm>
            <a:off x="385763" y="295275"/>
            <a:ext cx="4252912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ja-JP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WebRTC Architecture</a:t>
            </a:r>
            <a:endParaRPr lang="en-US" altLang="ja-JP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" name="Picture 1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2852420"/>
            <a:ext cx="884555" cy="884555"/>
          </a:xfrm>
          <a:prstGeom prst="rect">
            <a:avLst/>
          </a:prstGeom>
        </p:spPr>
      </p:pic>
      <p:pic>
        <p:nvPicPr>
          <p:cNvPr id="6" name="Picture 5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0575" y="2853690"/>
            <a:ext cx="884555" cy="884555"/>
          </a:xfrm>
          <a:prstGeom prst="rect">
            <a:avLst/>
          </a:prstGeom>
        </p:spPr>
      </p:pic>
      <p:pic>
        <p:nvPicPr>
          <p:cNvPr id="19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565" y="4586605"/>
            <a:ext cx="743585" cy="743585"/>
          </a:xfrm>
          <a:prstGeom prst="rect">
            <a:avLst/>
          </a:prstGeom>
        </p:spPr>
      </p:pic>
      <p:pic>
        <p:nvPicPr>
          <p:cNvPr id="20" name="Content Placeholder 19" descr="singnaling_server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0635" y="962025"/>
            <a:ext cx="1017270" cy="1017270"/>
          </a:xfrm>
          <a:prstGeom prst="rect">
            <a:avLst/>
          </a:prstGeom>
        </p:spPr>
      </p:pic>
      <p:pic>
        <p:nvPicPr>
          <p:cNvPr id="21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0" y="4586605"/>
            <a:ext cx="743585" cy="743585"/>
          </a:xfrm>
          <a:prstGeom prst="rect">
            <a:avLst/>
          </a:prstGeom>
        </p:spPr>
      </p:pic>
      <p:pic>
        <p:nvPicPr>
          <p:cNvPr id="22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20" y="4519295"/>
            <a:ext cx="967105" cy="96710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319780" y="3408045"/>
            <a:ext cx="467487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4825" y="3753485"/>
            <a:ext cx="2159635" cy="131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39485" y="3785235"/>
            <a:ext cx="2159635" cy="130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68365" y="3683000"/>
            <a:ext cx="206756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126740" y="3620770"/>
            <a:ext cx="2128520" cy="125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3493770" y="3061970"/>
            <a:ext cx="428688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peer connection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4522470" y="2055495"/>
            <a:ext cx="2230120" cy="2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Signaling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57220" y="1483360"/>
            <a:ext cx="1904365" cy="1517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16955" y="1482725"/>
            <a:ext cx="1898650" cy="1508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4917440" y="5495925"/>
            <a:ext cx="144081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89405" y="3846195"/>
            <a:ext cx="478790" cy="631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87815" y="3856355"/>
            <a:ext cx="549910" cy="6623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s 38"/>
          <p:cNvSpPr/>
          <p:nvPr/>
        </p:nvSpPr>
        <p:spPr>
          <a:xfrm>
            <a:off x="879475" y="543941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951595" y="552577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884555" y="3245485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669780" y="3300730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>
                <a:cs typeface="Calibri" panose="020F0502020204030204" pitchFamily="34" charset="0"/>
              </a:rPr>
            </a:fld>
            <a:endParaRPr lang="zh-CN" altLang="en-US" smtClean="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2" grpId="1" animBg="1"/>
      <p:bldP spid="44" grpId="1" animBg="1"/>
      <p:bldP spid="40" grpId="0" animBg="1"/>
      <p:bldP spid="39" grpId="0" animBg="1"/>
      <p:bldP spid="40" grpId="1" animBg="1"/>
      <p:bldP spid="39" grpId="1" animBg="1"/>
      <p:bldP spid="31" grpId="0" animBg="1"/>
      <p:bldP spid="31" grpId="1" animBg="1"/>
      <p:bldP spid="30" grpId="0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</Words>
  <Application>WPS Presentation</Application>
  <PresentationFormat/>
  <Paragraphs>205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Microsoft YaHei</vt:lpstr>
      <vt:lpstr>Bradley Hand ITC</vt:lpstr>
      <vt:lpstr>Wingdings</vt:lpstr>
      <vt:lpstr>Montserrat</vt:lpstr>
      <vt:lpstr>Latha</vt:lpstr>
      <vt:lpstr>Microsoft YaHei Light</vt:lpstr>
      <vt:lpstr>Century Gothic</vt:lpstr>
      <vt:lpstr>Arial Unicode MS</vt:lpstr>
      <vt:lpstr>Calibri Light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Hnin Hnin Yu</cp:lastModifiedBy>
  <cp:revision>166</cp:revision>
  <dcterms:created xsi:type="dcterms:W3CDTF">2015-07-04T02:09:00Z</dcterms:created>
  <dcterms:modified xsi:type="dcterms:W3CDTF">2022-01-15T18:05:49Z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2F80CDED32944E7EB7BC4D5CF73C7BA2</vt:lpwstr>
  </property>
</Properties>
</file>