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7" r:id="rId3"/>
    <p:sldId id="299" r:id="rId5"/>
    <p:sldId id="264" r:id="rId6"/>
    <p:sldId id="312" r:id="rId7"/>
    <p:sldId id="313" r:id="rId8"/>
    <p:sldId id="314" r:id="rId9"/>
    <p:sldId id="310" r:id="rId10"/>
    <p:sldId id="311" r:id="rId11"/>
    <p:sldId id="327" r:id="rId12"/>
    <p:sldId id="328" r:id="rId13"/>
    <p:sldId id="329" r:id="rId14"/>
    <p:sldId id="330" r:id="rId15"/>
    <p:sldId id="30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80A9"/>
    <a:srgbClr val="161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0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32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5ED54-37BF-4A37-8AE3-4DA4C6C196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EA792-08B3-4A15-9729-343F8E6FD0C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AEFA7-F12C-44B2-9E95-B3C34BEE95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AEFA7-F12C-44B2-9E95-B3C34BEE95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hyperlink" Target="https://webrtc.ecl.ntt.com/documents/javascript-sdk.html#%E6%A6%82%E8%A6%81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4034"/>
          <p:cNvPicPr>
            <a:picLocks noChangeAspect="1"/>
          </p:cNvPicPr>
          <p:nvPr/>
        </p:nvPicPr>
        <p:blipFill>
          <a:blip r:embed="rId1"/>
          <a:srcRect t="816"/>
          <a:stretch>
            <a:fillRect/>
          </a:stretch>
        </p:blipFill>
        <p:spPr>
          <a:xfrm>
            <a:off x="0" y="-11430"/>
            <a:ext cx="12192000" cy="6869430"/>
          </a:xfrm>
          <a:prstGeom prst="rect">
            <a:avLst/>
          </a:prstGeom>
        </p:spPr>
      </p:pic>
      <p:sp>
        <p:nvSpPr>
          <p:cNvPr id="25" name="任意多边形 107"/>
          <p:cNvSpPr/>
          <p:nvPr/>
        </p:nvSpPr>
        <p:spPr>
          <a:xfrm>
            <a:off x="0" y="0"/>
            <a:ext cx="9769475" cy="6858000"/>
          </a:xfrm>
          <a:custGeom>
            <a:avLst/>
            <a:gdLst>
              <a:gd name="connsiteX0" fmla="*/ 0 w 7899400"/>
              <a:gd name="connsiteY0" fmla="*/ 0 h 6858000"/>
              <a:gd name="connsiteX1" fmla="*/ 3409947 w 7899400"/>
              <a:gd name="connsiteY1" fmla="*/ 0 h 6858000"/>
              <a:gd name="connsiteX2" fmla="*/ 7899400 w 7899400"/>
              <a:gd name="connsiteY2" fmla="*/ 6858000 h 6858000"/>
              <a:gd name="connsiteX3" fmla="*/ 0 w 7899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99400" h="6858000">
                <a:moveTo>
                  <a:pt x="0" y="0"/>
                </a:moveTo>
                <a:lnTo>
                  <a:pt x="3409947" y="0"/>
                </a:lnTo>
                <a:lnTo>
                  <a:pt x="7899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E3A93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82930" y="2730500"/>
            <a:ext cx="622427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stral" panose="03090702030407020403" charset="0"/>
                <a:ea typeface="Microsoft YaHei" panose="020B0503020204020204" pitchFamily="34" charset="-122"/>
                <a:cs typeface="Mistral" panose="03090702030407020403" charset="0"/>
              </a:rPr>
              <a:t>WEBRTC </a:t>
            </a:r>
            <a:endParaRPr kumimoji="0" lang="ja-JP" altLang="zh-CN" sz="6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stral" panose="03090702030407020403" charset="0"/>
              <a:ea typeface="Microsoft YaHei" panose="020B0503020204020204" pitchFamily="34" charset="-122"/>
              <a:cs typeface="Mistral" panose="03090702030407020403" charset="0"/>
            </a:endParaRPr>
          </a:p>
        </p:txBody>
      </p:sp>
      <p:sp>
        <p:nvSpPr>
          <p:cNvPr id="82" name="平行四边形 81"/>
          <p:cNvSpPr/>
          <p:nvPr/>
        </p:nvSpPr>
        <p:spPr>
          <a:xfrm flipH="1">
            <a:off x="6654800" y="2992755"/>
            <a:ext cx="3364230" cy="3865245"/>
          </a:xfrm>
          <a:prstGeom prst="parallelogram">
            <a:avLst>
              <a:gd name="adj" fmla="val 91551"/>
            </a:avLst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3" name="PA_文本框 10"/>
          <p:cNvSpPr txBox="1"/>
          <p:nvPr>
            <p:custDataLst>
              <p:tags r:id="rId2"/>
            </p:custDataLst>
          </p:nvPr>
        </p:nvSpPr>
        <p:spPr>
          <a:xfrm>
            <a:off x="582930" y="4269740"/>
            <a:ext cx="2581910" cy="73723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記者: </a:t>
            </a:r>
            <a:r>
              <a:rPr lang="ja-JP" altLang="en-US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ニンニンユ</a:t>
            </a:r>
            <a:br>
              <a:rPr lang="ja-JP" altLang="en-US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</a:br>
            <a:r>
              <a:rPr lang="ja-JP" altLang="en-US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日付</a:t>
            </a:r>
            <a:r>
              <a:rPr lang="en-US" altLang="zh-CN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: 2022</a:t>
            </a:r>
            <a:r>
              <a:rPr lang="ja-JP" altLang="en-US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年</a:t>
            </a:r>
            <a:r>
              <a:rPr lang="en-US" altLang="ja-JP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01</a:t>
            </a:r>
            <a:r>
              <a:rPr lang="ja-JP" altLang="en-US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月</a:t>
            </a:r>
            <a:r>
              <a:rPr lang="en-US" altLang="ja-JP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17</a:t>
            </a:r>
            <a:r>
              <a:rPr lang="ja-JP" altLang="en-US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日</a:t>
            </a:r>
            <a:r>
              <a:rPr lang="en-US" altLang="ja-JP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(</a:t>
            </a:r>
            <a:r>
              <a:rPr lang="ja-JP" altLang="ja-JP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月</a:t>
            </a:r>
            <a:r>
              <a:rPr lang="en-US" altLang="ja-JP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)</a:t>
            </a:r>
            <a:endParaRPr lang="en-US" altLang="ja-JP" sz="1400" dirty="0">
              <a:solidFill>
                <a:schemeClr val="bg1"/>
              </a:solidFill>
              <a:latin typeface="Brush Script MT" panose="03060802040406070304" charset="0"/>
              <a:ea typeface="Microsoft YaHei" panose="020B0503020204020204" pitchFamily="34" charset="-122"/>
              <a:cs typeface="Brush Script MT" panose="03060802040406070304" charset="0"/>
              <a:sym typeface="+mn-ea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774700" y="6223000"/>
            <a:ext cx="508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77203" y="383916"/>
            <a:ext cx="38773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SDKのダウンロード</a:t>
            </a:r>
            <a:endParaRPr lang="en-US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4" name="矩形 1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7" name="TextBox 9"/>
          <p:cNvSpPr txBox="1"/>
          <p:nvPr/>
        </p:nvSpPr>
        <p:spPr>
          <a:xfrm>
            <a:off x="629920" y="1159510"/>
            <a:ext cx="1083691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npmを利用する場合</a:t>
            </a: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、</a:t>
            </a: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     </a:t>
            </a: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npmがインストールされている環境下で下記コマンドを実行します。</a:t>
            </a: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　</a:t>
            </a:r>
            <a:endParaRPr 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　</a:t>
            </a: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スクリプト上で、requireまたはimportを利用して、パッケージをインポートします。</a:t>
            </a: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ja-JP" altLang="en-US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　</a:t>
            </a:r>
            <a:endParaRPr lang="ja-JP" altLang="en-US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ja-JP" altLang="en-US" sz="2000"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  <a:hlinkClick r:id="rId1" action="ppaction://hlinkfile"/>
              </a:rPr>
              <a:t>https://webrtc.ecl.ntt.com/documents/javascript-sdk.html#%E6%A6%82%E8%A6%81</a:t>
            </a:r>
            <a:endParaRPr lang="ja-JP" altLang="en-US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950" y="2317115"/>
            <a:ext cx="8587740" cy="6172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50" y="3716020"/>
            <a:ext cx="8587740" cy="18897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77203" y="383916"/>
            <a:ext cx="38773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SDKのダウンロード</a:t>
            </a:r>
            <a:endParaRPr lang="en-US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4" name="矩形 1"/>
          <p:cNvSpPr/>
          <p:nvPr/>
        </p:nvSpPr>
        <p:spPr>
          <a:xfrm>
            <a:off x="289435" y="545339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7" name="TextBox 9"/>
          <p:cNvSpPr txBox="1"/>
          <p:nvPr/>
        </p:nvSpPr>
        <p:spPr>
          <a:xfrm>
            <a:off x="629920" y="1169670"/>
            <a:ext cx="1083691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CDNを利用する場合</a:t>
            </a: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、</a:t>
            </a: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     </a:t>
            </a: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以下のスクリプト要素をHTMLファイルに追加します。</a:t>
            </a: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endParaRPr lang="en-US" alt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270" y="2348865"/>
            <a:ext cx="8580120" cy="617220"/>
          </a:xfrm>
          <a:prstGeom prst="rect">
            <a:avLst/>
          </a:prstGeom>
        </p:spPr>
      </p:pic>
      <p:sp>
        <p:nvSpPr>
          <p:cNvPr id="6" name="文本框 7"/>
          <p:cNvSpPr txBox="1"/>
          <p:nvPr/>
        </p:nvSpPr>
        <p:spPr>
          <a:xfrm>
            <a:off x="812763" y="3264276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ja-JP" altLang="en-US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準備</a:t>
            </a:r>
            <a:endParaRPr lang="ja-JP" altLang="en-US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9" name="矩形 1"/>
          <p:cNvSpPr/>
          <p:nvPr/>
        </p:nvSpPr>
        <p:spPr>
          <a:xfrm>
            <a:off x="324995" y="3425699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77545" y="4146550"/>
            <a:ext cx="1083691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APIキー取得、利用可能ドメイン追加</a:t>
            </a: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ローカルwebサーバの準備</a:t>
            </a: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アプリケーションの作成</a:t>
            </a: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     </a:t>
            </a:r>
            <a:endParaRPr lang="en-US" alt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77203" y="383916"/>
            <a:ext cx="8528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Peer</a:t>
            </a:r>
            <a:endParaRPr lang="en-US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4" name="矩形 1"/>
          <p:cNvSpPr/>
          <p:nvPr/>
        </p:nvSpPr>
        <p:spPr>
          <a:xfrm>
            <a:off x="289435" y="545339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7" name="TextBox 9"/>
          <p:cNvSpPr txBox="1"/>
          <p:nvPr/>
        </p:nvSpPr>
        <p:spPr>
          <a:xfrm>
            <a:off x="629920" y="1169670"/>
            <a:ext cx="108369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シグナリングサーバや他のクライアントとの接続を管理するエージェント</a:t>
            </a: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Peer IDはPeerを一意に識別するためのID</a:t>
            </a: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P</a:t>
            </a: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eerインスタンスを作成したときに、16桁のランダム文字列として取得でき</a:t>
            </a: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る</a:t>
            </a:r>
            <a:endParaRPr 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2" name="文本框 7"/>
          <p:cNvSpPr txBox="1"/>
          <p:nvPr/>
        </p:nvSpPr>
        <p:spPr>
          <a:xfrm>
            <a:off x="772123" y="2908676"/>
            <a:ext cx="22180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通信モデル</a:t>
            </a:r>
            <a:endParaRPr lang="en-US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3" name="矩形 1"/>
          <p:cNvSpPr/>
          <p:nvPr/>
        </p:nvSpPr>
        <p:spPr>
          <a:xfrm>
            <a:off x="284355" y="3070099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7" name="TextBox 9"/>
          <p:cNvSpPr txBox="1"/>
          <p:nvPr/>
        </p:nvSpPr>
        <p:spPr>
          <a:xfrm>
            <a:off x="772160" y="3663950"/>
            <a:ext cx="1083691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電話モデル</a:t>
            </a:r>
            <a:endParaRPr 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メディア通信（音声・映像）</a:t>
            </a:r>
            <a:endParaRPr 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データ通信</a:t>
            </a:r>
            <a:endParaRPr 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ルームモデル</a:t>
            </a:r>
            <a:endParaRPr 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§"/>
            </a:pPr>
            <a:endParaRPr 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4034"/>
          <p:cNvPicPr>
            <a:picLocks noChangeAspect="1"/>
          </p:cNvPicPr>
          <p:nvPr/>
        </p:nvPicPr>
        <p:blipFill>
          <a:blip r:embed="rId1"/>
          <a:srcRect t="816"/>
          <a:stretch>
            <a:fillRect/>
          </a:stretch>
        </p:blipFill>
        <p:spPr>
          <a:xfrm>
            <a:off x="0" y="-11430"/>
            <a:ext cx="12192000" cy="6869430"/>
          </a:xfrm>
          <a:prstGeom prst="rect">
            <a:avLst/>
          </a:prstGeom>
        </p:spPr>
      </p:pic>
      <p:sp>
        <p:nvSpPr>
          <p:cNvPr id="25" name="任意多边形 107"/>
          <p:cNvSpPr/>
          <p:nvPr/>
        </p:nvSpPr>
        <p:spPr>
          <a:xfrm>
            <a:off x="0" y="0"/>
            <a:ext cx="9769475" cy="6858000"/>
          </a:xfrm>
          <a:custGeom>
            <a:avLst/>
            <a:gdLst>
              <a:gd name="connsiteX0" fmla="*/ 0 w 7899400"/>
              <a:gd name="connsiteY0" fmla="*/ 0 h 6858000"/>
              <a:gd name="connsiteX1" fmla="*/ 3409947 w 7899400"/>
              <a:gd name="connsiteY1" fmla="*/ 0 h 6858000"/>
              <a:gd name="connsiteX2" fmla="*/ 7899400 w 7899400"/>
              <a:gd name="connsiteY2" fmla="*/ 6858000 h 6858000"/>
              <a:gd name="connsiteX3" fmla="*/ 0 w 7899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99400" h="6858000">
                <a:moveTo>
                  <a:pt x="0" y="0"/>
                </a:moveTo>
                <a:lnTo>
                  <a:pt x="3409947" y="0"/>
                </a:lnTo>
                <a:lnTo>
                  <a:pt x="7899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E3A93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82930" y="2719705"/>
            <a:ext cx="58788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stral" panose="03090702030407020403" charset="0"/>
                <a:ea typeface="Microsoft YaHei" panose="020B0503020204020204" pitchFamily="34" charset="-122"/>
                <a:cs typeface="Mistral" panose="03090702030407020403" charset="0"/>
              </a:rPr>
              <a:t>Thank You.</a:t>
            </a:r>
            <a:endParaRPr kumimoji="0" lang="en-US" altLang="zh-CN" sz="8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stral" panose="03090702030407020403" charset="0"/>
              <a:ea typeface="Microsoft YaHei" panose="020B0503020204020204" pitchFamily="34" charset="-122"/>
              <a:cs typeface="Mistral" panose="03090702030407020403" charset="0"/>
            </a:endParaRPr>
          </a:p>
        </p:txBody>
      </p:sp>
      <p:sp>
        <p:nvSpPr>
          <p:cNvPr id="82" name="平行四边形 81"/>
          <p:cNvSpPr/>
          <p:nvPr/>
        </p:nvSpPr>
        <p:spPr>
          <a:xfrm flipH="1">
            <a:off x="6654800" y="2992755"/>
            <a:ext cx="3364230" cy="3865245"/>
          </a:xfrm>
          <a:prstGeom prst="parallelogram">
            <a:avLst>
              <a:gd name="adj" fmla="val 91551"/>
            </a:avLst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3" name="PA_文本框 10"/>
          <p:cNvSpPr txBox="1"/>
          <p:nvPr>
            <p:custDataLst>
              <p:tags r:id="rId2"/>
            </p:custDataLst>
          </p:nvPr>
        </p:nvSpPr>
        <p:spPr>
          <a:xfrm>
            <a:off x="582930" y="4269740"/>
            <a:ext cx="2684780" cy="73723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記者: </a:t>
            </a:r>
            <a:r>
              <a:rPr lang="ja-JP" altLang="en-US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ニンニンユ</a:t>
            </a:r>
            <a:br>
              <a:rPr lang="ja-JP" altLang="en-US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</a:br>
            <a:r>
              <a:rPr lang="ja-JP" altLang="en-US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日付</a:t>
            </a:r>
            <a:r>
              <a:rPr lang="en-US" altLang="zh-CN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: 2022</a:t>
            </a:r>
            <a:r>
              <a:rPr lang="ja-JP" altLang="en-US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年</a:t>
            </a:r>
            <a:r>
              <a:rPr lang="en-US" altLang="ja-JP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01</a:t>
            </a:r>
            <a:r>
              <a:rPr lang="ja-JP" altLang="en-US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月</a:t>
            </a:r>
            <a:r>
              <a:rPr lang="en-US" altLang="ja-JP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17</a:t>
            </a:r>
            <a:r>
              <a:rPr lang="ja-JP" altLang="en-US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日</a:t>
            </a:r>
            <a:r>
              <a:rPr lang="en-US" altLang="ja-JP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(</a:t>
            </a:r>
            <a:r>
              <a:rPr lang="ja-JP" altLang="ja-JP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月</a:t>
            </a:r>
            <a:r>
              <a:rPr lang="en-US" altLang="ja-JP" sz="1400" dirty="0">
                <a:solidFill>
                  <a:schemeClr val="bg1"/>
                </a:solidFill>
                <a:latin typeface="Brush Script MT" panose="03060802040406070304" charset="0"/>
                <a:ea typeface="Microsoft YaHei" panose="020B0503020204020204" pitchFamily="34" charset="-122"/>
                <a:cs typeface="Brush Script MT" panose="03060802040406070304" charset="0"/>
                <a:sym typeface="+mn-ea"/>
              </a:rPr>
              <a:t>)</a:t>
            </a:r>
            <a:endParaRPr lang="en-US" altLang="zh-CN" sz="1400" dirty="0">
              <a:solidFill>
                <a:schemeClr val="bg1"/>
              </a:solidFill>
              <a:latin typeface="Century Gothic" panose="020B050202020202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774700" y="6223000"/>
            <a:ext cx="508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ṡľïḑè"/>
          <p:cNvSpPr txBox="1"/>
          <p:nvPr/>
        </p:nvSpPr>
        <p:spPr bwMode="auto">
          <a:xfrm>
            <a:off x="3520309" y="1780800"/>
            <a:ext cx="8009703" cy="4003616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1. WebRTC </a:t>
            </a:r>
            <a:endParaRPr lang="en-US" altLang="ja-JP" sz="2400" b="0" dirty="0">
              <a:solidFill>
                <a:schemeClr val="bg1">
                  <a:lumMod val="50000"/>
                </a:schemeClr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ja-JP" sz="2400" b="0" dirty="0">
                <a:solidFill>
                  <a:schemeClr val="bg1">
                    <a:lumMod val="50000"/>
                  </a:schemeClr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2. Signaling Server</a:t>
            </a:r>
            <a:endParaRPr lang="en-US" altLang="ja-JP" sz="2400" b="0" dirty="0">
              <a:solidFill>
                <a:schemeClr val="bg1">
                  <a:lumMod val="50000"/>
                </a:schemeClr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ja-JP" sz="2400" b="0" dirty="0">
                <a:solidFill>
                  <a:schemeClr val="bg1">
                    <a:lumMod val="50000"/>
                  </a:schemeClr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3. Stun Server</a:t>
            </a:r>
            <a:endParaRPr lang="en-US" altLang="ja-JP" sz="2400" b="0" dirty="0">
              <a:solidFill>
                <a:schemeClr val="bg1">
                  <a:lumMod val="50000"/>
                </a:schemeClr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ja-JP" sz="2400" b="0" dirty="0">
                <a:solidFill>
                  <a:schemeClr val="bg1">
                    <a:lumMod val="50000"/>
                  </a:schemeClr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4. Turn Server</a:t>
            </a:r>
            <a:endParaRPr lang="en-US" altLang="ja-JP" sz="2400" b="0" dirty="0">
              <a:solidFill>
                <a:schemeClr val="bg1">
                  <a:lumMod val="50000"/>
                </a:schemeClr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ja-JP" sz="2400" b="0" dirty="0">
                <a:solidFill>
                  <a:schemeClr val="bg1">
                    <a:lumMod val="50000"/>
                  </a:schemeClr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5. </a:t>
            </a: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WebRTC </a:t>
            </a:r>
            <a:r>
              <a:rPr lang="en-US" altLang="ja-JP" sz="2400" b="0" dirty="0">
                <a:solidFill>
                  <a:schemeClr val="bg1">
                    <a:lumMod val="50000"/>
                  </a:schemeClr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Architecture</a:t>
            </a:r>
            <a:endParaRPr lang="en-US" altLang="ja-JP" sz="2400" b="0" dirty="0">
              <a:solidFill>
                <a:schemeClr val="bg1">
                  <a:lumMod val="50000"/>
                </a:schemeClr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ja-JP" sz="2400" b="0" dirty="0">
                <a:solidFill>
                  <a:schemeClr val="bg1">
                    <a:lumMod val="50000"/>
                  </a:schemeClr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6. WebRTCの商用サービス(SkyWay)</a:t>
            </a:r>
            <a:endParaRPr lang="en-US" altLang="ja-JP" sz="2400" b="0" dirty="0">
              <a:solidFill>
                <a:schemeClr val="bg1">
                  <a:lumMod val="50000"/>
                </a:schemeClr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ja-JP" sz="2400" b="0" dirty="0">
                <a:solidFill>
                  <a:schemeClr val="bg1">
                    <a:lumMod val="50000"/>
                  </a:schemeClr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7.  </a:t>
            </a:r>
            <a:r>
              <a:rPr lang="ja-JP" altLang="en-US" sz="2400" b="0" dirty="0">
                <a:solidFill>
                  <a:schemeClr val="bg1">
                    <a:lumMod val="50000"/>
                  </a:schemeClr>
                </a:solidFill>
                <a:latin typeface="Bradley Hand ITC" panose="03070402050302030203" charset="0"/>
                <a:ea typeface="+mn-ea"/>
                <a:cs typeface="Bradley Hand ITC" panose="03070402050302030203" charset="0"/>
                <a:sym typeface="+mn-lt"/>
              </a:rPr>
              <a:t>プロジェクト</a:t>
            </a:r>
            <a:endParaRPr lang="en-US" altLang="ja-JP" sz="2400" b="0" dirty="0">
              <a:solidFill>
                <a:schemeClr val="bg1">
                  <a:lumMod val="50000"/>
                </a:schemeClr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sz="2400" b="0" dirty="0">
              <a:solidFill>
                <a:schemeClr val="bg1">
                  <a:lumMod val="50000"/>
                </a:schemeClr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2400" b="0" dirty="0">
              <a:solidFill>
                <a:schemeClr val="bg1">
                  <a:lumMod val="50000"/>
                </a:schemeClr>
              </a:solidFill>
              <a:latin typeface="Bradley Hand ITC" panose="03070402050302030203" charset="0"/>
              <a:ea typeface="+mn-ea"/>
              <a:cs typeface="Bradley Hand ITC" panose="03070402050302030203" charset="0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80411" y="1780800"/>
            <a:ext cx="0" cy="4003616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išľïḋé"/>
          <p:cNvSpPr txBox="1"/>
          <p:nvPr/>
        </p:nvSpPr>
        <p:spPr>
          <a:xfrm>
            <a:off x="757282" y="1700808"/>
            <a:ext cx="2623091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ja-JP" sz="2800" b="1" dirty="0">
                <a:solidFill>
                  <a:schemeClr val="accent1"/>
                </a:solidFill>
                <a:cs typeface="+mn-ea"/>
                <a:sym typeface="+mn-lt"/>
              </a:rPr>
              <a:t>アジャンター</a:t>
            </a:r>
            <a:endParaRPr lang="ja-JP" sz="2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" name="poetry_91022"/>
          <p:cNvSpPr>
            <a:spLocks noChangeAspect="1"/>
          </p:cNvSpPr>
          <p:nvPr/>
        </p:nvSpPr>
        <p:spPr bwMode="auto">
          <a:xfrm>
            <a:off x="2379533" y="4867348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77203" y="383916"/>
            <a:ext cx="16973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WebRTC</a:t>
            </a:r>
            <a:endParaRPr lang="en-US" altLang="zh-CN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9"/>
          <p:cNvSpPr txBox="1"/>
          <p:nvPr/>
        </p:nvSpPr>
        <p:spPr>
          <a:xfrm>
            <a:off x="629920" y="1169670"/>
            <a:ext cx="108369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sz="2000" dirty="0">
                <a:solidFill>
                  <a:schemeClr val="tx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WebRTCとは、「Web Real-Time Communication」の略称</a:t>
            </a:r>
            <a:endParaRPr lang="en-US" sz="2000" dirty="0">
              <a:solidFill>
                <a:schemeClr val="tx1"/>
              </a:solidFill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sz="2000" dirty="0">
                <a:solidFill>
                  <a:schemeClr val="tx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Webブラウザ間でP2P通信をするための仕様                                                                                             </a:t>
            </a:r>
            <a:endParaRPr lang="en-US" sz="2000" dirty="0">
              <a:solidFill>
                <a:schemeClr val="tx1"/>
              </a:solidFill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indent="0" algn="l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sz="2000" dirty="0">
                <a:solidFill>
                  <a:schemeClr val="tx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     (Peer to Peer</a:t>
            </a:r>
            <a:r>
              <a:rPr lang="ja-JP" altLang="en-US" sz="2000" dirty="0">
                <a:solidFill>
                  <a:schemeClr val="tx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　</a:t>
            </a:r>
            <a:r>
              <a:rPr lang="en-US" altLang="ja-JP" sz="2000" dirty="0">
                <a:solidFill>
                  <a:schemeClr val="tx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→</a:t>
            </a:r>
            <a:r>
              <a:rPr lang="en-US" sz="2000" dirty="0">
                <a:solidFill>
                  <a:schemeClr val="tx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 </a:t>
            </a:r>
            <a:r>
              <a:rPr lang="ja-JP" altLang="en-US" sz="2000" dirty="0">
                <a:solidFill>
                  <a:schemeClr val="tx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　サーバーを介さず、端末同士が直接通信できるようにする</a:t>
            </a:r>
            <a:r>
              <a:rPr lang="en-US" altLang="en-US" sz="2000" dirty="0">
                <a:solidFill>
                  <a:schemeClr val="tx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)</a:t>
            </a:r>
            <a:endParaRPr lang="ja-JP" altLang="en-US" sz="2000" dirty="0">
              <a:solidFill>
                <a:schemeClr val="tx1"/>
              </a:solidFill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sz="2000" dirty="0">
                <a:solidFill>
                  <a:schemeClr val="tx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プラグインやフレームワークを必要とせずにブラウザ・モバイル間でデータの交換</a:t>
            </a:r>
            <a:r>
              <a:rPr lang="ja-JP" altLang="en-US" sz="2000" dirty="0">
                <a:solidFill>
                  <a:schemeClr val="tx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できる、ビデオ</a:t>
            </a:r>
            <a:r>
              <a:rPr lang="en-US" altLang="ja-JP" sz="2000" dirty="0">
                <a:solidFill>
                  <a:schemeClr val="tx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オーディオ、メッセージ</a:t>
            </a:r>
            <a:r>
              <a:rPr lang="en-US" altLang="ja-JP" sz="2000" dirty="0">
                <a:solidFill>
                  <a:schemeClr val="tx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 </a:t>
            </a:r>
            <a:r>
              <a:rPr lang="ja-JP" altLang="en-US" sz="2000" dirty="0">
                <a:solidFill>
                  <a:schemeClr val="tx1"/>
                </a:solidFill>
                <a:latin typeface="Century Gothic" panose="020B0502020202020204" pitchFamily="34" charset="0"/>
                <a:ea typeface="Montserrat" charset="0"/>
                <a:cs typeface="Montserrat" charset="0"/>
              </a:rPr>
              <a:t>チャットが可能になる</a:t>
            </a:r>
            <a:endParaRPr lang="ja-JP" altLang="en-US" sz="2000" dirty="0">
              <a:solidFill>
                <a:schemeClr val="tx1"/>
              </a:solidFill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 algn="l">
              <a:lnSpc>
                <a:spcPct val="200000"/>
              </a:lnSpc>
              <a:buNone/>
            </a:pPr>
            <a:endParaRPr lang="en-US" sz="2000" dirty="0">
              <a:solidFill>
                <a:schemeClr val="tx1"/>
              </a:solidFill>
              <a:latin typeface="Century Gothic" panose="020B0502020202020204" pitchFamily="34" charset="0"/>
              <a:ea typeface="Montserrat" charset="0"/>
              <a:cs typeface="Montserrat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77203" y="383916"/>
            <a:ext cx="42532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シグナリングサーバー</a:t>
            </a:r>
            <a:endParaRPr lang="en-US" altLang="zh-CN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4" name="矩形 1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7" name="TextBox 9"/>
          <p:cNvSpPr txBox="1"/>
          <p:nvPr/>
        </p:nvSpPr>
        <p:spPr>
          <a:xfrm>
            <a:off x="629920" y="1204595"/>
            <a:ext cx="1052131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通信相手に関する</a:t>
            </a: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必要な</a:t>
            </a: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情報を得</a:t>
            </a: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て交換する</a:t>
            </a:r>
            <a:endParaRPr 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交換データはSDP</a:t>
            </a:r>
            <a:r>
              <a:rPr lang="en-US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( session description protocol) </a:t>
            </a:r>
            <a:r>
              <a:rPr lang="ja-JP" altLang="en-US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と</a:t>
            </a:r>
            <a:r>
              <a:rPr lang="en-US" altLang="en-US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 ICE candidate</a:t>
            </a:r>
            <a:endParaRPr 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2" name="文本框 7"/>
          <p:cNvSpPr txBox="1"/>
          <p:nvPr/>
        </p:nvSpPr>
        <p:spPr>
          <a:xfrm>
            <a:off x="751803" y="2634356"/>
            <a:ext cx="6156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SDP ( session description protocol )</a:t>
            </a:r>
            <a:endParaRPr lang="en-US" altLang="zh-CN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3" name="矩形 1"/>
          <p:cNvSpPr/>
          <p:nvPr/>
        </p:nvSpPr>
        <p:spPr>
          <a:xfrm>
            <a:off x="264160" y="2796540"/>
            <a:ext cx="340360" cy="26289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TextBox 9"/>
          <p:cNvSpPr txBox="1"/>
          <p:nvPr/>
        </p:nvSpPr>
        <p:spPr>
          <a:xfrm>
            <a:off x="635000" y="3379470"/>
            <a:ext cx="1051623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sz="2000"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Webブラウザ間で通信をする</a:t>
            </a:r>
            <a:r>
              <a:rPr lang="ja-JP" altLang="en-US" sz="2000"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ための</a:t>
            </a:r>
            <a:r>
              <a:rPr lang="en-US" sz="2000"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セッション記述プロトコル</a:t>
            </a:r>
            <a:endParaRPr lang="en-US" sz="2000" dirty="0">
              <a:latin typeface="Century Gothic" panose="020B0502020202020204" pitchFamily="34" charset="0"/>
              <a:ea typeface="Montserrat" charset="0"/>
              <a:cs typeface="Montserrat" charset="0"/>
              <a:sym typeface="+mn-ea"/>
            </a:endParaRPr>
          </a:p>
        </p:txBody>
      </p:sp>
      <p:sp>
        <p:nvSpPr>
          <p:cNvPr id="6" name="文本框 7"/>
          <p:cNvSpPr txBox="1"/>
          <p:nvPr/>
        </p:nvSpPr>
        <p:spPr>
          <a:xfrm>
            <a:off x="736563" y="4143116"/>
            <a:ext cx="6156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ICE Candidate</a:t>
            </a:r>
            <a:endParaRPr lang="en-US" altLang="zh-CN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7" name="矩形 1"/>
          <p:cNvSpPr/>
          <p:nvPr/>
        </p:nvSpPr>
        <p:spPr>
          <a:xfrm>
            <a:off x="274320" y="4304030"/>
            <a:ext cx="340360" cy="26289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9" name="TextBox 9"/>
          <p:cNvSpPr txBox="1"/>
          <p:nvPr/>
        </p:nvSpPr>
        <p:spPr>
          <a:xfrm>
            <a:off x="609600" y="5010150"/>
            <a:ext cx="105416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§"/>
            </a:pP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メディアに関する情報を交換するだけでなく、ピアはネットワーク接続に関する情報を交換する</a:t>
            </a: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必要</a:t>
            </a:r>
            <a:endParaRPr lang="ja-JP" sz="2000" dirty="0">
              <a:latin typeface="Century Gothic" panose="020B0502020202020204" pitchFamily="34" charset="0"/>
              <a:ea typeface="Montserrat" charset="0"/>
              <a:cs typeface="Montserrat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77203" y="383916"/>
            <a:ext cx="30473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STUN </a:t>
            </a:r>
            <a:r>
              <a:rPr lang="ja-JP" altLang="en-US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サーバー</a:t>
            </a:r>
            <a:endParaRPr lang="ja-JP" altLang="en-US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4" name="矩形 1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7" name="TextBox 9"/>
          <p:cNvSpPr txBox="1"/>
          <p:nvPr/>
        </p:nvSpPr>
        <p:spPr>
          <a:xfrm>
            <a:off x="629920" y="1179830"/>
            <a:ext cx="1083691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ICE candidate </a:t>
            </a: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データを</a:t>
            </a: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  <a:sym typeface="+mn-ea"/>
              </a:rPr>
              <a:t>STUNサーバー</a:t>
            </a: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得る</a:t>
            </a:r>
            <a:endParaRPr 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自身のIPアドレスとNAT</a:t>
            </a:r>
            <a:r>
              <a:rPr lang="en-US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(ネットワークアドレス)</a:t>
            </a: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データ</a:t>
            </a:r>
            <a:endParaRPr 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15〜20％のSTUNサーバーに障害が発生した場合</a:t>
            </a:r>
            <a:r>
              <a:rPr 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、P2Pのような通信ができません。そこで、考えられたのが「TURNサーバー」です。</a:t>
            </a:r>
            <a:endParaRPr 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2" name="文本框 7"/>
          <p:cNvSpPr txBox="1"/>
          <p:nvPr/>
        </p:nvSpPr>
        <p:spPr>
          <a:xfrm>
            <a:off x="624803" y="4066916"/>
            <a:ext cx="31584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 TURN </a:t>
            </a:r>
            <a:r>
              <a:rPr lang="ja-JP" altLang="zh-CN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サーバー</a:t>
            </a:r>
            <a:endParaRPr lang="ja-JP" altLang="zh-CN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3" name="矩形 1"/>
          <p:cNvSpPr/>
          <p:nvPr/>
        </p:nvSpPr>
        <p:spPr>
          <a:xfrm>
            <a:off x="284355" y="4228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TextBox 9"/>
          <p:cNvSpPr txBox="1"/>
          <p:nvPr/>
        </p:nvSpPr>
        <p:spPr>
          <a:xfrm>
            <a:off x="457200" y="4857750"/>
            <a:ext cx="108369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TURNサーバーでは、通信の際に発生するストリームデータの受け渡しをするブリッジの役割を担います。</a:t>
            </a:r>
            <a:endParaRPr lang="en-US" sz="2000" dirty="0">
              <a:solidFill>
                <a:schemeClr val="tx1"/>
              </a:solidFill>
              <a:latin typeface="Century Gothic" panose="020B0502020202020204" pitchFamily="34" charset="0"/>
              <a:ea typeface="Montserrat" charset="0"/>
              <a:cs typeface="Montserrat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77203" y="383916"/>
            <a:ext cx="38735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ja-JP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WebRTC Architecture</a:t>
            </a:r>
            <a:endParaRPr lang="en-US" altLang="ja-JP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4" name="矩形 1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pic>
        <p:nvPicPr>
          <p:cNvPr id="7" name="Picture 6" descr="pers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9935" y="2853690"/>
            <a:ext cx="884555" cy="884555"/>
          </a:xfrm>
          <a:prstGeom prst="rect">
            <a:avLst/>
          </a:prstGeom>
        </p:spPr>
      </p:pic>
      <p:pic>
        <p:nvPicPr>
          <p:cNvPr id="10" name="Picture 9" descr="pers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0575" y="2853690"/>
            <a:ext cx="884555" cy="884555"/>
          </a:xfrm>
          <a:prstGeom prst="rect">
            <a:avLst/>
          </a:prstGeom>
        </p:spPr>
      </p:pic>
      <p:pic>
        <p:nvPicPr>
          <p:cNvPr id="11" name="Content Placeholder 1" descr="serv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090" y="4586605"/>
            <a:ext cx="743585" cy="743585"/>
          </a:xfrm>
          <a:prstGeom prst="rect">
            <a:avLst/>
          </a:prstGeom>
        </p:spPr>
      </p:pic>
      <p:pic>
        <p:nvPicPr>
          <p:cNvPr id="13" name="Content Placeholder 12" descr="singnaling_server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0635" y="962025"/>
            <a:ext cx="1017270" cy="1017270"/>
          </a:xfrm>
          <a:prstGeom prst="rect">
            <a:avLst/>
          </a:prstGeom>
        </p:spPr>
      </p:pic>
      <p:pic>
        <p:nvPicPr>
          <p:cNvPr id="15" name="Content Placeholder 1" descr="serv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435" y="4586605"/>
            <a:ext cx="743585" cy="743585"/>
          </a:xfrm>
          <a:prstGeom prst="rect">
            <a:avLst/>
          </a:prstGeom>
        </p:spPr>
      </p:pic>
      <p:pic>
        <p:nvPicPr>
          <p:cNvPr id="17" name="Content Placeholder 1" descr="serv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420" y="4519295"/>
            <a:ext cx="967105" cy="967105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3319780" y="3408045"/>
            <a:ext cx="4674870" cy="203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044825" y="3744595"/>
            <a:ext cx="2159635" cy="1313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039485" y="3785235"/>
            <a:ext cx="2159635" cy="1303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968365" y="3683000"/>
            <a:ext cx="2067560" cy="1212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3126740" y="3611880"/>
            <a:ext cx="2128520" cy="1252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s 29"/>
          <p:cNvSpPr/>
          <p:nvPr/>
        </p:nvSpPr>
        <p:spPr>
          <a:xfrm>
            <a:off x="3493770" y="3061970"/>
            <a:ext cx="428688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WebRTC peer connection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Rectangles 30"/>
          <p:cNvSpPr/>
          <p:nvPr/>
        </p:nvSpPr>
        <p:spPr>
          <a:xfrm>
            <a:off x="4522470" y="2055495"/>
            <a:ext cx="2230120" cy="26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Signaling Server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157220" y="1483360"/>
            <a:ext cx="1904365" cy="15176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116955" y="1482725"/>
            <a:ext cx="1898650" cy="15081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s 34"/>
          <p:cNvSpPr/>
          <p:nvPr/>
        </p:nvSpPr>
        <p:spPr>
          <a:xfrm>
            <a:off x="4917440" y="5495925"/>
            <a:ext cx="1440815" cy="39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Turn Server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598930" y="3846195"/>
            <a:ext cx="478790" cy="6311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197340" y="3856355"/>
            <a:ext cx="549910" cy="6623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s 38"/>
          <p:cNvSpPr/>
          <p:nvPr/>
        </p:nvSpPr>
        <p:spPr>
          <a:xfrm>
            <a:off x="879475" y="5439410"/>
            <a:ext cx="1553210" cy="326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Stun Server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8951595" y="5525770"/>
            <a:ext cx="1553210" cy="326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Stun Server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2" name="Rectangles 41"/>
          <p:cNvSpPr/>
          <p:nvPr/>
        </p:nvSpPr>
        <p:spPr>
          <a:xfrm>
            <a:off x="884555" y="3245485"/>
            <a:ext cx="948690" cy="4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Caller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4" name="Rectangles 43"/>
          <p:cNvSpPr/>
          <p:nvPr/>
        </p:nvSpPr>
        <p:spPr>
          <a:xfrm>
            <a:off x="9669780" y="3300730"/>
            <a:ext cx="948690" cy="4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Callee</a:t>
            </a:r>
            <a:endParaRPr 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77203" y="383916"/>
            <a:ext cx="40506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WEBRTC Architecture</a:t>
            </a:r>
            <a:endParaRPr lang="en-US" altLang="zh-CN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4" name="矩形 1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pic>
        <p:nvPicPr>
          <p:cNvPr id="2" name="Content Placeholder 1" descr="serve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9920" y="1560195"/>
            <a:ext cx="772160" cy="772160"/>
          </a:xfrm>
          <a:prstGeom prst="rect">
            <a:avLst/>
          </a:prstGeom>
        </p:spPr>
      </p:pic>
      <p:pic>
        <p:nvPicPr>
          <p:cNvPr id="5" name="Content Placeholder 1" descr="serv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2960" y="1560195"/>
            <a:ext cx="772160" cy="772160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2661920" y="1802765"/>
            <a:ext cx="299085" cy="529590"/>
          </a:xfrm>
          <a:prstGeom prst="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858520" y="2491740"/>
            <a:ext cx="315595" cy="824865"/>
          </a:xfrm>
          <a:prstGeom prst="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1210925" y="2491740"/>
            <a:ext cx="315595" cy="824865"/>
          </a:xfrm>
          <a:prstGeom prst="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822960" y="3475990"/>
            <a:ext cx="386715" cy="1334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11210925" y="3475990"/>
            <a:ext cx="386715" cy="1334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9107170" y="2491740"/>
            <a:ext cx="163195" cy="415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2729865" y="2491105"/>
            <a:ext cx="163195" cy="426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5913755" y="2491740"/>
            <a:ext cx="167640" cy="289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673100" y="1330325"/>
            <a:ext cx="685165" cy="315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STUN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11026775" y="1330325"/>
            <a:ext cx="685165" cy="315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STUN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2352040" y="1486535"/>
            <a:ext cx="919480" cy="315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Caller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3" name="Rectangles 22"/>
          <p:cNvSpPr/>
          <p:nvPr/>
        </p:nvSpPr>
        <p:spPr>
          <a:xfrm>
            <a:off x="8719185" y="1486535"/>
            <a:ext cx="919480" cy="315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Callee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4" name="Rectangles 23"/>
          <p:cNvSpPr/>
          <p:nvPr/>
        </p:nvSpPr>
        <p:spPr>
          <a:xfrm>
            <a:off x="4956175" y="1486535"/>
            <a:ext cx="2088515" cy="315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Signaling Server</a:t>
            </a: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25" name="Content Placeholder 1" descr="serv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2290" y="5695950"/>
            <a:ext cx="751205" cy="751205"/>
          </a:xfrm>
          <a:prstGeom prst="rect">
            <a:avLst/>
          </a:prstGeom>
        </p:spPr>
      </p:pic>
      <p:sp>
        <p:nvSpPr>
          <p:cNvPr id="29" name="Rectangles 28"/>
          <p:cNvSpPr/>
          <p:nvPr/>
        </p:nvSpPr>
        <p:spPr>
          <a:xfrm>
            <a:off x="5661660" y="5384165"/>
            <a:ext cx="677545" cy="321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Call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" name="Rectangles 29"/>
          <p:cNvSpPr/>
          <p:nvPr/>
        </p:nvSpPr>
        <p:spPr>
          <a:xfrm>
            <a:off x="5657850" y="6447155"/>
            <a:ext cx="685165" cy="315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TURN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004185" y="5903595"/>
            <a:ext cx="259715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392545" y="5903595"/>
            <a:ext cx="25869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6375400" y="6280785"/>
            <a:ext cx="262826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004185" y="6290945"/>
            <a:ext cx="26282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262380" y="4681220"/>
            <a:ext cx="1365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253490" y="4217035"/>
            <a:ext cx="1365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1282700" y="3601720"/>
            <a:ext cx="13042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s 37"/>
          <p:cNvSpPr/>
          <p:nvPr/>
        </p:nvSpPr>
        <p:spPr>
          <a:xfrm>
            <a:off x="1282700" y="4396105"/>
            <a:ext cx="1283335" cy="2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accent1"/>
                </a:solidFill>
              </a:rPr>
              <a:t>ICE cnadidate</a:t>
            </a:r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39" name="Rectangles 38"/>
          <p:cNvSpPr/>
          <p:nvPr/>
        </p:nvSpPr>
        <p:spPr>
          <a:xfrm>
            <a:off x="1287780" y="3931920"/>
            <a:ext cx="1283335" cy="2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accent1"/>
                </a:solidFill>
              </a:rPr>
              <a:t>ICE cnadidate</a:t>
            </a:r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1303020" y="3316605"/>
            <a:ext cx="1343660" cy="2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accent1"/>
                </a:solidFill>
              </a:rPr>
              <a:t>Get ICE cnadidates</a:t>
            </a:r>
            <a:endParaRPr lang="en-US" sz="1000">
              <a:solidFill>
                <a:schemeClr val="accent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9348470" y="3601720"/>
            <a:ext cx="17227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s 44"/>
          <p:cNvSpPr/>
          <p:nvPr/>
        </p:nvSpPr>
        <p:spPr>
          <a:xfrm>
            <a:off x="9486900" y="3316605"/>
            <a:ext cx="1343660" cy="2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accent1"/>
                </a:solidFill>
              </a:rPr>
              <a:t>Get ICE cnadidates</a:t>
            </a:r>
            <a:endParaRPr lang="en-US" sz="1000">
              <a:solidFill>
                <a:schemeClr val="accent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9373870" y="4217035"/>
            <a:ext cx="169735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9349740" y="4681220"/>
            <a:ext cx="17418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s 47"/>
          <p:cNvSpPr/>
          <p:nvPr/>
        </p:nvSpPr>
        <p:spPr>
          <a:xfrm>
            <a:off x="9584055" y="3931920"/>
            <a:ext cx="1283335" cy="2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accent1"/>
                </a:solidFill>
              </a:rPr>
              <a:t>ICE cnadidate</a:t>
            </a:r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49" name="Rectangles 48"/>
          <p:cNvSpPr/>
          <p:nvPr/>
        </p:nvSpPr>
        <p:spPr>
          <a:xfrm>
            <a:off x="9598660" y="4396105"/>
            <a:ext cx="1283335" cy="2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accent1"/>
                </a:solidFill>
              </a:rPr>
              <a:t>ICE cnadidate</a:t>
            </a:r>
            <a:endParaRPr lang="en-US" sz="1200">
              <a:solidFill>
                <a:schemeClr val="accent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065145" y="2776855"/>
            <a:ext cx="267906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211570" y="3046730"/>
            <a:ext cx="267906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6182360" y="3489960"/>
            <a:ext cx="269875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3011805" y="3759835"/>
            <a:ext cx="269875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054985" y="4396105"/>
            <a:ext cx="267906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6182360" y="4564380"/>
            <a:ext cx="269875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3045460" y="4966970"/>
            <a:ext cx="269875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191885" y="5170805"/>
            <a:ext cx="267906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s 57"/>
          <p:cNvSpPr/>
          <p:nvPr/>
        </p:nvSpPr>
        <p:spPr>
          <a:xfrm>
            <a:off x="3208020" y="2491740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WebRTC offer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59" name="Rectangles 58"/>
          <p:cNvSpPr/>
          <p:nvPr/>
        </p:nvSpPr>
        <p:spPr>
          <a:xfrm>
            <a:off x="6375400" y="2746375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WebRTC offer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0" name="Rectangles 59"/>
          <p:cNvSpPr/>
          <p:nvPr/>
        </p:nvSpPr>
        <p:spPr>
          <a:xfrm>
            <a:off x="6392545" y="3221355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WebRTC answer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1" name="Rectangles 60"/>
          <p:cNvSpPr/>
          <p:nvPr/>
        </p:nvSpPr>
        <p:spPr>
          <a:xfrm>
            <a:off x="3174365" y="3474085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/>
                </a:solidFill>
              </a:rPr>
              <a:t>WebRTC answer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2" name="Rectangles 61"/>
          <p:cNvSpPr/>
          <p:nvPr/>
        </p:nvSpPr>
        <p:spPr>
          <a:xfrm>
            <a:off x="3175000" y="4089400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accent1"/>
                </a:solidFill>
              </a:rPr>
              <a:t>Caller’s ICE candidate</a:t>
            </a:r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63" name="Rectangles 62"/>
          <p:cNvSpPr/>
          <p:nvPr/>
        </p:nvSpPr>
        <p:spPr>
          <a:xfrm>
            <a:off x="6346190" y="4810125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accent1"/>
                </a:solidFill>
              </a:rPr>
              <a:t>Caller’s ICE candidate</a:t>
            </a:r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64" name="Rectangles 63"/>
          <p:cNvSpPr/>
          <p:nvPr/>
        </p:nvSpPr>
        <p:spPr>
          <a:xfrm>
            <a:off x="6392545" y="4217035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accent1"/>
                </a:solidFill>
              </a:rPr>
              <a:t>Callee’s ICE candidate</a:t>
            </a:r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65" name="Rectangles 64"/>
          <p:cNvSpPr/>
          <p:nvPr/>
        </p:nvSpPr>
        <p:spPr>
          <a:xfrm>
            <a:off x="3218180" y="4681220"/>
            <a:ext cx="237299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accent1"/>
                </a:solidFill>
              </a:rPr>
              <a:t>Callee’s ICE candidate</a:t>
            </a:r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66" name="Down Arrow 65"/>
          <p:cNvSpPr/>
          <p:nvPr/>
        </p:nvSpPr>
        <p:spPr>
          <a:xfrm>
            <a:off x="5845810" y="1802765"/>
            <a:ext cx="299085" cy="529590"/>
          </a:xfrm>
          <a:prstGeom prst="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7" name="Down Arrow 66"/>
          <p:cNvSpPr/>
          <p:nvPr/>
        </p:nvSpPr>
        <p:spPr>
          <a:xfrm>
            <a:off x="9039225" y="1802765"/>
            <a:ext cx="299085" cy="529590"/>
          </a:xfrm>
          <a:prstGeom prst="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77203" y="383916"/>
            <a:ext cx="45466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WebRTC</a:t>
            </a:r>
            <a:r>
              <a:rPr lang="ja-JP" altLang="en-US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の商用</a:t>
            </a:r>
            <a:r>
              <a:rPr lang="ja-JP" altLang="en-US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サービス</a:t>
            </a:r>
            <a:endParaRPr lang="ja-JP" altLang="en-US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4" name="矩形 1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7" name="TextBox 9"/>
          <p:cNvSpPr txBox="1"/>
          <p:nvPr/>
        </p:nvSpPr>
        <p:spPr>
          <a:xfrm>
            <a:off x="629920" y="1179830"/>
            <a:ext cx="108369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WebRTCの商用サービス(SDK)にも様々な種類があります。</a:t>
            </a: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Twilio(</a:t>
            </a:r>
            <a:r>
              <a:rPr lang="ja-JP" altLang="en-US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トゥイリオ</a:t>
            </a:r>
            <a:r>
              <a:rPr lang="en-US" alt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)</a:t>
            </a:r>
            <a:endParaRPr lang="en-US" alt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Skyway</a:t>
            </a:r>
            <a:endParaRPr lang="en-US" alt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agora.io</a:t>
            </a:r>
            <a:endParaRPr lang="en-US" alt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Opentok</a:t>
            </a:r>
            <a:endParaRPr lang="en-US" alt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マルキャス</a:t>
            </a:r>
            <a:endParaRPr lang="en-US" alt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77203" y="383916"/>
            <a:ext cx="46437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 b="1" dirty="0">
                <a:solidFill>
                  <a:schemeClr val="accent1"/>
                </a:solidFill>
                <a:latin typeface="Bradley Hand ITC" panose="03070402050302030203" charset="0"/>
                <a:ea typeface="Microsoft YaHei Light" panose="020B0502040204020203" pitchFamily="34" charset="-122"/>
                <a:cs typeface="Bradley Hand ITC" panose="03070402050302030203" charset="0"/>
              </a:rPr>
              <a:t>SkyWay  Javascript SDK</a:t>
            </a:r>
            <a:endParaRPr lang="en-US" sz="3200" b="1" dirty="0">
              <a:solidFill>
                <a:schemeClr val="accent1"/>
              </a:solidFill>
              <a:latin typeface="Bradley Hand ITC" panose="03070402050302030203" charset="0"/>
              <a:ea typeface="Microsoft YaHei Light" panose="020B0502040204020203" pitchFamily="34" charset="-122"/>
              <a:cs typeface="Bradley Hand ITC" panose="03070402050302030203" charset="0"/>
            </a:endParaRPr>
          </a:p>
        </p:txBody>
      </p:sp>
      <p:sp>
        <p:nvSpPr>
          <p:cNvPr id="4" name="矩形 1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7" name="TextBox 9"/>
          <p:cNvSpPr txBox="1"/>
          <p:nvPr/>
        </p:nvSpPr>
        <p:spPr>
          <a:xfrm>
            <a:off x="629920" y="1179830"/>
            <a:ext cx="1083691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リアルタイムコミュニケーションが可能なWebRTCサービスのSkyWay</a:t>
            </a:r>
            <a:endParaRPr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NTTコミュニケーションズが提供・販売しているサービス</a:t>
            </a:r>
            <a:endParaRPr lang="en-US" alt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§"/>
            </a:pPr>
            <a:r>
              <a:rPr lang="en-US" altLang="ja-JP" sz="2000" dirty="0">
                <a:latin typeface="Century Gothic" panose="020B0502020202020204" pitchFamily="34" charset="0"/>
                <a:ea typeface="Montserrat" charset="0"/>
                <a:cs typeface="Montserrat" charset="0"/>
              </a:rPr>
              <a:t>Community Editionは接続回数や転送量の上限がありますが、無料のためすぐに利用開始が可能</a:t>
            </a:r>
            <a:endParaRPr lang="en-US" altLang="ja-JP" sz="2000" dirty="0">
              <a:latin typeface="Century Gothic" panose="020B0502020202020204" pitchFamily="34" charset="0"/>
              <a:ea typeface="Montserrat" charset="0"/>
              <a:cs typeface="Montserrat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1894</Words>
  <Application>WPS Presentation</Application>
  <PresentationFormat>宽屏</PresentationFormat>
  <Paragraphs>167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2" baseType="lpstr">
      <vt:lpstr>Arial</vt:lpstr>
      <vt:lpstr>SimSun</vt:lpstr>
      <vt:lpstr>Wingdings</vt:lpstr>
      <vt:lpstr>等线</vt:lpstr>
      <vt:lpstr>Mistral</vt:lpstr>
      <vt:lpstr>Microsoft YaHei</vt:lpstr>
      <vt:lpstr>Brush Script MT</vt:lpstr>
      <vt:lpstr>黑体</vt:lpstr>
      <vt:lpstr>Bradley Hand ITC</vt:lpstr>
      <vt:lpstr>Microsoft YaHei Light</vt:lpstr>
      <vt:lpstr>Wingdings</vt:lpstr>
      <vt:lpstr>Century Gothic</vt:lpstr>
      <vt:lpstr>Montserrat</vt:lpstr>
      <vt:lpstr>Latha</vt:lpstr>
      <vt:lpstr>Arial Unicode MS</vt:lpstr>
      <vt:lpstr>等线 Light</vt:lpstr>
      <vt:lpstr>Yu Gothic</vt:lpstr>
      <vt:lpstr>MS PGothic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美仑设计</dc:creator>
  <cp:keywords>www.51pptmoban.com</cp:keywords>
  <cp:lastModifiedBy>Hnin Hnin Yu</cp:lastModifiedBy>
  <cp:revision>242</cp:revision>
  <dcterms:created xsi:type="dcterms:W3CDTF">2018-09-12T16:22:00Z</dcterms:created>
  <dcterms:modified xsi:type="dcterms:W3CDTF">2021-12-29T16:14:36Z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1033-11.2.0.10258</vt:lpwstr>
  </property>
  <property fmtid="{D5CDD505-2E9C-101B-9397-08002B2CF9AE}" pid="3" name="ICV">
    <vt:lpwstr>7BE8680AEC8D49C3B75C734517C62515</vt:lpwstr>
  </property>
</Properties>
</file>