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3"/>
    <p:sldId id="258" r:id="rId4"/>
    <p:sldId id="260" r:id="rId5"/>
    <p:sldId id="267" r:id="rId6"/>
    <p:sldId id="265" r:id="rId7"/>
    <p:sldId id="305" r:id="rId8"/>
    <p:sldId id="301" r:id="rId9"/>
    <p:sldId id="303" r:id="rId10"/>
    <p:sldId id="266" r:id="rId11"/>
    <p:sldId id="264" r:id="rId12"/>
    <p:sldId id="304" r:id="rId13"/>
    <p:sldId id="263" r:id="rId14"/>
    <p:sldId id="306" r:id="rId15"/>
    <p:sldId id="309" r:id="rId16"/>
    <p:sldId id="307" r:id="rId17"/>
    <p:sldId id="308" r:id="rId18"/>
    <p:sldId id="284" r:id="rId1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B3C5"/>
    <a:srgbClr val="FFBF53"/>
    <a:srgbClr val="6A3C7C"/>
    <a:srgbClr val="F0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2118" y="1344"/>
      </p:cViewPr>
      <p:guideLst>
        <p:guide orient="horz" pos="2211"/>
        <p:guide pos="2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/>
              <a:t>Click to edit Master title style</a:t>
            </a:r>
            <a:endParaRPr lang="zh-CN" altLang="en-US"/>
          </a:p>
          <a:p>
            <a:pPr lvl="1" indent="0"/>
            <a:r>
              <a:rPr lang="zh-CN" altLang="en-US"/>
              <a:t>Second level</a:t>
            </a:r>
            <a:endParaRPr lang="zh-CN" altLang="en-US"/>
          </a:p>
          <a:p>
            <a:pPr lvl="2" indent="0"/>
            <a:r>
              <a:rPr lang="zh-CN" altLang="en-US"/>
              <a:t>Third level</a:t>
            </a:r>
            <a:endParaRPr lang="zh-CN" altLang="en-US"/>
          </a:p>
          <a:p>
            <a:pPr lvl="3" indent="0"/>
            <a:r>
              <a:rPr lang="zh-CN" altLang="en-US"/>
              <a:t>Fouth level</a:t>
            </a:r>
            <a:endParaRPr lang="zh-CN" altLang="en-US"/>
          </a:p>
          <a:p>
            <a:pPr lvl="4" indent="0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 fontAlgn="auto"/>
            <a:r>
              <a:rPr lang="zh-CN" altLang="en-US" sz="2800" strike="noStrike" noProof="1" dirty="0">
                <a:sym typeface="+mn-ea"/>
              </a:rPr>
              <a:t>Click here to edit the master text style</a:t>
            </a:r>
            <a:endParaRPr lang="zh-CN" altLang="en-US" sz="2800" strike="noStrike" noProof="1" dirty="0"/>
          </a:p>
          <a:p>
            <a:pPr lvl="1" fontAlgn="auto"/>
            <a:r>
              <a:rPr lang="zh-CN" altLang="en-US" sz="2800" strike="noStrike" noProof="1" dirty="0">
                <a:sym typeface="+mn-ea"/>
              </a:rPr>
              <a:t>The second level</a:t>
            </a:r>
            <a:endParaRPr lang="zh-CN" altLang="en-US" sz="2800" strike="noStrike" noProof="1" dirty="0"/>
          </a:p>
          <a:p>
            <a:pPr lvl="2" fontAlgn="auto"/>
            <a:r>
              <a:rPr lang="zh-CN" altLang="en-US" sz="2800" strike="noStrike" noProof="1" dirty="0">
                <a:sym typeface="+mn-ea"/>
              </a:rPr>
              <a:t>The third level</a:t>
            </a:r>
            <a:endParaRPr lang="zh-CN" altLang="en-US" sz="2800" strike="noStrike" noProof="1" dirty="0"/>
          </a:p>
          <a:p>
            <a:pPr lvl="3" fontAlgn="auto"/>
            <a:r>
              <a:rPr lang="zh-CN" altLang="en-US" sz="2800" strike="noStrike" noProof="1" dirty="0">
                <a:sym typeface="+mn-ea"/>
              </a:rPr>
              <a:t>The fourth level</a:t>
            </a:r>
            <a:endParaRPr lang="zh-CN" altLang="en-US" sz="2800" strike="noStrike" noProof="1" dirty="0"/>
          </a:p>
          <a:p>
            <a:pPr lvl="4" fontAlgn="auto"/>
            <a:r>
              <a:rPr lang="zh-CN" altLang="en-US" sz="2800" strike="noStrike" noProof="1" dirty="0"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697218-550F-4C49-A56B-831D64D4BF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Click here to edit the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1" indent="-228600"/>
            <a:r>
              <a:rPr lang="zh-CN" altLang="en-US" dirty="0"/>
              <a:t>Click here to edit the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The 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The 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The 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697218-550F-4C49-A56B-831D64D4BF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9482138" y="2987675"/>
            <a:ext cx="1865313" cy="18637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609138" y="-7937"/>
            <a:ext cx="2582863" cy="2917825"/>
          </a:xfrm>
          <a:custGeom>
            <a:avLst/>
            <a:gdLst>
              <a:gd name="connsiteX0" fmla="*/ 464944 w 2582970"/>
              <a:gd name="connsiteY0" fmla="*/ 0 h 2918147"/>
              <a:gd name="connsiteX1" fmla="*/ 2582970 w 2582970"/>
              <a:gd name="connsiteY1" fmla="*/ 0 h 2918147"/>
              <a:gd name="connsiteX2" fmla="*/ 2582970 w 2582970"/>
              <a:gd name="connsiteY2" fmla="*/ 2698179 h 2918147"/>
              <a:gd name="connsiteX3" fmla="*/ 2566138 w 2582970"/>
              <a:gd name="connsiteY3" fmla="*/ 2708404 h 2918147"/>
              <a:gd name="connsiteX4" fmla="*/ 1737800 w 2582970"/>
              <a:gd name="connsiteY4" fmla="*/ 2918147 h 2918147"/>
              <a:gd name="connsiteX5" fmla="*/ 0 w 2582970"/>
              <a:gd name="connsiteY5" fmla="*/ 1180347 h 2918147"/>
              <a:gd name="connsiteX6" fmla="*/ 396829 w 2582970"/>
              <a:gd name="connsiteY6" fmla="*/ 74945 h 29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970" h="2918147">
                <a:moveTo>
                  <a:pt x="464944" y="0"/>
                </a:moveTo>
                <a:lnTo>
                  <a:pt x="2582970" y="0"/>
                </a:lnTo>
                <a:lnTo>
                  <a:pt x="2582970" y="2698179"/>
                </a:lnTo>
                <a:lnTo>
                  <a:pt x="2566138" y="2708404"/>
                </a:lnTo>
                <a:cubicBezTo>
                  <a:pt x="2319904" y="2842167"/>
                  <a:pt x="2037725" y="2918147"/>
                  <a:pt x="1737800" y="2918147"/>
                </a:cubicBezTo>
                <a:cubicBezTo>
                  <a:pt x="778040" y="2918147"/>
                  <a:pt x="0" y="2140107"/>
                  <a:pt x="0" y="1180347"/>
                </a:cubicBezTo>
                <a:cubicBezTo>
                  <a:pt x="0" y="760452"/>
                  <a:pt x="148922" y="375339"/>
                  <a:pt x="396829" y="74945"/>
                </a:cubicBezTo>
                <a:close/>
              </a:path>
            </a:pathLst>
          </a:cu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069263" y="1676400"/>
            <a:ext cx="1722438" cy="17224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990138" y="5594350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069638" y="5038725"/>
            <a:ext cx="603250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0621963" y="6037263"/>
            <a:ext cx="1570038" cy="820738"/>
          </a:xfrm>
          <a:custGeom>
            <a:avLst/>
            <a:gdLst>
              <a:gd name="connsiteX0" fmla="*/ 1049802 w 1569631"/>
              <a:gd name="connsiteY0" fmla="*/ 0 h 821301"/>
              <a:gd name="connsiteX1" fmla="*/ 1472572 w 1569631"/>
              <a:gd name="connsiteY1" fmla="*/ 85354 h 821301"/>
              <a:gd name="connsiteX2" fmla="*/ 1569631 w 1569631"/>
              <a:gd name="connsiteY2" fmla="*/ 138036 h 821301"/>
              <a:gd name="connsiteX3" fmla="*/ 1569631 w 1569631"/>
              <a:gd name="connsiteY3" fmla="*/ 821301 h 821301"/>
              <a:gd name="connsiteX4" fmla="*/ 0 w 1569631"/>
              <a:gd name="connsiteY4" fmla="*/ 821301 h 821301"/>
              <a:gd name="connsiteX5" fmla="*/ 49028 w 1569631"/>
              <a:gd name="connsiteY5" fmla="*/ 663358 h 821301"/>
              <a:gd name="connsiteX6" fmla="*/ 1049802 w 1569631"/>
              <a:gd name="connsiteY6" fmla="*/ 0 h 82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9631" h="821301">
                <a:moveTo>
                  <a:pt x="1049802" y="0"/>
                </a:moveTo>
                <a:cubicBezTo>
                  <a:pt x="1199765" y="0"/>
                  <a:pt x="1342629" y="30393"/>
                  <a:pt x="1472572" y="85354"/>
                </a:cubicBezTo>
                <a:lnTo>
                  <a:pt x="1569631" y="138036"/>
                </a:lnTo>
                <a:lnTo>
                  <a:pt x="1569631" y="821301"/>
                </a:lnTo>
                <a:lnTo>
                  <a:pt x="0" y="821301"/>
                </a:lnTo>
                <a:lnTo>
                  <a:pt x="49028" y="663358"/>
                </a:lnTo>
                <a:cubicBezTo>
                  <a:pt x="213912" y="273531"/>
                  <a:pt x="599914" y="0"/>
                  <a:pt x="1049802" y="0"/>
                </a:cubicBezTo>
                <a:close/>
              </a:path>
            </a:pathLst>
          </a:cu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931275" y="255588"/>
            <a:ext cx="1033463" cy="1035050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545888" y="3175000"/>
            <a:ext cx="482600" cy="4841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658350" y="5138738"/>
            <a:ext cx="322263" cy="32067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707313" y="4065588"/>
            <a:ext cx="785813" cy="785813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091613" y="4211638"/>
            <a:ext cx="398463" cy="398463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4108" name="组合 15"/>
          <p:cNvGrpSpPr/>
          <p:nvPr/>
        </p:nvGrpSpPr>
        <p:grpSpPr>
          <a:xfrm>
            <a:off x="231458" y="963295"/>
            <a:ext cx="1331912" cy="1331913"/>
            <a:chOff x="139391" y="1379571"/>
            <a:chExt cx="1651309" cy="1651309"/>
          </a:xfrm>
        </p:grpSpPr>
        <p:sp>
          <p:nvSpPr>
            <p:cNvPr id="17" name="椭圆 16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269291" y="1497662"/>
              <a:ext cx="1417094" cy="1415127"/>
            </a:xfrm>
            <a:prstGeom prst="ellipse">
              <a:avLst/>
            </a:prstGeom>
            <a:solidFill>
              <a:srgbClr val="F07474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11" name="文本框 18"/>
            <p:cNvSpPr txBox="1"/>
            <p:nvPr/>
          </p:nvSpPr>
          <p:spPr>
            <a:xfrm>
              <a:off x="421884" y="1497811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W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4112" name="组合 19"/>
          <p:cNvGrpSpPr/>
          <p:nvPr/>
        </p:nvGrpSpPr>
        <p:grpSpPr>
          <a:xfrm>
            <a:off x="1618933" y="963295"/>
            <a:ext cx="1331912" cy="1331913"/>
            <a:chOff x="139391" y="1379571"/>
            <a:chExt cx="1651309" cy="1651309"/>
          </a:xfrm>
        </p:grpSpPr>
        <p:sp>
          <p:nvSpPr>
            <p:cNvPr id="21" name="椭圆 20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69291" y="1497662"/>
              <a:ext cx="1417094" cy="1415127"/>
            </a:xfrm>
            <a:prstGeom prst="ellipse">
              <a:avLst/>
            </a:prstGeom>
            <a:solidFill>
              <a:srgbClr val="FFBF53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15" name="文本框 22"/>
            <p:cNvSpPr txBox="1"/>
            <p:nvPr/>
          </p:nvSpPr>
          <p:spPr>
            <a:xfrm>
              <a:off x="591936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E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4116" name="组合 23"/>
          <p:cNvGrpSpPr/>
          <p:nvPr/>
        </p:nvGrpSpPr>
        <p:grpSpPr>
          <a:xfrm>
            <a:off x="3004820" y="963295"/>
            <a:ext cx="1331913" cy="1331913"/>
            <a:chOff x="139391" y="1379571"/>
            <a:chExt cx="1651309" cy="1651309"/>
          </a:xfrm>
        </p:grpSpPr>
        <p:sp>
          <p:nvSpPr>
            <p:cNvPr id="25" name="椭圆 24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69291" y="1497662"/>
              <a:ext cx="1417095" cy="1415127"/>
            </a:xfrm>
            <a:prstGeom prst="ellipse">
              <a:avLst/>
            </a:prstGeom>
            <a:solidFill>
              <a:srgbClr val="02B3C5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19" name="文本框 26"/>
            <p:cNvSpPr txBox="1"/>
            <p:nvPr/>
          </p:nvSpPr>
          <p:spPr>
            <a:xfrm>
              <a:off x="591936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B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4120" name="组合 27"/>
          <p:cNvGrpSpPr/>
          <p:nvPr/>
        </p:nvGrpSpPr>
        <p:grpSpPr>
          <a:xfrm>
            <a:off x="5774055" y="963295"/>
            <a:ext cx="1331913" cy="1331913"/>
            <a:chOff x="139391" y="1379571"/>
            <a:chExt cx="1651309" cy="1651309"/>
          </a:xfrm>
        </p:grpSpPr>
        <p:sp>
          <p:nvSpPr>
            <p:cNvPr id="29" name="椭圆 28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266142" y="1497662"/>
              <a:ext cx="1417095" cy="1415127"/>
            </a:xfrm>
            <a:prstGeom prst="ellipse">
              <a:avLst/>
            </a:prstGeom>
            <a:solidFill>
              <a:srgbClr val="92D050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23" name="文本框 30"/>
            <p:cNvSpPr txBox="1"/>
            <p:nvPr/>
          </p:nvSpPr>
          <p:spPr>
            <a:xfrm>
              <a:off x="591936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T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4124" name="文本框 31"/>
          <p:cNvSpPr txBox="1"/>
          <p:nvPr/>
        </p:nvSpPr>
        <p:spPr>
          <a:xfrm>
            <a:off x="1242695" y="2552700"/>
            <a:ext cx="600075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4800" dirty="0">
                <a:solidFill>
                  <a:srgbClr val="02B3C5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SkyWay Javascript SDK</a:t>
            </a:r>
            <a:endParaRPr lang="en-US" altLang="zh-CN" sz="4800" dirty="0">
              <a:solidFill>
                <a:srgbClr val="02B3C5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126" name="文本框 33"/>
          <p:cNvSpPr txBox="1"/>
          <p:nvPr/>
        </p:nvSpPr>
        <p:spPr>
          <a:xfrm>
            <a:off x="2866390" y="4954905"/>
            <a:ext cx="2277110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1400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lt"/>
                <a:sym typeface="+mn-ea"/>
              </a:rPr>
              <a:t>記者: </a:t>
            </a:r>
            <a:r>
              <a:rPr lang="ja-JP" altLang="en-US" sz="1400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lt"/>
                <a:sym typeface="+mn-ea"/>
              </a:rPr>
              <a:t>ニンニンユ</a:t>
            </a:r>
            <a:br>
              <a:rPr lang="ja-JP" altLang="en-US" sz="1400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lt"/>
                <a:sym typeface="+mn-ea"/>
              </a:rPr>
            </a:br>
            <a:r>
              <a:rPr lang="ja-JP" altLang="en-US" sz="1400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lt"/>
                <a:sym typeface="+mn-ea"/>
              </a:rPr>
              <a:t>日付</a:t>
            </a:r>
            <a:r>
              <a:rPr lang="en-US" altLang="zh-CN" sz="1400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lt"/>
                <a:sym typeface="+mn-ea"/>
              </a:rPr>
              <a:t>: 2022</a:t>
            </a:r>
            <a:r>
              <a:rPr lang="ja-JP" altLang="en-US" sz="1400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lt"/>
                <a:sym typeface="+mn-ea"/>
              </a:rPr>
              <a:t>年</a:t>
            </a:r>
            <a:r>
              <a:rPr lang="en-US" altLang="ja-JP" sz="1400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lt"/>
                <a:sym typeface="+mn-ea"/>
              </a:rPr>
              <a:t>01</a:t>
            </a:r>
            <a:r>
              <a:rPr lang="ja-JP" altLang="en-US" sz="1400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lt"/>
                <a:sym typeface="+mn-ea"/>
              </a:rPr>
              <a:t>月</a:t>
            </a:r>
            <a:r>
              <a:rPr lang="en-US" altLang="ja-JP" sz="1400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lt"/>
                <a:sym typeface="+mn-ea"/>
              </a:rPr>
              <a:t>17</a:t>
            </a:r>
            <a:r>
              <a:rPr lang="ja-JP" altLang="en-US" sz="1400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lt"/>
                <a:sym typeface="+mn-ea"/>
              </a:rPr>
              <a:t>日</a:t>
            </a:r>
            <a:r>
              <a:rPr lang="en-US" altLang="ja-JP" sz="1400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lt"/>
                <a:sym typeface="+mn-ea"/>
              </a:rPr>
              <a:t>(</a:t>
            </a:r>
            <a:r>
              <a:rPr lang="ja-JP" altLang="ja-JP" sz="1400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lt"/>
                <a:sym typeface="+mn-ea"/>
              </a:rPr>
              <a:t>月</a:t>
            </a:r>
            <a:r>
              <a:rPr lang="en-US" altLang="ja-JP" sz="1400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lt"/>
                <a:sym typeface="+mn-ea"/>
              </a:rPr>
              <a:t>)</a:t>
            </a:r>
            <a:endParaRPr lang="en-US" altLang="ja-JP" sz="1400" dirty="0">
              <a:solidFill>
                <a:schemeClr val="tx1"/>
              </a:solidFill>
              <a:latin typeface="+mn-lt"/>
              <a:ea typeface="Microsoft YaHei" panose="020B0503020204020204" pitchFamily="34" charset="-122"/>
              <a:cs typeface="+mn-lt"/>
              <a:sym typeface="+mn-ea"/>
            </a:endParaRPr>
          </a:p>
        </p:txBody>
      </p:sp>
      <p:grpSp>
        <p:nvGrpSpPr>
          <p:cNvPr id="2" name="组合 27"/>
          <p:cNvGrpSpPr/>
          <p:nvPr/>
        </p:nvGrpSpPr>
        <p:grpSpPr>
          <a:xfrm>
            <a:off x="4378960" y="963295"/>
            <a:ext cx="1331913" cy="1331913"/>
            <a:chOff x="139391" y="1379571"/>
            <a:chExt cx="1651309" cy="1651309"/>
          </a:xfrm>
        </p:grpSpPr>
        <p:sp>
          <p:nvSpPr>
            <p:cNvPr id="3" name="椭圆 28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" name="椭圆 29"/>
            <p:cNvSpPr/>
            <p:nvPr/>
          </p:nvSpPr>
          <p:spPr>
            <a:xfrm>
              <a:off x="269291" y="1497662"/>
              <a:ext cx="1417095" cy="1415127"/>
            </a:xfrm>
            <a:prstGeom prst="ellipse">
              <a:avLst/>
            </a:prstGeom>
            <a:solidFill>
              <a:srgbClr val="6A3C7C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6" name="文本框 30"/>
            <p:cNvSpPr txBox="1"/>
            <p:nvPr/>
          </p:nvSpPr>
          <p:spPr>
            <a:xfrm>
              <a:off x="591936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R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19" name="组合 27"/>
          <p:cNvGrpSpPr/>
          <p:nvPr/>
        </p:nvGrpSpPr>
        <p:grpSpPr>
          <a:xfrm>
            <a:off x="7138670" y="946150"/>
            <a:ext cx="1331913" cy="1331913"/>
            <a:chOff x="139391" y="1379571"/>
            <a:chExt cx="1651309" cy="1651309"/>
          </a:xfrm>
        </p:grpSpPr>
        <p:sp>
          <p:nvSpPr>
            <p:cNvPr id="20" name="椭圆 28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3" name="椭圆 29"/>
            <p:cNvSpPr/>
            <p:nvPr/>
          </p:nvSpPr>
          <p:spPr>
            <a:xfrm>
              <a:off x="269291" y="1497662"/>
              <a:ext cx="1417095" cy="1415127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4" name="文本框 30"/>
            <p:cNvSpPr txBox="1"/>
            <p:nvPr/>
          </p:nvSpPr>
          <p:spPr>
            <a:xfrm>
              <a:off x="546274" y="15190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C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文本框 5"/>
          <p:cNvSpPr txBox="1"/>
          <p:nvPr/>
        </p:nvSpPr>
        <p:spPr>
          <a:xfrm>
            <a:off x="386080" y="295275"/>
            <a:ext cx="1114044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ja-JP" sz="2400" dirty="0">
                <a:ea typeface="Microsoft YaHei Light" panose="020B0502040204020203" pitchFamily="34" charset="-122"/>
                <a:cs typeface="Calibri" panose="020F0502020204030204" pitchFamily="34" charset="0"/>
                <a:sym typeface="+mn-ea"/>
              </a:rPr>
              <a:t>WebRTC Architecture (Sequence Diagram)</a:t>
            </a:r>
            <a:endParaRPr lang="en-US" altLang="ja-JP" sz="2400" dirty="0">
              <a:solidFill>
                <a:srgbClr val="404040"/>
              </a:solidFill>
              <a:ea typeface="Microsoft YaHei Light" panose="020B0502040204020203" pitchFamily="34" charset="-122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28" name="Content Placeholder 27" descr="serv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9920" y="1560195"/>
            <a:ext cx="772160" cy="772160"/>
          </a:xfrm>
          <a:prstGeom prst="rect">
            <a:avLst/>
          </a:prstGeom>
        </p:spPr>
      </p:pic>
      <p:pic>
        <p:nvPicPr>
          <p:cNvPr id="41" name="Content Placeholder 1" descr="serv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2960" y="1560195"/>
            <a:ext cx="772160" cy="772160"/>
          </a:xfrm>
          <a:prstGeom prst="rect">
            <a:avLst/>
          </a:prstGeom>
        </p:spPr>
      </p:pic>
      <p:sp>
        <p:nvSpPr>
          <p:cNvPr id="43" name="Down Arrow 42"/>
          <p:cNvSpPr/>
          <p:nvPr/>
        </p:nvSpPr>
        <p:spPr>
          <a:xfrm>
            <a:off x="2661920" y="1802765"/>
            <a:ext cx="299085" cy="529590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Down Arrow 43"/>
          <p:cNvSpPr/>
          <p:nvPr/>
        </p:nvSpPr>
        <p:spPr>
          <a:xfrm>
            <a:off x="858520" y="2491740"/>
            <a:ext cx="315595" cy="824865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Down Arrow 67"/>
          <p:cNvSpPr/>
          <p:nvPr/>
        </p:nvSpPr>
        <p:spPr>
          <a:xfrm>
            <a:off x="11210925" y="2491740"/>
            <a:ext cx="315595" cy="824865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ectangles 68"/>
          <p:cNvSpPr/>
          <p:nvPr/>
        </p:nvSpPr>
        <p:spPr>
          <a:xfrm>
            <a:off x="822960" y="3475990"/>
            <a:ext cx="386715" cy="133413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s 69"/>
          <p:cNvSpPr/>
          <p:nvPr/>
        </p:nvSpPr>
        <p:spPr>
          <a:xfrm>
            <a:off x="11210925" y="3475990"/>
            <a:ext cx="386715" cy="133413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s 70"/>
          <p:cNvSpPr/>
          <p:nvPr/>
        </p:nvSpPr>
        <p:spPr>
          <a:xfrm>
            <a:off x="9107170" y="2491740"/>
            <a:ext cx="163195" cy="415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s 71"/>
          <p:cNvSpPr/>
          <p:nvPr/>
        </p:nvSpPr>
        <p:spPr>
          <a:xfrm>
            <a:off x="2729865" y="2491105"/>
            <a:ext cx="163195" cy="426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s 72"/>
          <p:cNvSpPr/>
          <p:nvPr/>
        </p:nvSpPr>
        <p:spPr>
          <a:xfrm>
            <a:off x="5913755" y="2491740"/>
            <a:ext cx="167640" cy="289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s 73"/>
          <p:cNvSpPr/>
          <p:nvPr/>
        </p:nvSpPr>
        <p:spPr>
          <a:xfrm>
            <a:off x="536575" y="1244600"/>
            <a:ext cx="959485" cy="31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STUN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s 74"/>
          <p:cNvSpPr/>
          <p:nvPr/>
        </p:nvSpPr>
        <p:spPr>
          <a:xfrm>
            <a:off x="10867390" y="1244600"/>
            <a:ext cx="1049655" cy="31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STUN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s 75"/>
          <p:cNvSpPr/>
          <p:nvPr/>
        </p:nvSpPr>
        <p:spPr>
          <a:xfrm>
            <a:off x="2352040" y="1486535"/>
            <a:ext cx="919480" cy="31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Caller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s 76"/>
          <p:cNvSpPr/>
          <p:nvPr/>
        </p:nvSpPr>
        <p:spPr>
          <a:xfrm>
            <a:off x="8719185" y="1486535"/>
            <a:ext cx="919480" cy="31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Callee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s 77"/>
          <p:cNvSpPr/>
          <p:nvPr/>
        </p:nvSpPr>
        <p:spPr>
          <a:xfrm>
            <a:off x="4956175" y="1486535"/>
            <a:ext cx="2088515" cy="31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Signaling Server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9" name="Content Placeholder 1" descr="serv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2290" y="5695950"/>
            <a:ext cx="751205" cy="751205"/>
          </a:xfrm>
          <a:prstGeom prst="rect">
            <a:avLst/>
          </a:prstGeom>
        </p:spPr>
      </p:pic>
      <p:sp>
        <p:nvSpPr>
          <p:cNvPr id="80" name="Rectangles 79"/>
          <p:cNvSpPr/>
          <p:nvPr/>
        </p:nvSpPr>
        <p:spPr>
          <a:xfrm>
            <a:off x="5661660" y="5384165"/>
            <a:ext cx="677545" cy="32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s 80"/>
          <p:cNvSpPr/>
          <p:nvPr/>
        </p:nvSpPr>
        <p:spPr>
          <a:xfrm>
            <a:off x="5520690" y="6447155"/>
            <a:ext cx="948690" cy="31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TURN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3004185" y="5903595"/>
            <a:ext cx="259715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392545" y="5903595"/>
            <a:ext cx="25869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6375400" y="6280785"/>
            <a:ext cx="262826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3004185" y="6290945"/>
            <a:ext cx="26282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1262380" y="4681220"/>
            <a:ext cx="1365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1253490" y="4217035"/>
            <a:ext cx="1365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1282700" y="3601720"/>
            <a:ext cx="13042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s 88"/>
          <p:cNvSpPr/>
          <p:nvPr/>
        </p:nvSpPr>
        <p:spPr>
          <a:xfrm>
            <a:off x="1282700" y="4396105"/>
            <a:ext cx="1283335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ICE cnadidate</a:t>
            </a:r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Rectangles 89"/>
          <p:cNvSpPr/>
          <p:nvPr/>
        </p:nvSpPr>
        <p:spPr>
          <a:xfrm>
            <a:off x="1287780" y="3931920"/>
            <a:ext cx="1283335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ICE cnadidate</a:t>
            </a:r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Rectangles 90"/>
          <p:cNvSpPr/>
          <p:nvPr/>
        </p:nvSpPr>
        <p:spPr>
          <a:xfrm>
            <a:off x="1303020" y="3316605"/>
            <a:ext cx="1343660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ICE cnadidates</a:t>
            </a:r>
            <a:endParaRPr lang="en-US" sz="1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9348470" y="3601720"/>
            <a:ext cx="17227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s 92"/>
          <p:cNvSpPr/>
          <p:nvPr/>
        </p:nvSpPr>
        <p:spPr>
          <a:xfrm>
            <a:off x="9486900" y="3316605"/>
            <a:ext cx="1343660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ICE cnadidates</a:t>
            </a:r>
            <a:endParaRPr lang="en-US" sz="1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 flipH="1" flipV="1">
            <a:off x="9373870" y="4217035"/>
            <a:ext cx="169735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9349740" y="4681220"/>
            <a:ext cx="17418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s 95"/>
          <p:cNvSpPr/>
          <p:nvPr/>
        </p:nvSpPr>
        <p:spPr>
          <a:xfrm>
            <a:off x="9584055" y="3931920"/>
            <a:ext cx="1283335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ICE cnadidate</a:t>
            </a:r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Rectangles 96"/>
          <p:cNvSpPr/>
          <p:nvPr/>
        </p:nvSpPr>
        <p:spPr>
          <a:xfrm>
            <a:off x="9598660" y="4396105"/>
            <a:ext cx="1283335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ICE cnadidate</a:t>
            </a:r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3065145" y="2776855"/>
            <a:ext cx="267906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6211570" y="3046730"/>
            <a:ext cx="267906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 flipV="1">
            <a:off x="6182360" y="3489960"/>
            <a:ext cx="269875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3011805" y="3759835"/>
            <a:ext cx="269875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054985" y="4396105"/>
            <a:ext cx="267906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 flipV="1">
            <a:off x="6182360" y="4564380"/>
            <a:ext cx="269875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 flipV="1">
            <a:off x="3045460" y="4966970"/>
            <a:ext cx="269875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6191885" y="5170805"/>
            <a:ext cx="267906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s 105"/>
          <p:cNvSpPr/>
          <p:nvPr/>
        </p:nvSpPr>
        <p:spPr>
          <a:xfrm>
            <a:off x="3208020" y="2491740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WebRTC offer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Rectangles 106"/>
          <p:cNvSpPr/>
          <p:nvPr/>
        </p:nvSpPr>
        <p:spPr>
          <a:xfrm>
            <a:off x="6375400" y="2746375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WebRTC offer</a:t>
            </a:r>
            <a:endParaRPr lang="en-US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Rectangles 107"/>
          <p:cNvSpPr/>
          <p:nvPr/>
        </p:nvSpPr>
        <p:spPr>
          <a:xfrm>
            <a:off x="6392545" y="3221355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WebRTC answer</a:t>
            </a:r>
            <a:endParaRPr lang="en-US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Rectangles 108"/>
          <p:cNvSpPr/>
          <p:nvPr/>
        </p:nvSpPr>
        <p:spPr>
          <a:xfrm>
            <a:off x="3174365" y="3474085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WebRTC answer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Rectangles 109"/>
          <p:cNvSpPr/>
          <p:nvPr/>
        </p:nvSpPr>
        <p:spPr>
          <a:xfrm>
            <a:off x="3175000" y="4089400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Caller’s ICE candidate</a:t>
            </a:r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Rectangles 110"/>
          <p:cNvSpPr/>
          <p:nvPr/>
        </p:nvSpPr>
        <p:spPr>
          <a:xfrm>
            <a:off x="6346190" y="4810125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Caller’s ICE candidate</a:t>
            </a:r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Rectangles 111"/>
          <p:cNvSpPr/>
          <p:nvPr/>
        </p:nvSpPr>
        <p:spPr>
          <a:xfrm>
            <a:off x="6392545" y="4217035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Callee’s ICE candidate</a:t>
            </a:r>
            <a:endParaRPr lang="en-US" sz="140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Rectangles 112"/>
          <p:cNvSpPr/>
          <p:nvPr/>
        </p:nvSpPr>
        <p:spPr>
          <a:xfrm>
            <a:off x="3218180" y="4681220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Callee’s ICE candidate</a:t>
            </a:r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Down Arrow 113"/>
          <p:cNvSpPr/>
          <p:nvPr/>
        </p:nvSpPr>
        <p:spPr>
          <a:xfrm>
            <a:off x="5845810" y="1802765"/>
            <a:ext cx="299085" cy="529590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Down Arrow 114"/>
          <p:cNvSpPr/>
          <p:nvPr/>
        </p:nvSpPr>
        <p:spPr>
          <a:xfrm>
            <a:off x="9039225" y="1802765"/>
            <a:ext cx="299085" cy="529590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Slide Number Placeholder 11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644C97-CFD8-4B1A-9809-75060EC224F7}" type="slidenum">
              <a:rPr lang="zh-CN" altLang="en-US" smtClean="0">
                <a:cs typeface="Calibri" panose="020F0502020204030204" pitchFamily="34" charset="0"/>
              </a:rPr>
            </a:fld>
            <a:endParaRPr lang="zh-CN" altLang="en-US" smtClean="0">
              <a:cs typeface="Calibri" panose="020F0502020204030204" pitchFamily="34" charset="0"/>
            </a:endParaRPr>
          </a:p>
        </p:txBody>
      </p:sp>
      <p:sp>
        <p:nvSpPr>
          <p:cNvPr id="117" name="Rectangles 116"/>
          <p:cNvSpPr/>
          <p:nvPr/>
        </p:nvSpPr>
        <p:spPr>
          <a:xfrm>
            <a:off x="6375400" y="2746375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WebRTC offer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Rectangles 117"/>
          <p:cNvSpPr/>
          <p:nvPr/>
        </p:nvSpPr>
        <p:spPr>
          <a:xfrm>
            <a:off x="6392545" y="3221355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WebRTC answer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Rectangles 118"/>
          <p:cNvSpPr/>
          <p:nvPr/>
        </p:nvSpPr>
        <p:spPr>
          <a:xfrm>
            <a:off x="6392545" y="4217035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Callee’s ICE candidate</a:t>
            </a:r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5"/>
          <p:cNvSpPr txBox="1"/>
          <p:nvPr/>
        </p:nvSpPr>
        <p:spPr>
          <a:xfrm>
            <a:off x="386080" y="295275"/>
            <a:ext cx="111893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ea typeface="Microsoft YaHei Light" panose="020B0502040204020203" pitchFamily="34" charset="-122"/>
                <a:cs typeface="Calibri" panose="020F0502020204030204" pitchFamily="34" charset="0"/>
                <a:sym typeface="+mn-ea"/>
              </a:rPr>
              <a:t>WebRTC</a:t>
            </a:r>
            <a:r>
              <a:rPr lang="ja-JP" altLang="en-US" sz="3200" dirty="0">
                <a:ea typeface="Microsoft YaHei Light" panose="020B0502040204020203" pitchFamily="34" charset="-122"/>
                <a:cs typeface="Calibri" panose="020F0502020204030204" pitchFamily="34" charset="0"/>
                <a:sym typeface="+mn-ea"/>
              </a:rPr>
              <a:t>の商用サービス</a:t>
            </a:r>
            <a:endParaRPr lang="ja-JP" altLang="en-US" sz="3200" dirty="0">
              <a:solidFill>
                <a:schemeClr val="tx1"/>
              </a:solidFill>
              <a:ea typeface="Microsoft YaHei Light" panose="020B0502040204020203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86080" y="1249680"/>
            <a:ext cx="1118933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dirty="0">
                <a:ea typeface="Montserrat" charset="0"/>
                <a:cs typeface="Calibri" panose="020F0502020204030204" pitchFamily="34" charset="0"/>
                <a:sym typeface="+mn-ea"/>
              </a:rPr>
              <a:t>WebRTCの商用サービス(SDK)にも様々な種類があります。</a:t>
            </a:r>
            <a:endParaRPr lang="en-US" altLang="ja-JP" dirty="0">
              <a:ea typeface="Montserrat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dirty="0">
                <a:ea typeface="Montserrat" charset="0"/>
                <a:cs typeface="Calibri" panose="020F0502020204030204" pitchFamily="34" charset="0"/>
              </a:rPr>
              <a:t>SkyWay</a:t>
            </a:r>
            <a:endParaRPr lang="en-US" altLang="ja-JP" dirty="0">
              <a:ea typeface="Montserrat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dirty="0">
                <a:ea typeface="Montserrat" charset="0"/>
                <a:cs typeface="Calibri" panose="020F0502020204030204" pitchFamily="34" charset="0"/>
                <a:sym typeface="+mn-ea"/>
              </a:rPr>
              <a:t>Twilio(</a:t>
            </a:r>
            <a:r>
              <a:rPr lang="ja-JP" altLang="en-US" dirty="0">
                <a:ea typeface="Montserrat" charset="0"/>
                <a:cs typeface="Calibri" panose="020F0502020204030204" pitchFamily="34" charset="0"/>
                <a:sym typeface="+mn-ea"/>
              </a:rPr>
              <a:t>トゥイリオ</a:t>
            </a:r>
            <a:r>
              <a:rPr lang="en-US" altLang="ja-JP" dirty="0">
                <a:ea typeface="Montserrat" charset="0"/>
                <a:cs typeface="Calibri" panose="020F0502020204030204" pitchFamily="34" charset="0"/>
                <a:sym typeface="+mn-ea"/>
              </a:rPr>
              <a:t>)</a:t>
            </a:r>
            <a:endParaRPr lang="en-US" altLang="ja-JP" dirty="0">
              <a:ea typeface="Montserrat" charset="0"/>
              <a:cs typeface="Calibri" panose="020F0502020204030204" pitchFamily="34" charset="0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dirty="0">
                <a:ea typeface="Montserrat" charset="0"/>
                <a:cs typeface="Calibri" panose="020F0502020204030204" pitchFamily="34" charset="0"/>
                <a:sym typeface="+mn-ea"/>
              </a:rPr>
              <a:t>agora.io</a:t>
            </a:r>
            <a:endParaRPr lang="en-US" altLang="ja-JP" dirty="0">
              <a:ea typeface="Montserrat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dirty="0">
                <a:ea typeface="Montserrat" charset="0"/>
                <a:cs typeface="Calibri" panose="020F0502020204030204" pitchFamily="34" charset="0"/>
                <a:sym typeface="+mn-ea"/>
              </a:rPr>
              <a:t>Opentok</a:t>
            </a:r>
            <a:endParaRPr lang="en-US" altLang="ja-JP" dirty="0">
              <a:ea typeface="Montserrat" charset="0"/>
              <a:cs typeface="Calibri" panose="020F0502020204030204" pitchFamily="34" charset="0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dirty="0">
                <a:ea typeface="Montserrat" charset="0"/>
                <a:cs typeface="Calibri" panose="020F0502020204030204" pitchFamily="34" charset="0"/>
                <a:sym typeface="+mn-ea"/>
              </a:rPr>
              <a:t>Amazon Chime</a:t>
            </a:r>
            <a:endParaRPr lang="en-US" altLang="ja-JP" dirty="0">
              <a:ea typeface="Montserrat" charset="0"/>
              <a:cs typeface="Calibri" panose="020F0502020204030204" pitchFamily="34" charset="0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dirty="0">
                <a:ea typeface="Montserrat" charset="0"/>
                <a:cs typeface="Calibri" panose="020F0502020204030204" pitchFamily="34" charset="0"/>
              </a:rPr>
              <a:t>PeerJs</a:t>
            </a:r>
            <a:endParaRPr lang="en-US" altLang="ja-JP" dirty="0">
              <a:ea typeface="Montserrat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dirty="0">
                <a:ea typeface="Montserrat" charset="0"/>
                <a:cs typeface="Calibri" panose="020F0502020204030204" pitchFamily="34" charset="0"/>
                <a:sym typeface="+mn-ea"/>
              </a:rPr>
              <a:t>マルキャス </a:t>
            </a:r>
            <a:r>
              <a:rPr lang="ja-JP" altLang="en-US" dirty="0">
                <a:ea typeface="Montserrat" charset="0"/>
                <a:cs typeface="Calibri" panose="020F0502020204030204" pitchFamily="34" charset="0"/>
                <a:sym typeface="+mn-ea"/>
              </a:rPr>
              <a:t>など。。。</a:t>
            </a:r>
            <a:endParaRPr lang="ja-JP" altLang="en-US" dirty="0">
              <a:ea typeface="Montserrat" charset="0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8351838" y="43910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923338" y="41322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178800" y="39211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205288" y="1533525"/>
            <a:ext cx="3748088" cy="374808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480300" y="4310063"/>
            <a:ext cx="601663" cy="603250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606800" y="1685925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871913" y="2357438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381375" y="2170113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8681" name="文本框 15"/>
          <p:cNvSpPr txBox="1"/>
          <p:nvPr/>
        </p:nvSpPr>
        <p:spPr>
          <a:xfrm>
            <a:off x="4844415" y="2946083"/>
            <a:ext cx="2503488" cy="922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sz="54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SkyWay</a:t>
            </a:r>
            <a:endParaRPr lang="zh-CN" altLang="en-US" sz="5400" dirty="0">
              <a:solidFill>
                <a:schemeClr val="bg1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5"/>
          <p:cNvSpPr txBox="1"/>
          <p:nvPr/>
        </p:nvSpPr>
        <p:spPr>
          <a:xfrm>
            <a:off x="386080" y="295275"/>
            <a:ext cx="111893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sz="3200" dirty="0">
                <a:ea typeface="Microsoft YaHei Light" panose="020B0502040204020203" pitchFamily="34" charset="-122"/>
                <a:cs typeface="Calibri" panose="020F0502020204030204" pitchFamily="34" charset="0"/>
                <a:sym typeface="+mn-ea"/>
              </a:rPr>
              <a:t>SkyWay JavaScript SDK</a:t>
            </a:r>
            <a:endParaRPr lang="en-US" sz="3200" dirty="0">
              <a:solidFill>
                <a:schemeClr val="tx1"/>
              </a:solidFill>
              <a:ea typeface="Microsoft YaHei Light" panose="020B0502040204020203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86080" y="1249680"/>
            <a:ext cx="1118933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sz="1800" dirty="0">
                <a:ea typeface="Montserrat" charset="0"/>
                <a:cs typeface="Calibri" panose="020F0502020204030204" pitchFamily="34" charset="0"/>
                <a:sym typeface="+mn-ea"/>
              </a:rPr>
              <a:t>Webでリアルタイムコミュニケーションを実現する標準技術</a:t>
            </a:r>
            <a:endParaRPr sz="1800" dirty="0">
              <a:ea typeface="Montserrat" charset="0"/>
              <a:cs typeface="Calibri" panose="020F0502020204030204" pitchFamily="34" charset="0"/>
              <a:sym typeface="+mn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sz="1800" dirty="0">
                <a:ea typeface="Montserrat" charset="0"/>
                <a:cs typeface="Calibri" panose="020F0502020204030204" pitchFamily="34" charset="0"/>
                <a:sym typeface="+mn-ea"/>
              </a:rPr>
              <a:t>マルチプラットフォームなSDK &amp; フルマネージドなAPIサービス</a:t>
            </a:r>
            <a:endParaRPr sz="1800" dirty="0">
              <a:ea typeface="Montserrat" charset="0"/>
              <a:cs typeface="Calibri" panose="020F0502020204030204" pitchFamily="34" charset="0"/>
              <a:sym typeface="+mn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sz="1800" dirty="0">
                <a:ea typeface="Montserrat" charset="0"/>
                <a:cs typeface="Calibri" panose="020F0502020204030204" pitchFamily="34" charset="0"/>
                <a:sym typeface="+mn-ea"/>
              </a:rPr>
              <a:t>NTTコミュニケーションズが提供・販売しているサービス</a:t>
            </a:r>
            <a:endParaRPr lang="en-US" altLang="ja-JP" sz="1800" dirty="0">
              <a:ea typeface="Montserrat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sz="1800" dirty="0">
                <a:ea typeface="Montserrat" charset="0"/>
                <a:cs typeface="Calibri" panose="020F0502020204030204" pitchFamily="34" charset="0"/>
                <a:sym typeface="+mn-ea"/>
              </a:rPr>
              <a:t>50万回までの接続は、無料でご利用できる</a:t>
            </a:r>
            <a:endParaRPr lang="en-US" altLang="ja-JP" sz="1800" dirty="0">
              <a:ea typeface="Montserrat" charset="0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77025" y="2646680"/>
            <a:ext cx="2499995" cy="38944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760" y="2647315"/>
            <a:ext cx="2526030" cy="39293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5"/>
          <p:cNvSpPr txBox="1"/>
          <p:nvPr/>
        </p:nvSpPr>
        <p:spPr>
          <a:xfrm>
            <a:off x="386080" y="295275"/>
            <a:ext cx="110998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tx1"/>
                </a:solidFill>
                <a:ea typeface="Microsoft YaHei Light" panose="020B0502040204020203" pitchFamily="34" charset="-122"/>
                <a:cs typeface="Bradley Hand ITC" panose="03070402050302030203" charset="0"/>
                <a:sym typeface="+mn-ea"/>
              </a:rPr>
              <a:t>Peer</a:t>
            </a:r>
            <a:endParaRPr lang="en-US" altLang="zh-CN" sz="3200" dirty="0">
              <a:solidFill>
                <a:schemeClr val="tx1"/>
              </a:solidFill>
              <a:ea typeface="Microsoft YaHei Light" panose="020B0502040204020203" pitchFamily="34" charset="-122"/>
              <a:cs typeface="Bradley Hand ITC" panose="03070402050302030203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86080" y="1127125"/>
            <a:ext cx="111893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dirty="0">
                <a:ea typeface="Montserrat" charset="0"/>
                <a:cs typeface="Calibri" panose="020F0502020204030204" pitchFamily="34" charset="0"/>
                <a:sym typeface="+mn-ea"/>
              </a:rPr>
              <a:t>シグナリングサーバや他のクライアントとの接続を管理するエージェント</a:t>
            </a:r>
            <a:endParaRPr dirty="0">
              <a:ea typeface="Montserrat" charset="0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21" name="Content Placeholder 20" descr="p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70880" y="5214620"/>
            <a:ext cx="802005" cy="802005"/>
          </a:xfrm>
          <a:prstGeom prst="rect">
            <a:avLst/>
          </a:prstGeom>
        </p:spPr>
      </p:pic>
      <p:pic>
        <p:nvPicPr>
          <p:cNvPr id="22" name="Picture 21" descr="icons8-server-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25" y="3313430"/>
            <a:ext cx="802005" cy="802005"/>
          </a:xfrm>
          <a:prstGeom prst="rect">
            <a:avLst/>
          </a:prstGeom>
        </p:spPr>
      </p:pic>
      <p:pic>
        <p:nvPicPr>
          <p:cNvPr id="23" name="Content Placeholder 2" descr="p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1585" y="5204460"/>
            <a:ext cx="802005" cy="8020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" name="Text Box 24"/>
          <p:cNvSpPr txBox="1"/>
          <p:nvPr/>
        </p:nvSpPr>
        <p:spPr>
          <a:xfrm>
            <a:off x="7446010" y="2876550"/>
            <a:ext cx="1713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Signaling S</a:t>
            </a:r>
            <a:r>
              <a:rPr lang="en-US" altLang="en-US"/>
              <a:t>erver</a:t>
            </a:r>
            <a:endParaRPr lang="en-US" altLang="en-US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6146165" y="3834130"/>
            <a:ext cx="1663065" cy="12782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8783320" y="3813810"/>
            <a:ext cx="1693545" cy="12376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765925" y="5214620"/>
            <a:ext cx="761365" cy="708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Peer</a:t>
            </a:r>
            <a:endParaRPr lang="en-US" sz="1400"/>
          </a:p>
        </p:txBody>
      </p:sp>
      <p:sp>
        <p:nvSpPr>
          <p:cNvPr id="6" name="Oval 5"/>
          <p:cNvSpPr/>
          <p:nvPr/>
        </p:nvSpPr>
        <p:spPr>
          <a:xfrm>
            <a:off x="9297670" y="5204460"/>
            <a:ext cx="750570" cy="648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Peer</a:t>
            </a:r>
            <a:endParaRPr lang="en-US" sz="14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718425" y="5568315"/>
            <a:ext cx="14300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5"/>
          <p:cNvSpPr txBox="1"/>
          <p:nvPr/>
        </p:nvSpPr>
        <p:spPr>
          <a:xfrm>
            <a:off x="386080" y="2032635"/>
            <a:ext cx="110998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tx1"/>
                </a:solidFill>
                <a:ea typeface="Microsoft YaHei Light" panose="020B0502040204020203" pitchFamily="34" charset="-122"/>
                <a:cs typeface="Bradley Hand ITC" panose="03070402050302030203" charset="0"/>
                <a:sym typeface="+mn-ea"/>
              </a:rPr>
              <a:t>Peer ID</a:t>
            </a:r>
            <a:endParaRPr lang="en-US" altLang="zh-CN" sz="3200" dirty="0">
              <a:solidFill>
                <a:schemeClr val="tx1"/>
              </a:solidFill>
              <a:ea typeface="Microsoft YaHei Light" panose="020B0502040204020203" pitchFamily="34" charset="-122"/>
              <a:cs typeface="Bradley Hand ITC" panose="03070402050302030203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86080" y="2733040"/>
            <a:ext cx="1118933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Peer IDはPeerを一意に識別するためのID</a:t>
            </a:r>
            <a:endParaRPr dirty="0">
              <a:latin typeface="Century Gothic" panose="020B0502020202020204" pitchFamily="34" charset="0"/>
              <a:ea typeface="Montserrat" charset="0"/>
              <a:cs typeface="Montserrat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Peer IDは原則シグナリングサーバが生成しますが、</a:t>
            </a:r>
            <a:br>
              <a:rPr dirty="0">
                <a:latin typeface="Century Gothic" panose="020B0502020202020204" pitchFamily="34" charset="0"/>
                <a:ea typeface="Montserrat" charset="0"/>
                <a:cs typeface="Montserrat" charset="0"/>
              </a:rPr>
            </a:br>
            <a:r>
              <a:rPr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ユーザーが独自な値を指定することもでき</a:t>
            </a:r>
            <a:r>
              <a:rPr lang="ja-JP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る</a:t>
            </a:r>
            <a:endParaRPr lang="ja-JP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endParaRPr dirty="0">
              <a:ea typeface="Montserrat" charset="0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5"/>
          <p:cNvSpPr txBox="1"/>
          <p:nvPr/>
        </p:nvSpPr>
        <p:spPr>
          <a:xfrm>
            <a:off x="386080" y="295275"/>
            <a:ext cx="111893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/>
            <a:r>
              <a:rPr lang="en-US" sz="3200" dirty="0">
                <a:solidFill>
                  <a:schemeClr val="tx1"/>
                </a:solidFill>
                <a:ea typeface="Microsoft YaHei Light" panose="020B0502040204020203" pitchFamily="34" charset="-122"/>
                <a:cs typeface="Calibri" panose="020F0502020204030204" pitchFamily="34" charset="0"/>
                <a:sym typeface="+mn-ea"/>
              </a:rPr>
              <a:t>SDKのダウンロード</a:t>
            </a:r>
            <a:endParaRPr lang="en-US" altLang="en-US" sz="3200" dirty="0">
              <a:solidFill>
                <a:schemeClr val="tx1"/>
              </a:solidFill>
              <a:ea typeface="Microsoft YaHei Light" panose="020B0502040204020203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86080" y="1249680"/>
            <a:ext cx="111893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npmを利用する場合</a:t>
            </a:r>
            <a:r>
              <a:rPr lang="ja-JP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、</a:t>
            </a:r>
            <a:endParaRPr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     </a:t>
            </a:r>
            <a:r>
              <a:rPr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npmがインストールされている環境下で下記コマンドを実行します。</a:t>
            </a:r>
            <a:endParaRPr lang="ja-JP" altLang="en-US" dirty="0">
              <a:ea typeface="Montserrat" charset="0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3110" y="2542540"/>
            <a:ext cx="8587740" cy="6172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10" y="4206240"/>
            <a:ext cx="8587740" cy="188976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86080" y="3429635"/>
            <a:ext cx="1118933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§"/>
            </a:pPr>
            <a:r>
              <a:rPr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スクリプト上で、requireまたはimportを利用して、パッケージをインポートします。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5"/>
          <p:cNvSpPr txBox="1"/>
          <p:nvPr/>
        </p:nvSpPr>
        <p:spPr>
          <a:xfrm>
            <a:off x="386080" y="295275"/>
            <a:ext cx="111893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/>
            <a:r>
              <a:rPr lang="en-US" sz="3200" dirty="0">
                <a:solidFill>
                  <a:schemeClr val="tx1"/>
                </a:solidFill>
                <a:ea typeface="Microsoft YaHei Light" panose="020B0502040204020203" pitchFamily="34" charset="-122"/>
                <a:cs typeface="Calibri" panose="020F0502020204030204" pitchFamily="34" charset="0"/>
                <a:sym typeface="+mn-ea"/>
              </a:rPr>
              <a:t>SDKのダウンロード</a:t>
            </a:r>
            <a:endParaRPr lang="en-US" altLang="en-US" sz="3200" dirty="0">
              <a:solidFill>
                <a:schemeClr val="tx1"/>
              </a:solidFill>
              <a:ea typeface="Microsoft YaHei Light" panose="020B0502040204020203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86080" y="1249680"/>
            <a:ext cx="111893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CDNを利用する場合</a:t>
            </a:r>
            <a:r>
              <a:rPr lang="ja-JP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、</a:t>
            </a:r>
            <a:endParaRPr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     </a:t>
            </a:r>
            <a:r>
              <a:rPr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以下のスクリプト要素をHTMLファイルに追加します。</a:t>
            </a:r>
            <a:endParaRPr lang="ja-JP" altLang="en-US" dirty="0">
              <a:ea typeface="Montserrat" charset="0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0570" y="2542540"/>
            <a:ext cx="858012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9482138" y="2987675"/>
            <a:ext cx="1865313" cy="18637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609138" y="-7937"/>
            <a:ext cx="2582863" cy="2917825"/>
          </a:xfrm>
          <a:custGeom>
            <a:avLst/>
            <a:gdLst>
              <a:gd name="connsiteX0" fmla="*/ 464944 w 2582970"/>
              <a:gd name="connsiteY0" fmla="*/ 0 h 2918147"/>
              <a:gd name="connsiteX1" fmla="*/ 2582970 w 2582970"/>
              <a:gd name="connsiteY1" fmla="*/ 0 h 2918147"/>
              <a:gd name="connsiteX2" fmla="*/ 2582970 w 2582970"/>
              <a:gd name="connsiteY2" fmla="*/ 2698179 h 2918147"/>
              <a:gd name="connsiteX3" fmla="*/ 2566138 w 2582970"/>
              <a:gd name="connsiteY3" fmla="*/ 2708404 h 2918147"/>
              <a:gd name="connsiteX4" fmla="*/ 1737800 w 2582970"/>
              <a:gd name="connsiteY4" fmla="*/ 2918147 h 2918147"/>
              <a:gd name="connsiteX5" fmla="*/ 0 w 2582970"/>
              <a:gd name="connsiteY5" fmla="*/ 1180347 h 2918147"/>
              <a:gd name="connsiteX6" fmla="*/ 396829 w 2582970"/>
              <a:gd name="connsiteY6" fmla="*/ 74945 h 29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970" h="2918147">
                <a:moveTo>
                  <a:pt x="464944" y="0"/>
                </a:moveTo>
                <a:lnTo>
                  <a:pt x="2582970" y="0"/>
                </a:lnTo>
                <a:lnTo>
                  <a:pt x="2582970" y="2698179"/>
                </a:lnTo>
                <a:lnTo>
                  <a:pt x="2566138" y="2708404"/>
                </a:lnTo>
                <a:cubicBezTo>
                  <a:pt x="2319904" y="2842167"/>
                  <a:pt x="2037725" y="2918147"/>
                  <a:pt x="1737800" y="2918147"/>
                </a:cubicBezTo>
                <a:cubicBezTo>
                  <a:pt x="778040" y="2918147"/>
                  <a:pt x="0" y="2140107"/>
                  <a:pt x="0" y="1180347"/>
                </a:cubicBezTo>
                <a:cubicBezTo>
                  <a:pt x="0" y="760452"/>
                  <a:pt x="148922" y="375339"/>
                  <a:pt x="396829" y="74945"/>
                </a:cubicBezTo>
                <a:close/>
              </a:path>
            </a:pathLst>
          </a:cu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069263" y="1676400"/>
            <a:ext cx="1722438" cy="17224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990138" y="5594350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069638" y="5038725"/>
            <a:ext cx="603250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0621963" y="6037263"/>
            <a:ext cx="1570038" cy="820738"/>
          </a:xfrm>
          <a:custGeom>
            <a:avLst/>
            <a:gdLst>
              <a:gd name="connsiteX0" fmla="*/ 1049802 w 1569631"/>
              <a:gd name="connsiteY0" fmla="*/ 0 h 821301"/>
              <a:gd name="connsiteX1" fmla="*/ 1472572 w 1569631"/>
              <a:gd name="connsiteY1" fmla="*/ 85354 h 821301"/>
              <a:gd name="connsiteX2" fmla="*/ 1569631 w 1569631"/>
              <a:gd name="connsiteY2" fmla="*/ 138036 h 821301"/>
              <a:gd name="connsiteX3" fmla="*/ 1569631 w 1569631"/>
              <a:gd name="connsiteY3" fmla="*/ 821301 h 821301"/>
              <a:gd name="connsiteX4" fmla="*/ 0 w 1569631"/>
              <a:gd name="connsiteY4" fmla="*/ 821301 h 821301"/>
              <a:gd name="connsiteX5" fmla="*/ 49028 w 1569631"/>
              <a:gd name="connsiteY5" fmla="*/ 663358 h 821301"/>
              <a:gd name="connsiteX6" fmla="*/ 1049802 w 1569631"/>
              <a:gd name="connsiteY6" fmla="*/ 0 h 82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9631" h="821301">
                <a:moveTo>
                  <a:pt x="1049802" y="0"/>
                </a:moveTo>
                <a:cubicBezTo>
                  <a:pt x="1199765" y="0"/>
                  <a:pt x="1342629" y="30393"/>
                  <a:pt x="1472572" y="85354"/>
                </a:cubicBezTo>
                <a:lnTo>
                  <a:pt x="1569631" y="138036"/>
                </a:lnTo>
                <a:lnTo>
                  <a:pt x="1569631" y="821301"/>
                </a:lnTo>
                <a:lnTo>
                  <a:pt x="0" y="821301"/>
                </a:lnTo>
                <a:lnTo>
                  <a:pt x="49028" y="663358"/>
                </a:lnTo>
                <a:cubicBezTo>
                  <a:pt x="213912" y="273531"/>
                  <a:pt x="599914" y="0"/>
                  <a:pt x="1049802" y="0"/>
                </a:cubicBezTo>
                <a:close/>
              </a:path>
            </a:pathLst>
          </a:cu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931275" y="255588"/>
            <a:ext cx="1033463" cy="1035050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545888" y="3175000"/>
            <a:ext cx="482600" cy="4841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658350" y="5138738"/>
            <a:ext cx="322263" cy="32067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707313" y="4065588"/>
            <a:ext cx="785813" cy="785813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091613" y="4211638"/>
            <a:ext cx="398463" cy="398463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33804" name="组合 15"/>
          <p:cNvGrpSpPr/>
          <p:nvPr/>
        </p:nvGrpSpPr>
        <p:grpSpPr>
          <a:xfrm>
            <a:off x="1182688" y="2327275"/>
            <a:ext cx="1331912" cy="1331913"/>
            <a:chOff x="139391" y="1379571"/>
            <a:chExt cx="1651309" cy="1651309"/>
          </a:xfrm>
        </p:grpSpPr>
        <p:sp>
          <p:nvSpPr>
            <p:cNvPr id="17" name="椭圆 16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269291" y="1497662"/>
              <a:ext cx="1417094" cy="1415127"/>
            </a:xfrm>
            <a:prstGeom prst="ellipse">
              <a:avLst/>
            </a:prstGeom>
            <a:solidFill>
              <a:srgbClr val="F07474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3807" name="文本框 18"/>
            <p:cNvSpPr txBox="1"/>
            <p:nvPr/>
          </p:nvSpPr>
          <p:spPr>
            <a:xfrm>
              <a:off x="380159" y="1537176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ja-JP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あ</a:t>
              </a:r>
              <a:endParaRPr lang="ja-JP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33808" name="组合 19"/>
          <p:cNvGrpSpPr/>
          <p:nvPr/>
        </p:nvGrpSpPr>
        <p:grpSpPr>
          <a:xfrm>
            <a:off x="2572703" y="2327275"/>
            <a:ext cx="1331912" cy="1331913"/>
            <a:chOff x="139391" y="1379571"/>
            <a:chExt cx="1651309" cy="1651309"/>
          </a:xfrm>
        </p:grpSpPr>
        <p:sp>
          <p:nvSpPr>
            <p:cNvPr id="21" name="椭圆 20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69291" y="1497662"/>
              <a:ext cx="1417094" cy="1415127"/>
            </a:xfrm>
            <a:prstGeom prst="ellipse">
              <a:avLst/>
            </a:prstGeom>
            <a:solidFill>
              <a:srgbClr val="FFBF53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3811" name="文本框 22"/>
            <p:cNvSpPr txBox="1"/>
            <p:nvPr/>
          </p:nvSpPr>
          <p:spPr>
            <a:xfrm>
              <a:off x="370712" y="1549772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ja-JP" altLang="en-US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り</a:t>
              </a:r>
              <a:endParaRPr lang="ja-JP" altLang="en-US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25" name="椭圆 24"/>
          <p:cNvSpPr/>
          <p:nvPr/>
        </p:nvSpPr>
        <p:spPr>
          <a:xfrm>
            <a:off x="3956050" y="2336800"/>
            <a:ext cx="1332230" cy="133223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060825" y="2432050"/>
            <a:ext cx="1143000" cy="1141730"/>
          </a:xfrm>
          <a:prstGeom prst="ellipse">
            <a:avLst/>
          </a:prstGeom>
          <a:solidFill>
            <a:srgbClr val="02B3C5"/>
          </a:solidFill>
          <a:ln w="28575">
            <a:noFill/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33815" name="文本框 26"/>
          <p:cNvSpPr txBox="1"/>
          <p:nvPr/>
        </p:nvSpPr>
        <p:spPr>
          <a:xfrm>
            <a:off x="4142105" y="2422525"/>
            <a:ext cx="699770" cy="11068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ja-JP" altLang="en-US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が</a:t>
            </a:r>
            <a:endParaRPr lang="ja-JP" altLang="en-US" sz="6600" dirty="0">
              <a:solidFill>
                <a:schemeClr val="bg1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33816" name="组合 27"/>
          <p:cNvGrpSpPr/>
          <p:nvPr/>
        </p:nvGrpSpPr>
        <p:grpSpPr>
          <a:xfrm>
            <a:off x="5343525" y="2327275"/>
            <a:ext cx="1331913" cy="1331913"/>
            <a:chOff x="139391" y="1379571"/>
            <a:chExt cx="1651309" cy="1651309"/>
          </a:xfrm>
        </p:grpSpPr>
        <p:sp>
          <p:nvSpPr>
            <p:cNvPr id="29" name="椭圆 28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269291" y="1497662"/>
              <a:ext cx="1417095" cy="1415127"/>
            </a:xfrm>
            <a:prstGeom prst="ellipse">
              <a:avLst/>
            </a:prstGeom>
            <a:solidFill>
              <a:srgbClr val="6A3C7C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3819" name="文本框 30"/>
            <p:cNvSpPr txBox="1"/>
            <p:nvPr/>
          </p:nvSpPr>
          <p:spPr>
            <a:xfrm>
              <a:off x="374648" y="1537175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ja-JP" altLang="en-US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と</a:t>
              </a:r>
              <a:endParaRPr lang="ja-JP" altLang="en-US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33820" name="文本框 31"/>
          <p:cNvSpPr txBox="1"/>
          <p:nvPr/>
        </p:nvSpPr>
        <p:spPr>
          <a:xfrm>
            <a:off x="1525905" y="3812540"/>
            <a:ext cx="634619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>
              <a:buFont typeface="Arial" panose="020B0604020202020204" pitchFamily="34" charset="0"/>
            </a:pPr>
            <a:r>
              <a:rPr lang="ja-JP" altLang="zh-CN" sz="3200" dirty="0">
                <a:solidFill>
                  <a:srgbClr val="02B3C5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ご清聴ありがとうございました。</a:t>
            </a:r>
            <a:endParaRPr lang="ja-JP" altLang="zh-CN" sz="3200" dirty="0">
              <a:solidFill>
                <a:srgbClr val="02B3C5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4120" name="组合 27"/>
          <p:cNvGrpSpPr/>
          <p:nvPr/>
        </p:nvGrpSpPr>
        <p:grpSpPr>
          <a:xfrm>
            <a:off x="6750050" y="2352040"/>
            <a:ext cx="1331913" cy="1331913"/>
            <a:chOff x="139391" y="1379571"/>
            <a:chExt cx="1651309" cy="1651309"/>
          </a:xfrm>
        </p:grpSpPr>
        <p:sp>
          <p:nvSpPr>
            <p:cNvPr id="2" name="椭圆 28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" name="椭圆 29"/>
            <p:cNvSpPr/>
            <p:nvPr/>
          </p:nvSpPr>
          <p:spPr>
            <a:xfrm>
              <a:off x="266142" y="1497662"/>
              <a:ext cx="1417095" cy="1415127"/>
            </a:xfrm>
            <a:prstGeom prst="ellipse">
              <a:avLst/>
            </a:prstGeom>
            <a:solidFill>
              <a:srgbClr val="92D050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23" name="文本框 30"/>
            <p:cNvSpPr txBox="1"/>
            <p:nvPr/>
          </p:nvSpPr>
          <p:spPr>
            <a:xfrm>
              <a:off x="394330" y="1519855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ja-JP" altLang="en-US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う</a:t>
              </a:r>
              <a:endParaRPr lang="ja-JP" altLang="en-US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任意多边形 5"/>
          <p:cNvSpPr/>
          <p:nvPr/>
        </p:nvSpPr>
        <p:spPr>
          <a:xfrm rot="10800000">
            <a:off x="0" y="3940175"/>
            <a:ext cx="2582863" cy="2917825"/>
          </a:xfrm>
          <a:custGeom>
            <a:avLst/>
            <a:gdLst>
              <a:gd name="connsiteX0" fmla="*/ 464944 w 2582970"/>
              <a:gd name="connsiteY0" fmla="*/ 0 h 2918147"/>
              <a:gd name="connsiteX1" fmla="*/ 2582970 w 2582970"/>
              <a:gd name="connsiteY1" fmla="*/ 0 h 2918147"/>
              <a:gd name="connsiteX2" fmla="*/ 2582970 w 2582970"/>
              <a:gd name="connsiteY2" fmla="*/ 2698179 h 2918147"/>
              <a:gd name="connsiteX3" fmla="*/ 2566138 w 2582970"/>
              <a:gd name="connsiteY3" fmla="*/ 2708404 h 2918147"/>
              <a:gd name="connsiteX4" fmla="*/ 1737800 w 2582970"/>
              <a:gd name="connsiteY4" fmla="*/ 2918147 h 2918147"/>
              <a:gd name="connsiteX5" fmla="*/ 0 w 2582970"/>
              <a:gd name="connsiteY5" fmla="*/ 1180347 h 2918147"/>
              <a:gd name="connsiteX6" fmla="*/ 396829 w 2582970"/>
              <a:gd name="connsiteY6" fmla="*/ 74945 h 29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970" h="2918147">
                <a:moveTo>
                  <a:pt x="464944" y="0"/>
                </a:moveTo>
                <a:lnTo>
                  <a:pt x="2582970" y="0"/>
                </a:lnTo>
                <a:lnTo>
                  <a:pt x="2582970" y="2698179"/>
                </a:lnTo>
                <a:lnTo>
                  <a:pt x="2566138" y="2708404"/>
                </a:lnTo>
                <a:cubicBezTo>
                  <a:pt x="2319904" y="2842167"/>
                  <a:pt x="2037725" y="2918147"/>
                  <a:pt x="1737800" y="2918147"/>
                </a:cubicBezTo>
                <a:cubicBezTo>
                  <a:pt x="778040" y="2918147"/>
                  <a:pt x="0" y="2140107"/>
                  <a:pt x="0" y="1180347"/>
                </a:cubicBezTo>
                <a:cubicBezTo>
                  <a:pt x="0" y="760452"/>
                  <a:pt x="148922" y="375339"/>
                  <a:pt x="396829" y="74945"/>
                </a:cubicBezTo>
                <a:close/>
              </a:path>
            </a:pathLst>
          </a:cu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30500" y="4843463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546475" y="3638550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433513" y="3789363"/>
            <a:ext cx="1035050" cy="1035050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730500" y="3013075"/>
            <a:ext cx="484188" cy="4841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148138" y="4664075"/>
            <a:ext cx="322263" cy="32067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203" name="文本框 42"/>
          <p:cNvSpPr txBox="1"/>
          <p:nvPr/>
        </p:nvSpPr>
        <p:spPr>
          <a:xfrm>
            <a:off x="5744210" y="449580"/>
            <a:ext cx="426212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ja-JP" altLang="zh-CN" sz="4400" dirty="0">
                <a:solidFill>
                  <a:srgbClr val="02B3C5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アジャンダ</a:t>
            </a:r>
            <a:r>
              <a:rPr lang="ja-JP" altLang="zh-CN" sz="4400" dirty="0">
                <a:solidFill>
                  <a:srgbClr val="02B3C5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ー</a:t>
            </a:r>
            <a:endParaRPr lang="ja-JP" altLang="zh-CN" sz="4400" dirty="0">
              <a:solidFill>
                <a:srgbClr val="02B3C5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744210" y="1431290"/>
            <a:ext cx="4964430" cy="4615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1. WebRTC </a:t>
            </a:r>
            <a:endParaRPr lang="en-US" altLang="ja-JP" sz="2800" b="1" dirty="0">
              <a:solidFill>
                <a:schemeClr val="tx1"/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ja-JP" sz="2800" b="1" dirty="0">
                <a:solidFill>
                  <a:schemeClr val="tx1"/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2. Signaling Server</a:t>
            </a:r>
            <a:endParaRPr lang="en-US" altLang="ja-JP" sz="2800" b="1" dirty="0">
              <a:solidFill>
                <a:schemeClr val="tx1"/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ja-JP" sz="2800" b="1" dirty="0">
                <a:solidFill>
                  <a:schemeClr val="tx1"/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3. Stun Server</a:t>
            </a:r>
            <a:endParaRPr lang="en-US" altLang="ja-JP" sz="2800" b="1" dirty="0">
              <a:solidFill>
                <a:schemeClr val="tx1"/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ja-JP" sz="2800" b="1" dirty="0">
                <a:solidFill>
                  <a:schemeClr val="tx1"/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4. Turn Server</a:t>
            </a:r>
            <a:endParaRPr lang="en-US" altLang="ja-JP" sz="2800" b="1" dirty="0">
              <a:solidFill>
                <a:schemeClr val="tx1"/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ja-JP" sz="2800" b="1" dirty="0">
                <a:solidFill>
                  <a:schemeClr val="tx1"/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5. </a:t>
            </a:r>
            <a:r>
              <a:rPr lang="en-US" altLang="zh-CN" sz="2800" b="1" dirty="0">
                <a:solidFill>
                  <a:schemeClr val="tx1"/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WebRTC </a:t>
            </a:r>
            <a:r>
              <a:rPr lang="en-US" altLang="ja-JP" sz="2800" b="1" dirty="0">
                <a:solidFill>
                  <a:schemeClr val="tx1"/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Architecture</a:t>
            </a:r>
            <a:endParaRPr lang="en-US" altLang="ja-JP" sz="2800" b="1" dirty="0">
              <a:solidFill>
                <a:schemeClr val="tx1"/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ja-JP" sz="2800" b="1" dirty="0">
                <a:solidFill>
                  <a:schemeClr val="tx1"/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6. WebRTCの商用サービス</a:t>
            </a:r>
            <a:endParaRPr lang="en-US" altLang="ja-JP" sz="2800" b="1" dirty="0">
              <a:solidFill>
                <a:schemeClr val="tx1"/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ja-JP" sz="2800" b="1" dirty="0">
                <a:solidFill>
                  <a:schemeClr val="tx1"/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7.  </a:t>
            </a:r>
            <a:r>
              <a:rPr lang="en-US" altLang="ja-JP" sz="2800" b="1" dirty="0"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SkyWay  JavaScript SDK</a:t>
            </a:r>
            <a:endParaRPr lang="ja-JP" altLang="en-US" sz="2800" b="1" dirty="0">
              <a:solidFill>
                <a:schemeClr val="tx1"/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8351838" y="43910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923338" y="41322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178800" y="39211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205288" y="1533525"/>
            <a:ext cx="3748088" cy="3748088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480300" y="4310063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606800" y="1685925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871913" y="2357438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381375" y="2170113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225" name="文本框 15"/>
          <p:cNvSpPr txBox="1"/>
          <p:nvPr/>
        </p:nvSpPr>
        <p:spPr>
          <a:xfrm>
            <a:off x="4827270" y="2992438"/>
            <a:ext cx="2503488" cy="829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sz="4800" b="1" dirty="0"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WebRTC</a:t>
            </a:r>
            <a:endParaRPr lang="zh-CN" altLang="en-US" sz="4800" dirty="0">
              <a:solidFill>
                <a:schemeClr val="bg1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文本框 5"/>
          <p:cNvSpPr txBox="1"/>
          <p:nvPr/>
        </p:nvSpPr>
        <p:spPr>
          <a:xfrm>
            <a:off x="386080" y="295275"/>
            <a:ext cx="1114933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rgbClr val="40404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WebRTC</a:t>
            </a:r>
            <a:endParaRPr lang="zh-CN" altLang="en-US" sz="3200" dirty="0">
              <a:solidFill>
                <a:srgbClr val="40404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86080" y="1082040"/>
            <a:ext cx="1114996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dirty="0">
                <a:ea typeface="Montserrat" charset="0"/>
                <a:cs typeface="Calibri" panose="020F0502020204030204" pitchFamily="34" charset="0"/>
                <a:sym typeface="+mn-ea"/>
              </a:rPr>
              <a:t>WebRTCとは、「Web Real-Time Communication」の略称</a:t>
            </a:r>
            <a:endParaRPr lang="en-US" dirty="0">
              <a:solidFill>
                <a:schemeClr val="tx1"/>
              </a:solidFill>
              <a:ea typeface="Montserrat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dirty="0">
                <a:ea typeface="Montserrat" charset="0"/>
                <a:cs typeface="Calibri" panose="020F0502020204030204" pitchFamily="34" charset="0"/>
                <a:sym typeface="+mn-ea"/>
              </a:rPr>
              <a:t>Webブラウザ間でP2P通信をするための仕様                                                                                             </a:t>
            </a:r>
            <a:endParaRPr lang="en-US" dirty="0">
              <a:solidFill>
                <a:schemeClr val="tx1"/>
              </a:solidFill>
              <a:ea typeface="Montserrat" charset="0"/>
              <a:cs typeface="Calibri" panose="020F0502020204030204" pitchFamily="34" charset="0"/>
            </a:endParaRPr>
          </a:p>
          <a:p>
            <a:pPr indent="0" algn="l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dirty="0">
                <a:ea typeface="Montserrat" charset="0"/>
                <a:cs typeface="Calibri" panose="020F0502020204030204" pitchFamily="34" charset="0"/>
                <a:sym typeface="+mn-ea"/>
              </a:rPr>
              <a:t>     (Peer to Peer</a:t>
            </a:r>
            <a:r>
              <a:rPr lang="ja-JP" altLang="en-US" dirty="0">
                <a:ea typeface="Montserrat" charset="0"/>
                <a:cs typeface="Calibri" panose="020F0502020204030204" pitchFamily="34" charset="0"/>
                <a:sym typeface="+mn-ea"/>
              </a:rPr>
              <a:t>　</a:t>
            </a:r>
            <a:r>
              <a:rPr lang="en-US" altLang="ja-JP" dirty="0">
                <a:ea typeface="Montserrat" charset="0"/>
                <a:cs typeface="Calibri" panose="020F0502020204030204" pitchFamily="34" charset="0"/>
                <a:sym typeface="+mn-ea"/>
              </a:rPr>
              <a:t>→</a:t>
            </a:r>
            <a:r>
              <a:rPr lang="en-US" dirty="0">
                <a:ea typeface="Montserrat" charset="0"/>
                <a:cs typeface="Calibri" panose="020F0502020204030204" pitchFamily="34" charset="0"/>
                <a:sym typeface="+mn-ea"/>
              </a:rPr>
              <a:t> </a:t>
            </a:r>
            <a:r>
              <a:rPr lang="ja-JP" altLang="en-US" dirty="0">
                <a:ea typeface="Montserrat" charset="0"/>
                <a:cs typeface="Calibri" panose="020F0502020204030204" pitchFamily="34" charset="0"/>
                <a:sym typeface="+mn-ea"/>
              </a:rPr>
              <a:t>　サーバーを介さず、端末同士が直接通信できるようにする</a:t>
            </a:r>
            <a:r>
              <a:rPr lang="en-US" altLang="en-US" dirty="0">
                <a:ea typeface="Montserrat" charset="0"/>
                <a:cs typeface="Calibri" panose="020F0502020204030204" pitchFamily="34" charset="0"/>
                <a:sym typeface="+mn-ea"/>
              </a:rPr>
              <a:t>)</a:t>
            </a:r>
            <a:endParaRPr lang="ja-JP" altLang="en-US" dirty="0">
              <a:solidFill>
                <a:schemeClr val="tx1"/>
              </a:solidFill>
              <a:ea typeface="Montserrat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dirty="0">
                <a:ea typeface="Montserrat" charset="0"/>
                <a:cs typeface="Calibri" panose="020F0502020204030204" pitchFamily="34" charset="0"/>
                <a:sym typeface="+mn-ea"/>
              </a:rPr>
              <a:t>プラグインやフレームワークを必要とせずにブラウザ・モバイル間でデータの交換</a:t>
            </a:r>
            <a:r>
              <a:rPr lang="ja-JP" altLang="en-US" dirty="0">
                <a:ea typeface="Montserrat" charset="0"/>
                <a:cs typeface="Calibri" panose="020F0502020204030204" pitchFamily="34" charset="0"/>
                <a:sym typeface="+mn-ea"/>
              </a:rPr>
              <a:t>できる、ビデオ、</a:t>
            </a:r>
            <a:r>
              <a:rPr lang="en-US" altLang="ja-JP" dirty="0">
                <a:ea typeface="Montserrat" charset="0"/>
                <a:cs typeface="Calibri" panose="020F0502020204030204" pitchFamily="34" charset="0"/>
                <a:sym typeface="+mn-ea"/>
              </a:rPr>
              <a:t>オーディオ、メッセージ </a:t>
            </a:r>
            <a:r>
              <a:rPr lang="ja-JP" altLang="en-US" dirty="0">
                <a:ea typeface="Montserrat" charset="0"/>
                <a:cs typeface="Calibri" panose="020F0502020204030204" pitchFamily="34" charset="0"/>
                <a:sym typeface="+mn-ea"/>
              </a:rPr>
              <a:t>チャットが</a:t>
            </a:r>
            <a:r>
              <a:rPr lang="ja-JP" altLang="en-US" dirty="0">
                <a:ea typeface="Montserrat" charset="0"/>
                <a:cs typeface="Calibri" panose="020F0502020204030204" pitchFamily="34" charset="0"/>
                <a:sym typeface="+mn-ea"/>
              </a:rPr>
              <a:t>できる</a:t>
            </a:r>
            <a:endParaRPr lang="ja-JP" altLang="en-US" dirty="0">
              <a:ea typeface="Montserrat" charset="0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5"/>
          <p:cNvSpPr txBox="1"/>
          <p:nvPr/>
        </p:nvSpPr>
        <p:spPr>
          <a:xfrm>
            <a:off x="386080" y="295275"/>
            <a:ext cx="110998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b="1" dirty="0">
                <a:solidFill>
                  <a:schemeClr val="tx1"/>
                </a:solidFill>
                <a:ea typeface="Microsoft YaHei Light" panose="020B0502040204020203" pitchFamily="34" charset="-122"/>
                <a:cs typeface="Bradley Hand ITC" panose="03070402050302030203" charset="0"/>
                <a:sym typeface="+mn-ea"/>
              </a:rPr>
              <a:t>シグナリングサーバー</a:t>
            </a:r>
            <a:endParaRPr lang="en-US" altLang="zh-CN" sz="3200" b="1" dirty="0">
              <a:solidFill>
                <a:schemeClr val="tx1"/>
              </a:solidFill>
              <a:ea typeface="Microsoft YaHei Light" panose="020B0502040204020203" pitchFamily="34" charset="-122"/>
              <a:cs typeface="Bradley Hand ITC" panose="03070402050302030203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86080" y="1127125"/>
            <a:ext cx="111893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dirty="0">
                <a:ea typeface="Montserrat" charset="0"/>
                <a:cs typeface="Calibri" panose="020F0502020204030204" pitchFamily="34" charset="0"/>
                <a:sym typeface="+mn-ea"/>
              </a:rPr>
              <a:t>通信相手に関する</a:t>
            </a:r>
            <a:r>
              <a:rPr lang="ja-JP" dirty="0">
                <a:ea typeface="Montserrat" charset="0"/>
                <a:cs typeface="Calibri" panose="020F0502020204030204" pitchFamily="34" charset="0"/>
                <a:sym typeface="+mn-ea"/>
              </a:rPr>
              <a:t>必要な</a:t>
            </a:r>
            <a:r>
              <a:rPr dirty="0">
                <a:ea typeface="Montserrat" charset="0"/>
                <a:cs typeface="Calibri" panose="020F0502020204030204" pitchFamily="34" charset="0"/>
                <a:sym typeface="+mn-ea"/>
              </a:rPr>
              <a:t>情報を得</a:t>
            </a:r>
            <a:r>
              <a:rPr lang="ja-JP" dirty="0">
                <a:ea typeface="Montserrat" charset="0"/>
                <a:cs typeface="Calibri" panose="020F0502020204030204" pitchFamily="34" charset="0"/>
                <a:sym typeface="+mn-ea"/>
              </a:rPr>
              <a:t>て交換する</a:t>
            </a:r>
            <a:endParaRPr lang="ja-JP" dirty="0">
              <a:ea typeface="Montserrat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ja-JP" dirty="0">
                <a:ea typeface="Montserrat" charset="0"/>
                <a:cs typeface="Calibri" panose="020F0502020204030204" pitchFamily="34" charset="0"/>
                <a:sym typeface="+mn-ea"/>
              </a:rPr>
              <a:t>交換データはSDP</a:t>
            </a:r>
            <a:r>
              <a:rPr lang="en-US" dirty="0">
                <a:ea typeface="Montserrat" charset="0"/>
                <a:cs typeface="Calibri" panose="020F0502020204030204" pitchFamily="34" charset="0"/>
                <a:sym typeface="+mn-ea"/>
              </a:rPr>
              <a:t>( session description protocol) </a:t>
            </a:r>
            <a:r>
              <a:rPr lang="ja-JP" altLang="en-US" dirty="0">
                <a:ea typeface="Montserrat" charset="0"/>
                <a:cs typeface="Calibri" panose="020F0502020204030204" pitchFamily="34" charset="0"/>
                <a:sym typeface="+mn-ea"/>
              </a:rPr>
              <a:t>と</a:t>
            </a:r>
            <a:r>
              <a:rPr lang="en-US" altLang="en-US" dirty="0">
                <a:ea typeface="Montserrat" charset="0"/>
                <a:cs typeface="Calibri" panose="020F0502020204030204" pitchFamily="34" charset="0"/>
                <a:sym typeface="+mn-ea"/>
              </a:rPr>
              <a:t> ICE candidate</a:t>
            </a:r>
            <a:endParaRPr lang="en-US">
              <a:cs typeface="Calibri" panose="020F0502020204030204" pitchFamily="34" charset="0"/>
            </a:endParaRPr>
          </a:p>
        </p:txBody>
      </p:sp>
      <p:pic>
        <p:nvPicPr>
          <p:cNvPr id="21" name="Content Placeholder 20" descr="p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70880" y="5214620"/>
            <a:ext cx="802005" cy="802005"/>
          </a:xfrm>
          <a:prstGeom prst="rect">
            <a:avLst/>
          </a:prstGeom>
        </p:spPr>
      </p:pic>
      <p:pic>
        <p:nvPicPr>
          <p:cNvPr id="22" name="Picture 21" descr="icons8-server-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25" y="3313430"/>
            <a:ext cx="802005" cy="802005"/>
          </a:xfrm>
          <a:prstGeom prst="rect">
            <a:avLst/>
          </a:prstGeom>
        </p:spPr>
      </p:pic>
      <p:pic>
        <p:nvPicPr>
          <p:cNvPr id="23" name="Content Placeholder 2" descr="p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1585" y="5204460"/>
            <a:ext cx="802005" cy="80200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4" name="Straight Arrow Connector 23"/>
          <p:cNvCxnSpPr/>
          <p:nvPr/>
        </p:nvCxnSpPr>
        <p:spPr>
          <a:xfrm flipV="1">
            <a:off x="6438900" y="3886835"/>
            <a:ext cx="1227455" cy="1105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7446010" y="2876550"/>
            <a:ext cx="1713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Signaling S</a:t>
            </a:r>
            <a:r>
              <a:rPr lang="en-US" altLang="en-US"/>
              <a:t>erver</a:t>
            </a:r>
            <a:endParaRPr lang="en-US" alt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820535" y="5502910"/>
            <a:ext cx="31343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8038465" y="5117465"/>
            <a:ext cx="699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P2P</a:t>
            </a:r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6110605" y="4123055"/>
            <a:ext cx="994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signaling</a:t>
            </a:r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9665970" y="4105275"/>
            <a:ext cx="994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signaling</a:t>
            </a:r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8928100" y="3866515"/>
            <a:ext cx="1442720" cy="1124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5"/>
          <p:cNvSpPr txBox="1"/>
          <p:nvPr/>
        </p:nvSpPr>
        <p:spPr>
          <a:xfrm>
            <a:off x="386080" y="295275"/>
            <a:ext cx="110998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ea typeface="Microsoft YaHei Light" panose="020B0502040204020203" pitchFamily="34" charset="-122"/>
                <a:cs typeface="Calibri" panose="020F0502020204030204" pitchFamily="34" charset="0"/>
                <a:sym typeface="+mn-ea"/>
              </a:rPr>
              <a:t>SDP ( session description protocol )</a:t>
            </a:r>
            <a:endParaRPr lang="en-US" altLang="zh-CN" sz="3200" b="1" dirty="0">
              <a:solidFill>
                <a:schemeClr val="tx1"/>
              </a:solidFill>
              <a:ea typeface="Microsoft YaHei Light" panose="020B0502040204020203" pitchFamily="34" charset="-122"/>
              <a:cs typeface="Bradley Hand ITC" panose="03070402050302030203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86080" y="1147445"/>
            <a:ext cx="1118933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dirty="0">
                <a:ea typeface="Montserrat" charset="0"/>
                <a:cs typeface="Calibri" panose="020F0502020204030204" pitchFamily="34" charset="0"/>
                <a:sym typeface="+mn-ea"/>
              </a:rPr>
              <a:t>Webブラウザ間で通信をする</a:t>
            </a:r>
            <a:r>
              <a:rPr lang="ja-JP" altLang="en-US" dirty="0">
                <a:ea typeface="Montserrat" charset="0"/>
                <a:cs typeface="Calibri" panose="020F0502020204030204" pitchFamily="34" charset="0"/>
                <a:sym typeface="+mn-ea"/>
              </a:rPr>
              <a:t>ための</a:t>
            </a:r>
            <a:r>
              <a:rPr lang="en-US" dirty="0">
                <a:ea typeface="Montserrat" charset="0"/>
                <a:cs typeface="Calibri" panose="020F0502020204030204" pitchFamily="34" charset="0"/>
                <a:sym typeface="+mn-ea"/>
              </a:rPr>
              <a:t>セッション記述プロトコル</a:t>
            </a:r>
            <a:endParaRPr lang="en-US">
              <a:cs typeface="Calibri" panose="020F0502020204030204" pitchFamily="34" charset="0"/>
            </a:endParaRPr>
          </a:p>
        </p:txBody>
      </p:sp>
      <p:sp>
        <p:nvSpPr>
          <p:cNvPr id="17" name="文本框 5"/>
          <p:cNvSpPr txBox="1"/>
          <p:nvPr/>
        </p:nvSpPr>
        <p:spPr>
          <a:xfrm>
            <a:off x="386080" y="2562225"/>
            <a:ext cx="111899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ea typeface="Microsoft YaHei Light" panose="020B0502040204020203" pitchFamily="34" charset="-122"/>
                <a:cs typeface="Calibri" panose="020F0502020204030204" pitchFamily="34" charset="0"/>
                <a:sym typeface="+mn-ea"/>
              </a:rPr>
              <a:t>ICE Candidate</a:t>
            </a:r>
            <a:endParaRPr lang="en-US" altLang="zh-CN" sz="3200" dirty="0">
              <a:solidFill>
                <a:schemeClr val="tx1"/>
              </a:solidFill>
              <a:ea typeface="Microsoft YaHei Light" panose="020B0502040204020203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387985" y="3498850"/>
            <a:ext cx="1118933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dirty="0">
                <a:ea typeface="Montserrat" charset="0"/>
                <a:cs typeface="Montserrat" charset="0"/>
                <a:sym typeface="+mn-ea"/>
              </a:rPr>
              <a:t>メディアに関する情報を交換するだけでなく、ピアはネットワーク接続に関する情報を交換する</a:t>
            </a:r>
            <a:r>
              <a:rPr lang="ja-JP" dirty="0">
                <a:ea typeface="Montserrat" charset="0"/>
                <a:cs typeface="Montserrat" charset="0"/>
                <a:sym typeface="+mn-ea"/>
              </a:rPr>
              <a:t>必要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5"/>
          <p:cNvSpPr txBox="1"/>
          <p:nvPr/>
        </p:nvSpPr>
        <p:spPr>
          <a:xfrm>
            <a:off x="386080" y="295275"/>
            <a:ext cx="111893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tx1"/>
                </a:solidFill>
                <a:ea typeface="Microsoft YaHei Light" panose="020B0502040204020203" pitchFamily="34" charset="-122"/>
                <a:cs typeface="Calibri" panose="020F0502020204030204" pitchFamily="34" charset="0"/>
                <a:sym typeface="+mn-ea"/>
              </a:rPr>
              <a:t>STUN </a:t>
            </a:r>
            <a:r>
              <a:rPr lang="ja-JP" altLang="en-US" sz="3200" dirty="0">
                <a:solidFill>
                  <a:schemeClr val="tx1"/>
                </a:solidFill>
                <a:ea typeface="Microsoft YaHei Light" panose="020B0502040204020203" pitchFamily="34" charset="-122"/>
                <a:cs typeface="Calibri" panose="020F0502020204030204" pitchFamily="34" charset="0"/>
                <a:sym typeface="+mn-ea"/>
              </a:rPr>
              <a:t>サーバー</a:t>
            </a:r>
            <a:endParaRPr lang="ja-JP" altLang="en-US" sz="3200" dirty="0">
              <a:solidFill>
                <a:schemeClr val="tx1"/>
              </a:solidFill>
              <a:ea typeface="Microsoft YaHei Light" panose="020B0502040204020203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86080" y="1249680"/>
            <a:ext cx="1118933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dirty="0">
                <a:ea typeface="Montserrat" charset="0"/>
                <a:cs typeface="Calibri" panose="020F0502020204030204" pitchFamily="34" charset="0"/>
                <a:sym typeface="+mn-ea"/>
              </a:rPr>
              <a:t>ICE candidate </a:t>
            </a:r>
            <a:r>
              <a:rPr lang="ja-JP" dirty="0">
                <a:ea typeface="Montserrat" charset="0"/>
                <a:cs typeface="Calibri" panose="020F0502020204030204" pitchFamily="34" charset="0"/>
                <a:sym typeface="+mn-ea"/>
              </a:rPr>
              <a:t>データを</a:t>
            </a:r>
            <a:r>
              <a:rPr dirty="0">
                <a:ea typeface="Montserrat" charset="0"/>
                <a:cs typeface="Calibri" panose="020F0502020204030204" pitchFamily="34" charset="0"/>
                <a:sym typeface="+mn-ea"/>
              </a:rPr>
              <a:t>STUNサーバー</a:t>
            </a:r>
            <a:r>
              <a:rPr lang="ja-JP" dirty="0">
                <a:ea typeface="Montserrat" charset="0"/>
                <a:cs typeface="Calibri" panose="020F0502020204030204" pitchFamily="34" charset="0"/>
                <a:sym typeface="+mn-ea"/>
              </a:rPr>
              <a:t>得る</a:t>
            </a:r>
            <a:endParaRPr lang="ja-JP" dirty="0">
              <a:ea typeface="Montserrat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ja-JP" dirty="0">
                <a:ea typeface="Montserrat" charset="0"/>
                <a:cs typeface="Calibri" panose="020F0502020204030204" pitchFamily="34" charset="0"/>
                <a:sym typeface="+mn-ea"/>
              </a:rPr>
              <a:t>自身のIPアドレスとNAT</a:t>
            </a:r>
            <a:r>
              <a:rPr lang="en-US" dirty="0">
                <a:ea typeface="Montserrat" charset="0"/>
                <a:cs typeface="Calibri" panose="020F0502020204030204" pitchFamily="34" charset="0"/>
                <a:sym typeface="+mn-ea"/>
              </a:rPr>
              <a:t>(ネットワークアドレス)</a:t>
            </a:r>
            <a:r>
              <a:rPr lang="ja-JP" dirty="0">
                <a:ea typeface="Montserrat" charset="0"/>
                <a:cs typeface="Calibri" panose="020F0502020204030204" pitchFamily="34" charset="0"/>
                <a:sym typeface="+mn-ea"/>
              </a:rPr>
              <a:t>データ</a:t>
            </a:r>
            <a:endParaRPr lang="ja-JP" dirty="0">
              <a:ea typeface="Montserrat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ja-JP" dirty="0">
                <a:ea typeface="Montserrat" charset="0"/>
                <a:cs typeface="Calibri" panose="020F0502020204030204" pitchFamily="34" charset="0"/>
                <a:sym typeface="+mn-ea"/>
              </a:rPr>
              <a:t>15〜20％のSTUNサーバーに障害が発生した場合、P2Pのような通信ができません。そこで、考えられたのが「TURNサーバー」です。</a:t>
            </a:r>
            <a:endParaRPr lang="en-US">
              <a:cs typeface="Calibri" panose="020F0502020204030204" pitchFamily="34" charset="0"/>
            </a:endParaRPr>
          </a:p>
        </p:txBody>
      </p:sp>
      <p:pic>
        <p:nvPicPr>
          <p:cNvPr id="3" name="Content Placeholder 2" descr="p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74055" y="5801995"/>
            <a:ext cx="802005" cy="802005"/>
          </a:xfrm>
          <a:prstGeom prst="rect">
            <a:avLst/>
          </a:prstGeom>
        </p:spPr>
      </p:pic>
      <p:pic>
        <p:nvPicPr>
          <p:cNvPr id="6" name="Picture 5" descr="icons8-server-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400" y="4058285"/>
            <a:ext cx="802005" cy="80200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6442075" y="4483735"/>
            <a:ext cx="1227455" cy="1105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7534910" y="3628390"/>
            <a:ext cx="1530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STUN S</a:t>
            </a:r>
            <a:r>
              <a:rPr lang="en-US" altLang="en-US"/>
              <a:t>erver</a:t>
            </a:r>
            <a:endParaRPr lang="en-US" alt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574155" y="4655820"/>
            <a:ext cx="1166495" cy="1044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7010400" y="5497830"/>
            <a:ext cx="22917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IP:123,456,789,012</a:t>
            </a:r>
            <a:br>
              <a:rPr lang="en-US"/>
            </a:br>
            <a:r>
              <a:rPr lang="en-US"/>
              <a:t>port:123456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5"/>
          <p:cNvSpPr txBox="1"/>
          <p:nvPr/>
        </p:nvSpPr>
        <p:spPr>
          <a:xfrm>
            <a:off x="386080" y="285115"/>
            <a:ext cx="111893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ea typeface="Microsoft YaHei Light" panose="020B0502040204020203" pitchFamily="34" charset="-122"/>
                <a:cs typeface="Calibri" panose="020F0502020204030204" pitchFamily="34" charset="0"/>
                <a:sym typeface="+mn-ea"/>
              </a:rPr>
              <a:t>TURN </a:t>
            </a:r>
            <a:r>
              <a:rPr lang="ja-JP" altLang="en-US" sz="3200" dirty="0">
                <a:ea typeface="Microsoft YaHei Light" panose="020B0502040204020203" pitchFamily="34" charset="-122"/>
                <a:cs typeface="Calibri" panose="020F0502020204030204" pitchFamily="34" charset="0"/>
                <a:sym typeface="+mn-ea"/>
              </a:rPr>
              <a:t>サーバー</a:t>
            </a:r>
            <a:endParaRPr lang="ja-JP" altLang="en-US" sz="3200" dirty="0">
              <a:solidFill>
                <a:schemeClr val="tx1"/>
              </a:solidFill>
              <a:ea typeface="Microsoft YaHei Light" panose="020B0502040204020203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86080" y="1249680"/>
            <a:ext cx="1118933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>
                <a:ea typeface="Montserrat" charset="0"/>
                <a:cs typeface="Calibri" panose="020F0502020204030204" pitchFamily="34" charset="0"/>
                <a:sym typeface="+mn-ea"/>
              </a:rPr>
              <a:t>TURNサーバーでは、通信の際に発生するストリームデータの受け渡しをするブリッジの役割を担います。</a:t>
            </a:r>
            <a:endParaRPr lang="en-US">
              <a:cs typeface="Calibri" panose="020F0502020204030204" pitchFamily="34" charset="0"/>
            </a:endParaRPr>
          </a:p>
        </p:txBody>
      </p:sp>
      <p:pic>
        <p:nvPicPr>
          <p:cNvPr id="3" name="Content Placeholder 2" descr="p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74055" y="4725670"/>
            <a:ext cx="802005" cy="802005"/>
          </a:xfrm>
          <a:prstGeom prst="rect">
            <a:avLst/>
          </a:prstGeom>
        </p:spPr>
      </p:pic>
      <p:pic>
        <p:nvPicPr>
          <p:cNvPr id="6" name="Picture 5" descr="icons8-server-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400" y="2824480"/>
            <a:ext cx="802005" cy="802005"/>
          </a:xfrm>
          <a:prstGeom prst="rect">
            <a:avLst/>
          </a:prstGeom>
        </p:spPr>
      </p:pic>
      <p:pic>
        <p:nvPicPr>
          <p:cNvPr id="7" name="Content Placeholder 2" descr="p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4760" y="4725670"/>
            <a:ext cx="802005" cy="80200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6442075" y="3397885"/>
            <a:ext cx="1227455" cy="1105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s 9"/>
          <p:cNvSpPr/>
          <p:nvPr/>
        </p:nvSpPr>
        <p:spPr>
          <a:xfrm>
            <a:off x="5225415" y="3387725"/>
            <a:ext cx="1216660" cy="52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DATA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10057130" y="3387725"/>
            <a:ext cx="1216660" cy="52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DATA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7449185" y="2387600"/>
            <a:ext cx="1530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TURN S</a:t>
            </a:r>
            <a:r>
              <a:rPr lang="en-US" altLang="en-US"/>
              <a:t>erver</a:t>
            </a:r>
            <a:endParaRPr lang="en-US" alt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876665" y="3377565"/>
            <a:ext cx="1470660" cy="1075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文本框 5"/>
          <p:cNvSpPr txBox="1"/>
          <p:nvPr/>
        </p:nvSpPr>
        <p:spPr>
          <a:xfrm>
            <a:off x="385763" y="295275"/>
            <a:ext cx="4252912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l"/>
            <a:r>
              <a:rPr lang="en-US" altLang="ja-JP" sz="3200" dirty="0">
                <a:solidFill>
                  <a:schemeClr val="tx1"/>
                </a:solidFill>
                <a:ea typeface="Microsoft YaHei Light" panose="020B0502040204020203" pitchFamily="34" charset="-122"/>
                <a:cs typeface="Calibri" panose="020F0502020204030204" pitchFamily="34" charset="0"/>
                <a:sym typeface="+mn-ea"/>
              </a:rPr>
              <a:t>WebRTC Architecture</a:t>
            </a:r>
            <a:endParaRPr lang="en-US" altLang="ja-JP" sz="3200" dirty="0">
              <a:solidFill>
                <a:schemeClr val="tx1"/>
              </a:solidFill>
              <a:ea typeface="Microsoft YaHei Light" panose="020B0502040204020203" pitchFamily="34" charset="-122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2" name="Picture 1" descr="pers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9300" y="2852420"/>
            <a:ext cx="884555" cy="884555"/>
          </a:xfrm>
          <a:prstGeom prst="rect">
            <a:avLst/>
          </a:prstGeom>
        </p:spPr>
      </p:pic>
      <p:pic>
        <p:nvPicPr>
          <p:cNvPr id="6" name="Picture 5" descr="pers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0575" y="2853690"/>
            <a:ext cx="884555" cy="884555"/>
          </a:xfrm>
          <a:prstGeom prst="rect">
            <a:avLst/>
          </a:prstGeom>
        </p:spPr>
      </p:pic>
      <p:pic>
        <p:nvPicPr>
          <p:cNvPr id="19" name="Content Placeholder 1" descr="serv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090" y="4586605"/>
            <a:ext cx="743585" cy="743585"/>
          </a:xfrm>
          <a:prstGeom prst="rect">
            <a:avLst/>
          </a:prstGeom>
        </p:spPr>
      </p:pic>
      <p:pic>
        <p:nvPicPr>
          <p:cNvPr id="20" name="Content Placeholder 19" descr="singnaling_server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0635" y="962025"/>
            <a:ext cx="1017270" cy="1017270"/>
          </a:xfrm>
          <a:prstGeom prst="rect">
            <a:avLst/>
          </a:prstGeom>
        </p:spPr>
      </p:pic>
      <p:pic>
        <p:nvPicPr>
          <p:cNvPr id="21" name="Content Placeholder 1" descr="serv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435" y="4586605"/>
            <a:ext cx="743585" cy="743585"/>
          </a:xfrm>
          <a:prstGeom prst="rect">
            <a:avLst/>
          </a:prstGeom>
        </p:spPr>
      </p:pic>
      <p:pic>
        <p:nvPicPr>
          <p:cNvPr id="22" name="Content Placeholder 1" descr="serv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420" y="4519295"/>
            <a:ext cx="967105" cy="96710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3319780" y="3408045"/>
            <a:ext cx="4674870" cy="203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44825" y="3744595"/>
            <a:ext cx="2159635" cy="1313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039485" y="3785235"/>
            <a:ext cx="2159635" cy="1303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968365" y="3683000"/>
            <a:ext cx="2067560" cy="1212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3126740" y="3611880"/>
            <a:ext cx="2128520" cy="1252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s 29"/>
          <p:cNvSpPr/>
          <p:nvPr/>
        </p:nvSpPr>
        <p:spPr>
          <a:xfrm>
            <a:off x="3493770" y="3061970"/>
            <a:ext cx="428688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WebRTC peer connection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s 30"/>
          <p:cNvSpPr/>
          <p:nvPr/>
        </p:nvSpPr>
        <p:spPr>
          <a:xfrm>
            <a:off x="4522470" y="2055495"/>
            <a:ext cx="2230120" cy="26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Signaling Server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157220" y="1483360"/>
            <a:ext cx="1904365" cy="15176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116955" y="1482725"/>
            <a:ext cx="1898650" cy="15081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s 34"/>
          <p:cNvSpPr/>
          <p:nvPr/>
        </p:nvSpPr>
        <p:spPr>
          <a:xfrm>
            <a:off x="4917440" y="5495925"/>
            <a:ext cx="1440815" cy="39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Turn Server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598930" y="3846195"/>
            <a:ext cx="478790" cy="6311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197340" y="3856355"/>
            <a:ext cx="549910" cy="6623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s 38"/>
          <p:cNvSpPr/>
          <p:nvPr/>
        </p:nvSpPr>
        <p:spPr>
          <a:xfrm>
            <a:off x="879475" y="5439410"/>
            <a:ext cx="1553210" cy="326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Stun Server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8951595" y="5525770"/>
            <a:ext cx="1553210" cy="326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Stun Server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ectangles 41"/>
          <p:cNvSpPr/>
          <p:nvPr/>
        </p:nvSpPr>
        <p:spPr>
          <a:xfrm>
            <a:off x="884555" y="3245485"/>
            <a:ext cx="948690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Caller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s 43"/>
          <p:cNvSpPr/>
          <p:nvPr/>
        </p:nvSpPr>
        <p:spPr>
          <a:xfrm>
            <a:off x="9669780" y="3300730"/>
            <a:ext cx="948690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Callee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644C97-CFD8-4B1A-9809-75060EC224F7}" type="slidenum">
              <a:rPr lang="zh-CN" altLang="en-US" smtClean="0">
                <a:cs typeface="Calibri" panose="020F0502020204030204" pitchFamily="34" charset="0"/>
              </a:rPr>
            </a:fld>
            <a:endParaRPr lang="zh-CN" altLang="en-US" smtClean="0"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1976</Words>
  <Application>WPS Presentation</Application>
  <PresentationFormat/>
  <Paragraphs>206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5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Gulim</vt:lpstr>
      <vt:lpstr>Malgun Gothic</vt:lpstr>
      <vt:lpstr>Calibri</vt:lpstr>
      <vt:lpstr>MS PGothic</vt:lpstr>
      <vt:lpstr>Bradley Hand ITC</vt:lpstr>
      <vt:lpstr>Wingdings</vt:lpstr>
      <vt:lpstr>Century Gothic</vt:lpstr>
      <vt:lpstr>Montserrat</vt:lpstr>
      <vt:lpstr>Latha</vt:lpstr>
      <vt:lpstr>Microsoft YaHei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Hnin Hnin Yu</cp:lastModifiedBy>
  <cp:revision>161</cp:revision>
  <dcterms:created xsi:type="dcterms:W3CDTF">2015-07-04T02:09:00Z</dcterms:created>
  <dcterms:modified xsi:type="dcterms:W3CDTF">2022-01-15T16:35:55Z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1033-11.2.0.10258</vt:lpwstr>
  </property>
  <property fmtid="{D5CDD505-2E9C-101B-9397-08002B2CF9AE}" pid="3" name="ICV">
    <vt:lpwstr>2F80CDED32944E7EB7BC4D5CF73C7BA2</vt:lpwstr>
  </property>
</Properties>
</file>