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80" r:id="rId8"/>
    <p:sldId id="264" r:id="rId9"/>
    <p:sldId id="267" r:id="rId10"/>
    <p:sldId id="279" r:id="rId11"/>
    <p:sldId id="281" r:id="rId12"/>
    <p:sldId id="277" r:id="rId13"/>
    <p:sldId id="268" r:id="rId14"/>
    <p:sldId id="26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4514-7D7A-4D05-A37F-425FF855154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83C1F-3FF8-4F4C-AF9C-EB4B7F7E8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8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CC1A9CB-4830-4A3F-8D40-4CB6CB598EE5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5AB1A86-FD88-46E7-A2FE-89A2FCBC8C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1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6409-EEE3-4C3B-951A-20807E76D9CC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0465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6409-EEE3-4C3B-951A-20807E76D9CC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24835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6409-EEE3-4C3B-951A-20807E76D9CC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1043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6409-EEE3-4C3B-951A-20807E76D9CC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394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6409-EEE3-4C3B-951A-20807E76D9CC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46852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6409-EEE3-4C3B-951A-20807E76D9CC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392000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416-A4D8-401A-8851-36311004E3F6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69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2EB5-3C9A-4140-B884-C3E38C69567F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84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A481-3D28-4CC5-82C3-06DC95BA72C0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2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CED7-ACE3-4F7A-99C9-DA76C2C93D00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53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0C75-D6DF-476B-B562-83B95606B9C5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68A7-CEFD-43FF-8086-976A2303A6C2}" type="datetime1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59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7722-3B56-492D-BE9F-02DA4D27CC22}" type="datetime1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126D-DB25-44E3-ACA5-0F6BD5B52ECF}" type="datetime1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7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9583-BADD-4012-B8B6-8167B53A5CEE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85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77A6-5FDB-48B6-957B-FB8EB845F6BE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3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BC6409-EEE3-4C3B-951A-20807E76D9CC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AB1A86-FD88-46E7-A2FE-89A2FCBC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3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FD13FE-7436-6A5D-8267-7D8DA5FB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10515600" cy="338562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sz="2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 bedöma jobbsvårigheter för vårdpersonal under covid-19-pandemin: En kvantitativ studie om arbetssvårigheter som vårdpersonal stått inför under covid-19-pandemin i Region Västmanland</a:t>
            </a:r>
            <a:br>
              <a:rPr lang="en-US" sz="3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F2C3B-877B-B836-6B9F-6998BA4E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6074"/>
            <a:ext cx="10515600" cy="22129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en-US" b="1" i="0" u="none" strike="noStrike" baseline="0" dirty="0" err="1">
                <a:latin typeface="CMSS12"/>
              </a:rPr>
              <a:t>Presentatör</a:t>
            </a:r>
            <a:r>
              <a:rPr lang="en-US" b="1" i="0" u="none" strike="noStrike" baseline="0" dirty="0">
                <a:latin typeface="CMSS12"/>
              </a:rPr>
              <a:t> </a:t>
            </a:r>
            <a:r>
              <a:rPr lang="en-US" b="0" i="0" u="none" strike="noStrike" baseline="0" dirty="0">
                <a:latin typeface="CMSS12"/>
              </a:rPr>
              <a:t>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ZYAD ELDINE HAMZA HJIJ</a:t>
            </a:r>
            <a:endParaRPr lang="en-US" b="0" i="0" u="none" strike="noStrike" baseline="0" dirty="0">
              <a:latin typeface="CMSS12"/>
            </a:endParaRPr>
          </a:p>
          <a:p>
            <a:pPr marR="0" indent="0" algn="ctr">
              <a:lnSpc>
                <a:spcPct val="250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609850" algn="l"/>
              </a:tabLst>
            </a:pP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Handledare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 Christine Persson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Osowski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35B59-8A7F-440B-CC91-5F1A2366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C33-CFE6-4499-9B14-57AF91354912}" type="datetime1">
              <a:rPr lang="en-US" smtClean="0"/>
              <a:t>4/11/2023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DE3B89-0F8A-1AD2-03F5-D39A92C5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7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70A4-4634-0ED7-B235-9F8239B4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12618"/>
            <a:ext cx="9601196" cy="66270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Fortsatt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88F9D-96F5-FD9C-1AC8-D82BE8443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30" y="1175327"/>
            <a:ext cx="10396024" cy="479367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Efter att ha angett undersökningsdata skapar vi </a:t>
            </a:r>
            <a:r>
              <a:rPr lang="sv-SE" sz="8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sannolighetstabell</a:t>
            </a:r>
            <a:r>
              <a:rPr lang="sv-SE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vilken svar för varje  variabel kategoriserades (som Ja/Nej) - vi genererar beredskapstabell för chi-kvadrattest enligt följande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sv-SE" sz="5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sv-SE" sz="5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sv-SE" sz="5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sv-SE" sz="5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sv-SE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 p-värdet är &lt; 0.05 drar vi slutsatsen att det inte finns något oberoende mellan minst två av variablerna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sv-SE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SE" sz="8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</a:t>
            </a:r>
            <a:r>
              <a:rPr lang="sv-SE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-koefficient, mäter samband mellan två kategoriska variabler (-1, 0, 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8C0E9-F8F1-0F59-6C39-DCFA1F29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A481-3D28-4CC5-82C3-06DC95BA72C0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7DA18-5FF4-8092-B1D9-0D719548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E5B7A3-4D5F-A352-ADD4-7F73542B0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19481"/>
              </p:ext>
            </p:extLst>
          </p:nvPr>
        </p:nvGraphicFramePr>
        <p:xfrm>
          <a:off x="1294228" y="2321169"/>
          <a:ext cx="984738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415">
                  <a:extLst>
                    <a:ext uri="{9D8B030D-6E8A-4147-A177-3AD203B41FA5}">
                      <a16:colId xmlns:a16="http://schemas.microsoft.com/office/drawing/2014/main" val="976101421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4120461020"/>
                    </a:ext>
                  </a:extLst>
                </a:gridCol>
                <a:gridCol w="2293033">
                  <a:extLst>
                    <a:ext uri="{9D8B030D-6E8A-4147-A177-3AD203B41FA5}">
                      <a16:colId xmlns:a16="http://schemas.microsoft.com/office/drawing/2014/main" val="2276673298"/>
                    </a:ext>
                  </a:extLst>
                </a:gridCol>
                <a:gridCol w="2701232">
                  <a:extLst>
                    <a:ext uri="{9D8B030D-6E8A-4147-A177-3AD203B41FA5}">
                      <a16:colId xmlns:a16="http://schemas.microsoft.com/office/drawing/2014/main" val="267538683"/>
                    </a:ext>
                  </a:extLst>
                </a:gridCol>
                <a:gridCol w="1969242">
                  <a:extLst>
                    <a:ext uri="{9D8B030D-6E8A-4147-A177-3AD203B41FA5}">
                      <a16:colId xmlns:a16="http://schemas.microsoft.com/office/drawing/2014/main" val="1533090049"/>
                    </a:ext>
                  </a:extLst>
                </a:gridCol>
              </a:tblGrid>
              <a:tr h="961478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Tillgang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till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personliga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	   	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skyddsutrustning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ysClr val="windowText" lastClr="000000"/>
                          </a:solidFill>
                        </a:rPr>
                        <a:t>Svårigheter att arbeta med personliga skyddsutrustning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ysClr val="windowText" lastClr="000000"/>
                          </a:solidFill>
                        </a:rPr>
                        <a:t>Utbildning och Träning för att hantera Covid-19-patienter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364666"/>
                  </a:ext>
                </a:extLst>
              </a:tr>
              <a:tr h="342221">
                <a:tc rowSpan="2">
                  <a:txBody>
                    <a:bodyPr/>
                    <a:lstStyle/>
                    <a:p>
                      <a:r>
                        <a:rPr lang="en-US" dirty="0" err="1"/>
                        <a:t>svar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Ja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134929"/>
                  </a:ext>
                </a:extLst>
              </a:tr>
              <a:tr h="342221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Nej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334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63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1BAE-25AB-643C-74AD-D6F1ECDD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38" y="609601"/>
            <a:ext cx="10283484" cy="58615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Fortsatt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1017-56DB-6634-03B1-3C236D16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A481-3D28-4CC5-82C3-06DC95BA72C0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EAA23-B651-9ABE-E851-D04EAE9A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19AEBB-882E-40E5-9274-34FEE019B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38" y="1392702"/>
            <a:ext cx="10283484" cy="448316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sv-SE" dirty="0"/>
              <a:t>Beredskapstabell genererad för chi-kvadrattest för att avgöra om det finns några skillnader mellan utmaningar (i </a:t>
            </a:r>
            <a:r>
              <a:rPr lang="sv-SE" dirty="0" err="1"/>
              <a:t>huvudraden</a:t>
            </a:r>
            <a:r>
              <a:rPr lang="sv-SE" dirty="0"/>
              <a:t>) om man arbetade i primärvården eller på ett sjukhus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D1AF037-9610-A001-633B-84D724E951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439864"/>
              </p:ext>
            </p:extLst>
          </p:nvPr>
        </p:nvGraphicFramePr>
        <p:xfrm>
          <a:off x="1267265" y="1392702"/>
          <a:ext cx="94568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265">
                  <a:extLst>
                    <a:ext uri="{9D8B030D-6E8A-4147-A177-3AD203B41FA5}">
                      <a16:colId xmlns:a16="http://schemas.microsoft.com/office/drawing/2014/main" val="40709746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7665823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22131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418937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743592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4907427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11317212"/>
                    </a:ext>
                  </a:extLst>
                </a:gridCol>
              </a:tblGrid>
              <a:tr h="9143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Tillgang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till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personliga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	   	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skyddsutrustning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olidFill>
                            <a:sysClr val="windowText" lastClr="000000"/>
                          </a:solidFill>
                        </a:rPr>
                        <a:t>Svårigheter att arbeta med personliga skyddsutrustning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olidFill>
                            <a:sysClr val="windowText" lastClr="000000"/>
                          </a:solidFill>
                        </a:rPr>
                        <a:t>Utbildning och Träning för att hantera Covid-19-patienter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94324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Nej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Nej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Nej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913220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r>
                        <a:rPr lang="en-US" dirty="0" err="1"/>
                        <a:t>Primärvård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584057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r>
                        <a:rPr lang="en-US" dirty="0" err="1"/>
                        <a:t>Sjukhus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39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55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EA14-A8D2-F054-9F39-6CAEE74E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70264"/>
            <a:ext cx="9601196" cy="51186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Diskussion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E9690-741D-3E52-F7BC-5A2600CA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A481-3D28-4CC5-82C3-06DC95BA72C0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AE660-7275-45F1-84AF-8C32867B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947AC-4C02-3921-807A-7FA722EE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39483"/>
            <a:ext cx="9860279" cy="473638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Folkhälsoproblemet med att bedöma jobbsvårigheter som  vårdpersonal stått inför under covid-19-pandemin är en viktig fråga som kräver akut uppmärksamhet.</a:t>
            </a:r>
          </a:p>
          <a:p>
            <a:pPr algn="just">
              <a:lnSpc>
                <a:spcPct val="150000"/>
              </a:lnSpc>
            </a:pP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Tvärsnittsforskningsdesign används - den är lämplig för att identifiera mönster och samband mellan variabler</a:t>
            </a:r>
          </a:p>
          <a:p>
            <a:pPr algn="just">
              <a:lnSpc>
                <a:spcPct val="150000"/>
              </a:lnSpc>
            </a:pP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Enkäten används för att samla in data om olika aspekter av jobbsvårigheter  för vårdpersonal på kliniker och sjukhus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9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1CC2-7B7F-EC1B-7ADF-E8482A2A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055"/>
            <a:ext cx="10515600" cy="3870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Fortsatt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235C4-D061-3C45-17D8-F46075CB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E2E0-D6FA-4CFC-A5D7-895BCE54D542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A3757-65C0-D4D8-BC06-5E95BA8A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8DA55-9441-EA93-3801-E9D988F26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70671"/>
            <a:ext cx="10725443" cy="499832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sv-S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Studien kommer att använda beskrivande (frekvenser) och </a:t>
            </a:r>
            <a:r>
              <a:rPr lang="sv-S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inferentiella</a:t>
            </a:r>
            <a:r>
              <a:rPr lang="sv-S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statistiska metoder (Chi-kvadrattest och korrelation)</a:t>
            </a:r>
          </a:p>
          <a:p>
            <a:pPr algn="just">
              <a:lnSpc>
                <a:spcPct val="150000"/>
              </a:lnSpc>
            </a:pPr>
            <a:r>
              <a:rPr lang="sv-S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Chi-kvadrattest undersöker  självständighet och det är ett signifikanstest.</a:t>
            </a:r>
          </a:p>
          <a:p>
            <a:pPr algn="just">
              <a:lnSpc>
                <a:spcPct val="150000"/>
              </a:lnSpc>
            </a:pPr>
            <a:r>
              <a:rPr lang="sv-S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Korrelationstest mäter styrkan och riktning mellan två variabler och ger en korrelationskoefficient</a:t>
            </a:r>
          </a:p>
          <a:p>
            <a:pPr algn="just">
              <a:lnSpc>
                <a:spcPct val="150000"/>
              </a:lnSpc>
            </a:pPr>
            <a:r>
              <a:rPr lang="sv-S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Studien är viktigt för att identifiera de specifika arbetssvårigheterna  som ståtts av vårdpersonal  under covid-19-pandemin</a:t>
            </a:r>
          </a:p>
          <a:p>
            <a:pPr algn="just">
              <a:lnSpc>
                <a:spcPct val="150000"/>
              </a:lnSpc>
            </a:pPr>
            <a:r>
              <a:rPr lang="sv-S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Resultaten kan vara underlag för utvecklingen av insatser och policyer som kan lösa dessa svårigheter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4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DAFD-B75C-8BD2-2D37-B6319B50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4505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Referenser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D38C-BD36-801B-7277-DA3E90DD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A481-3D28-4CC5-82C3-06DC95BA72C0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E9A3D-7A4F-B4FA-AC8B-8EF350A8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CD40A-4BB0-2A3E-A04C-9F1D743C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174"/>
            <a:ext cx="10515599" cy="4815694"/>
          </a:xfrm>
        </p:spPr>
        <p:txBody>
          <a:bodyPr>
            <a:noAutofit/>
          </a:bodyPr>
          <a:lstStyle/>
          <a:p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Huo, L., Zhou, Y., Li, S., Ning, Y., Zeng, L., Liu, Z., Qian, W., Yang, J., Zhou, </a:t>
            </a:r>
            <a:r>
              <a:rPr lang="sv-S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X.,            Liu, T., et al. (2021). Utmattningssyndrom och dess relation till depressiva symtom hos medicinsk personal under covid-19-epidemin i kina. Gr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ä</a:t>
            </a:r>
            <a:r>
              <a:rPr lang="sv-S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nser i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psykologi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12:616369.</a:t>
            </a:r>
          </a:p>
          <a:p>
            <a:pPr algn="just"/>
            <a:r>
              <a:rPr lang="sv-SE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Kackin</a:t>
            </a:r>
            <a:r>
              <a:rPr lang="sv-S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O., </a:t>
            </a:r>
            <a:r>
              <a:rPr lang="sv-SE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Ciydem</a:t>
            </a:r>
            <a:r>
              <a:rPr lang="sv-S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E., </a:t>
            </a:r>
            <a:r>
              <a:rPr lang="sv-SE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Aci</a:t>
            </a:r>
            <a:r>
              <a:rPr lang="sv-S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S., and </a:t>
            </a:r>
            <a:r>
              <a:rPr lang="sv-SE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Kutlu</a:t>
            </a:r>
            <a:r>
              <a:rPr lang="sv-S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Y. (2021). Upplevelser och psykosociala problem hos sjuksk</a:t>
            </a:r>
            <a:r>
              <a:rPr lang="sv-SE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sv-S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terskor som v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å</a:t>
            </a:r>
            <a:r>
              <a:rPr lang="sv-S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rdar patienter med covid-19 i </a:t>
            </a:r>
            <a:r>
              <a:rPr lang="sv-SE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turkiet</a:t>
            </a:r>
            <a:r>
              <a:rPr lang="sv-S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 kvalitativ studie. Internationell Tidskrift f</a:t>
            </a:r>
            <a:r>
              <a:rPr lang="sv-SE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sv-S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Social Psykiatri,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67(2):158–167.</a:t>
            </a: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McHugh, M. L. (2013). Chi-tv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å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sv-SE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oberoende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Biochemia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medica, 23(2):143–149.</a:t>
            </a:r>
          </a:p>
          <a:p>
            <a:pPr algn="just"/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Onyeaka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o. A., Christian K.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Al-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Sharify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T. o. E.-G., and Esther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Mbaegbu</a:t>
            </a:r>
            <a:r>
              <a:rPr lang="sv-S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(2021). Covid-19 pandemin: </a:t>
            </a:r>
            <a:r>
              <a:rPr lang="sv-SE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sv-SE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sv-SE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versikt</a:t>
            </a:r>
            <a:r>
              <a:rPr lang="sv-SE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 den globala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98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495D6B-44B0-7B39-BF49-54B26878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CFFAD4-3EEE-E1D2-4FB2-868682B0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930"/>
            <a:ext cx="10515600" cy="50770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4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BD378-6A9B-63EB-D851-1A0AEE47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126D-DB25-44E3-ACA5-0F6BD5B52ECF}" type="datetime1">
              <a:rPr lang="en-US" smtClean="0"/>
              <a:t>4/11/2023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768AA-8D93-2C18-38F2-847616D7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7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C628-0954-3D38-8EE6-7D467CFA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4595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Presentationsöversikt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F406E-2477-A2D3-7835-A78970481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928255"/>
            <a:ext cx="9483434" cy="5040745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Introduktion</a:t>
            </a:r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Bakgrund</a:t>
            </a:r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Problemformulering</a:t>
            </a: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Studiens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mål</a:t>
            </a: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Studiens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syfte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frågor</a:t>
            </a: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Metoder</a:t>
            </a:r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Diskussion</a:t>
            </a:r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Referenser</a:t>
            </a:r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106B-D00F-024C-7EDC-E011EFE8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2891-FC89-4D5F-94D2-6A0715ABE6C3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F8CC3-AD08-5792-7793-28B8ACA0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4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3EA5-90B7-6F72-6D5F-08FB270C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US" dirty="0" err="1"/>
              <a:t>Introduktion</a:t>
            </a:r>
            <a:r>
              <a:rPr lang="en-US" dirty="0"/>
              <a:t> av </a:t>
            </a:r>
            <a:r>
              <a:rPr lang="en-US" dirty="0" err="1"/>
              <a:t>studien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5991-F357-9CF2-A275-6B5AB5CD1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7"/>
            <a:ext cx="10515600" cy="460921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sv-S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COVID-19-pandemin har haft långtgående effekter på individer, samhällen och länder runt om i världen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Onyeaka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2021)</a:t>
            </a:r>
          </a:p>
          <a:p>
            <a:pPr>
              <a:lnSpc>
                <a:spcPct val="200000"/>
              </a:lnSpc>
            </a:pPr>
            <a:r>
              <a:rPr lang="sv-S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Sjukvårdspersonal har stått inför betydande jobbsvårigheter, </a:t>
            </a:r>
            <a:r>
              <a:rPr lang="sv-S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bl.a</a:t>
            </a:r>
            <a:r>
              <a:rPr lang="sv-S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begränsad tillgång till nödvändiga resurser, långa arbetstider</a:t>
            </a:r>
          </a:p>
          <a:p>
            <a:pPr>
              <a:lnSpc>
                <a:spcPct val="200000"/>
              </a:lnSpc>
            </a:pPr>
            <a:r>
              <a:rPr lang="sv-S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Identifiering av specifika jobbsvårigheter, då kommer studien att informera samt utveckla  insatser och policyer som kan hjälpa att hantera dessa svårigheter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124D2-C663-2771-3C40-B46731A1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3135-7E3B-4B28-9524-D3B0BD8E9ACF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C4602-8B96-AA0D-2E05-E4F47ECA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1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DE2D-219D-6696-C0A0-58774FEC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49876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Bakgrund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1AB25-2B7B-B478-765B-B7F005EA3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466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v-SE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Covid-19-pandemin har orsakat betydande störningar i hälsan och vårdsystem över hela världen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(Smallwood et al., 2022)</a:t>
            </a:r>
          </a:p>
          <a:p>
            <a:pPr algn="l">
              <a:lnSpc>
                <a:spcPct val="150000"/>
              </a:lnSpc>
            </a:pPr>
            <a:r>
              <a:rPr lang="sv-SE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Forskning har visat att jobbsvårigheter kan ha negativa effekter på hälsovårdspersonalens välbefinnande och arbetstillfredsställelse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(Huo et al., 2021;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Kackin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2021)</a:t>
            </a:r>
          </a:p>
          <a:p>
            <a:pPr algn="l">
              <a:lnSpc>
                <a:spcPct val="150000"/>
              </a:lnSpc>
            </a:pPr>
            <a:r>
              <a:rPr lang="sv-SE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 är avgörande att bedöma vårdpersonalens jobbsvårigheter under covid-19-pandemin och identifiera potentiella förbättringsområden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8B8CF-3E3E-C08F-59D9-F9F684F9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B0B1-254D-48BE-8B0B-B6788CB6F8C2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56B28-04C1-5601-D164-B7311D95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2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1FF2-4A3F-CC71-F557-8E5435B3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437"/>
            <a:ext cx="10515600" cy="5603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Problemformulering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814D-66F3-897A-CEE2-42C3D32A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sv-SE" dirty="0">
                <a:effectLst/>
                <a:latin typeface="Times New Roman" panose="02020603050405020304" pitchFamily="18" charset="0"/>
                <a:ea typeface="TimesNewRomanPSMT"/>
                <a:cs typeface="Times New Roman" panose="02020603050405020304" pitchFamily="18" charset="0"/>
              </a:rPr>
              <a:t>COVID-19-pandemin har orsakat ett stort antal utmaningar för vårdpersonal globalt</a:t>
            </a:r>
          </a:p>
          <a:p>
            <a:pPr>
              <a:lnSpc>
                <a:spcPct val="200000"/>
              </a:lnSpc>
            </a:pPr>
            <a:r>
              <a:rPr lang="sv-SE" dirty="0">
                <a:effectLst/>
                <a:latin typeface="Times New Roman" panose="02020603050405020304" pitchFamily="18" charset="0"/>
                <a:ea typeface="TimesNewRomanPSMT"/>
                <a:cs typeface="Times New Roman" panose="02020603050405020304" pitchFamily="18" charset="0"/>
              </a:rPr>
              <a:t>Identifiering av variabler för jobbsvårigheter och bestämning av sambandet mellan dessa jobbsvårigheter är inte väl förstått</a:t>
            </a:r>
          </a:p>
          <a:p>
            <a:pPr>
              <a:lnSpc>
                <a:spcPct val="200000"/>
              </a:lnSpc>
            </a:pPr>
            <a:r>
              <a:rPr lang="sv-SE" dirty="0">
                <a:effectLst/>
                <a:latin typeface="Times New Roman" panose="02020603050405020304" pitchFamily="18" charset="0"/>
                <a:ea typeface="TimesNewRomanPSMT"/>
                <a:cs typeface="Times New Roman" panose="02020603050405020304" pitchFamily="18" charset="0"/>
              </a:rPr>
              <a:t>Studien syftar till att identifiera och bedöma de jobbsvårigheter som vårdpersonal stått inför under covid-19-pandemin</a:t>
            </a:r>
          </a:p>
          <a:p>
            <a:pPr>
              <a:lnSpc>
                <a:spcPct val="200000"/>
              </a:lnSpc>
            </a:pPr>
            <a:r>
              <a:rPr lang="sv-SE" dirty="0">
                <a:effectLst/>
                <a:latin typeface="Times New Roman" panose="02020603050405020304" pitchFamily="18" charset="0"/>
                <a:ea typeface="TimesNewRomanPSMT"/>
                <a:cs typeface="Times New Roman" panose="02020603050405020304" pitchFamily="18" charset="0"/>
              </a:rPr>
              <a:t>Tillgång till personliga skyddsutrustning, att arbeta med personliga skyddsutrustning, och utbildning och träning för att hantera covid-19-patienter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BF2F-8A03-03E1-0C8F-9DF5729F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9F7F-D887-47BE-8D4B-059AC68CE67D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B1F34-07B3-EED7-EB67-96A567A2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1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A42B-2A73-2B85-CFEB-2BA3E0DC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438"/>
            <a:ext cx="10515600" cy="562708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Studiens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mål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E2D9-0147-A0AE-A2B3-F7F5EA16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8"/>
            <a:ext cx="10515600" cy="522280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Generellt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mål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sv-S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 bedöma arbetssvårigheter för vårdpersonal under covid-19-pandemin i Region Västmanland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Specifika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mål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För att fastställa de jobbsvårigheter som vårdpersonal stått inför under covid-19-pandemin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För att bestämma sambandet mellan faktorer gällande jobbsvårigheter under covid-19-pandemin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A518D-9D90-53C9-C22E-B801EB77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63C5-3629-4A11-AA5B-ACE5383089D7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9A00F-2E9F-72A8-A81A-411B1490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2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7BF-1A68-F9FE-A418-95383ADB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349" y="609601"/>
            <a:ext cx="10086534" cy="74089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Forskningsfrågor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676C-DDF7-EC67-3D91-33EC3B6E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347" y="1463040"/>
            <a:ext cx="10086534" cy="4412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Frågor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Vilka är de viktigaste jobbsvårigheter som vårdpersonal upplevde under covid-19-pandemin?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Finns det ett samband mellan de utmaningar som vårdpersonal stått inför under covid-19-pandemin i region Västmanland?</a:t>
            </a:r>
          </a:p>
          <a:p>
            <a:pPr marL="0" indent="0" algn="just">
              <a:buNone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Syfte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 bedöma arbetssvårigheterna för vårdpersonal under covid-19-pandemin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2E76-ACFD-D223-834B-9C78A04E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A481-3D28-4CC5-82C3-06DC95BA72C0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55633-7946-9574-4A03-1FD32A08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0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50F7-8709-88E2-A345-31DB1CB4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262"/>
            <a:ext cx="10515600" cy="4310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Metoder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2C5B-83CD-CD39-C9C5-48DE0CF9A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337"/>
            <a:ext cx="10515600" cy="467650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sv-SE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Studien är ett kvantitativt forskningsprojekt</a:t>
            </a:r>
          </a:p>
          <a:p>
            <a:pPr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sv-SE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Tvärsnittsdesign för att bedöma  jobbsvårigheter som sjukvårdspersonal stått inför under covid-19-pandemin</a:t>
            </a:r>
          </a:p>
          <a:p>
            <a:pPr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sv-SE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Enkäten är utformad för att samla in data om tillgång till personliga skyddsutrustning, svårigheter att arbeta med personliga skyddsutrustning samt utbildning och träning för att hantera Covid-19 patienter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10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CBE4A-E8DF-FBA1-5FE6-204119E4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2DA0-DB43-4435-9D35-D44DADEFA760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7A122-A940-81DB-06D3-0911CB24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7FC6-F2AA-C1C7-B03A-4D056E81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438"/>
            <a:ext cx="10515600" cy="67524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Fortsatt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5285-5296-450A-C235-14401178F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6"/>
            <a:ext cx="10515600" cy="4848053"/>
          </a:xfrm>
        </p:spPr>
        <p:txBody>
          <a:bodyPr>
            <a:noAutofit/>
          </a:bodyPr>
          <a:lstStyle/>
          <a:p>
            <a:pPr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Studien kommer att använda både deskriptiva (frekvenser) och </a:t>
            </a:r>
            <a:r>
              <a:rPr lang="sv-SE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inferentiella</a:t>
            </a:r>
            <a:r>
              <a:rPr lang="sv-S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(Chi-kvadrattest och korrelation) statistiska metoder för att analysera data</a:t>
            </a:r>
          </a:p>
          <a:p>
            <a:pPr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Chi-kvadrattest för att undersöka oberoende variabler, och korrelation för att undersöka sambandet mellan variabler gällande jobbsvårigheter </a:t>
            </a:r>
            <a:r>
              <a:rPr lang="fr-FR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McHugh</a:t>
            </a:r>
            <a:r>
              <a:rPr lang="fr-FR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2013; Rana et al., 2015)</a:t>
            </a:r>
            <a:endParaRPr lang="sv-SE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Resultaten hjälper till att identifiera stora jobbsvårigheter som  vårdpersonal upplevde under covid-19-pandemin </a:t>
            </a:r>
          </a:p>
          <a:p>
            <a:pPr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kommer att analyseras med hjälp av IBM SPSS </a:t>
            </a:r>
            <a:r>
              <a:rPr lang="sv-SE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sv-SE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version 25.0.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C97EF-6BB0-6236-34C7-3AC5C56A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8A7-68DD-489F-A3EB-221107BD5490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40957-8904-0CDC-155E-66167272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1A86-FD88-46E7-A2FE-89A2FCBC8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69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2572</TotalTime>
  <Words>929</Words>
  <Application>Microsoft Office PowerPoint</Application>
  <PresentationFormat>Widescreen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CMSS12</vt:lpstr>
      <vt:lpstr>Garamond</vt:lpstr>
      <vt:lpstr>Times New Roman</vt:lpstr>
      <vt:lpstr>Organic</vt:lpstr>
      <vt:lpstr>   Att bedöma jobbsvårigheter för vårdpersonal under covid-19-pandemin: En kvantitativ studie om arbetssvårigheter som vårdpersonal stått inför under covid-19-pandemin i Region Västmanland   </vt:lpstr>
      <vt:lpstr>Presentationsöversikt</vt:lpstr>
      <vt:lpstr>Introduktion av studien</vt:lpstr>
      <vt:lpstr>Bakgrund</vt:lpstr>
      <vt:lpstr>Problemformulering</vt:lpstr>
      <vt:lpstr>Studiens mål</vt:lpstr>
      <vt:lpstr>Forskningsfrågor</vt:lpstr>
      <vt:lpstr>Metoder</vt:lpstr>
      <vt:lpstr>Fortsatt</vt:lpstr>
      <vt:lpstr>Fortsatt</vt:lpstr>
      <vt:lpstr>Fortsatt</vt:lpstr>
      <vt:lpstr>Diskussion</vt:lpstr>
      <vt:lpstr>Fortsatt</vt:lpstr>
      <vt:lpstr>Referenser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Socioeconomic determinants and childhood obesity in Egypt: A secondary analysis of Egypt Demographic Health Survey, 2014 </dc:title>
  <dc:creator>Kipngetich</dc:creator>
  <cp:lastModifiedBy>Kipngetich Gideon</cp:lastModifiedBy>
  <cp:revision>107</cp:revision>
  <dcterms:created xsi:type="dcterms:W3CDTF">2022-05-21T07:39:17Z</dcterms:created>
  <dcterms:modified xsi:type="dcterms:W3CDTF">2023-04-12T12:43:12Z</dcterms:modified>
</cp:coreProperties>
</file>