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notesMasterIdLst>
    <p:notesMasterId r:id="rId19"/>
  </p:notesMasterIdLst>
  <p:sldIdLst>
    <p:sldId id="256" r:id="rId2"/>
    <p:sldId id="267" r:id="rId3"/>
    <p:sldId id="257" r:id="rId4"/>
    <p:sldId id="273" r:id="rId5"/>
    <p:sldId id="274" r:id="rId6"/>
    <p:sldId id="258" r:id="rId7"/>
    <p:sldId id="260" r:id="rId8"/>
    <p:sldId id="265" r:id="rId9"/>
    <p:sldId id="261" r:id="rId10"/>
    <p:sldId id="262" r:id="rId11"/>
    <p:sldId id="266" r:id="rId12"/>
    <p:sldId id="263" r:id="rId13"/>
    <p:sldId id="268" r:id="rId14"/>
    <p:sldId id="270" r:id="rId15"/>
    <p:sldId id="271" r:id="rId16"/>
    <p:sldId id="272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00BC8-7BD6-4373-AF7E-81392C3FA9BE}" type="datetimeFigureOut">
              <a:rPr lang="en-US" smtClean="0"/>
              <a:t>8/19/2012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D1AAB5-8AED-40A7-B7F3-64EED3A72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79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ardian.co.uk/technology/blog/2010/jul/12/geolocation-foursquare-gowalla-privacy-concern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elpndoc.com/news/2011-12-08-generate-touch-optimized-documentation-jquery-mobile-framework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techcrunch.com/2012/06/07/facebooks-dilemma-with-native-ios-apps-relevance-or-revenue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http://www.guardian.co.uk/technology/blog/2010/jul/12/geolocation-foursquare-gowalla-privacy-concerns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3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http://www.helpndoc.com/news/2011-12-08-generate-touch-optimized-documentation-jquery-mobile-framework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64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http://techcrunch.com/2012/06/07/facebooks-dilemma-with-native-ios-apps-relevance-or-revenues/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D1AAB5-8AED-40A7-B7F3-64EED3A724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6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3343E811-A2FF-486D-AA84-CF63E0126C39}" type="datetimeFigureOut">
              <a:rPr lang="en-US" smtClean="0"/>
              <a:t>8/18/2012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54A28FEF-A4F4-41EE-AE17-214E7F8E457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200" kern="1200" cap="none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32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2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24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1400" y="5206250"/>
            <a:ext cx="3124200" cy="1371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With Correspondence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6324600" cy="3424560"/>
          </a:xfrm>
        </p:spPr>
        <p:txBody>
          <a:bodyPr>
            <a:noAutofit/>
          </a:bodyPr>
          <a:lstStyle/>
          <a:p>
            <a:r>
              <a:rPr lang="en-US" sz="8000" dirty="0" smtClean="0"/>
              <a:t>Collaborative Android</a:t>
            </a:r>
            <a:br>
              <a:rPr lang="en-US" sz="8000" dirty="0" smtClean="0"/>
            </a:br>
            <a:r>
              <a:rPr lang="en-US" sz="8000" dirty="0" smtClean="0"/>
              <a:t>Apps</a:t>
            </a:r>
            <a:endParaRPr lang="en-US" sz="8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4114800"/>
            <a:ext cx="2419688" cy="2248214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6999514" y="381000"/>
            <a:ext cx="19812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None/>
              <a:defRPr sz="1900" kern="1200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8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6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None/>
              <a:defRPr sz="1300" kern="1200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Michael L Perry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67543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Publish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24400" y="1676400"/>
            <a:ext cx="419100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fact Share {</a:t>
            </a:r>
          </a:p>
          <a:p>
            <a:pPr marL="45720" indent="0">
              <a:buNone/>
            </a:pPr>
            <a:r>
              <a:rPr lang="en-US" sz="1800" dirty="0" smtClean="0"/>
              <a:t>key: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unique;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</a:t>
            </a:r>
            <a:r>
              <a:rPr lang="en-US" sz="1800" dirty="0" smtClean="0">
                <a:solidFill>
                  <a:schemeClr val="accent3"/>
                </a:solidFill>
              </a:rPr>
              <a:t>publish</a:t>
            </a:r>
            <a:r>
              <a:rPr lang="en-US" sz="1800" dirty="0" smtClean="0"/>
              <a:t> Individual individual;</a:t>
            </a:r>
          </a:p>
          <a:p>
            <a:pPr marL="45720" indent="0">
              <a:buNone/>
            </a:pPr>
            <a:r>
              <a:rPr lang="en-US" sz="1800" dirty="0" smtClean="0"/>
              <a:t>    List </a:t>
            </a:r>
            <a:r>
              <a:rPr lang="en-US" sz="1800" dirty="0" err="1" smtClean="0"/>
              <a:t>list</a:t>
            </a:r>
            <a:r>
              <a:rPr lang="en-US" sz="1800" dirty="0" smtClean="0"/>
              <a:t>;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  <a:endParaRPr lang="en-US" sz="1800" dirty="0" smtClean="0"/>
          </a:p>
          <a:p>
            <a:pPr marL="45720" indent="0">
              <a:buNone/>
            </a:pP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fact </a:t>
            </a:r>
            <a:r>
              <a:rPr lang="en-US" sz="1800" dirty="0"/>
              <a:t>Task {</a:t>
            </a:r>
          </a:p>
          <a:p>
            <a:pPr marL="45720" indent="0">
              <a:buNone/>
            </a:pPr>
            <a:r>
              <a:rPr lang="en-US" sz="1800" dirty="0"/>
              <a:t>key: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/>
              <a:t>unique;</a:t>
            </a:r>
          </a:p>
          <a:p>
            <a:pPr marL="45720" indent="0"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chemeClr val="accent3"/>
                </a:solidFill>
              </a:rPr>
              <a:t>publish</a:t>
            </a:r>
            <a:r>
              <a:rPr lang="en-US" sz="1800" dirty="0"/>
              <a:t> List </a:t>
            </a:r>
            <a:r>
              <a:rPr lang="en-US" sz="1800" dirty="0" err="1"/>
              <a:t>list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/>
              <a:t>        where not </a:t>
            </a:r>
            <a:r>
              <a:rPr lang="en-US" sz="1800" dirty="0" err="1"/>
              <a:t>this.isComplete</a:t>
            </a:r>
            <a:r>
              <a:rPr lang="en-US" sz="1800" dirty="0"/>
              <a:t>;</a:t>
            </a:r>
          </a:p>
          <a:p>
            <a:pPr marL="45720" indent="0">
              <a:buNone/>
            </a:pPr>
            <a:r>
              <a:rPr lang="en-US" sz="1800" dirty="0"/>
              <a:t>    time created</a:t>
            </a:r>
            <a:r>
              <a:rPr lang="en-US" sz="1800" dirty="0" smtClean="0"/>
              <a:t>;</a:t>
            </a:r>
          </a:p>
          <a:p>
            <a:pPr marL="45720" indent="0">
              <a:buNone/>
            </a:pPr>
            <a:r>
              <a:rPr lang="en-US" sz="1800" dirty="0" smtClean="0"/>
              <a:t>}</a:t>
            </a:r>
            <a:endParaRPr lang="en-US" sz="1800" dirty="0"/>
          </a:p>
        </p:txBody>
      </p:sp>
      <p:sp>
        <p:nvSpPr>
          <p:cNvPr id="5" name="Oval 4"/>
          <p:cNvSpPr/>
          <p:nvPr/>
        </p:nvSpPr>
        <p:spPr>
          <a:xfrm>
            <a:off x="407640" y="27448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53143" y="41910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329543" y="27448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2819400" y="41910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4"/>
          </p:cNvCxnSpPr>
          <p:nvPr/>
        </p:nvCxnSpPr>
        <p:spPr>
          <a:xfrm flipH="1" flipV="1">
            <a:off x="1245840" y="3278213"/>
            <a:ext cx="245503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2084040" y="3200098"/>
            <a:ext cx="491006" cy="1069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4"/>
          </p:cNvCxnSpPr>
          <p:nvPr/>
        </p:nvCxnSpPr>
        <p:spPr>
          <a:xfrm flipH="1" flipV="1">
            <a:off x="3167743" y="3278213"/>
            <a:ext cx="489857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344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Subscribe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43000" y="3962400"/>
            <a:ext cx="6781800" cy="2513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800" dirty="0" smtClean="0"/>
              <a:t>public </a:t>
            </a:r>
            <a:r>
              <a:rPr lang="en-US" sz="1800" dirty="0" err="1"/>
              <a:t>Iterable</a:t>
            </a:r>
            <a:r>
              <a:rPr lang="en-US" sz="1800" dirty="0"/>
              <a:t>&lt;</a:t>
            </a:r>
            <a:r>
              <a:rPr lang="en-US" sz="1800" dirty="0" err="1"/>
              <a:t>CorrespondenceFact</a:t>
            </a:r>
            <a:r>
              <a:rPr lang="en-US" sz="1800" dirty="0"/>
              <a:t>&gt; </a:t>
            </a:r>
            <a:r>
              <a:rPr lang="en-US" sz="1800" dirty="0" err="1"/>
              <a:t>getSubscriptions</a:t>
            </a:r>
            <a:r>
              <a:rPr lang="en-US" sz="1800" dirty="0"/>
              <a:t>() {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ArrayList</a:t>
            </a:r>
            <a:r>
              <a:rPr lang="en-US" sz="1800" dirty="0" smtClean="0"/>
              <a:t>&lt;</a:t>
            </a:r>
            <a:r>
              <a:rPr lang="en-US" sz="1800" dirty="0" err="1" smtClean="0"/>
              <a:t>CorrespondenceFact</a:t>
            </a:r>
            <a:r>
              <a:rPr lang="en-US" sz="1800" dirty="0"/>
              <a:t>&gt; subscriptions </a:t>
            </a:r>
            <a:r>
              <a:rPr lang="en-US" sz="1800" dirty="0" smtClean="0"/>
              <a:t>=</a:t>
            </a:r>
          </a:p>
          <a:p>
            <a:pPr marL="4572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new </a:t>
            </a:r>
            <a:r>
              <a:rPr lang="en-US" sz="1800" dirty="0" err="1"/>
              <a:t>ArrayList</a:t>
            </a:r>
            <a:r>
              <a:rPr lang="en-US" sz="1800" dirty="0"/>
              <a:t>&lt;</a:t>
            </a:r>
            <a:r>
              <a:rPr lang="en-US" sz="1800" dirty="0" err="1"/>
              <a:t>CorrespondenceFact</a:t>
            </a:r>
            <a:r>
              <a:rPr lang="en-US" sz="1800" dirty="0"/>
              <a:t>&gt;();</a:t>
            </a:r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subscriptions.add</a:t>
            </a:r>
            <a:r>
              <a:rPr lang="en-US" sz="1800" dirty="0" smtClean="0"/>
              <a:t>(</a:t>
            </a:r>
            <a:r>
              <a:rPr lang="en-US" sz="1800" dirty="0" smtClean="0">
                <a:solidFill>
                  <a:schemeClr val="accent3"/>
                </a:solidFill>
              </a:rPr>
              <a:t>individual</a:t>
            </a:r>
            <a:r>
              <a:rPr lang="en-US" sz="1800" dirty="0" smtClean="0"/>
              <a:t>);</a:t>
            </a:r>
            <a:endParaRPr lang="en-US" sz="1800" dirty="0"/>
          </a:p>
          <a:p>
            <a:pPr marL="45720" indent="0">
              <a:buNone/>
            </a:pPr>
            <a:r>
              <a:rPr lang="en-US" sz="1800" dirty="0" smtClean="0"/>
              <a:t>    </a:t>
            </a:r>
            <a:r>
              <a:rPr lang="en-US" sz="1800" dirty="0" err="1" smtClean="0"/>
              <a:t>subscriptions.addAll</a:t>
            </a:r>
            <a:r>
              <a:rPr lang="en-US" sz="1800" dirty="0" smtClean="0"/>
              <a:t>(</a:t>
            </a:r>
            <a:r>
              <a:rPr lang="en-US" sz="1800" dirty="0" err="1" smtClean="0">
                <a:solidFill>
                  <a:schemeClr val="accent3"/>
                </a:solidFill>
              </a:rPr>
              <a:t>individual.sharedLists</a:t>
            </a:r>
            <a:r>
              <a:rPr lang="en-US" sz="1800" dirty="0">
                <a:solidFill>
                  <a:schemeClr val="accent3"/>
                </a:solidFill>
              </a:rPr>
              <a:t>()</a:t>
            </a:r>
            <a:r>
              <a:rPr lang="en-US" sz="1800" dirty="0"/>
              <a:t>);</a:t>
            </a:r>
          </a:p>
          <a:p>
            <a:pPr marL="45720" indent="0">
              <a:buNone/>
            </a:pPr>
            <a:r>
              <a:rPr lang="en-US" sz="1800" dirty="0"/>
              <a:t>	return subscriptions;</a:t>
            </a:r>
          </a:p>
          <a:p>
            <a:pPr marL="45720" indent="0">
              <a:buNone/>
            </a:pPr>
            <a:r>
              <a:rPr lang="en-US" sz="1800" dirty="0"/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465040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2710543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386943" y="1832026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876800" y="3278213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5" idx="4"/>
          </p:cNvCxnSpPr>
          <p:nvPr/>
        </p:nvCxnSpPr>
        <p:spPr>
          <a:xfrm flipH="1" flipV="1">
            <a:off x="3303240" y="2365426"/>
            <a:ext cx="245503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7"/>
            <a:endCxn id="7" idx="3"/>
          </p:cNvCxnSpPr>
          <p:nvPr/>
        </p:nvCxnSpPr>
        <p:spPr>
          <a:xfrm flipV="1">
            <a:off x="4141440" y="2287311"/>
            <a:ext cx="491006" cy="1069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  <a:endCxn id="7" idx="4"/>
          </p:cNvCxnSpPr>
          <p:nvPr/>
        </p:nvCxnSpPr>
        <p:spPr>
          <a:xfrm flipH="1" flipV="1">
            <a:off x="5225143" y="2365426"/>
            <a:ext cx="489857" cy="912787"/>
          </a:xfrm>
          <a:prstGeom prst="straightConnector1">
            <a:avLst/>
          </a:prstGeom>
          <a:ln w="28575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223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dependencies</a:t>
            </a:r>
          </a:p>
          <a:p>
            <a:r>
              <a:rPr lang="en-US" dirty="0" smtClean="0"/>
              <a:t>Refresh UI</a:t>
            </a:r>
          </a:p>
          <a:p>
            <a:r>
              <a:rPr lang="en-US" dirty="0" smtClean="0"/>
              <a:t>Protect against reentrancy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Update When Necessary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6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767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updateListSummaries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taskAdapters</a:t>
            </a:r>
            <a:r>
              <a:rPr lang="en-US" sz="2400" dirty="0" smtClean="0"/>
              <a:t> </a:t>
            </a:r>
            <a:r>
              <a:rPr lang="en-US" sz="2400" dirty="0"/>
              <a:t>= new </a:t>
            </a:r>
            <a:r>
              <a:rPr lang="en-US" sz="2400" dirty="0" err="1"/>
              <a:t>ArrayList</a:t>
            </a:r>
            <a:r>
              <a:rPr lang="en-US" sz="2400" dirty="0"/>
              <a:t>&lt;</a:t>
            </a:r>
            <a:r>
              <a:rPr lang="en-US" sz="2400" dirty="0" err="1"/>
              <a:t>TaskAdapter</a:t>
            </a:r>
            <a:r>
              <a:rPr lang="en-US" sz="2400" dirty="0"/>
              <a:t>&gt;();</a:t>
            </a:r>
          </a:p>
          <a:p>
            <a:pPr marL="45720" indent="0">
              <a:buNone/>
            </a:pPr>
            <a:r>
              <a:rPr lang="en-US" sz="2400" dirty="0" smtClean="0"/>
              <a:t>    for </a:t>
            </a:r>
            <a:r>
              <a:rPr lang="en-US" sz="2400" dirty="0"/>
              <a:t>(Task </a:t>
            </a:r>
            <a:r>
              <a:rPr lang="en-US" sz="2400" dirty="0" err="1"/>
              <a:t>task</a:t>
            </a:r>
            <a:r>
              <a:rPr lang="en-US" sz="2400" dirty="0"/>
              <a:t> : </a:t>
            </a:r>
            <a:r>
              <a:rPr lang="en-US" sz="2400" dirty="0" err="1">
                <a:solidFill>
                  <a:schemeClr val="accent3"/>
                </a:solidFill>
              </a:rPr>
              <a:t>list.tasks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taskAdapters.add</a:t>
            </a:r>
            <a:r>
              <a:rPr lang="en-US" sz="2400" dirty="0" smtClean="0"/>
              <a:t>(new </a:t>
            </a:r>
            <a:r>
              <a:rPr lang="en-US" sz="2400" dirty="0" err="1"/>
              <a:t>TaskAdapter</a:t>
            </a:r>
            <a:r>
              <a:rPr lang="en-US" sz="2400" dirty="0"/>
              <a:t>(task, context));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Track Dependencies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4648199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When </a:t>
            </a:r>
            <a:r>
              <a:rPr lang="en-US" dirty="0" err="1" smtClean="0"/>
              <a:t>list.tasks</a:t>
            </a:r>
            <a:r>
              <a:rPr lang="en-US" dirty="0" smtClean="0"/>
              <a:t>() changes, update is re-executed.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84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407893" cy="2776729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assignListSummaries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</a:t>
            </a:r>
            <a:r>
              <a:rPr lang="en-US" sz="2400" dirty="0" err="1" smtClean="0"/>
              <a:t>this.clear</a:t>
            </a:r>
            <a:r>
              <a:rPr lang="en-US" sz="2400" dirty="0"/>
              <a:t>();</a:t>
            </a:r>
          </a:p>
          <a:p>
            <a:pPr marL="45720" indent="0">
              <a:buNone/>
            </a:pPr>
            <a:r>
              <a:rPr lang="en-US" sz="2400" dirty="0" smtClean="0"/>
              <a:t>    for </a:t>
            </a:r>
            <a:r>
              <a:rPr lang="en-US" sz="2400" dirty="0"/>
              <a:t>(</a:t>
            </a:r>
            <a:r>
              <a:rPr lang="en-US" sz="2400" dirty="0" err="1"/>
              <a:t>TaskAdapter</a:t>
            </a:r>
            <a:r>
              <a:rPr lang="en-US" sz="2400" dirty="0"/>
              <a:t> </a:t>
            </a:r>
            <a:r>
              <a:rPr lang="en-US" sz="2400" dirty="0" err="1"/>
              <a:t>taskAdapter</a:t>
            </a:r>
            <a:r>
              <a:rPr lang="en-US" sz="2400" dirty="0"/>
              <a:t> : </a:t>
            </a:r>
            <a:r>
              <a:rPr lang="en-US" sz="2400" dirty="0" err="1"/>
              <a:t>taskAdapters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this.add</a:t>
            </a:r>
            <a:r>
              <a:rPr lang="en-US" sz="2400" dirty="0" smtClean="0"/>
              <a:t>(</a:t>
            </a:r>
            <a:r>
              <a:rPr lang="en-US" sz="2400" dirty="0" err="1" smtClean="0"/>
              <a:t>taskAdapter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Refresh UI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4648199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Executed after each update.</a:t>
            </a:r>
          </a:p>
          <a:p>
            <a:r>
              <a:rPr lang="en-US" dirty="0" smtClean="0"/>
              <a:t>Does not contribute dependencies.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22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534401" cy="2776729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en-US" sz="2400" dirty="0" err="1"/>
              <a:t>completedCheckBox.setOnCheckedChangeListener</a:t>
            </a:r>
            <a:r>
              <a:rPr lang="en-US" sz="2400" dirty="0" smtClean="0"/>
              <a:t>(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new </a:t>
            </a:r>
            <a:r>
              <a:rPr lang="en-US" sz="2400" dirty="0" err="1"/>
              <a:t>OnCheckedChangeListener</a:t>
            </a:r>
            <a:r>
              <a:rPr lang="en-US" sz="2400" dirty="0"/>
              <a:t>() {</a:t>
            </a:r>
          </a:p>
          <a:p>
            <a:pPr marL="45720" indent="0">
              <a:buNone/>
            </a:pPr>
            <a:r>
              <a:rPr lang="en-US" sz="2400" dirty="0" smtClean="0"/>
              <a:t>        @</a:t>
            </a:r>
            <a:r>
              <a:rPr lang="en-US" sz="2400" dirty="0"/>
              <a:t>Override</a:t>
            </a:r>
          </a:p>
          <a:p>
            <a:pPr marL="45720" indent="0">
              <a:buNone/>
            </a:pPr>
            <a:r>
              <a:rPr lang="en-US" sz="2400" dirty="0" smtClean="0"/>
              <a:t>        public </a:t>
            </a:r>
            <a:r>
              <a:rPr lang="en-US" sz="2400" dirty="0"/>
              <a:t>void </a:t>
            </a:r>
            <a:r>
              <a:rPr lang="en-US" sz="2400" dirty="0" err="1"/>
              <a:t>onCheckedChanged</a:t>
            </a:r>
            <a:r>
              <a:rPr lang="en-US" sz="2400" dirty="0" smtClean="0"/>
              <a:t>(…, 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    if </a:t>
            </a:r>
            <a:r>
              <a:rPr lang="en-US" sz="2400" dirty="0"/>
              <a:t>(</a:t>
            </a:r>
            <a:r>
              <a:rPr lang="en-US" sz="2400" dirty="0" err="1">
                <a:solidFill>
                  <a:schemeClr val="accent3"/>
                </a:solidFill>
              </a:rPr>
              <a:t>Update.isNotHappening</a:t>
            </a:r>
            <a:r>
              <a:rPr lang="en-US" sz="2400" dirty="0">
                <a:solidFill>
                  <a:schemeClr val="accent3"/>
                </a:solidFill>
              </a:rPr>
              <a:t>()</a:t>
            </a:r>
            <a:r>
              <a:rPr lang="en-US" sz="2400" dirty="0"/>
              <a:t>)</a:t>
            </a:r>
          </a:p>
          <a:p>
            <a:pPr marL="45720" indent="0">
              <a:buNone/>
            </a:pPr>
            <a:r>
              <a:rPr lang="en-US" sz="2400" dirty="0" smtClean="0"/>
              <a:t>                </a:t>
            </a:r>
            <a:r>
              <a:rPr lang="en-US" sz="2400" dirty="0" err="1" smtClean="0"/>
              <a:t>setTaskCompleted</a:t>
            </a:r>
            <a:r>
              <a:rPr lang="en-US" sz="2400" dirty="0" smtClean="0"/>
              <a:t>(</a:t>
            </a:r>
            <a:r>
              <a:rPr lang="en-US" sz="2400" dirty="0" err="1" smtClean="0"/>
              <a:t>isChecked</a:t>
            </a:r>
            <a:r>
              <a:rPr lang="en-US" sz="2400" dirty="0"/>
              <a:t>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});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 Against Reentrancy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4648199"/>
            <a:ext cx="8407893" cy="1478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Prevent an infinite loop.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82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0999" y="1719071"/>
            <a:ext cx="8534401" cy="4300729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sz="2400" dirty="0"/>
              <a:t>private void </a:t>
            </a:r>
            <a:r>
              <a:rPr lang="en-US" sz="2400" dirty="0" err="1"/>
              <a:t>setTaskCompleted</a:t>
            </a:r>
            <a:r>
              <a:rPr lang="en-US" sz="2400" dirty="0"/>
              <a:t>(</a:t>
            </a:r>
            <a:r>
              <a:rPr lang="en-US" sz="2400" dirty="0" err="1"/>
              <a:t>boolean</a:t>
            </a:r>
            <a:r>
              <a:rPr lang="en-US" sz="2400" dirty="0"/>
              <a:t> 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if </a:t>
            </a:r>
            <a:r>
              <a:rPr lang="en-US" sz="2400" dirty="0"/>
              <a:t>(</a:t>
            </a:r>
            <a:r>
              <a:rPr lang="en-US" sz="2400" dirty="0" err="1"/>
              <a:t>isChecked</a:t>
            </a:r>
            <a:r>
              <a:rPr lang="en-US" sz="2400" dirty="0"/>
              <a:t>) {</a:t>
            </a:r>
          </a:p>
          <a:p>
            <a:pPr marL="45720" indent="0">
              <a:buNone/>
            </a:pPr>
            <a:r>
              <a:rPr lang="en-US" sz="2400" dirty="0" smtClean="0"/>
              <a:t>        </a:t>
            </a:r>
            <a:r>
              <a:rPr lang="en-US" sz="2400" dirty="0" err="1" smtClean="0"/>
              <a:t>task.getCommunity</a:t>
            </a:r>
            <a:r>
              <a:rPr lang="en-US" sz="2400" dirty="0"/>
              <a:t>().</a:t>
            </a:r>
            <a:r>
              <a:rPr lang="en-US" sz="2400" dirty="0" err="1">
                <a:solidFill>
                  <a:schemeClr val="accent3"/>
                </a:solidFill>
              </a:rPr>
              <a:t>addFact</a:t>
            </a:r>
            <a:r>
              <a:rPr lang="en-US" sz="2400" dirty="0"/>
              <a:t>(new </a:t>
            </a:r>
            <a:r>
              <a:rPr lang="en-US" sz="2400" dirty="0" err="1" smtClean="0"/>
              <a:t>TaskComplete</a:t>
            </a:r>
            <a:r>
              <a:rPr lang="en-US" sz="2400" dirty="0" smtClean="0"/>
              <a:t>(task</a:t>
            </a:r>
            <a:r>
              <a:rPr lang="en-US" sz="2400" dirty="0"/>
              <a:t>));</a:t>
            </a:r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    else </a:t>
            </a:r>
            <a:r>
              <a:rPr lang="en-US" sz="2400" dirty="0"/>
              <a:t>{</a:t>
            </a:r>
          </a:p>
          <a:p>
            <a:pPr marL="45720" indent="0">
              <a:buNone/>
            </a:pPr>
            <a:r>
              <a:rPr lang="en-US" sz="2400" dirty="0" smtClean="0"/>
              <a:t>        for </a:t>
            </a:r>
            <a:r>
              <a:rPr lang="en-US" sz="2400" dirty="0"/>
              <a:t>(</a:t>
            </a:r>
            <a:r>
              <a:rPr lang="en-US" sz="2400" dirty="0" err="1"/>
              <a:t>TaskComplete</a:t>
            </a:r>
            <a:r>
              <a:rPr lang="en-US" sz="2400" dirty="0"/>
              <a:t> </a:t>
            </a:r>
            <a:r>
              <a:rPr lang="en-US" sz="2400" dirty="0" err="1"/>
              <a:t>taskComplete</a:t>
            </a:r>
            <a:r>
              <a:rPr lang="en-US" sz="2400" dirty="0"/>
              <a:t> : </a:t>
            </a:r>
            <a:r>
              <a:rPr lang="en-US" sz="2400" dirty="0" err="1"/>
              <a:t>task.complete</a:t>
            </a:r>
            <a:r>
              <a:rPr lang="en-US" sz="2400" dirty="0"/>
              <a:t>()) {</a:t>
            </a:r>
          </a:p>
          <a:p>
            <a:pPr marL="45720" indent="0">
              <a:buNone/>
            </a:pPr>
            <a:r>
              <a:rPr lang="en-US" sz="2400" dirty="0" smtClean="0"/>
              <a:t>            </a:t>
            </a:r>
            <a:r>
              <a:rPr lang="en-US" sz="2400" dirty="0" err="1" smtClean="0"/>
              <a:t>taskComplete.getCommunity</a:t>
            </a:r>
            <a:r>
              <a:rPr lang="en-US" sz="2400" dirty="0"/>
              <a:t>().</a:t>
            </a:r>
            <a:r>
              <a:rPr lang="en-US" sz="2400" dirty="0" err="1">
                <a:solidFill>
                  <a:schemeClr val="accent3"/>
                </a:solidFill>
              </a:rPr>
              <a:t>addFact</a:t>
            </a:r>
            <a:r>
              <a:rPr lang="en-US" sz="2400" dirty="0" smtClean="0"/>
              <a:t>(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new </a:t>
            </a:r>
            <a:r>
              <a:rPr lang="en-US" sz="2400" dirty="0" err="1"/>
              <a:t>TaskCompleteUndo</a:t>
            </a:r>
            <a:r>
              <a:rPr lang="en-US" sz="2400" dirty="0"/>
              <a:t>(</a:t>
            </a:r>
            <a:r>
              <a:rPr lang="en-US" sz="2400" dirty="0" err="1"/>
              <a:t>taskComplete</a:t>
            </a:r>
            <a:r>
              <a:rPr lang="en-US" sz="2400" dirty="0"/>
              <a:t>));</a:t>
            </a:r>
          </a:p>
          <a:p>
            <a:pPr marL="4572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 smtClean="0"/>
              <a:t>    }</a:t>
            </a:r>
            <a:endParaRPr lang="en-US" sz="2400" dirty="0"/>
          </a:p>
          <a:p>
            <a:pPr marL="4572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Capture User Input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80998" y="5791199"/>
            <a:ext cx="8407893" cy="807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32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2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24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Every change is a new fact.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75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CorrespondenceCloud.com</a:t>
            </a:r>
          </a:p>
          <a:p>
            <a:r>
              <a:rPr lang="en-US" dirty="0" smtClean="0"/>
              <a:t>Fork the code</a:t>
            </a:r>
          </a:p>
          <a:p>
            <a:r>
              <a:rPr lang="en-US" dirty="0" smtClean="0"/>
              <a:t>Get an API key</a:t>
            </a:r>
          </a:p>
          <a:p>
            <a:r>
              <a:rPr lang="en-US" dirty="0" smtClean="0"/>
              <a:t>Build your own collaborative app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459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5800" y="3352800"/>
            <a:ext cx="7543801" cy="609601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2400" dirty="0" smtClean="0"/>
              <a:t>github.com/</a:t>
            </a:r>
            <a:r>
              <a:rPr lang="en-US" sz="2400" dirty="0" err="1" smtClean="0"/>
              <a:t>MichaelLPerry</a:t>
            </a:r>
            <a:r>
              <a:rPr lang="en-US" sz="2400" dirty="0" smtClean="0"/>
              <a:t>/</a:t>
            </a:r>
            <a:r>
              <a:rPr lang="en-US" sz="2400" dirty="0" err="1" smtClean="0"/>
              <a:t>CorrespondenceAndroid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Along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76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Personal data</a:t>
            </a:r>
          </a:p>
          <a:p>
            <a:r>
              <a:rPr lang="en-US" dirty="0" smtClean="0"/>
              <a:t>Accessible from other devices</a:t>
            </a:r>
          </a:p>
          <a:p>
            <a:r>
              <a:rPr lang="en-US" dirty="0" smtClean="0"/>
              <a:t>Shared with other people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Collaborative Apps</a:t>
            </a:r>
            <a:endParaRPr lang="en-US" dirty="0"/>
          </a:p>
        </p:txBody>
      </p:sp>
      <p:pic>
        <p:nvPicPr>
          <p:cNvPr id="1026" name="Picture 2" descr="http://static.guim.co.uk/sys-images/Travel/Pix/pictures/2010/5/24/1274718452043/Friends-using-Foursquare-00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810000"/>
            <a:ext cx="4381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474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Build it once</a:t>
            </a:r>
          </a:p>
          <a:p>
            <a:r>
              <a:rPr lang="en-US" dirty="0" smtClean="0"/>
              <a:t>Broad reach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pic>
        <p:nvPicPr>
          <p:cNvPr id="2050" name="Picture 2" descr="http://www.helpndoc.com/sites/default/files/screenshots/jquery-mobile-ipad-iphone-android-blackber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44478"/>
            <a:ext cx="3962400" cy="31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69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Responsive</a:t>
            </a:r>
          </a:p>
          <a:p>
            <a:r>
              <a:rPr lang="en-US" dirty="0" smtClean="0"/>
              <a:t>Platform integration</a:t>
            </a:r>
          </a:p>
          <a:p>
            <a:r>
              <a:rPr lang="en-US" dirty="0" smtClean="0"/>
              <a:t>Works offline</a:t>
            </a:r>
          </a:p>
          <a:p>
            <a:r>
              <a:rPr lang="en-US" dirty="0" smtClean="0"/>
              <a:t>Rich UI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</a:t>
            </a:r>
            <a:endParaRPr lang="en-US" dirty="0"/>
          </a:p>
        </p:txBody>
      </p:sp>
      <p:pic>
        <p:nvPicPr>
          <p:cNvPr id="3076" name="Picture 4" descr="http://isyscanada.com/wp-content/uploads/2012/05/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510278"/>
            <a:ext cx="5562600" cy="2966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59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Android</a:t>
            </a:r>
          </a:p>
          <a:p>
            <a:r>
              <a:rPr lang="en-US" dirty="0" smtClean="0"/>
              <a:t>Web</a:t>
            </a:r>
          </a:p>
          <a:p>
            <a:r>
              <a:rPr lang="en-US" dirty="0" smtClean="0"/>
              <a:t>Windows Phone</a:t>
            </a:r>
          </a:p>
          <a:p>
            <a:r>
              <a:rPr lang="en-US" dirty="0" smtClean="0"/>
              <a:t>Desktop/Laptop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Multi-Platform</a:t>
            </a:r>
            <a:endParaRPr lang="en-US" dirty="0"/>
          </a:p>
        </p:txBody>
      </p:sp>
      <p:pic>
        <p:nvPicPr>
          <p:cNvPr id="4098" name="Picture 2" descr="http://www.correspondencecloud.com/Images/Ban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703206"/>
            <a:ext cx="4562475" cy="376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5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Factual modeling language</a:t>
            </a:r>
          </a:p>
          <a:p>
            <a:r>
              <a:rPr lang="en-US" dirty="0" smtClean="0"/>
              <a:t>Publish/subscribe</a:t>
            </a:r>
          </a:p>
          <a:p>
            <a:r>
              <a:rPr lang="en-US" dirty="0" smtClean="0"/>
              <a:t>Update when necessary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Correspondence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470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Historical Facts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066800" y="20574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Individual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94520" y="3252914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Share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531840" y="20574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181600" y="32766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055503" y="4457700"/>
            <a:ext cx="1676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Text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477000" y="4381500"/>
            <a:ext cx="17526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5" idx="1"/>
            <a:endCxn id="4" idx="4"/>
          </p:cNvCxnSpPr>
          <p:nvPr/>
        </p:nvCxnSpPr>
        <p:spPr>
          <a:xfrm flipH="1" flipV="1">
            <a:off x="1905000" y="2590800"/>
            <a:ext cx="335023" cy="740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7"/>
            <a:endCxn id="6" idx="3"/>
          </p:cNvCxnSpPr>
          <p:nvPr/>
        </p:nvCxnSpPr>
        <p:spPr>
          <a:xfrm flipV="1">
            <a:off x="3425417" y="2512685"/>
            <a:ext cx="351926" cy="8183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1"/>
            <a:endCxn id="6" idx="5"/>
          </p:cNvCxnSpPr>
          <p:nvPr/>
        </p:nvCxnSpPr>
        <p:spPr>
          <a:xfrm flipH="1" flipV="1">
            <a:off x="4962737" y="2512685"/>
            <a:ext cx="464366" cy="8420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0"/>
            <a:endCxn id="7" idx="3"/>
          </p:cNvCxnSpPr>
          <p:nvPr/>
        </p:nvCxnSpPr>
        <p:spPr>
          <a:xfrm flipV="1">
            <a:off x="4893703" y="3731885"/>
            <a:ext cx="533400" cy="725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5"/>
          </p:cNvCxnSpPr>
          <p:nvPr/>
        </p:nvCxnSpPr>
        <p:spPr>
          <a:xfrm flipH="1" flipV="1">
            <a:off x="6612497" y="3731885"/>
            <a:ext cx="740803" cy="64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477000" y="5410200"/>
            <a:ext cx="1752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Task Complete Undo</a:t>
            </a:r>
            <a:endParaRPr lang="en-US" dirty="0"/>
          </a:p>
        </p:txBody>
      </p:sp>
      <p:cxnSp>
        <p:nvCxnSpPr>
          <p:cNvPr id="34" name="Straight Arrow Connector 33"/>
          <p:cNvCxnSpPr>
            <a:stCxn id="33" idx="0"/>
            <a:endCxn id="9" idx="4"/>
          </p:cNvCxnSpPr>
          <p:nvPr/>
        </p:nvCxnSpPr>
        <p:spPr>
          <a:xfrm flipV="1">
            <a:off x="7353300" y="5067300"/>
            <a:ext cx="0" cy="342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13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1752600"/>
            <a:ext cx="3886201" cy="440740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1600" dirty="0"/>
              <a:t>fact List {</a:t>
            </a:r>
          </a:p>
          <a:p>
            <a:pPr marL="45720" indent="0">
              <a:buNone/>
            </a:pPr>
            <a:r>
              <a:rPr lang="en-US" sz="1600" dirty="0"/>
              <a:t>key:</a:t>
            </a:r>
          </a:p>
          <a:p>
            <a:pPr marL="45720" indent="0">
              <a:buNone/>
            </a:pPr>
            <a:r>
              <a:rPr lang="en-US" sz="1600" dirty="0" smtClean="0"/>
              <a:t>    string </a:t>
            </a:r>
            <a:r>
              <a:rPr lang="en-US" sz="1600" dirty="0"/>
              <a:t>identifier;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query:</a:t>
            </a:r>
          </a:p>
          <a:p>
            <a:pPr marL="45720" indent="0">
              <a:buNone/>
            </a:pPr>
            <a:r>
              <a:rPr lang="en-US" sz="1600" dirty="0" smtClean="0"/>
              <a:t>    Task</a:t>
            </a:r>
            <a:r>
              <a:rPr lang="en-US" sz="1600" dirty="0"/>
              <a:t>* tasks {</a:t>
            </a:r>
          </a:p>
          <a:p>
            <a:pPr marL="45720" indent="0">
              <a:buNone/>
            </a:pPr>
            <a:r>
              <a:rPr lang="en-US" sz="1600" dirty="0" smtClean="0"/>
              <a:t>        Task </a:t>
            </a:r>
            <a:r>
              <a:rPr lang="en-US" sz="1600" dirty="0"/>
              <a:t>t : </a:t>
            </a:r>
            <a:r>
              <a:rPr lang="en-US" sz="1600" dirty="0" err="1" smtClean="0"/>
              <a:t>t.list</a:t>
            </a:r>
            <a:r>
              <a:rPr lang="en-US" sz="1600" dirty="0" smtClean="0"/>
              <a:t> </a:t>
            </a:r>
            <a:r>
              <a:rPr lang="en-US" sz="1600" dirty="0"/>
              <a:t>= this</a:t>
            </a:r>
          </a:p>
          <a:p>
            <a:pPr marL="45720" indent="0">
              <a:buNone/>
            </a:pPr>
            <a:r>
              <a:rPr lang="en-US" sz="1600" dirty="0" smtClean="0"/>
              <a:t>            where </a:t>
            </a:r>
            <a:r>
              <a:rPr lang="en-US" sz="1600" dirty="0"/>
              <a:t>not </a:t>
            </a:r>
            <a:r>
              <a:rPr lang="en-US" sz="1600" dirty="0" err="1"/>
              <a:t>t.isComplete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  <a:p>
            <a:pPr marL="45720" indent="0">
              <a:buNone/>
            </a:pPr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Factual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67200" y="1676400"/>
            <a:ext cx="46482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432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"/>
              <a:defRPr sz="2000" kern="1200" spc="1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8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6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728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§"/>
              <a:defRPr sz="1300" kern="1200" spc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sz="1600" dirty="0"/>
              <a:t>fact Task {</a:t>
            </a:r>
          </a:p>
          <a:p>
            <a:pPr marL="45720" indent="0">
              <a:buNone/>
            </a:pPr>
            <a:r>
              <a:rPr lang="en-US" sz="1600" dirty="0"/>
              <a:t>key:</a:t>
            </a:r>
          </a:p>
          <a:p>
            <a:pPr marL="45720" indent="0">
              <a:buNone/>
            </a:pPr>
            <a:r>
              <a:rPr lang="en-US" sz="1600" dirty="0" smtClean="0"/>
              <a:t>    unique</a:t>
            </a:r>
            <a:r>
              <a:rPr lang="en-US" sz="1600" dirty="0"/>
              <a:t>;</a:t>
            </a:r>
          </a:p>
          <a:p>
            <a:pPr marL="45720" indent="0">
              <a:buNone/>
            </a:pPr>
            <a:r>
              <a:rPr lang="en-US" sz="1600" dirty="0" smtClean="0"/>
              <a:t>    publish List </a:t>
            </a:r>
            <a:r>
              <a:rPr lang="en-US" sz="1600" dirty="0" err="1" smtClean="0"/>
              <a:t>list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    where </a:t>
            </a:r>
            <a:r>
              <a:rPr lang="en-US" sz="1600" dirty="0"/>
              <a:t>not </a:t>
            </a:r>
            <a:r>
              <a:rPr lang="en-US" sz="1600" dirty="0" err="1" smtClean="0"/>
              <a:t>this.isComplete</a:t>
            </a:r>
            <a:r>
              <a:rPr lang="en-US" sz="1600" dirty="0" smtClean="0"/>
              <a:t>;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time </a:t>
            </a:r>
            <a:r>
              <a:rPr lang="en-US" sz="1600" dirty="0"/>
              <a:t>created;</a:t>
            </a:r>
          </a:p>
          <a:p>
            <a:pPr marL="45720" indent="0">
              <a:buNone/>
            </a:pPr>
            <a:endParaRPr lang="en-US" sz="1600" dirty="0"/>
          </a:p>
          <a:p>
            <a:pPr marL="45720" indent="0">
              <a:buNone/>
            </a:pPr>
            <a:r>
              <a:rPr lang="en-US" sz="1600" dirty="0"/>
              <a:t>query:</a:t>
            </a:r>
          </a:p>
          <a:p>
            <a:pPr marL="45720" indent="0">
              <a:buNone/>
            </a:pPr>
            <a:r>
              <a:rPr lang="en-US" sz="1600" dirty="0" smtClean="0"/>
              <a:t>    </a:t>
            </a:r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/>
              <a:t>isComplete</a:t>
            </a:r>
            <a:r>
              <a:rPr lang="en-US" sz="1600" dirty="0"/>
              <a:t> {</a:t>
            </a:r>
          </a:p>
          <a:p>
            <a:pPr marL="45720" indent="0">
              <a:buNone/>
            </a:pPr>
            <a:r>
              <a:rPr lang="en-US" sz="1600" dirty="0" smtClean="0"/>
              <a:t>        exists </a:t>
            </a:r>
            <a:r>
              <a:rPr lang="en-US" sz="1600" dirty="0" err="1"/>
              <a:t>TaskComplete</a:t>
            </a:r>
            <a:r>
              <a:rPr lang="en-US" sz="1600" dirty="0"/>
              <a:t> c : </a:t>
            </a:r>
            <a:r>
              <a:rPr lang="en-US" sz="1600" dirty="0" err="1"/>
              <a:t>c.task</a:t>
            </a:r>
            <a:r>
              <a:rPr lang="en-US" sz="1600" dirty="0"/>
              <a:t> = this</a:t>
            </a:r>
          </a:p>
          <a:p>
            <a:pPr marL="45720" indent="0">
              <a:buNone/>
            </a:pPr>
            <a:r>
              <a:rPr lang="en-US" sz="1600" dirty="0" smtClean="0"/>
              <a:t>            where </a:t>
            </a:r>
            <a:r>
              <a:rPr lang="en-US" sz="1600" dirty="0"/>
              <a:t>not </a:t>
            </a:r>
            <a:r>
              <a:rPr lang="en-US" sz="1600" dirty="0" err="1"/>
              <a:t>c.isUndone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    }</a:t>
            </a:r>
            <a:endParaRPr lang="en-US" sz="1600" dirty="0"/>
          </a:p>
          <a:p>
            <a:pPr marL="45720" indent="0"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1618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rid">
  <a:themeElements>
    <a:clrScheme name="Custom 2">
      <a:dk1>
        <a:sysClr val="windowText" lastClr="000000"/>
      </a:dk1>
      <a:lt1>
        <a:sysClr val="window" lastClr="FFFFFF"/>
      </a:lt1>
      <a:dk2>
        <a:srgbClr val="134A4E"/>
      </a:dk2>
      <a:lt2>
        <a:srgbClr val="DEDEDE"/>
      </a:lt2>
      <a:accent1>
        <a:srgbClr val="BE972F"/>
      </a:accent1>
      <a:accent2>
        <a:srgbClr val="5BA5AD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1180</TotalTime>
  <Words>414</Words>
  <Application>Microsoft Office PowerPoint</Application>
  <PresentationFormat>On-screen Show (4:3)</PresentationFormat>
  <Paragraphs>144</Paragraphs>
  <Slides>17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Grid</vt:lpstr>
      <vt:lpstr>Collaborative Android Apps</vt:lpstr>
      <vt:lpstr>Follow Along</vt:lpstr>
      <vt:lpstr>Collaborative Apps</vt:lpstr>
      <vt:lpstr>Web</vt:lpstr>
      <vt:lpstr>Native</vt:lpstr>
      <vt:lpstr>Multi-Platform</vt:lpstr>
      <vt:lpstr>Correspondence</vt:lpstr>
      <vt:lpstr>Historical Facts</vt:lpstr>
      <vt:lpstr>Factual</vt:lpstr>
      <vt:lpstr>Publish</vt:lpstr>
      <vt:lpstr>Subscribe</vt:lpstr>
      <vt:lpstr>Update When Necessary</vt:lpstr>
      <vt:lpstr>Track Dependencies</vt:lpstr>
      <vt:lpstr>Refresh UI</vt:lpstr>
      <vt:lpstr>Protect Against Reentrancy</vt:lpstr>
      <vt:lpstr>Capture User Input</vt:lpstr>
      <vt:lpstr>Next Steps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Creating Collaborative Android Applications with Correspondence</dc:title>
  <dc:creator>Michael</dc:creator>
  <cp:lastModifiedBy>Michael</cp:lastModifiedBy>
  <cp:revision>20</cp:revision>
  <dcterms:created xsi:type="dcterms:W3CDTF">2012-08-18T21:15:26Z</dcterms:created>
  <dcterms:modified xsi:type="dcterms:W3CDTF">2012-08-19T16:56:06Z</dcterms:modified>
</cp:coreProperties>
</file>