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58" r:id="rId4"/>
    <p:sldId id="264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17"/>
    <p:restoredTop sz="94692"/>
  </p:normalViewPr>
  <p:slideViewPr>
    <p:cSldViewPr snapToGrid="0" snapToObjects="1">
      <p:cViewPr>
        <p:scale>
          <a:sx n="274" d="100"/>
          <a:sy n="274" d="100"/>
        </p:scale>
        <p:origin x="-12336" y="-4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/>
              <a:t>一、调整后续</a:t>
            </a:r>
            <a:r>
              <a:rPr kumimoji="1" lang="en-US" altLang="zh-CN" sz="3200" dirty="0" err="1" smtClean="0"/>
              <a:t>tcp</a:t>
            </a:r>
            <a:r>
              <a:rPr kumimoji="1" lang="zh-CN" altLang="en-US" sz="3200" dirty="0" smtClean="0"/>
              <a:t>链接序列号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629752" cy="482861"/>
          </a:xfrm>
        </p:spPr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ext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seq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seq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tcplen</a:t>
            </a:r>
            <a:endParaRPr kumimoji="1" lang="zh-CN" altLang="en-US" dirty="0"/>
          </a:p>
        </p:txBody>
      </p:sp>
      <p:grpSp>
        <p:nvGrpSpPr>
          <p:cNvPr id="67" name="组 66"/>
          <p:cNvGrpSpPr/>
          <p:nvPr/>
        </p:nvGrpSpPr>
        <p:grpSpPr>
          <a:xfrm>
            <a:off x="211446" y="2386207"/>
            <a:ext cx="11235991" cy="1603385"/>
            <a:chOff x="211446" y="2386207"/>
            <a:chExt cx="11235991" cy="1603385"/>
          </a:xfrm>
        </p:grpSpPr>
        <p:sp>
          <p:nvSpPr>
            <p:cNvPr id="53" name="文本框 52"/>
            <p:cNvSpPr txBox="1"/>
            <p:nvPr/>
          </p:nvSpPr>
          <p:spPr>
            <a:xfrm>
              <a:off x="5211469" y="2417697"/>
              <a:ext cx="725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200</a:t>
              </a:r>
              <a:endParaRPr kumimoji="1"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256690" y="3580519"/>
              <a:ext cx="1826394" cy="409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249922" y="3580519"/>
              <a:ext cx="1826394" cy="409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243154" y="3580518"/>
              <a:ext cx="1826394" cy="409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7236387" y="3580516"/>
              <a:ext cx="1826394" cy="409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9275738" y="3580515"/>
              <a:ext cx="1826394" cy="409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8" name="直线连接符 27"/>
            <p:cNvCxnSpPr/>
            <p:nvPr/>
          </p:nvCxnSpPr>
          <p:spPr>
            <a:xfrm>
              <a:off x="1256690" y="2818519"/>
              <a:ext cx="0" cy="93845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/>
            <p:nvPr/>
          </p:nvCxnSpPr>
          <p:spPr>
            <a:xfrm>
              <a:off x="3249922" y="2818519"/>
              <a:ext cx="0" cy="93845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/>
            <p:cNvCxnSpPr/>
            <p:nvPr/>
          </p:nvCxnSpPr>
          <p:spPr>
            <a:xfrm>
              <a:off x="5245561" y="2818519"/>
              <a:ext cx="0" cy="93845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/>
            <p:cNvCxnSpPr/>
            <p:nvPr/>
          </p:nvCxnSpPr>
          <p:spPr>
            <a:xfrm>
              <a:off x="7238794" y="2818519"/>
              <a:ext cx="0" cy="93845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/>
            <p:cNvCxnSpPr/>
            <p:nvPr/>
          </p:nvCxnSpPr>
          <p:spPr>
            <a:xfrm>
              <a:off x="9275738" y="2818519"/>
              <a:ext cx="0" cy="93845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/>
            <p:cNvCxnSpPr/>
            <p:nvPr/>
          </p:nvCxnSpPr>
          <p:spPr>
            <a:xfrm>
              <a:off x="1256690" y="2818519"/>
              <a:ext cx="1019074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3194180" y="2386207"/>
              <a:ext cx="725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100</a:t>
              </a:r>
              <a:endParaRPr kumimoji="1" lang="zh-CN" altLang="en-US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214320" y="2422094"/>
              <a:ext cx="725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300</a:t>
              </a:r>
              <a:endParaRPr kumimoji="1" lang="zh-CN" altLang="en-US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217171" y="2422094"/>
              <a:ext cx="725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400</a:t>
              </a:r>
              <a:endParaRPr kumimoji="1" lang="zh-CN" altLang="en-US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176891" y="2422094"/>
              <a:ext cx="725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0</a:t>
              </a:r>
              <a:endParaRPr kumimoji="1"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11446" y="2434469"/>
              <a:ext cx="88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序列号</a:t>
              </a:r>
              <a:endParaRPr kumimoji="1" lang="zh-CN" altLang="en-US" dirty="0"/>
            </a:p>
          </p:txBody>
        </p:sp>
      </p:grpSp>
      <p:grpSp>
        <p:nvGrpSpPr>
          <p:cNvPr id="68" name="组 67"/>
          <p:cNvGrpSpPr/>
          <p:nvPr/>
        </p:nvGrpSpPr>
        <p:grpSpPr>
          <a:xfrm>
            <a:off x="147895" y="4477626"/>
            <a:ext cx="11657482" cy="1730561"/>
            <a:chOff x="147895" y="4477626"/>
            <a:chExt cx="11657482" cy="1730561"/>
          </a:xfrm>
        </p:grpSpPr>
        <p:sp>
          <p:nvSpPr>
            <p:cNvPr id="20" name="矩形 19"/>
            <p:cNvSpPr/>
            <p:nvPr/>
          </p:nvSpPr>
          <p:spPr>
            <a:xfrm>
              <a:off x="1265715" y="4477630"/>
              <a:ext cx="888731" cy="409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953167" y="4477630"/>
              <a:ext cx="1826394" cy="409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946399" y="4477629"/>
              <a:ext cx="1826394" cy="409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7939632" y="4477627"/>
              <a:ext cx="1826394" cy="409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9978983" y="4477626"/>
              <a:ext cx="1826394" cy="409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921060" y="4477626"/>
              <a:ext cx="888731" cy="409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154447" y="4477626"/>
              <a:ext cx="766614" cy="40907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1265715" y="4886699"/>
              <a:ext cx="0" cy="85023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/>
            <p:cNvCxnSpPr/>
            <p:nvPr/>
          </p:nvCxnSpPr>
          <p:spPr>
            <a:xfrm>
              <a:off x="3953167" y="4798475"/>
              <a:ext cx="0" cy="93845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37"/>
            <p:cNvCxnSpPr/>
            <p:nvPr/>
          </p:nvCxnSpPr>
          <p:spPr>
            <a:xfrm>
              <a:off x="5946399" y="4798475"/>
              <a:ext cx="0" cy="93845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7939632" y="4798475"/>
              <a:ext cx="0" cy="93845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9978983" y="4798475"/>
              <a:ext cx="0" cy="93845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/>
            <p:cNvCxnSpPr/>
            <p:nvPr/>
          </p:nvCxnSpPr>
          <p:spPr>
            <a:xfrm>
              <a:off x="1265715" y="5736934"/>
              <a:ext cx="1053966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3920085" y="5825162"/>
              <a:ext cx="725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120</a:t>
              </a:r>
              <a:endParaRPr kumimoji="1"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934667" y="5806777"/>
              <a:ext cx="725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220</a:t>
              </a:r>
              <a:endParaRPr kumimoji="1" lang="zh-CN" altLang="en-US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7949249" y="5825159"/>
              <a:ext cx="725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320</a:t>
              </a:r>
              <a:endParaRPr kumimoji="1"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9963831" y="5822816"/>
              <a:ext cx="725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420</a:t>
              </a:r>
              <a:endParaRPr kumimoji="1"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251512" y="5838855"/>
              <a:ext cx="725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0</a:t>
              </a:r>
              <a:endParaRPr kumimoji="1"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47895" y="5759207"/>
              <a:ext cx="88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序列号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815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136" y="0"/>
            <a:ext cx="4716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1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378458" y="1936857"/>
            <a:ext cx="11496027" cy="3959446"/>
            <a:chOff x="378461" y="1936857"/>
            <a:chExt cx="11496027" cy="3959446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461" y="1936857"/>
              <a:ext cx="11496027" cy="3959446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4" name="文本框 13"/>
            <p:cNvSpPr txBox="1"/>
            <p:nvPr/>
          </p:nvSpPr>
          <p:spPr>
            <a:xfrm>
              <a:off x="8707736" y="2678991"/>
              <a:ext cx="2392001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solidFill>
                    <a:srgbClr val="FF0000"/>
                  </a:solidFill>
                </a:rPr>
                <a:t> 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① </a:t>
              </a:r>
              <a:r>
                <a:rPr kumimoji="1" lang="en-US" altLang="zh-CN" dirty="0" smtClean="0">
                  <a:solidFill>
                    <a:srgbClr val="FF0000"/>
                  </a:solidFill>
                </a:rPr>
                <a:t>&lt;!--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   </a:t>
              </a:r>
              <a:r>
                <a:rPr kumimoji="1" lang="en-US" altLang="zh-CN" dirty="0" err="1" smtClean="0">
                  <a:solidFill>
                    <a:srgbClr val="FF0000"/>
                  </a:solidFill>
                </a:rPr>
                <a:t>xxxx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    </a:t>
              </a:r>
              <a:r>
                <a:rPr kumimoji="1" lang="en-US" altLang="zh-CN" dirty="0" smtClean="0">
                  <a:solidFill>
                    <a:srgbClr val="FF0000"/>
                  </a:solidFill>
                </a:rPr>
                <a:t>--&gt;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 注释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/>
              <a:t>二、替换无用信息</a:t>
            </a:r>
            <a:endParaRPr kumimoji="1" lang="zh-CN" altLang="en-US" sz="3200" dirty="0"/>
          </a:p>
        </p:txBody>
      </p:sp>
      <p:grpSp>
        <p:nvGrpSpPr>
          <p:cNvPr id="13" name="组 12"/>
          <p:cNvGrpSpPr/>
          <p:nvPr/>
        </p:nvGrpSpPr>
        <p:grpSpPr>
          <a:xfrm>
            <a:off x="378458" y="1936857"/>
            <a:ext cx="11496027" cy="3959446"/>
            <a:chOff x="378457" y="2315230"/>
            <a:chExt cx="11496027" cy="395944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8457" y="2315230"/>
              <a:ext cx="11496027" cy="3959446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2" name="文本框 11"/>
            <p:cNvSpPr txBox="1"/>
            <p:nvPr/>
          </p:nvSpPr>
          <p:spPr>
            <a:xfrm>
              <a:off x="8697310" y="3979650"/>
              <a:ext cx="2216569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solidFill>
                    <a:srgbClr val="FF0000"/>
                  </a:solidFill>
                </a:rPr>
                <a:t> 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② </a:t>
              </a:r>
              <a:r>
                <a:rPr kumimoji="1" lang="en-US" altLang="zh-CN" dirty="0" smtClean="0">
                  <a:solidFill>
                    <a:srgbClr val="FF0000"/>
                  </a:solidFill>
                </a:rPr>
                <a:t>&lt;!DOCTYPE&gt;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 冗余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378459" y="1936857"/>
            <a:ext cx="11496027" cy="3959446"/>
            <a:chOff x="378459" y="2693602"/>
            <a:chExt cx="11496027" cy="395944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459" y="2693602"/>
              <a:ext cx="11496027" cy="3959446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0" name="文本框 9"/>
            <p:cNvSpPr txBox="1"/>
            <p:nvPr/>
          </p:nvSpPr>
          <p:spPr>
            <a:xfrm>
              <a:off x="6542690" y="3137338"/>
              <a:ext cx="4367414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>
                  <a:solidFill>
                    <a:srgbClr val="FF0000"/>
                  </a:solidFill>
                </a:rPr>
                <a:t>③ 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m</a:t>
              </a:r>
              <a:r>
                <a:rPr kumimoji="1" lang="en-US" altLang="zh-CN" dirty="0" smtClean="0">
                  <a:solidFill>
                    <a:srgbClr val="FF0000"/>
                  </a:solidFill>
                </a:rPr>
                <a:t>eta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 </a:t>
              </a:r>
              <a:r>
                <a:rPr kumimoji="1" lang="en-US" altLang="zh-CN" dirty="0" smtClean="0">
                  <a:solidFill>
                    <a:srgbClr val="FF0000"/>
                  </a:solidFill>
                </a:rPr>
                <a:t>name=“description”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 </a:t>
              </a:r>
              <a:r>
                <a:rPr kumimoji="1" lang="en-US" altLang="zh-CN" dirty="0" smtClean="0">
                  <a:solidFill>
                    <a:srgbClr val="FF0000"/>
                  </a:solidFill>
                </a:rPr>
                <a:t>or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 </a:t>
              </a:r>
              <a:r>
                <a:rPr kumimoji="1" lang="en-US" altLang="zh-CN" dirty="0" smtClean="0">
                  <a:solidFill>
                    <a:srgbClr val="FF0000"/>
                  </a:solidFill>
                </a:rPr>
                <a:t>“keywords”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78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/>
              <a:t>二、替换无用信息</a:t>
            </a:r>
            <a:endParaRPr kumimoji="1"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097280" y="2538664"/>
            <a:ext cx="3934326" cy="34049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页面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964680" y="2538663"/>
            <a:ext cx="3934326" cy="34049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页面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7280" y="2033337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① 无用信息 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脚本长度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964680" y="2033337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② 无用信息 </a:t>
            </a:r>
            <a:r>
              <a:rPr kumimoji="1" lang="en-US" altLang="zh-CN" dirty="0"/>
              <a:t>&lt;</a:t>
            </a:r>
            <a:r>
              <a:rPr kumimoji="1" lang="zh-CN" altLang="en-US" dirty="0" smtClean="0"/>
              <a:t> 脚本长度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7280" y="3645568"/>
            <a:ext cx="3934326" cy="770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64680" y="3224463"/>
            <a:ext cx="3934326" cy="421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964680" y="4501268"/>
            <a:ext cx="3934326" cy="421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964680" y="3864334"/>
            <a:ext cx="3934326" cy="4156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678905" y="2767263"/>
            <a:ext cx="348916" cy="3368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678904" y="3795496"/>
            <a:ext cx="348916" cy="3368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350660" y="312149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smtClean="0"/>
              <a:t>无用信息</a:t>
            </a:r>
            <a:endParaRPr kumimoji="1" lang="zh-CN" altLang="en-US" sz="1600"/>
          </a:p>
        </p:txBody>
      </p:sp>
      <p:sp>
        <p:nvSpPr>
          <p:cNvPr id="25" name="文本框 24"/>
          <p:cNvSpPr txBox="1"/>
          <p:nvPr/>
        </p:nvSpPr>
        <p:spPr>
          <a:xfrm>
            <a:off x="5341822" y="41620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插入脚本</a:t>
            </a:r>
            <a:endParaRPr kumimoji="1"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5678904" y="4841075"/>
            <a:ext cx="348916" cy="3368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555843" y="51922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smtClean="0"/>
              <a:t>空格</a:t>
            </a:r>
            <a:endParaRPr kumimoji="1" lang="zh-CN" altLang="en-US" sz="1600" dirty="0"/>
          </a:p>
        </p:txBody>
      </p:sp>
      <p:grpSp>
        <p:nvGrpSpPr>
          <p:cNvPr id="32" name="组 31"/>
          <p:cNvGrpSpPr/>
          <p:nvPr/>
        </p:nvGrpSpPr>
        <p:grpSpPr>
          <a:xfrm>
            <a:off x="1097280" y="3645567"/>
            <a:ext cx="3937826" cy="770021"/>
            <a:chOff x="1097280" y="3645567"/>
            <a:chExt cx="3937826" cy="770021"/>
          </a:xfrm>
        </p:grpSpPr>
        <p:sp>
          <p:nvSpPr>
            <p:cNvPr id="27" name="矩形 26"/>
            <p:cNvSpPr/>
            <p:nvPr/>
          </p:nvSpPr>
          <p:spPr>
            <a:xfrm>
              <a:off x="1100780" y="3645567"/>
              <a:ext cx="3934326" cy="77002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97280" y="3645568"/>
              <a:ext cx="3161899" cy="47524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6964680" y="3224463"/>
            <a:ext cx="3934326" cy="1191125"/>
            <a:chOff x="1097280" y="3645567"/>
            <a:chExt cx="3934326" cy="770021"/>
          </a:xfrm>
        </p:grpSpPr>
        <p:sp>
          <p:nvSpPr>
            <p:cNvPr id="34" name="矩形 33"/>
            <p:cNvSpPr/>
            <p:nvPr/>
          </p:nvSpPr>
          <p:spPr>
            <a:xfrm>
              <a:off x="1097280" y="3645567"/>
              <a:ext cx="3934326" cy="77002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097280" y="3645568"/>
              <a:ext cx="3161899" cy="47524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3320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path" presetSubtype="0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6 1.11022E-16 L 0.00052 -0.03981 " pathEditMode="relative" rAng="0" ptsTypes="AA" p14:bounceEnd="50000">
                                          <p:cBhvr>
                                            <p:cTn id="1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" y="-199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42" presetClass="path" presetSubtype="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6 2.96296E-6 L -2.08333E-6 -0.07454 " pathEditMode="relative" rAng="0" ptsTypes="AA" p14:bounceEnd="50000">
                                          <p:cBhvr>
                                            <p:cTn id="1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72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path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6 1.11022E-16 L 0.00052 -0.03981 " pathEditMode="relative" rAng="0" ptsTypes="AA">
                                          <p:cBhvr>
                                            <p:cTn id="1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" y="-199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42" presetClass="pat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6 2.96296E-6 L -2.08333E-6 -0.07454 " pathEditMode="relative" rAng="0" ptsTypes="AA">
                                          <p:cBhvr>
                                            <p:cTn id="1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72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 34"/>
          <p:cNvGrpSpPr/>
          <p:nvPr/>
        </p:nvGrpSpPr>
        <p:grpSpPr>
          <a:xfrm>
            <a:off x="4493171" y="1899749"/>
            <a:ext cx="7438170" cy="4275646"/>
            <a:chOff x="4493171" y="1899749"/>
            <a:chExt cx="7438170" cy="4275646"/>
          </a:xfrm>
        </p:grpSpPr>
        <p:grpSp>
          <p:nvGrpSpPr>
            <p:cNvPr id="28" name="组 27"/>
            <p:cNvGrpSpPr/>
            <p:nvPr/>
          </p:nvGrpSpPr>
          <p:grpSpPr>
            <a:xfrm>
              <a:off x="4493171" y="1899749"/>
              <a:ext cx="1434663" cy="4135687"/>
              <a:chOff x="4493171" y="1899749"/>
              <a:chExt cx="1434663" cy="4135687"/>
            </a:xfrm>
          </p:grpSpPr>
          <p:cxnSp>
            <p:nvCxnSpPr>
              <p:cNvPr id="24" name="直线连接符 23"/>
              <p:cNvCxnSpPr/>
              <p:nvPr/>
            </p:nvCxnSpPr>
            <p:spPr>
              <a:xfrm flipV="1">
                <a:off x="4493171" y="1899749"/>
                <a:ext cx="1434663" cy="1970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/>
              <p:cNvCxnSpPr/>
              <p:nvPr/>
            </p:nvCxnSpPr>
            <p:spPr>
              <a:xfrm>
                <a:off x="4493171" y="3220107"/>
                <a:ext cx="1254934" cy="28153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/>
            <p:cNvSpPr txBox="1"/>
            <p:nvPr/>
          </p:nvSpPr>
          <p:spPr>
            <a:xfrm>
              <a:off x="6060259" y="1928078"/>
              <a:ext cx="5871082" cy="424731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&lt;script&gt;</a:t>
              </a:r>
            </a:p>
            <a:p>
              <a:endParaRPr kumimoji="1" lang="en-US" altLang="zh-CN" dirty="0"/>
            </a:p>
            <a:p>
              <a:endParaRPr kumimoji="1" lang="en-US" altLang="zh-CN" dirty="0" smtClean="0"/>
            </a:p>
            <a:p>
              <a:endParaRPr kumimoji="1" lang="en-US" altLang="zh-CN" dirty="0"/>
            </a:p>
            <a:p>
              <a:endParaRPr kumimoji="1" lang="en-US" altLang="zh-CN" dirty="0" smtClean="0"/>
            </a:p>
            <a:p>
              <a:endParaRPr kumimoji="1" lang="en-US" altLang="zh-CN" dirty="0"/>
            </a:p>
            <a:p>
              <a:endParaRPr kumimoji="1" lang="en-US" altLang="zh-CN" dirty="0" smtClean="0"/>
            </a:p>
            <a:p>
              <a:endParaRPr kumimoji="1" lang="en-US" altLang="zh-CN" dirty="0"/>
            </a:p>
            <a:p>
              <a:endParaRPr kumimoji="1" lang="en-US" altLang="zh-CN" dirty="0" smtClean="0"/>
            </a:p>
            <a:p>
              <a:endParaRPr kumimoji="1" lang="en-US" altLang="zh-CN" dirty="0"/>
            </a:p>
            <a:p>
              <a:endParaRPr kumimoji="1" lang="en-US" altLang="zh-CN" dirty="0" smtClean="0"/>
            </a:p>
            <a:p>
              <a:endParaRPr kumimoji="1" lang="en-US" altLang="zh-CN" dirty="0"/>
            </a:p>
            <a:p>
              <a:endParaRPr kumimoji="1" lang="en-US" altLang="zh-CN" dirty="0" smtClean="0"/>
            </a:p>
            <a:p>
              <a:endParaRPr kumimoji="1" lang="en-US" altLang="zh-CN" dirty="0" smtClean="0"/>
            </a:p>
            <a:p>
              <a:r>
                <a:rPr kumimoji="1" lang="en-US" altLang="zh-CN" dirty="0" smtClean="0"/>
                <a:t>&lt;/script&gt;</a:t>
              </a: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6079182" y="5360286"/>
            <a:ext cx="5839550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kumimoji="1" lang="en-US" altLang="zh-CN" sz="1600" dirty="0" smtClean="0">
                <a:latin typeface="Consolas" charset="0"/>
                <a:ea typeface="Consolas" charset="0"/>
                <a:cs typeface="Consolas" charset="0"/>
              </a:rPr>
              <a:t>lert(‘hello</a:t>
            </a:r>
            <a:r>
              <a:rPr kumimoji="1" lang="zh-CN" alt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 smtClean="0">
                <a:latin typeface="Consolas" charset="0"/>
                <a:ea typeface="Consolas" charset="0"/>
                <a:cs typeface="Consolas" charset="0"/>
              </a:rPr>
              <a:t>word’);</a:t>
            </a:r>
            <a:r>
              <a:rPr kumimoji="1" lang="zh-CN" alt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 smtClean="0"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kumimoji="1" lang="zh-CN" altLang="en-US" sz="1600" dirty="0" smtClean="0">
                <a:latin typeface="Consolas" charset="0"/>
                <a:ea typeface="Consolas" charset="0"/>
                <a:cs typeface="Consolas" charset="0"/>
              </a:rPr>
              <a:t> 待插入字符串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091791" y="2398719"/>
            <a:ext cx="5839550" cy="2800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ajax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XMLHttpRequest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kumimoji="1"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kumimoji="1" lang="en-US" altLang="zh-C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jax.open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(‘GET’,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kumimoji="1" lang="en-US" altLang="zh-C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window.location.href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false);</a:t>
            </a:r>
          </a:p>
          <a:p>
            <a:r>
              <a:rPr kumimoji="1" lang="en-US" altLang="zh-C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ajax.setRequestHeader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(‘Range’,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‘Bytes=0-%d’);</a:t>
            </a:r>
          </a:p>
          <a:p>
            <a:r>
              <a:rPr kumimoji="1" lang="en-US" altLang="zh-C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ajax.setRequestHeader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(‘Fix’,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‘not’);</a:t>
            </a:r>
          </a:p>
          <a:p>
            <a:r>
              <a:rPr kumimoji="1" lang="en-US" altLang="zh-C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ajax.onreadystatechange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=function(){</a:t>
            </a:r>
          </a:p>
          <a:p>
            <a:r>
              <a:rPr kumimoji="1" lang="en-US" altLang="zh-C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if((</a:t>
            </a:r>
            <a:r>
              <a:rPr kumimoji="1" lang="en-US" altLang="zh-C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ajax.readyState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=4)&amp;&amp;</a:t>
            </a:r>
          </a:p>
          <a:p>
            <a:r>
              <a:rPr kumimoji="1"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C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ajax.status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==200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||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ajax.status</a:t>
            </a:r>
            <a:r>
              <a:rPr kumimoji="1"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==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206)){</a:t>
            </a:r>
          </a:p>
          <a:p>
            <a:r>
              <a:rPr kumimoji="1" lang="en-US" altLang="zh-C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kumimoji="1" lang="en-US" altLang="zh-C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document.write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C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ajax.reponseText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kumimoji="1" lang="en-US" altLang="zh-CN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  <a:endParaRPr kumimoji="1" lang="en-US" altLang="zh-CN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kumimoji="1" lang="en-US" altLang="zh-C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ajax.send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(null);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/>
              <a:t>三、脚本执行时动态扩充</a:t>
            </a:r>
            <a:endParaRPr kumimoji="1"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718442" y="2096813"/>
            <a:ext cx="2774731" cy="390984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zh-CN" altLang="en-US" dirty="0" smtClean="0">
                <a:ln w="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页面</a:t>
            </a:r>
            <a:endParaRPr kumimoji="1" lang="zh-CN" altLang="en-US" dirty="0">
              <a:ln w="0"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2" name="组 21"/>
          <p:cNvGrpSpPr/>
          <p:nvPr/>
        </p:nvGrpSpPr>
        <p:grpSpPr>
          <a:xfrm>
            <a:off x="1718440" y="2201651"/>
            <a:ext cx="2774731" cy="1219465"/>
            <a:chOff x="1718440" y="2201651"/>
            <a:chExt cx="2774731" cy="1219465"/>
          </a:xfrm>
        </p:grpSpPr>
        <p:sp>
          <p:nvSpPr>
            <p:cNvPr id="17" name="矩形 16"/>
            <p:cNvSpPr/>
            <p:nvPr/>
          </p:nvSpPr>
          <p:spPr>
            <a:xfrm>
              <a:off x="1718440" y="2398719"/>
              <a:ext cx="1986457" cy="1022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3578772" y="2201651"/>
              <a:ext cx="914399" cy="1022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" name="L 形 3"/>
          <p:cNvSpPr/>
          <p:nvPr/>
        </p:nvSpPr>
        <p:spPr>
          <a:xfrm rot="5400000">
            <a:off x="2640725" y="1174533"/>
            <a:ext cx="930162" cy="2774730"/>
          </a:xfrm>
          <a:prstGeom prst="corner">
            <a:avLst>
              <a:gd name="adj1" fmla="val 72687"/>
              <a:gd name="adj2" fmla="val 797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>
            <a:off x="7851224" y="2096812"/>
            <a:ext cx="3526225" cy="3909849"/>
            <a:chOff x="7851224" y="2096812"/>
            <a:chExt cx="3526225" cy="3909849"/>
          </a:xfrm>
        </p:grpSpPr>
        <p:sp>
          <p:nvSpPr>
            <p:cNvPr id="16" name="矩形 15"/>
            <p:cNvSpPr/>
            <p:nvPr/>
          </p:nvSpPr>
          <p:spPr>
            <a:xfrm>
              <a:off x="8602718" y="2096812"/>
              <a:ext cx="2774731" cy="3909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zh-CN" altLang="en-US" dirty="0" smtClean="0">
                  <a:ln w="0">
                    <a:noFill/>
                  </a:ln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页面</a:t>
              </a:r>
              <a:endParaRPr kumimoji="1" lang="zh-CN" altLang="en-US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11" name="直线箭头连接符 10"/>
            <p:cNvCxnSpPr>
              <a:stCxn id="5" idx="3"/>
            </p:cNvCxnSpPr>
            <p:nvPr/>
          </p:nvCxnSpPr>
          <p:spPr>
            <a:xfrm flipV="1">
              <a:off x="7851224" y="4609440"/>
              <a:ext cx="751491" cy="2351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/>
              <a:t>三、脚本执行时动态扩充</a:t>
            </a:r>
            <a:endParaRPr kumimoji="1"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718442" y="2096813"/>
            <a:ext cx="2774731" cy="390984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zh-CN" altLang="en-US" dirty="0" smtClean="0">
                <a:ln w="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页面</a:t>
            </a:r>
            <a:endParaRPr kumimoji="1" lang="zh-CN" altLang="en-US" dirty="0">
              <a:ln w="0"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2" name="组 21"/>
          <p:cNvGrpSpPr/>
          <p:nvPr/>
        </p:nvGrpSpPr>
        <p:grpSpPr>
          <a:xfrm>
            <a:off x="1718440" y="2201651"/>
            <a:ext cx="2774731" cy="1219465"/>
            <a:chOff x="1718440" y="2201651"/>
            <a:chExt cx="2774731" cy="1219465"/>
          </a:xfrm>
        </p:grpSpPr>
        <p:sp>
          <p:nvSpPr>
            <p:cNvPr id="17" name="矩形 16"/>
            <p:cNvSpPr/>
            <p:nvPr/>
          </p:nvSpPr>
          <p:spPr>
            <a:xfrm>
              <a:off x="1718440" y="2398719"/>
              <a:ext cx="1986457" cy="1022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3578772" y="2201651"/>
              <a:ext cx="914399" cy="1022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" name="L 形 3"/>
          <p:cNvSpPr/>
          <p:nvPr/>
        </p:nvSpPr>
        <p:spPr>
          <a:xfrm rot="5400000">
            <a:off x="2640725" y="1174533"/>
            <a:ext cx="930162" cy="2774730"/>
          </a:xfrm>
          <a:prstGeom prst="corner">
            <a:avLst>
              <a:gd name="adj1" fmla="val 72687"/>
              <a:gd name="adj2" fmla="val 797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8602715" y="2096818"/>
            <a:ext cx="2774731" cy="1324299"/>
            <a:chOff x="8602715" y="2096818"/>
            <a:chExt cx="2774731" cy="1324299"/>
          </a:xfrm>
          <a:solidFill>
            <a:schemeClr val="bg2">
              <a:lumMod val="25000"/>
            </a:schemeClr>
          </a:solidFill>
        </p:grpSpPr>
        <p:grpSp>
          <p:nvGrpSpPr>
            <p:cNvPr id="25" name="组 24"/>
            <p:cNvGrpSpPr/>
            <p:nvPr/>
          </p:nvGrpSpPr>
          <p:grpSpPr>
            <a:xfrm>
              <a:off x="8602715" y="2201652"/>
              <a:ext cx="2774731" cy="1219465"/>
              <a:chOff x="1718440" y="2201651"/>
              <a:chExt cx="2774731" cy="1219465"/>
            </a:xfrm>
            <a:grpFill/>
          </p:grpSpPr>
          <p:sp>
            <p:nvSpPr>
              <p:cNvPr id="27" name="矩形 26"/>
              <p:cNvSpPr/>
              <p:nvPr/>
            </p:nvSpPr>
            <p:spPr>
              <a:xfrm>
                <a:off x="1718440" y="2398719"/>
                <a:ext cx="1986457" cy="102239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578772" y="2201651"/>
                <a:ext cx="914399" cy="102239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0" name="L 形 29"/>
            <p:cNvSpPr/>
            <p:nvPr/>
          </p:nvSpPr>
          <p:spPr>
            <a:xfrm rot="5400000">
              <a:off x="9525000" y="1174534"/>
              <a:ext cx="930162" cy="2774730"/>
            </a:xfrm>
            <a:prstGeom prst="corner">
              <a:avLst>
                <a:gd name="adj1" fmla="val 72687"/>
                <a:gd name="adj2" fmla="val 79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4493171" y="2711669"/>
            <a:ext cx="3358053" cy="2846920"/>
            <a:chOff x="4493171" y="2711669"/>
            <a:chExt cx="3358053" cy="2846920"/>
          </a:xfrm>
        </p:grpSpPr>
        <p:sp>
          <p:nvSpPr>
            <p:cNvPr id="5" name="矩形 4"/>
            <p:cNvSpPr/>
            <p:nvPr/>
          </p:nvSpPr>
          <p:spPr>
            <a:xfrm>
              <a:off x="5407569" y="4130575"/>
              <a:ext cx="2443655" cy="14280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solidFill>
                    <a:schemeClr val="accent3"/>
                  </a:solidFill>
                  <a:latin typeface="Consolas" charset="0"/>
                  <a:ea typeface="Consolas" charset="0"/>
                  <a:cs typeface="Consolas" charset="0"/>
                </a:rPr>
                <a:t>GET</a:t>
              </a:r>
              <a:r>
                <a:rPr kumimoji="1" lang="zh-CN" altLang="en-US" sz="1400" dirty="0" smtClean="0">
                  <a:solidFill>
                    <a:schemeClr val="accent3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kumimoji="1" lang="en-US" altLang="zh-CN" sz="1400" dirty="0" err="1" smtClean="0">
                  <a:solidFill>
                    <a:schemeClr val="accent3"/>
                  </a:solidFill>
                  <a:latin typeface="Consolas" charset="0"/>
                  <a:ea typeface="Consolas" charset="0"/>
                  <a:cs typeface="Consolas" charset="0"/>
                </a:rPr>
                <a:t>window.location.href</a:t>
              </a:r>
              <a:endParaRPr kumimoji="1" lang="en-US" altLang="zh-CN" sz="14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ctr"/>
              <a:endParaRPr kumimoji="1" lang="en-US" altLang="zh-CN" sz="14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marL="342900" indent="-342900">
                <a:buAutoNum type="arabicPeriod"/>
              </a:pPr>
              <a:r>
                <a:rPr kumimoji="1" lang="en-US" altLang="zh-CN" sz="1400" dirty="0" smtClean="0">
                  <a:solidFill>
                    <a:schemeClr val="accent3"/>
                  </a:solidFill>
                  <a:latin typeface="Consolas" charset="0"/>
                  <a:ea typeface="Consolas" charset="0"/>
                  <a:cs typeface="Consolas" charset="0"/>
                </a:rPr>
                <a:t>Range:</a:t>
              </a:r>
              <a:r>
                <a:rPr kumimoji="1" lang="zh-CN" altLang="en-US" sz="1400" dirty="0" smtClean="0">
                  <a:solidFill>
                    <a:schemeClr val="accent3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kumimoji="1" lang="en-US" altLang="zh-CN" sz="1400" dirty="0" smtClean="0">
                  <a:solidFill>
                    <a:schemeClr val="accent3"/>
                  </a:solidFill>
                  <a:latin typeface="Consolas" charset="0"/>
                  <a:ea typeface="Consolas" charset="0"/>
                  <a:cs typeface="Consolas" charset="0"/>
                </a:rPr>
                <a:t>byte=0-%d</a:t>
              </a:r>
            </a:p>
            <a:p>
              <a:pPr marL="342900" indent="-342900">
                <a:buAutoNum type="arabicPeriod"/>
              </a:pPr>
              <a:r>
                <a:rPr kumimoji="1" lang="en-US" altLang="zh-CN" sz="1400" dirty="0" smtClean="0">
                  <a:solidFill>
                    <a:schemeClr val="accent3"/>
                  </a:solidFill>
                  <a:latin typeface="Consolas" charset="0"/>
                  <a:ea typeface="Consolas" charset="0"/>
                  <a:cs typeface="Consolas" charset="0"/>
                </a:rPr>
                <a:t>Fix:</a:t>
              </a:r>
              <a:r>
                <a:rPr kumimoji="1" lang="zh-CN" altLang="en-US" sz="1400" dirty="0" smtClean="0">
                  <a:solidFill>
                    <a:schemeClr val="accent3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kumimoji="1" lang="en-US" altLang="zh-CN" sz="1400" dirty="0" smtClean="0">
                  <a:solidFill>
                    <a:schemeClr val="accent3"/>
                  </a:solidFill>
                  <a:latin typeface="Consolas" charset="0"/>
                  <a:ea typeface="Consolas" charset="0"/>
                  <a:cs typeface="Consolas" charset="0"/>
                </a:rPr>
                <a:t>not</a:t>
              </a:r>
              <a:endParaRPr kumimoji="1" lang="zh-CN" altLang="en-US" sz="14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cxnSp>
          <p:nvCxnSpPr>
            <p:cNvPr id="8" name="直线箭头连接符 7"/>
            <p:cNvCxnSpPr>
              <a:endCxn id="5" idx="1"/>
            </p:cNvCxnSpPr>
            <p:nvPr/>
          </p:nvCxnSpPr>
          <p:spPr>
            <a:xfrm>
              <a:off x="4493171" y="2711669"/>
              <a:ext cx="914398" cy="2132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562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-0.15156 -0.07175 C -0.18307 -0.08819 -0.23034 -0.09652 -0.28008 -0.09652 C -0.33659 -0.09652 -0.38177 -0.08819 -0.41328 -0.07175 L -0.56471 -4.81481E-6 " pathEditMode="relative" rAng="0" ptsTypes="AAA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42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/>
              <a:t>三、脚本执行时动态扩充</a:t>
            </a:r>
            <a:endParaRPr kumimoji="1" lang="zh-CN" altLang="en-US" sz="32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020633"/>
              </p:ext>
            </p:extLst>
          </p:nvPr>
        </p:nvGraphicFramePr>
        <p:xfrm>
          <a:off x="466660" y="3905104"/>
          <a:ext cx="3522017" cy="17707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868"/>
                <a:gridCol w="2546149"/>
              </a:tblGrid>
              <a:tr h="583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请求头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Range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6728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作用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effectLst/>
                        </a:rPr>
                        <a:t>只请求实体的一部分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145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例子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1600" kern="1200" dirty="0" err="1" smtClean="0">
                          <a:effectLst/>
                        </a:rPr>
                        <a:t>Range</a:t>
                      </a:r>
                      <a:r>
                        <a:rPr lang="mr-IN" altLang="zh-CN" sz="1600" kern="1200" dirty="0" smtClean="0">
                          <a:effectLst/>
                        </a:rPr>
                        <a:t>: </a:t>
                      </a:r>
                      <a:r>
                        <a:rPr lang="mr-IN" altLang="zh-CN" sz="1600" kern="1200" dirty="0" err="1" smtClean="0">
                          <a:effectLst/>
                        </a:rPr>
                        <a:t>bytes</a:t>
                      </a:r>
                      <a:r>
                        <a:rPr lang="mr-IN" altLang="zh-CN" sz="1600" kern="1200" dirty="0" smtClean="0">
                          <a:effectLst/>
                        </a:rPr>
                        <a:t>=</a:t>
                      </a:r>
                      <a:r>
                        <a:rPr lang="en-US" altLang="zh-CN" sz="1600" kern="1200" dirty="0" smtClean="0">
                          <a:effectLst/>
                        </a:rPr>
                        <a:t>0</a:t>
                      </a:r>
                      <a:r>
                        <a:rPr lang="mr-IN" altLang="zh-CN" sz="1600" kern="1200" dirty="0" smtClean="0">
                          <a:effectLst/>
                        </a:rPr>
                        <a:t>-</a:t>
                      </a:r>
                      <a:r>
                        <a:rPr lang="en-US" altLang="zh-CN" sz="1600" kern="1200" dirty="0" smtClean="0">
                          <a:effectLst/>
                        </a:rPr>
                        <a:t>500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466660" y="2251922"/>
            <a:ext cx="3522017" cy="13388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同步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请求时指定请求头：</a:t>
            </a:r>
            <a:endParaRPr kumimoji="1"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dirty="0" smtClean="0"/>
              <a:t>Range: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bytes=0-%d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dirty="0" smtClean="0"/>
              <a:t>Fix: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835462" y="2301894"/>
            <a:ext cx="3767958" cy="10808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Range: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bytes=0-xxx</a:t>
            </a:r>
          </a:p>
          <a:p>
            <a:pPr algn="ctr"/>
            <a:r>
              <a:rPr kumimoji="1" lang="zh-CN" altLang="en-US" dirty="0" smtClean="0"/>
              <a:t>判断返回状态码</a:t>
            </a:r>
            <a:r>
              <a:rPr kumimoji="1" lang="en-US" altLang="zh-CN" dirty="0" smtClean="0"/>
              <a:t>206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Partial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</a:t>
            </a:r>
          </a:p>
          <a:p>
            <a:pPr algn="ctr"/>
            <a:r>
              <a:rPr kumimoji="1" lang="zh-CN" altLang="en-US" dirty="0" smtClean="0"/>
              <a:t>不必处理，只返回指定范围</a:t>
            </a:r>
            <a:endParaRPr kumimoji="1" lang="zh-CN" altLang="en-US" dirty="0"/>
          </a:p>
        </p:txBody>
      </p:sp>
      <p:sp>
        <p:nvSpPr>
          <p:cNvPr id="18" name="决策 17"/>
          <p:cNvSpPr/>
          <p:nvPr/>
        </p:nvSpPr>
        <p:spPr>
          <a:xfrm>
            <a:off x="4303987" y="3338023"/>
            <a:ext cx="3011213" cy="11341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服务器是否支持</a:t>
            </a:r>
            <a:r>
              <a:rPr kumimoji="1" lang="en-US" altLang="zh-CN" dirty="0" smtClean="0"/>
              <a:t>Range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835462" y="4472184"/>
            <a:ext cx="3767958" cy="137682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SEQ</a:t>
            </a:r>
            <a:r>
              <a:rPr kumimoji="1" lang="zh-CN" altLang="en-US" dirty="0" smtClean="0"/>
              <a:t>在全局</a:t>
            </a: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表中存在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且返回码为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，则在指定字节处截断数据包，并发送新的</a:t>
            </a:r>
            <a:r>
              <a:rPr kumimoji="1" lang="en-US" altLang="zh-CN" dirty="0" smtClean="0"/>
              <a:t>FIN</a:t>
            </a:r>
            <a:r>
              <a:rPr kumimoji="1" lang="zh-CN" altLang="en-US" dirty="0" smtClean="0"/>
              <a:t>数据包，断开链接</a:t>
            </a:r>
            <a:endParaRPr kumimoji="1" lang="en-US" altLang="zh-CN" dirty="0" smtClean="0"/>
          </a:p>
        </p:txBody>
      </p:sp>
      <p:cxnSp>
        <p:nvCxnSpPr>
          <p:cNvPr id="21" name="肘形连接符 20"/>
          <p:cNvCxnSpPr>
            <a:stCxn id="18" idx="0"/>
            <a:endCxn id="15" idx="1"/>
          </p:cNvCxnSpPr>
          <p:nvPr/>
        </p:nvCxnSpPr>
        <p:spPr>
          <a:xfrm rot="5400000" flipH="1" flipV="1">
            <a:off x="6574684" y="2077245"/>
            <a:ext cx="495689" cy="20258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8" idx="2"/>
            <a:endCxn id="26" idx="1"/>
          </p:cNvCxnSpPr>
          <p:nvPr/>
        </p:nvCxnSpPr>
        <p:spPr>
          <a:xfrm rot="16200000" flipH="1">
            <a:off x="6478322" y="3803456"/>
            <a:ext cx="688412" cy="20258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60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484" y="-70503"/>
            <a:ext cx="8138359" cy="63750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/>
              <a:t>三、脚本执行时动态扩充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930166" y="2506718"/>
            <a:ext cx="3862551" cy="318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 smtClean="0"/>
              <a:t>区分两次请求</a:t>
            </a:r>
            <a:r>
              <a:rPr kumimoji="1" lang="en-US" altLang="zh-CN" dirty="0" smtClean="0"/>
              <a:t>response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>
              <a:lnSpc>
                <a:spcPct val="125000"/>
              </a:lnSpc>
            </a:pPr>
            <a:endParaRPr kumimoji="1" lang="en-US" altLang="zh-CN" dirty="0"/>
          </a:p>
          <a:p>
            <a:pPr>
              <a:lnSpc>
                <a:spcPct val="125000"/>
              </a:lnSpc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若请求头中存在</a:t>
            </a:r>
            <a:r>
              <a:rPr kumimoji="1" lang="en-US" altLang="zh-CN" dirty="0" smtClean="0"/>
              <a:t>Fix: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，在全局</a:t>
            </a: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表中记录这条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请求的</a:t>
            </a:r>
            <a:r>
              <a:rPr kumimoji="1" lang="en-US" altLang="zh-CN" dirty="0" smtClean="0"/>
              <a:t>ACK</a:t>
            </a:r>
          </a:p>
          <a:p>
            <a:pPr>
              <a:lnSpc>
                <a:spcPct val="125000"/>
              </a:lnSpc>
            </a:pPr>
            <a:endParaRPr kumimoji="1" lang="en-US" altLang="zh-CN" dirty="0"/>
          </a:p>
          <a:p>
            <a:pPr>
              <a:lnSpc>
                <a:spcPct val="125000"/>
              </a:lnSpc>
            </a:pP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每次处理</a:t>
            </a:r>
            <a:r>
              <a:rPr kumimoji="1" lang="en-US" altLang="zh-CN" dirty="0" smtClean="0"/>
              <a:t>response</a:t>
            </a:r>
            <a:r>
              <a:rPr kumimoji="1" lang="zh-CN" altLang="en-US" dirty="0" smtClean="0"/>
              <a:t>，判断</a:t>
            </a:r>
            <a:r>
              <a:rPr kumimoji="1" lang="en-US" altLang="zh-CN" dirty="0" smtClean="0"/>
              <a:t>SEQ</a:t>
            </a:r>
            <a:r>
              <a:rPr kumimoji="1" lang="zh-CN" altLang="en-US" dirty="0" smtClean="0"/>
              <a:t>，若在全局</a:t>
            </a: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表中存在，则不做替换覆盖处理。</a:t>
            </a:r>
            <a:endParaRPr kumimoji="1" lang="en-US" altLang="zh-CN" dirty="0" smtClean="0"/>
          </a:p>
          <a:p>
            <a:pPr>
              <a:lnSpc>
                <a:spcPct val="125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989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509</TotalTime>
  <Words>301</Words>
  <Application>Microsoft Macintosh PowerPoint</Application>
  <PresentationFormat>宽屏</PresentationFormat>
  <Paragraphs>100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Consolas</vt:lpstr>
      <vt:lpstr>Mangal</vt:lpstr>
      <vt:lpstr>宋体</vt:lpstr>
      <vt:lpstr>怀旧</vt:lpstr>
      <vt:lpstr>一、调整后续tcp链接序列号</vt:lpstr>
      <vt:lpstr>PowerPoint 演示文稿</vt:lpstr>
      <vt:lpstr>二、替换无用信息</vt:lpstr>
      <vt:lpstr>二、替换无用信息</vt:lpstr>
      <vt:lpstr>三、脚本执行时动态扩充</vt:lpstr>
      <vt:lpstr>三、脚本执行时动态扩充</vt:lpstr>
      <vt:lpstr>三、脚本执行时动态扩充</vt:lpstr>
      <vt:lpstr>三、脚本执行时动态扩充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思路一</dc:title>
  <dc:creator>boyu song</dc:creator>
  <cp:lastModifiedBy>boyu song</cp:lastModifiedBy>
  <cp:revision>60</cp:revision>
  <dcterms:created xsi:type="dcterms:W3CDTF">2016-12-19T19:01:53Z</dcterms:created>
  <dcterms:modified xsi:type="dcterms:W3CDTF">2016-12-21T13:26:54Z</dcterms:modified>
</cp:coreProperties>
</file>