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aven Pro"/>
      <p:regular r:id="rId19"/>
      <p:bold r:id="rId20"/>
    </p:embeddedFont>
    <p:embeddedFont>
      <p:font typeface="Share Tech"/>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fCfs277fIhUmTmkOfgPUEx6o0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avenPr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6"/>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6"/>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6"/>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16"/>
          <p:cNvGrpSpPr/>
          <p:nvPr/>
        </p:nvGrpSpPr>
        <p:grpSpPr>
          <a:xfrm>
            <a:off x="8263682" y="-434366"/>
            <a:ext cx="188886" cy="1181532"/>
            <a:chOff x="2877432" y="975334"/>
            <a:chExt cx="188886" cy="1181532"/>
          </a:xfrm>
        </p:grpSpPr>
        <p:sp>
          <p:nvSpPr>
            <p:cNvPr id="18" name="Google Shape;18;p1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6"/>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16"/>
          <p:cNvGrpSpPr/>
          <p:nvPr/>
        </p:nvGrpSpPr>
        <p:grpSpPr>
          <a:xfrm>
            <a:off x="3090746" y="-533657"/>
            <a:ext cx="98059" cy="1147595"/>
            <a:chOff x="3347921" y="16006"/>
            <a:chExt cx="98059" cy="1147595"/>
          </a:xfrm>
        </p:grpSpPr>
        <p:sp>
          <p:nvSpPr>
            <p:cNvPr id="23" name="Google Shape;23;p1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16"/>
          <p:cNvGrpSpPr/>
          <p:nvPr/>
        </p:nvGrpSpPr>
        <p:grpSpPr>
          <a:xfrm>
            <a:off x="4892771" y="-340112"/>
            <a:ext cx="121172" cy="760495"/>
            <a:chOff x="5245196" y="3136513"/>
            <a:chExt cx="121172" cy="760495"/>
          </a:xfrm>
        </p:grpSpPr>
        <p:sp>
          <p:nvSpPr>
            <p:cNvPr id="26" name="Google Shape;26;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16"/>
          <p:cNvGrpSpPr/>
          <p:nvPr/>
        </p:nvGrpSpPr>
        <p:grpSpPr>
          <a:xfrm>
            <a:off x="250617" y="2402301"/>
            <a:ext cx="188650" cy="2468355"/>
            <a:chOff x="250617" y="2402301"/>
            <a:chExt cx="188650" cy="2468355"/>
          </a:xfrm>
        </p:grpSpPr>
        <p:sp>
          <p:nvSpPr>
            <p:cNvPr id="29" name="Google Shape;29;p1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16"/>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6"/>
          <p:cNvGrpSpPr/>
          <p:nvPr/>
        </p:nvGrpSpPr>
        <p:grpSpPr>
          <a:xfrm>
            <a:off x="2038689" y="173907"/>
            <a:ext cx="57599" cy="831799"/>
            <a:chOff x="2038689" y="173907"/>
            <a:chExt cx="57599" cy="831799"/>
          </a:xfrm>
        </p:grpSpPr>
        <p:sp>
          <p:nvSpPr>
            <p:cNvPr id="36" name="Google Shape;36;p1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17"/>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7"/>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17"/>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7"/>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7"/>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7"/>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7"/>
          <p:cNvGrpSpPr/>
          <p:nvPr/>
        </p:nvGrpSpPr>
        <p:grpSpPr>
          <a:xfrm>
            <a:off x="8148521" y="3004593"/>
            <a:ext cx="98059" cy="1147595"/>
            <a:chOff x="3347921" y="16006"/>
            <a:chExt cx="98059" cy="1147595"/>
          </a:xfrm>
        </p:grpSpPr>
        <p:sp>
          <p:nvSpPr>
            <p:cNvPr id="47" name="Google Shape;47;p17"/>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7"/>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17"/>
          <p:cNvGrpSpPr/>
          <p:nvPr/>
        </p:nvGrpSpPr>
        <p:grpSpPr>
          <a:xfrm>
            <a:off x="281421" y="3769263"/>
            <a:ext cx="121172" cy="760495"/>
            <a:chOff x="5245196" y="3136513"/>
            <a:chExt cx="121172" cy="760495"/>
          </a:xfrm>
        </p:grpSpPr>
        <p:sp>
          <p:nvSpPr>
            <p:cNvPr id="50" name="Google Shape;50;p1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 name="Google Shape;52;p17"/>
          <p:cNvGrpSpPr/>
          <p:nvPr/>
        </p:nvGrpSpPr>
        <p:grpSpPr>
          <a:xfrm>
            <a:off x="8534739" y="4069632"/>
            <a:ext cx="57599" cy="831799"/>
            <a:chOff x="2038689" y="173907"/>
            <a:chExt cx="57599" cy="831799"/>
          </a:xfrm>
        </p:grpSpPr>
        <p:sp>
          <p:nvSpPr>
            <p:cNvPr id="53" name="Google Shape;53;p17"/>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7"/>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17"/>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7"/>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18"/>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9" name="Google Shape;59;p1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8"/>
          <p:cNvGrpSpPr/>
          <p:nvPr/>
        </p:nvGrpSpPr>
        <p:grpSpPr>
          <a:xfrm>
            <a:off x="8263682" y="-434366"/>
            <a:ext cx="188886" cy="1181532"/>
            <a:chOff x="2877432" y="975334"/>
            <a:chExt cx="188886" cy="1181532"/>
          </a:xfrm>
        </p:grpSpPr>
        <p:sp>
          <p:nvSpPr>
            <p:cNvPr id="66" name="Google Shape;66;p1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1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8"/>
          <p:cNvGrpSpPr/>
          <p:nvPr/>
        </p:nvGrpSpPr>
        <p:grpSpPr>
          <a:xfrm>
            <a:off x="3090746" y="-533657"/>
            <a:ext cx="98059" cy="1147595"/>
            <a:chOff x="3347921" y="16006"/>
            <a:chExt cx="98059" cy="1147595"/>
          </a:xfrm>
        </p:grpSpPr>
        <p:sp>
          <p:nvSpPr>
            <p:cNvPr id="73" name="Google Shape;73;p1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18"/>
          <p:cNvGrpSpPr/>
          <p:nvPr/>
        </p:nvGrpSpPr>
        <p:grpSpPr>
          <a:xfrm>
            <a:off x="4892771" y="-340112"/>
            <a:ext cx="121172" cy="760495"/>
            <a:chOff x="5245196" y="3136513"/>
            <a:chExt cx="121172" cy="760495"/>
          </a:xfrm>
        </p:grpSpPr>
        <p:sp>
          <p:nvSpPr>
            <p:cNvPr id="76" name="Google Shape;76;p1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8"/>
          <p:cNvGrpSpPr/>
          <p:nvPr/>
        </p:nvGrpSpPr>
        <p:grpSpPr>
          <a:xfrm>
            <a:off x="6967836" y="85439"/>
            <a:ext cx="133252" cy="1952377"/>
            <a:chOff x="6780548" y="337714"/>
            <a:chExt cx="133252" cy="1952377"/>
          </a:xfrm>
        </p:grpSpPr>
        <p:sp>
          <p:nvSpPr>
            <p:cNvPr id="79" name="Google Shape;79;p1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18"/>
          <p:cNvGrpSpPr/>
          <p:nvPr/>
        </p:nvGrpSpPr>
        <p:grpSpPr>
          <a:xfrm>
            <a:off x="250617" y="2402301"/>
            <a:ext cx="188650" cy="2468355"/>
            <a:chOff x="250617" y="2402301"/>
            <a:chExt cx="188650" cy="2468355"/>
          </a:xfrm>
        </p:grpSpPr>
        <p:sp>
          <p:nvSpPr>
            <p:cNvPr id="82" name="Google Shape;82;p1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8"/>
          <p:cNvGrpSpPr/>
          <p:nvPr/>
        </p:nvGrpSpPr>
        <p:grpSpPr>
          <a:xfrm>
            <a:off x="982417" y="1695096"/>
            <a:ext cx="199237" cy="2828935"/>
            <a:chOff x="1608717" y="1280046"/>
            <a:chExt cx="199237" cy="2828935"/>
          </a:xfrm>
        </p:grpSpPr>
        <p:sp>
          <p:nvSpPr>
            <p:cNvPr id="87" name="Google Shape;87;p1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8"/>
          <p:cNvGrpSpPr/>
          <p:nvPr/>
        </p:nvGrpSpPr>
        <p:grpSpPr>
          <a:xfrm>
            <a:off x="2038689" y="173907"/>
            <a:ext cx="57599" cy="831799"/>
            <a:chOff x="2038689" y="173907"/>
            <a:chExt cx="57599" cy="831799"/>
          </a:xfrm>
        </p:grpSpPr>
        <p:sp>
          <p:nvSpPr>
            <p:cNvPr id="92" name="Google Shape;92;p1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18"/>
          <p:cNvGrpSpPr/>
          <p:nvPr/>
        </p:nvGrpSpPr>
        <p:grpSpPr>
          <a:xfrm>
            <a:off x="8008096" y="2108910"/>
            <a:ext cx="199001" cy="2139770"/>
            <a:chOff x="8008096" y="2108910"/>
            <a:chExt cx="199001" cy="2139770"/>
          </a:xfrm>
        </p:grpSpPr>
        <p:sp>
          <p:nvSpPr>
            <p:cNvPr id="95" name="Google Shape;95;p1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18"/>
          <p:cNvGrpSpPr/>
          <p:nvPr/>
        </p:nvGrpSpPr>
        <p:grpSpPr>
          <a:xfrm>
            <a:off x="4095146" y="-859690"/>
            <a:ext cx="199001" cy="2139770"/>
            <a:chOff x="8008096" y="2108910"/>
            <a:chExt cx="199001" cy="2139770"/>
          </a:xfrm>
        </p:grpSpPr>
        <p:sp>
          <p:nvSpPr>
            <p:cNvPr id="99" name="Google Shape;99;p1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18"/>
          <p:cNvGrpSpPr/>
          <p:nvPr/>
        </p:nvGrpSpPr>
        <p:grpSpPr>
          <a:xfrm>
            <a:off x="6333286" y="3704939"/>
            <a:ext cx="133252" cy="1952377"/>
            <a:chOff x="6780548" y="337714"/>
            <a:chExt cx="133252" cy="1952377"/>
          </a:xfrm>
        </p:grpSpPr>
        <p:sp>
          <p:nvSpPr>
            <p:cNvPr id="102" name="Google Shape;102;p1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18"/>
          <p:cNvGrpSpPr/>
          <p:nvPr/>
        </p:nvGrpSpPr>
        <p:grpSpPr>
          <a:xfrm>
            <a:off x="2702021" y="3612763"/>
            <a:ext cx="121172" cy="760495"/>
            <a:chOff x="5245196" y="3136513"/>
            <a:chExt cx="121172" cy="760495"/>
          </a:xfrm>
        </p:grpSpPr>
        <p:sp>
          <p:nvSpPr>
            <p:cNvPr id="105" name="Google Shape;105;p1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109" name="Shape 109"/>
        <p:cNvGrpSpPr/>
        <p:nvPr/>
      </p:nvGrpSpPr>
      <p:grpSpPr>
        <a:xfrm>
          <a:off x="0" y="0"/>
          <a:ext cx="0" cy="0"/>
          <a:chOff x="0" y="0"/>
          <a:chExt cx="0" cy="0"/>
        </a:xfrm>
      </p:grpSpPr>
      <p:sp>
        <p:nvSpPr>
          <p:cNvPr id="110" name="Google Shape;110;p19"/>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111" name="Google Shape;111;p1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2" name="Google Shape;112;p19"/>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113" name="Google Shape;113;p19"/>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9"/>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9"/>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9"/>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6" name="Google Shape;126;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 name="Google Shape;127;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28" name="Shape 1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9" name="Shape 1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s://www.kaggle.com/datasets/xvivancos/barcelona-data-sets?select=accidents_2017.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idx="1" type="subTitle"/>
          </p:nvPr>
        </p:nvSpPr>
        <p:spPr>
          <a:xfrm>
            <a:off x="2307882" y="2804488"/>
            <a:ext cx="4515646" cy="1617713"/>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500"/>
              <a:t>1. Huỳnh Ngọc Nhiệm</a:t>
            </a:r>
            <a:endParaRPr/>
          </a:p>
          <a:p>
            <a:pPr indent="0" lvl="0" marL="0" rtl="0" algn="ctr">
              <a:lnSpc>
                <a:spcPct val="100000"/>
              </a:lnSpc>
              <a:spcBef>
                <a:spcPts val="0"/>
              </a:spcBef>
              <a:spcAft>
                <a:spcPts val="0"/>
              </a:spcAft>
              <a:buSzPts val="2800"/>
              <a:buNone/>
            </a:pPr>
            <a:r>
              <a:rPr lang="en-US" sz="2500"/>
              <a:t>2</a:t>
            </a:r>
            <a:r>
              <a:rPr lang="en-US" sz="2500"/>
              <a:t>. Trần Chí Thành</a:t>
            </a:r>
            <a:endParaRPr sz="2500"/>
          </a:p>
          <a:p>
            <a:pPr indent="0" lvl="0" marL="0" rtl="0" algn="ctr">
              <a:lnSpc>
                <a:spcPct val="100000"/>
              </a:lnSpc>
              <a:spcBef>
                <a:spcPts val="0"/>
              </a:spcBef>
              <a:spcAft>
                <a:spcPts val="0"/>
              </a:spcAft>
              <a:buSzPts val="2800"/>
              <a:buNone/>
            </a:pPr>
            <a:r>
              <a:rPr lang="en-US" sz="2500"/>
              <a:t>3. Trần Đặng Mạnh An</a:t>
            </a:r>
            <a:endParaRPr sz="2500"/>
          </a:p>
        </p:txBody>
      </p:sp>
      <p:sp>
        <p:nvSpPr>
          <p:cNvPr id="135" name="Google Shape;135;p1"/>
          <p:cNvSpPr txBox="1"/>
          <p:nvPr>
            <p:ph type="ctrTitle"/>
          </p:nvPr>
        </p:nvSpPr>
        <p:spPr>
          <a:xfrm>
            <a:off x="985487" y="759499"/>
            <a:ext cx="7173008"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6000"/>
              <a:t>BARCELONA TRAFFIC ACCIDENTS IN 2017</a:t>
            </a:r>
            <a:endParaRPr sz="6000"/>
          </a:p>
        </p:txBody>
      </p:sp>
      <p:sp>
        <p:nvSpPr>
          <p:cNvPr id="136" name="Google Shape;136;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6228684" y="305437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1"/>
          <p:cNvGrpSpPr/>
          <p:nvPr/>
        </p:nvGrpSpPr>
        <p:grpSpPr>
          <a:xfrm>
            <a:off x="6232314" y="3696331"/>
            <a:ext cx="121434" cy="1073147"/>
            <a:chOff x="6232314" y="3696331"/>
            <a:chExt cx="121434" cy="1073147"/>
          </a:xfrm>
        </p:grpSpPr>
        <p:sp>
          <p:nvSpPr>
            <p:cNvPr id="143" name="Google Shape;143;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
          <p:cNvGrpSpPr/>
          <p:nvPr/>
        </p:nvGrpSpPr>
        <p:grpSpPr>
          <a:xfrm>
            <a:off x="1375570" y="1320257"/>
            <a:ext cx="199237" cy="2828935"/>
            <a:chOff x="1608717" y="1280046"/>
            <a:chExt cx="199237" cy="2828935"/>
          </a:xfrm>
        </p:grpSpPr>
        <p:sp>
          <p:nvSpPr>
            <p:cNvPr id="146" name="Google Shape;146;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1"/>
          <p:cNvGrpSpPr/>
          <p:nvPr/>
        </p:nvGrpSpPr>
        <p:grpSpPr>
          <a:xfrm>
            <a:off x="8008096" y="2108910"/>
            <a:ext cx="199001" cy="2139770"/>
            <a:chOff x="8008096" y="2108910"/>
            <a:chExt cx="199001" cy="2139770"/>
          </a:xfrm>
        </p:grpSpPr>
        <p:sp>
          <p:nvSpPr>
            <p:cNvPr id="152" name="Google Shape;152;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1"/>
          <p:cNvSpPr txBox="1"/>
          <p:nvPr/>
        </p:nvSpPr>
        <p:spPr>
          <a:xfrm>
            <a:off x="484094" y="337714"/>
            <a:ext cx="2761392"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500" u="none" cap="none" strike="noStrike">
                <a:solidFill>
                  <a:schemeClr val="lt1"/>
                </a:solidFill>
                <a:latin typeface="Share Tech"/>
                <a:ea typeface="Share Tech"/>
                <a:cs typeface="Share Tech"/>
                <a:sym typeface="Share Tech"/>
              </a:rPr>
              <a:t>BUSINESS INTELLIGENCE ANALYST</a:t>
            </a:r>
            <a:endParaRPr/>
          </a:p>
          <a:p>
            <a:pPr indent="0" lvl="0" marL="0" marR="0" rtl="0" algn="l">
              <a:lnSpc>
                <a:spcPct val="100000"/>
              </a:lnSpc>
              <a:spcBef>
                <a:spcPts val="0"/>
              </a:spcBef>
              <a:spcAft>
                <a:spcPts val="0"/>
              </a:spcAft>
              <a:buNone/>
            </a:pPr>
            <a:r>
              <a:rPr b="0" i="0" lang="en-US" sz="1500" u="none" cap="none" strike="noStrike">
                <a:solidFill>
                  <a:schemeClr val="lt1"/>
                </a:solidFill>
                <a:latin typeface="Share Tech"/>
                <a:ea typeface="Share Tech"/>
                <a:cs typeface="Share Tech"/>
                <a:sym typeface="Share Tech"/>
              </a:rPr>
              <a:t>Team - Nhóm</a:t>
            </a:r>
            <a:endParaRPr b="0" i="0" sz="1500" u="none" cap="none" strike="noStrike">
              <a:solidFill>
                <a:schemeClr val="lt1"/>
              </a:solidFill>
              <a:latin typeface="Share Tech"/>
              <a:ea typeface="Share Tech"/>
              <a:cs typeface="Share Tech"/>
              <a:sym typeface="Share Tec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0"/>
          <p:cNvSpPr txBox="1"/>
          <p:nvPr>
            <p:ph type="ctrTitle"/>
          </p:nvPr>
        </p:nvSpPr>
        <p:spPr>
          <a:xfrm>
            <a:off x="168349" y="176087"/>
            <a:ext cx="6171939"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latin typeface="Times New Roman"/>
                <a:ea typeface="Times New Roman"/>
                <a:cs typeface="Times New Roman"/>
                <a:sym typeface="Times New Roman"/>
              </a:rPr>
              <a:t>a) Phân tích theo chủ quan (độ tuổi)</a:t>
            </a:r>
            <a:endParaRPr>
              <a:latin typeface="Times New Roman"/>
              <a:ea typeface="Times New Roman"/>
              <a:cs typeface="Times New Roman"/>
              <a:sym typeface="Times New Roman"/>
            </a:endParaRPr>
          </a:p>
        </p:txBody>
      </p:sp>
      <p:sp>
        <p:nvSpPr>
          <p:cNvPr id="264" name="Google Shape;264;p10"/>
          <p:cNvSpPr txBox="1"/>
          <p:nvPr/>
        </p:nvSpPr>
        <p:spPr>
          <a:xfrm>
            <a:off x="874059" y="4148418"/>
            <a:ext cx="7079876" cy="5042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65" name="Google Shape;265;p10"/>
          <p:cNvPicPr preferRelativeResize="0"/>
          <p:nvPr/>
        </p:nvPicPr>
        <p:blipFill rotWithShape="1">
          <a:blip r:embed="rId3">
            <a:alphaModFix/>
          </a:blip>
          <a:srcRect b="0" l="0" r="0" t="0"/>
          <a:stretch/>
        </p:blipFill>
        <p:spPr>
          <a:xfrm>
            <a:off x="500617" y="887508"/>
            <a:ext cx="3403928" cy="2628034"/>
          </a:xfrm>
          <a:prstGeom prst="rect">
            <a:avLst/>
          </a:prstGeom>
          <a:noFill/>
          <a:ln>
            <a:noFill/>
          </a:ln>
        </p:spPr>
      </p:pic>
      <p:pic>
        <p:nvPicPr>
          <p:cNvPr id="266" name="Google Shape;266;p10"/>
          <p:cNvPicPr preferRelativeResize="0"/>
          <p:nvPr/>
        </p:nvPicPr>
        <p:blipFill rotWithShape="1">
          <a:blip r:embed="rId4">
            <a:alphaModFix/>
          </a:blip>
          <a:srcRect b="0" l="0" r="0" t="0"/>
          <a:stretch/>
        </p:blipFill>
        <p:spPr>
          <a:xfrm>
            <a:off x="4844304" y="980996"/>
            <a:ext cx="3889562" cy="2468876"/>
          </a:xfrm>
          <a:prstGeom prst="rect">
            <a:avLst/>
          </a:prstGeom>
          <a:noFill/>
          <a:ln>
            <a:noFill/>
          </a:ln>
        </p:spPr>
      </p:pic>
      <p:sp>
        <p:nvSpPr>
          <p:cNvPr id="267" name="Google Shape;267;p10"/>
          <p:cNvSpPr txBox="1"/>
          <p:nvPr/>
        </p:nvSpPr>
        <p:spPr>
          <a:xfrm>
            <a:off x="874059" y="3749375"/>
            <a:ext cx="753035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Thành phố đang có tỉ lệ dân số trẻ cao (độ tuổi từ 20 đến 40 tuổi). Qua đó, số vụ tai nạn gây ra bởi người trẻ chiếm phần lớn (hơn 4000 vụ).</a:t>
            </a:r>
            <a:endParaRPr/>
          </a:p>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 Cần nâng cao nhận thức về an toàn giao thông của người trẻ.</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1"/>
          <p:cNvSpPr txBox="1"/>
          <p:nvPr>
            <p:ph type="ctrTitle"/>
          </p:nvPr>
        </p:nvSpPr>
        <p:spPr>
          <a:xfrm>
            <a:off x="168349" y="176087"/>
            <a:ext cx="6171939"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latin typeface="Times New Roman"/>
                <a:ea typeface="Times New Roman"/>
                <a:cs typeface="Times New Roman"/>
                <a:sym typeface="Times New Roman"/>
              </a:rPr>
              <a:t>a) Phân tích theo khách quan</a:t>
            </a:r>
            <a:endParaRPr>
              <a:latin typeface="Times New Roman"/>
              <a:ea typeface="Times New Roman"/>
              <a:cs typeface="Times New Roman"/>
              <a:sym typeface="Times New Roman"/>
            </a:endParaRPr>
          </a:p>
        </p:txBody>
      </p:sp>
      <p:sp>
        <p:nvSpPr>
          <p:cNvPr id="273" name="Google Shape;273;p11"/>
          <p:cNvSpPr txBox="1"/>
          <p:nvPr/>
        </p:nvSpPr>
        <p:spPr>
          <a:xfrm>
            <a:off x="874059" y="4148418"/>
            <a:ext cx="7079876" cy="5042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4" name="Google Shape;274;p11"/>
          <p:cNvPicPr preferRelativeResize="0"/>
          <p:nvPr/>
        </p:nvPicPr>
        <p:blipFill rotWithShape="1">
          <a:blip r:embed="rId3">
            <a:alphaModFix/>
          </a:blip>
          <a:srcRect b="2069" l="0" r="0" t="3500"/>
          <a:stretch/>
        </p:blipFill>
        <p:spPr>
          <a:xfrm>
            <a:off x="1582282" y="844229"/>
            <a:ext cx="5979435" cy="3106271"/>
          </a:xfrm>
          <a:prstGeom prst="rect">
            <a:avLst/>
          </a:prstGeom>
          <a:noFill/>
          <a:ln>
            <a:noFill/>
          </a:ln>
        </p:spPr>
      </p:pic>
      <p:sp>
        <p:nvSpPr>
          <p:cNvPr id="275" name="Google Shape;275;p11"/>
          <p:cNvSpPr txBox="1"/>
          <p:nvPr/>
        </p:nvSpPr>
        <p:spPr>
          <a:xfrm>
            <a:off x="874059" y="4148418"/>
            <a:ext cx="726141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Tháng 11 là tháng có lượng khách du lịch đông đúc nhất. Do vậy các vụ tai nạn giao thông thường xảy ra vào tháng này.</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2"/>
          <p:cNvSpPr txBox="1"/>
          <p:nvPr>
            <p:ph type="ctrTitle"/>
          </p:nvPr>
        </p:nvSpPr>
        <p:spPr>
          <a:xfrm>
            <a:off x="168349" y="176087"/>
            <a:ext cx="6171939"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latin typeface="Times New Roman"/>
                <a:ea typeface="Times New Roman"/>
                <a:cs typeface="Times New Roman"/>
                <a:sym typeface="Times New Roman"/>
              </a:rPr>
              <a:t>a) Phân tích theo khách quan</a:t>
            </a:r>
            <a:endParaRPr>
              <a:latin typeface="Times New Roman"/>
              <a:ea typeface="Times New Roman"/>
              <a:cs typeface="Times New Roman"/>
              <a:sym typeface="Times New Roman"/>
            </a:endParaRPr>
          </a:p>
        </p:txBody>
      </p:sp>
      <p:sp>
        <p:nvSpPr>
          <p:cNvPr id="281" name="Google Shape;281;p12"/>
          <p:cNvSpPr txBox="1"/>
          <p:nvPr/>
        </p:nvSpPr>
        <p:spPr>
          <a:xfrm>
            <a:off x="874059" y="4148418"/>
            <a:ext cx="7079876" cy="5042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82" name="Google Shape;282;p12"/>
          <p:cNvPicPr preferRelativeResize="0"/>
          <p:nvPr/>
        </p:nvPicPr>
        <p:blipFill rotWithShape="1">
          <a:blip r:embed="rId3">
            <a:alphaModFix/>
          </a:blip>
          <a:srcRect b="2671" l="0" r="0" t="5594"/>
          <a:stretch/>
        </p:blipFill>
        <p:spPr>
          <a:xfrm>
            <a:off x="1411781" y="753887"/>
            <a:ext cx="6320438" cy="3234017"/>
          </a:xfrm>
          <a:prstGeom prst="rect">
            <a:avLst/>
          </a:prstGeom>
          <a:noFill/>
          <a:ln>
            <a:noFill/>
          </a:ln>
        </p:spPr>
      </p:pic>
      <p:sp>
        <p:nvSpPr>
          <p:cNvPr id="283" name="Google Shape;283;p12"/>
          <p:cNvSpPr txBox="1"/>
          <p:nvPr/>
        </p:nvSpPr>
        <p:spPr>
          <a:xfrm>
            <a:off x="941294" y="4057872"/>
            <a:ext cx="7261412"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Những vụ tai nạn thường xảy ra vào buổi tối những ngày cuối tuần. Nguyên do có thể bắt nguồn từ việc mọi người có xu hướng đi chơi vào thời gian này, đặc biệt là những người trẻ ở thành phố này.</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3"/>
          <p:cNvSpPr txBox="1"/>
          <p:nvPr>
            <p:ph idx="1" type="body"/>
          </p:nvPr>
        </p:nvSpPr>
        <p:spPr>
          <a:xfrm>
            <a:off x="700857" y="881675"/>
            <a:ext cx="7064412" cy="1536388"/>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2500">
                <a:latin typeface="Times New Roman"/>
                <a:ea typeface="Times New Roman"/>
                <a:cs typeface="Times New Roman"/>
                <a:sym typeface="Times New Roman"/>
              </a:rPr>
              <a:t>Đề xuất về quản lí</a:t>
            </a:r>
            <a:endParaRPr/>
          </a:p>
          <a:p>
            <a:pPr indent="0" lvl="0" marL="0" rtl="0" algn="l">
              <a:lnSpc>
                <a:spcPct val="100000"/>
              </a:lnSpc>
              <a:spcBef>
                <a:spcPts val="0"/>
              </a:spcBef>
              <a:spcAft>
                <a:spcPts val="0"/>
              </a:spcAft>
              <a:buSzPts val="1800"/>
              <a:buNone/>
            </a:pPr>
            <a:r>
              <a:rPr lang="en-US" sz="1700">
                <a:latin typeface="Times New Roman"/>
                <a:ea typeface="Times New Roman"/>
                <a:cs typeface="Times New Roman"/>
                <a:sym typeface="Times New Roman"/>
              </a:rPr>
              <a:t>Cải thiện nâng cao quản lí an toàn giao thông ở những quận lớn, vào các buổi trưa, chiều, vào các tháng cao điểm.</a:t>
            </a:r>
            <a:endParaRPr/>
          </a:p>
          <a:p>
            <a:pPr indent="0" lvl="0" marL="0" rtl="0" algn="l">
              <a:lnSpc>
                <a:spcPct val="100000"/>
              </a:lnSpc>
              <a:spcBef>
                <a:spcPts val="0"/>
              </a:spcBef>
              <a:spcAft>
                <a:spcPts val="0"/>
              </a:spcAft>
              <a:buSzPts val="1800"/>
              <a:buNone/>
            </a:pPr>
            <a:r>
              <a:rPr lang="en-US" sz="1700">
                <a:latin typeface="Times New Roman"/>
                <a:ea typeface="Times New Roman"/>
                <a:cs typeface="Times New Roman"/>
                <a:sym typeface="Times New Roman"/>
              </a:rPr>
              <a:t>Cải thiện cơ sở hạ tầng giao thông.</a:t>
            </a:r>
            <a:endParaRPr/>
          </a:p>
          <a:p>
            <a:pPr indent="0" lvl="0" marL="0" rtl="0" algn="l">
              <a:lnSpc>
                <a:spcPct val="100000"/>
              </a:lnSpc>
              <a:spcBef>
                <a:spcPts val="0"/>
              </a:spcBef>
              <a:spcAft>
                <a:spcPts val="0"/>
              </a:spcAft>
              <a:buSzPts val="1800"/>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500">
              <a:latin typeface="Times New Roman"/>
              <a:ea typeface="Times New Roman"/>
              <a:cs typeface="Times New Roman"/>
              <a:sym typeface="Times New Roman"/>
            </a:endParaRPr>
          </a:p>
        </p:txBody>
      </p:sp>
      <p:sp>
        <p:nvSpPr>
          <p:cNvPr id="289" name="Google Shape;289;p13"/>
          <p:cNvSpPr txBox="1"/>
          <p:nvPr>
            <p:ph type="ctrTitle"/>
          </p:nvPr>
        </p:nvSpPr>
        <p:spPr>
          <a:xfrm>
            <a:off x="272886" y="478594"/>
            <a:ext cx="4621429"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500">
                <a:latin typeface="Times New Roman"/>
                <a:ea typeface="Times New Roman"/>
                <a:cs typeface="Times New Roman"/>
                <a:sym typeface="Times New Roman"/>
              </a:rPr>
              <a:t>KẾT LUẬN ĐỀ XUẤT</a:t>
            </a:r>
            <a:endParaRPr sz="3500">
              <a:latin typeface="Times New Roman"/>
              <a:ea typeface="Times New Roman"/>
              <a:cs typeface="Times New Roman"/>
              <a:sym typeface="Times New Roman"/>
            </a:endParaRPr>
          </a:p>
        </p:txBody>
      </p:sp>
      <p:grpSp>
        <p:nvGrpSpPr>
          <p:cNvPr id="290" name="Google Shape;290;p13"/>
          <p:cNvGrpSpPr/>
          <p:nvPr/>
        </p:nvGrpSpPr>
        <p:grpSpPr>
          <a:xfrm>
            <a:off x="7686104" y="-476250"/>
            <a:ext cx="2291257" cy="2922300"/>
            <a:chOff x="4882900" y="-64350"/>
            <a:chExt cx="2493750" cy="2922300"/>
          </a:xfrm>
        </p:grpSpPr>
        <p:sp>
          <p:nvSpPr>
            <p:cNvPr id="291" name="Google Shape;291;p13"/>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3"/>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3"/>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13"/>
          <p:cNvGrpSpPr/>
          <p:nvPr/>
        </p:nvGrpSpPr>
        <p:grpSpPr>
          <a:xfrm>
            <a:off x="366477" y="1143000"/>
            <a:ext cx="286822" cy="337345"/>
            <a:chOff x="4811425" y="2065025"/>
            <a:chExt cx="41500" cy="44200"/>
          </a:xfrm>
        </p:grpSpPr>
        <p:sp>
          <p:nvSpPr>
            <p:cNvPr id="297" name="Google Shape;297;p13"/>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3"/>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p13"/>
          <p:cNvSpPr txBox="1"/>
          <p:nvPr/>
        </p:nvSpPr>
        <p:spPr>
          <a:xfrm>
            <a:off x="697786" y="2395350"/>
            <a:ext cx="7064412" cy="1536388"/>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lt1"/>
              </a:buClr>
              <a:buSzPts val="1800"/>
              <a:buFont typeface="Maven Pro"/>
              <a:buNone/>
            </a:pPr>
            <a:r>
              <a:rPr b="0" i="0" lang="en-US" sz="2500" u="none" cap="none" strike="noStrike">
                <a:solidFill>
                  <a:schemeClr val="lt1"/>
                </a:solidFill>
                <a:latin typeface="Times New Roman"/>
                <a:ea typeface="Times New Roman"/>
                <a:cs typeface="Times New Roman"/>
                <a:sym typeface="Times New Roman"/>
              </a:rPr>
              <a:t>Đề xuất về con người</a:t>
            </a:r>
            <a:endParaRPr/>
          </a:p>
          <a:p>
            <a:pPr indent="0" lvl="0" marL="0" marR="0" rtl="0" algn="l">
              <a:lnSpc>
                <a:spcPct val="100000"/>
              </a:lnSpc>
              <a:spcBef>
                <a:spcPts val="0"/>
              </a:spcBef>
              <a:spcAft>
                <a:spcPts val="0"/>
              </a:spcAft>
              <a:buClr>
                <a:schemeClr val="lt1"/>
              </a:buClr>
              <a:buSzPts val="1800"/>
              <a:buFont typeface="Maven Pro"/>
              <a:buNone/>
            </a:pPr>
            <a:r>
              <a:rPr b="0" i="0" lang="en-US" sz="1700" u="none" cap="none" strike="noStrike">
                <a:solidFill>
                  <a:schemeClr val="lt1"/>
                </a:solidFill>
                <a:latin typeface="Times New Roman"/>
                <a:ea typeface="Times New Roman"/>
                <a:cs typeface="Times New Roman"/>
                <a:sym typeface="Times New Roman"/>
              </a:rPr>
              <a:t>Nâng cao nhận thức người trẻ về vấn đề an toàn giao thông.</a:t>
            </a:r>
            <a:endParaRPr/>
          </a:p>
          <a:p>
            <a:pPr indent="0" lvl="0" marL="0" marR="0" rtl="0" algn="l">
              <a:lnSpc>
                <a:spcPct val="100000"/>
              </a:lnSpc>
              <a:spcBef>
                <a:spcPts val="0"/>
              </a:spcBef>
              <a:spcAft>
                <a:spcPts val="0"/>
              </a:spcAft>
              <a:buClr>
                <a:schemeClr val="lt1"/>
              </a:buClr>
              <a:buSzPts val="1800"/>
              <a:buFont typeface="Maven Pro"/>
              <a:buNone/>
            </a:pPr>
            <a:r>
              <a:t/>
            </a:r>
            <a:endParaRPr b="0" i="0" sz="17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Maven Pro"/>
              <a:buNone/>
            </a:pPr>
            <a:r>
              <a:t/>
            </a:r>
            <a:endParaRPr b="0" i="0" sz="2500" u="none" cap="none" strike="noStrike">
              <a:solidFill>
                <a:schemeClr val="lt1"/>
              </a:solidFill>
              <a:latin typeface="Times New Roman"/>
              <a:ea typeface="Times New Roman"/>
              <a:cs typeface="Times New Roman"/>
              <a:sym typeface="Times New Roman"/>
            </a:endParaRPr>
          </a:p>
        </p:txBody>
      </p:sp>
      <p:grpSp>
        <p:nvGrpSpPr>
          <p:cNvPr id="300" name="Google Shape;300;p13"/>
          <p:cNvGrpSpPr/>
          <p:nvPr/>
        </p:nvGrpSpPr>
        <p:grpSpPr>
          <a:xfrm>
            <a:off x="363406" y="2650628"/>
            <a:ext cx="286822" cy="337345"/>
            <a:chOff x="4811425" y="2065025"/>
            <a:chExt cx="41500" cy="44200"/>
          </a:xfrm>
        </p:grpSpPr>
        <p:sp>
          <p:nvSpPr>
            <p:cNvPr id="301" name="Google Shape;301;p13"/>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3"/>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4"/>
          <p:cNvSpPr txBox="1"/>
          <p:nvPr>
            <p:ph type="ctrTitle"/>
          </p:nvPr>
        </p:nvSpPr>
        <p:spPr>
          <a:xfrm>
            <a:off x="985496" y="1564576"/>
            <a:ext cx="7173008" cy="258461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8000"/>
              <a:t>THANKS FOR WATCHING</a:t>
            </a:r>
            <a:endParaRPr sz="6000"/>
          </a:p>
        </p:txBody>
      </p:sp>
      <p:sp>
        <p:nvSpPr>
          <p:cNvPr id="308" name="Google Shape;308;p14"/>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14"/>
          <p:cNvGrpSpPr/>
          <p:nvPr/>
        </p:nvGrpSpPr>
        <p:grpSpPr>
          <a:xfrm>
            <a:off x="6232314" y="3696331"/>
            <a:ext cx="121434" cy="1073147"/>
            <a:chOff x="6232314" y="3696331"/>
            <a:chExt cx="121434" cy="1073147"/>
          </a:xfrm>
        </p:grpSpPr>
        <p:sp>
          <p:nvSpPr>
            <p:cNvPr id="314" name="Google Shape;314;p14"/>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14"/>
          <p:cNvGrpSpPr/>
          <p:nvPr/>
        </p:nvGrpSpPr>
        <p:grpSpPr>
          <a:xfrm>
            <a:off x="1375570" y="1320257"/>
            <a:ext cx="199237" cy="2828935"/>
            <a:chOff x="1608717" y="1280046"/>
            <a:chExt cx="199237" cy="2828935"/>
          </a:xfrm>
        </p:grpSpPr>
        <p:sp>
          <p:nvSpPr>
            <p:cNvPr id="317" name="Google Shape;317;p1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 name="Google Shape;320;p14"/>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14"/>
          <p:cNvGrpSpPr/>
          <p:nvPr/>
        </p:nvGrpSpPr>
        <p:grpSpPr>
          <a:xfrm>
            <a:off x="8008096" y="2108910"/>
            <a:ext cx="199001" cy="2139770"/>
            <a:chOff x="8008096" y="2108910"/>
            <a:chExt cx="199001" cy="2139770"/>
          </a:xfrm>
        </p:grpSpPr>
        <p:sp>
          <p:nvSpPr>
            <p:cNvPr id="323" name="Google Shape;323;p1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Presentation with pie chart" id="325" name="Google Shape;325;p14"/>
          <p:cNvPicPr preferRelativeResize="0"/>
          <p:nvPr/>
        </p:nvPicPr>
        <p:blipFill rotWithShape="1">
          <a:blip r:embed="rId3">
            <a:alphaModFix/>
          </a:blip>
          <a:srcRect b="0" l="0" r="0" t="0"/>
          <a:stretch/>
        </p:blipFill>
        <p:spPr>
          <a:xfrm>
            <a:off x="3955414" y="543528"/>
            <a:ext cx="1233172" cy="1233172"/>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idx="1" type="body"/>
          </p:nvPr>
        </p:nvSpPr>
        <p:spPr>
          <a:xfrm>
            <a:off x="499559" y="1489334"/>
            <a:ext cx="3805257" cy="2516323"/>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2500">
                <a:latin typeface="Times New Roman"/>
                <a:ea typeface="Times New Roman"/>
                <a:cs typeface="Times New Roman"/>
                <a:sym typeface="Times New Roman"/>
              </a:rPr>
              <a:t>1. TỔNG QUAN DỮ LIỆU</a:t>
            </a:r>
            <a:endParaRPr/>
          </a:p>
          <a:p>
            <a:pPr indent="0" lvl="0" marL="0" rtl="0" algn="l">
              <a:lnSpc>
                <a:spcPct val="150000"/>
              </a:lnSpc>
              <a:spcBef>
                <a:spcPts val="0"/>
              </a:spcBef>
              <a:spcAft>
                <a:spcPts val="0"/>
              </a:spcAft>
              <a:buSzPts val="1800"/>
              <a:buNone/>
            </a:pPr>
            <a:r>
              <a:rPr lang="en-US" sz="2500">
                <a:latin typeface="Times New Roman"/>
                <a:ea typeface="Times New Roman"/>
                <a:cs typeface="Times New Roman"/>
                <a:sym typeface="Times New Roman"/>
              </a:rPr>
              <a:t>2. CÁCH THỨC XỬ LÝ</a:t>
            </a:r>
            <a:endParaRPr/>
          </a:p>
          <a:p>
            <a:pPr indent="0" lvl="0" marL="0" rtl="0" algn="l">
              <a:lnSpc>
                <a:spcPct val="150000"/>
              </a:lnSpc>
              <a:spcBef>
                <a:spcPts val="0"/>
              </a:spcBef>
              <a:spcAft>
                <a:spcPts val="0"/>
              </a:spcAft>
              <a:buSzPts val="1800"/>
              <a:buNone/>
            </a:pPr>
            <a:r>
              <a:rPr lang="en-US" sz="2500">
                <a:latin typeface="Times New Roman"/>
                <a:ea typeface="Times New Roman"/>
                <a:cs typeface="Times New Roman"/>
                <a:sym typeface="Times New Roman"/>
              </a:rPr>
              <a:t>3. PHÂN TÍCH DỮ LIỆU</a:t>
            </a:r>
            <a:endParaRPr/>
          </a:p>
          <a:p>
            <a:pPr indent="0" lvl="0" marL="0" rtl="0" algn="l">
              <a:lnSpc>
                <a:spcPct val="150000"/>
              </a:lnSpc>
              <a:spcBef>
                <a:spcPts val="0"/>
              </a:spcBef>
              <a:spcAft>
                <a:spcPts val="0"/>
              </a:spcAft>
              <a:buSzPts val="1800"/>
              <a:buNone/>
            </a:pPr>
            <a:r>
              <a:rPr lang="en-US" sz="2500">
                <a:latin typeface="Times New Roman"/>
                <a:ea typeface="Times New Roman"/>
                <a:cs typeface="Times New Roman"/>
                <a:sym typeface="Times New Roman"/>
              </a:rPr>
              <a:t>4. KẾT LUẬN ĐỀ XUẤT</a:t>
            </a:r>
            <a:endParaRPr/>
          </a:p>
        </p:txBody>
      </p:sp>
      <p:sp>
        <p:nvSpPr>
          <p:cNvPr id="160" name="Google Shape;160;p2"/>
          <p:cNvSpPr txBox="1"/>
          <p:nvPr>
            <p:ph type="ctrTitle"/>
          </p:nvPr>
        </p:nvSpPr>
        <p:spPr>
          <a:xfrm>
            <a:off x="499559" y="748751"/>
            <a:ext cx="2686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500">
                <a:latin typeface="Times New Roman"/>
                <a:ea typeface="Times New Roman"/>
                <a:cs typeface="Times New Roman"/>
                <a:sym typeface="Times New Roman"/>
              </a:rPr>
              <a:t>NỘI DUNG</a:t>
            </a:r>
            <a:endParaRPr sz="3500">
              <a:latin typeface="Times New Roman"/>
              <a:ea typeface="Times New Roman"/>
              <a:cs typeface="Times New Roman"/>
              <a:sym typeface="Times New Roman"/>
            </a:endParaRPr>
          </a:p>
        </p:txBody>
      </p:sp>
      <p:grpSp>
        <p:nvGrpSpPr>
          <p:cNvPr id="161" name="Google Shape;161;p2"/>
          <p:cNvGrpSpPr/>
          <p:nvPr/>
        </p:nvGrpSpPr>
        <p:grpSpPr>
          <a:xfrm>
            <a:off x="4834661" y="989482"/>
            <a:ext cx="2851442" cy="3213988"/>
            <a:chOff x="2501950" y="1507050"/>
            <a:chExt cx="2392350" cy="2696525"/>
          </a:xfrm>
        </p:grpSpPr>
        <p:sp>
          <p:nvSpPr>
            <p:cNvPr id="162" name="Google Shape;162;p2"/>
            <p:cNvSpPr/>
            <p:nvPr/>
          </p:nvSpPr>
          <p:spPr>
            <a:xfrm>
              <a:off x="4032450" y="3778325"/>
              <a:ext cx="0" cy="25"/>
            </a:xfrm>
            <a:custGeom>
              <a:rect b="b" l="l" r="r" t="t"/>
              <a:pathLst>
                <a:path extrusionOk="0" h="1" w="12000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2"/>
          <p:cNvGrpSpPr/>
          <p:nvPr/>
        </p:nvGrpSpPr>
        <p:grpSpPr>
          <a:xfrm>
            <a:off x="7686104" y="-476250"/>
            <a:ext cx="2291257" cy="2922300"/>
            <a:chOff x="4882900" y="-64350"/>
            <a:chExt cx="2493750" cy="2922300"/>
          </a:xfrm>
        </p:grpSpPr>
        <p:sp>
          <p:nvSpPr>
            <p:cNvPr id="182" name="Google Shape;182;p2"/>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Bar chart" id="187" name="Google Shape;187;p2"/>
          <p:cNvPicPr preferRelativeResize="0"/>
          <p:nvPr/>
        </p:nvPicPr>
        <p:blipFill rotWithShape="1">
          <a:blip r:embed="rId3">
            <a:alphaModFix/>
          </a:blip>
          <a:srcRect b="0" l="0" r="0" t="0"/>
          <a:stretch/>
        </p:blipFill>
        <p:spPr>
          <a:xfrm>
            <a:off x="5111130" y="1247150"/>
            <a:ext cx="2549075" cy="2758508"/>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ctrTitle"/>
          </p:nvPr>
        </p:nvSpPr>
        <p:spPr>
          <a:xfrm>
            <a:off x="470908" y="309920"/>
            <a:ext cx="532273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4500">
                <a:latin typeface="Times New Roman"/>
                <a:ea typeface="Times New Roman"/>
                <a:cs typeface="Times New Roman"/>
                <a:sym typeface="Times New Roman"/>
              </a:rPr>
              <a:t>1. Tổng quan dữ liệu</a:t>
            </a:r>
            <a:endParaRPr sz="4500">
              <a:latin typeface="Times New Roman"/>
              <a:ea typeface="Times New Roman"/>
              <a:cs typeface="Times New Roman"/>
              <a:sym typeface="Times New Roman"/>
            </a:endParaRPr>
          </a:p>
        </p:txBody>
      </p:sp>
      <p:pic>
        <p:nvPicPr>
          <p:cNvPr id="198" name="Google Shape;198;p4"/>
          <p:cNvPicPr preferRelativeResize="0"/>
          <p:nvPr/>
        </p:nvPicPr>
        <p:blipFill rotWithShape="1">
          <a:blip r:embed="rId3">
            <a:alphaModFix/>
          </a:blip>
          <a:srcRect b="0" l="0" r="0" t="0"/>
          <a:stretch/>
        </p:blipFill>
        <p:spPr>
          <a:xfrm>
            <a:off x="1948579" y="879561"/>
            <a:ext cx="4773269" cy="3692409"/>
          </a:xfrm>
          <a:prstGeom prst="rect">
            <a:avLst/>
          </a:prstGeom>
          <a:noFill/>
          <a:ln>
            <a:noFill/>
          </a:ln>
        </p:spPr>
      </p:pic>
      <p:sp>
        <p:nvSpPr>
          <p:cNvPr id="199" name="Google Shape;199;p4"/>
          <p:cNvSpPr txBox="1"/>
          <p:nvPr/>
        </p:nvSpPr>
        <p:spPr>
          <a:xfrm>
            <a:off x="738836" y="4696329"/>
            <a:ext cx="88294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chemeClr val="lt1"/>
                </a:solidFill>
                <a:latin typeface="Arial"/>
                <a:ea typeface="Arial"/>
                <a:cs typeface="Arial"/>
                <a:sym typeface="Arial"/>
                <a:hlinkClick r:id="rId4">
                  <a:extLst>
                    <a:ext uri="{A12FA001-AC4F-418D-AE19-62706E023703}">
                      <ahyp:hlinkClr val="tx"/>
                    </a:ext>
                  </a:extLst>
                </a:hlinkClick>
              </a:rPr>
              <a:t>https://www.kaggle.com/datasets/xvivancos/barcelona-data-sets?select=accidents_2017.csv</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ctrTitle"/>
          </p:nvPr>
        </p:nvSpPr>
        <p:spPr>
          <a:xfrm>
            <a:off x="132371" y="375758"/>
            <a:ext cx="7641649"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4500">
                <a:latin typeface="Times New Roman"/>
                <a:ea typeface="Times New Roman"/>
                <a:cs typeface="Times New Roman"/>
                <a:sym typeface="Times New Roman"/>
              </a:rPr>
              <a:t> Tổng quan và xử lý dữ liệu </a:t>
            </a:r>
            <a:endParaRPr sz="4500">
              <a:latin typeface="Times New Roman"/>
              <a:ea typeface="Times New Roman"/>
              <a:cs typeface="Times New Roman"/>
              <a:sym typeface="Times New Roman"/>
            </a:endParaRPr>
          </a:p>
        </p:txBody>
      </p:sp>
      <p:pic>
        <p:nvPicPr>
          <p:cNvPr id="205" name="Google Shape;205;p5"/>
          <p:cNvPicPr preferRelativeResize="0"/>
          <p:nvPr/>
        </p:nvPicPr>
        <p:blipFill rotWithShape="1">
          <a:blip r:embed="rId3">
            <a:alphaModFix/>
          </a:blip>
          <a:srcRect b="0" l="0" r="0" t="0"/>
          <a:stretch/>
        </p:blipFill>
        <p:spPr>
          <a:xfrm>
            <a:off x="735846" y="1072073"/>
            <a:ext cx="3619686" cy="3321221"/>
          </a:xfrm>
          <a:prstGeom prst="rect">
            <a:avLst/>
          </a:prstGeom>
          <a:noFill/>
          <a:ln>
            <a:noFill/>
          </a:ln>
        </p:spPr>
      </p:pic>
      <p:pic>
        <p:nvPicPr>
          <p:cNvPr id="206" name="Google Shape;206;p5"/>
          <p:cNvPicPr preferRelativeResize="0"/>
          <p:nvPr/>
        </p:nvPicPr>
        <p:blipFill rotWithShape="1">
          <a:blip r:embed="rId4">
            <a:alphaModFix/>
          </a:blip>
          <a:srcRect b="0" l="0" r="0" t="0"/>
          <a:stretch/>
        </p:blipFill>
        <p:spPr>
          <a:xfrm>
            <a:off x="5812608" y="1072072"/>
            <a:ext cx="2127359" cy="3321221"/>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txBox="1"/>
          <p:nvPr>
            <p:ph type="ctrTitle"/>
          </p:nvPr>
        </p:nvSpPr>
        <p:spPr>
          <a:xfrm>
            <a:off x="470908" y="309920"/>
            <a:ext cx="4895488"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4500">
                <a:latin typeface="Times New Roman"/>
                <a:ea typeface="Times New Roman"/>
                <a:cs typeface="Times New Roman"/>
                <a:sym typeface="Times New Roman"/>
              </a:rPr>
              <a:t>3. Phân tích dữ liệu</a:t>
            </a:r>
            <a:endParaRPr sz="4500">
              <a:latin typeface="Times New Roman"/>
              <a:ea typeface="Times New Roman"/>
              <a:cs typeface="Times New Roman"/>
              <a:sym typeface="Times New Roman"/>
            </a:endParaRPr>
          </a:p>
        </p:txBody>
      </p:sp>
      <p:sp>
        <p:nvSpPr>
          <p:cNvPr id="212" name="Google Shape;212;p6"/>
          <p:cNvSpPr/>
          <p:nvPr/>
        </p:nvSpPr>
        <p:spPr>
          <a:xfrm>
            <a:off x="1237128" y="890374"/>
            <a:ext cx="2413747" cy="1681376"/>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3" name="Google Shape;213;p6"/>
          <p:cNvSpPr txBox="1"/>
          <p:nvPr/>
        </p:nvSpPr>
        <p:spPr>
          <a:xfrm>
            <a:off x="1042145" y="1404752"/>
            <a:ext cx="2803712"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5500" u="none" cap="none" strike="noStrike">
                <a:solidFill>
                  <a:srgbClr val="000000"/>
                </a:solidFill>
                <a:latin typeface="Share Tech"/>
                <a:ea typeface="Share Tech"/>
                <a:cs typeface="Share Tech"/>
                <a:sym typeface="Share Tech"/>
              </a:rPr>
              <a:t>10.34K</a:t>
            </a:r>
            <a:endParaRPr/>
          </a:p>
        </p:txBody>
      </p:sp>
      <p:sp>
        <p:nvSpPr>
          <p:cNvPr id="214" name="Google Shape;214;p6"/>
          <p:cNvSpPr/>
          <p:nvPr/>
        </p:nvSpPr>
        <p:spPr>
          <a:xfrm>
            <a:off x="1237128" y="890374"/>
            <a:ext cx="2413748" cy="376498"/>
          </a:xfrm>
          <a:prstGeom prst="rect">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6"/>
          <p:cNvSpPr txBox="1"/>
          <p:nvPr/>
        </p:nvSpPr>
        <p:spPr>
          <a:xfrm>
            <a:off x="837077" y="870171"/>
            <a:ext cx="3213848" cy="6155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Share Tech"/>
                <a:ea typeface="Share Tech"/>
                <a:cs typeface="Share Tech"/>
                <a:sym typeface="Share Tech"/>
              </a:rPr>
              <a:t>ACCIDENT COUNT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1237128" y="3152204"/>
            <a:ext cx="2413747" cy="1681376"/>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7" name="Google Shape;217;p6"/>
          <p:cNvSpPr/>
          <p:nvPr/>
        </p:nvSpPr>
        <p:spPr>
          <a:xfrm>
            <a:off x="1237128" y="3152204"/>
            <a:ext cx="2413748" cy="376498"/>
          </a:xfrm>
          <a:prstGeom prst="rect">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8" name="Google Shape;218;p6"/>
          <p:cNvSpPr/>
          <p:nvPr/>
        </p:nvSpPr>
        <p:spPr>
          <a:xfrm>
            <a:off x="5493126" y="887720"/>
            <a:ext cx="2413747" cy="1681376"/>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6"/>
          <p:cNvSpPr/>
          <p:nvPr/>
        </p:nvSpPr>
        <p:spPr>
          <a:xfrm>
            <a:off x="5493126" y="887720"/>
            <a:ext cx="2413748" cy="376498"/>
          </a:xfrm>
          <a:prstGeom prst="rect">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0" name="Google Shape;220;p6"/>
          <p:cNvSpPr/>
          <p:nvPr/>
        </p:nvSpPr>
        <p:spPr>
          <a:xfrm>
            <a:off x="5493126" y="3152204"/>
            <a:ext cx="2413747" cy="1681376"/>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1" name="Google Shape;221;p6"/>
          <p:cNvSpPr/>
          <p:nvPr/>
        </p:nvSpPr>
        <p:spPr>
          <a:xfrm>
            <a:off x="5493126" y="3152204"/>
            <a:ext cx="2413748" cy="376498"/>
          </a:xfrm>
          <a:prstGeom prst="rect">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6"/>
          <p:cNvSpPr txBox="1"/>
          <p:nvPr/>
        </p:nvSpPr>
        <p:spPr>
          <a:xfrm>
            <a:off x="5093075" y="870459"/>
            <a:ext cx="3213848" cy="6155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Share Tech"/>
                <a:ea typeface="Share Tech"/>
                <a:cs typeface="Share Tech"/>
                <a:sym typeface="Share Tech"/>
              </a:rPr>
              <a:t>VICTIMS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3" name="Google Shape;223;p6"/>
          <p:cNvSpPr txBox="1"/>
          <p:nvPr/>
        </p:nvSpPr>
        <p:spPr>
          <a:xfrm>
            <a:off x="5298143" y="1404752"/>
            <a:ext cx="2803712"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5500" u="none" cap="none" strike="noStrike">
                <a:solidFill>
                  <a:srgbClr val="000000"/>
                </a:solidFill>
                <a:latin typeface="Share Tech"/>
                <a:ea typeface="Share Tech"/>
                <a:cs typeface="Share Tech"/>
                <a:sym typeface="Share Tech"/>
              </a:rPr>
              <a:t>12K</a:t>
            </a:r>
            <a:endParaRPr/>
          </a:p>
        </p:txBody>
      </p:sp>
      <p:sp>
        <p:nvSpPr>
          <p:cNvPr id="224" name="Google Shape;224;p6"/>
          <p:cNvSpPr txBox="1"/>
          <p:nvPr/>
        </p:nvSpPr>
        <p:spPr>
          <a:xfrm>
            <a:off x="837077" y="3145624"/>
            <a:ext cx="321384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Share Tech"/>
                <a:ea typeface="Share Tech"/>
                <a:cs typeface="Share Tech"/>
                <a:sym typeface="Share Tech"/>
              </a:rPr>
              <a:t>SERIOUS INJ</a:t>
            </a:r>
            <a:endParaRPr b="0" i="0" sz="1400" u="none" cap="none" strike="noStrike">
              <a:solidFill>
                <a:srgbClr val="000000"/>
              </a:solidFill>
              <a:latin typeface="Arial"/>
              <a:ea typeface="Arial"/>
              <a:cs typeface="Arial"/>
              <a:sym typeface="Arial"/>
            </a:endParaRPr>
          </a:p>
        </p:txBody>
      </p:sp>
      <p:sp>
        <p:nvSpPr>
          <p:cNvPr id="225" name="Google Shape;225;p6"/>
          <p:cNvSpPr txBox="1"/>
          <p:nvPr/>
        </p:nvSpPr>
        <p:spPr>
          <a:xfrm>
            <a:off x="1042145" y="3719749"/>
            <a:ext cx="2803712"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5500" u="none" cap="none" strike="noStrike">
                <a:solidFill>
                  <a:srgbClr val="000000"/>
                </a:solidFill>
                <a:latin typeface="Share Tech"/>
                <a:ea typeface="Share Tech"/>
                <a:cs typeface="Share Tech"/>
                <a:sym typeface="Share Tech"/>
              </a:rPr>
              <a:t>241</a:t>
            </a:r>
            <a:endParaRPr/>
          </a:p>
        </p:txBody>
      </p:sp>
      <p:sp>
        <p:nvSpPr>
          <p:cNvPr id="226" name="Google Shape;226;p6"/>
          <p:cNvSpPr txBox="1"/>
          <p:nvPr/>
        </p:nvSpPr>
        <p:spPr>
          <a:xfrm>
            <a:off x="5093075" y="3145624"/>
            <a:ext cx="321384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Share Tech"/>
                <a:ea typeface="Share Tech"/>
                <a:cs typeface="Share Tech"/>
                <a:sym typeface="Share Tech"/>
              </a:rPr>
              <a:t>SERIOUS RATE</a:t>
            </a:r>
            <a:endParaRPr b="0" i="0" sz="1400" u="none" cap="none" strike="noStrike">
              <a:solidFill>
                <a:srgbClr val="000000"/>
              </a:solidFill>
              <a:latin typeface="Arial"/>
              <a:ea typeface="Arial"/>
              <a:cs typeface="Arial"/>
              <a:sym typeface="Arial"/>
            </a:endParaRPr>
          </a:p>
        </p:txBody>
      </p:sp>
      <p:sp>
        <p:nvSpPr>
          <p:cNvPr id="227" name="Google Shape;227;p6"/>
          <p:cNvSpPr txBox="1"/>
          <p:nvPr/>
        </p:nvSpPr>
        <p:spPr>
          <a:xfrm>
            <a:off x="5298143" y="3719748"/>
            <a:ext cx="2803712"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5500" u="none" cap="none" strike="noStrike">
                <a:solidFill>
                  <a:srgbClr val="000000"/>
                </a:solidFill>
                <a:latin typeface="Share Tech"/>
                <a:ea typeface="Share Tech"/>
                <a:cs typeface="Share Tech"/>
                <a:sym typeface="Share Tech"/>
              </a:rPr>
              <a:t>1.98%</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7"/>
          <p:cNvSpPr txBox="1"/>
          <p:nvPr>
            <p:ph type="ctrTitle"/>
          </p:nvPr>
        </p:nvSpPr>
        <p:spPr>
          <a:xfrm>
            <a:off x="470908" y="309920"/>
            <a:ext cx="4895488"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4500">
                <a:latin typeface="Times New Roman"/>
                <a:ea typeface="Times New Roman"/>
                <a:cs typeface="Times New Roman"/>
                <a:sym typeface="Times New Roman"/>
              </a:rPr>
              <a:t>3. Phân tích dữ liệu</a:t>
            </a:r>
            <a:endParaRPr sz="4500">
              <a:latin typeface="Times New Roman"/>
              <a:ea typeface="Times New Roman"/>
              <a:cs typeface="Times New Roman"/>
              <a:sym typeface="Times New Roman"/>
            </a:endParaRPr>
          </a:p>
        </p:txBody>
      </p:sp>
      <p:pic>
        <p:nvPicPr>
          <p:cNvPr id="233" name="Google Shape;233;p7"/>
          <p:cNvPicPr preferRelativeResize="0"/>
          <p:nvPr/>
        </p:nvPicPr>
        <p:blipFill rotWithShape="1">
          <a:blip r:embed="rId3">
            <a:alphaModFix/>
          </a:blip>
          <a:srcRect b="0" l="0" r="0" t="0"/>
          <a:stretch/>
        </p:blipFill>
        <p:spPr>
          <a:xfrm>
            <a:off x="577561" y="887720"/>
            <a:ext cx="4270103" cy="3275085"/>
          </a:xfrm>
          <a:prstGeom prst="rect">
            <a:avLst/>
          </a:prstGeom>
          <a:noFill/>
          <a:ln>
            <a:noFill/>
          </a:ln>
        </p:spPr>
      </p:pic>
      <p:pic>
        <p:nvPicPr>
          <p:cNvPr id="234" name="Google Shape;234;p7"/>
          <p:cNvPicPr preferRelativeResize="0"/>
          <p:nvPr/>
        </p:nvPicPr>
        <p:blipFill rotWithShape="1">
          <a:blip r:embed="rId4">
            <a:alphaModFix/>
          </a:blip>
          <a:srcRect b="0" l="0" r="0" t="0"/>
          <a:stretch/>
        </p:blipFill>
        <p:spPr>
          <a:xfrm>
            <a:off x="5366396" y="887719"/>
            <a:ext cx="3119927" cy="3275085"/>
          </a:xfrm>
          <a:prstGeom prst="rect">
            <a:avLst/>
          </a:prstGeom>
          <a:noFill/>
          <a:ln>
            <a:noFill/>
          </a:ln>
        </p:spPr>
      </p:pic>
      <p:sp>
        <p:nvSpPr>
          <p:cNvPr id="235" name="Google Shape;235;p7"/>
          <p:cNvSpPr txBox="1"/>
          <p:nvPr/>
        </p:nvSpPr>
        <p:spPr>
          <a:xfrm>
            <a:off x="1179855" y="4162804"/>
            <a:ext cx="7012888"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500" u="none" cap="none" strike="noStrike">
                <a:solidFill>
                  <a:schemeClr val="lt1"/>
                </a:solidFill>
                <a:latin typeface="Times New Roman"/>
                <a:ea typeface="Times New Roman"/>
                <a:cs typeface="Times New Roman"/>
                <a:sym typeface="Times New Roman"/>
              </a:rPr>
              <a:t>Tình hình tai nạn giao thông phân bổ theo từng quận</a:t>
            </a:r>
            <a:endParaRPr b="0" i="0" sz="2500" u="none" cap="none" strike="noStrike">
              <a:solidFill>
                <a:schemeClr val="lt1"/>
              </a:solidFill>
              <a:latin typeface="Times New Roman"/>
              <a:ea typeface="Times New Roman"/>
              <a:cs typeface="Times New Roman"/>
              <a:sym typeface="Times New Roman"/>
            </a:endParaRPr>
          </a:p>
        </p:txBody>
      </p:sp>
      <p:cxnSp>
        <p:nvCxnSpPr>
          <p:cNvPr id="236" name="Google Shape;236;p7"/>
          <p:cNvCxnSpPr/>
          <p:nvPr/>
        </p:nvCxnSpPr>
        <p:spPr>
          <a:xfrm flipH="1" rot="10800000">
            <a:off x="7234518" y="1573306"/>
            <a:ext cx="571500" cy="874059"/>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cxnSp>
      <p:sp>
        <p:nvSpPr>
          <p:cNvPr id="237" name="Google Shape;237;p7"/>
          <p:cNvSpPr txBox="1"/>
          <p:nvPr/>
        </p:nvSpPr>
        <p:spPr>
          <a:xfrm>
            <a:off x="7563971" y="1250141"/>
            <a:ext cx="100246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Eixample</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8"/>
          <p:cNvSpPr txBox="1"/>
          <p:nvPr>
            <p:ph type="ctrTitle"/>
          </p:nvPr>
        </p:nvSpPr>
        <p:spPr>
          <a:xfrm>
            <a:off x="470908" y="309920"/>
            <a:ext cx="4895488"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4500">
                <a:latin typeface="Times New Roman"/>
                <a:ea typeface="Times New Roman"/>
                <a:cs typeface="Times New Roman"/>
                <a:sym typeface="Times New Roman"/>
              </a:rPr>
              <a:t>3. Phân tích dữ liệu</a:t>
            </a:r>
            <a:endParaRPr sz="4500">
              <a:latin typeface="Times New Roman"/>
              <a:ea typeface="Times New Roman"/>
              <a:cs typeface="Times New Roman"/>
              <a:sym typeface="Times New Roman"/>
            </a:endParaRPr>
          </a:p>
        </p:txBody>
      </p:sp>
      <p:sp>
        <p:nvSpPr>
          <p:cNvPr id="243" name="Google Shape;243;p8"/>
          <p:cNvSpPr/>
          <p:nvPr/>
        </p:nvSpPr>
        <p:spPr>
          <a:xfrm>
            <a:off x="5787536" y="749180"/>
            <a:ext cx="2159060" cy="1556991"/>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8"/>
          <p:cNvSpPr/>
          <p:nvPr/>
        </p:nvSpPr>
        <p:spPr>
          <a:xfrm>
            <a:off x="5787535" y="749180"/>
            <a:ext cx="2159061" cy="348645"/>
          </a:xfrm>
          <a:prstGeom prst="rect">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5" name="Google Shape;245;p8"/>
          <p:cNvSpPr txBox="1"/>
          <p:nvPr/>
        </p:nvSpPr>
        <p:spPr>
          <a:xfrm>
            <a:off x="5684811" y="722745"/>
            <a:ext cx="2433781" cy="6155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Share Tech"/>
                <a:ea typeface="Share Tech"/>
                <a:cs typeface="Share Tech"/>
                <a:sym typeface="Share Tech"/>
              </a:rPr>
              <a:t>POPULATION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6" name="Google Shape;246;p8"/>
          <p:cNvSpPr txBox="1"/>
          <p:nvPr/>
        </p:nvSpPr>
        <p:spPr>
          <a:xfrm>
            <a:off x="5647764" y="1242279"/>
            <a:ext cx="2507877" cy="7848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500" u="none" cap="none" strike="noStrike">
                <a:solidFill>
                  <a:srgbClr val="000000"/>
                </a:solidFill>
                <a:latin typeface="Share Tech"/>
                <a:ea typeface="Share Tech"/>
                <a:cs typeface="Share Tech"/>
                <a:sym typeface="Share Tech"/>
              </a:rPr>
              <a:t>1.62M</a:t>
            </a:r>
            <a:endParaRPr/>
          </a:p>
        </p:txBody>
      </p:sp>
      <p:pic>
        <p:nvPicPr>
          <p:cNvPr id="247" name="Google Shape;247;p8"/>
          <p:cNvPicPr preferRelativeResize="0"/>
          <p:nvPr/>
        </p:nvPicPr>
        <p:blipFill rotWithShape="1">
          <a:blip r:embed="rId3">
            <a:alphaModFix/>
          </a:blip>
          <a:srcRect b="8072" l="5593" r="3272" t="5662"/>
          <a:stretch/>
        </p:blipFill>
        <p:spPr>
          <a:xfrm>
            <a:off x="4995582" y="2450625"/>
            <a:ext cx="3812242" cy="2388742"/>
          </a:xfrm>
          <a:prstGeom prst="rect">
            <a:avLst/>
          </a:prstGeom>
          <a:noFill/>
          <a:ln>
            <a:noFill/>
          </a:ln>
        </p:spPr>
      </p:pic>
      <p:sp>
        <p:nvSpPr>
          <p:cNvPr id="248" name="Google Shape;248;p8"/>
          <p:cNvSpPr txBox="1"/>
          <p:nvPr/>
        </p:nvSpPr>
        <p:spPr>
          <a:xfrm>
            <a:off x="344709" y="1338298"/>
            <a:ext cx="4478877" cy="27853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chemeClr val="lt1"/>
                </a:solidFill>
                <a:latin typeface="Times New Roman"/>
                <a:ea typeface="Times New Roman"/>
                <a:cs typeface="Times New Roman"/>
                <a:sym typeface="Times New Roman"/>
              </a:rPr>
              <a:t>Năm 2017, thành phố có dân số trung bình là 1.62M người. Trong đó, quận Eixample chiếm tỉ lệ dân số cao nhất, với khoảng 300k người.</a:t>
            </a:r>
            <a:endParaRPr/>
          </a:p>
          <a:p>
            <a:pPr indent="0" lvl="0" marL="0" marR="0" rtl="0" algn="l">
              <a:lnSpc>
                <a:spcPct val="100000"/>
              </a:lnSpc>
              <a:spcBef>
                <a:spcPts val="0"/>
              </a:spcBef>
              <a:spcAft>
                <a:spcPts val="0"/>
              </a:spcAft>
              <a:buNone/>
            </a:pPr>
            <a:r>
              <a:rPr b="0" i="0" lang="en-US" sz="2500" u="none" cap="none" strike="noStrike">
                <a:solidFill>
                  <a:schemeClr val="lt1"/>
                </a:solidFill>
                <a:latin typeface="Times New Roman"/>
                <a:ea typeface="Times New Roman"/>
                <a:cs typeface="Times New Roman"/>
                <a:sym typeface="Times New Roman"/>
              </a:rPr>
              <a:t>Từ đó, nơi đây xảy ra nhiều vụ tai nạn giao thông nhất.</a:t>
            </a:r>
            <a:endParaRPr/>
          </a:p>
        </p:txBody>
      </p:sp>
      <p:sp>
        <p:nvSpPr>
          <p:cNvPr id="249" name="Google Shape;249;p8"/>
          <p:cNvSpPr txBox="1"/>
          <p:nvPr/>
        </p:nvSpPr>
        <p:spPr>
          <a:xfrm>
            <a:off x="578224" y="2138082"/>
            <a:ext cx="42453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0" name="Google Shape;250;p8"/>
          <p:cNvSpPr txBox="1"/>
          <p:nvPr/>
        </p:nvSpPr>
        <p:spPr>
          <a:xfrm>
            <a:off x="360711" y="859298"/>
            <a:ext cx="5250004"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chemeClr val="lt1"/>
                </a:solidFill>
                <a:latin typeface="Times New Roman"/>
                <a:ea typeface="Times New Roman"/>
                <a:cs typeface="Times New Roman"/>
                <a:sym typeface="Times New Roman"/>
              </a:rPr>
              <a:t>a) Phân tích theo chủ quan (con người)</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9"/>
          <p:cNvSpPr txBox="1"/>
          <p:nvPr>
            <p:ph type="ctrTitle"/>
          </p:nvPr>
        </p:nvSpPr>
        <p:spPr>
          <a:xfrm>
            <a:off x="168349" y="176087"/>
            <a:ext cx="6171939"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latin typeface="Times New Roman"/>
                <a:ea typeface="Times New Roman"/>
                <a:cs typeface="Times New Roman"/>
                <a:sym typeface="Times New Roman"/>
              </a:rPr>
              <a:t>a) Phân tích theo chủ quan (con người)</a:t>
            </a:r>
            <a:endParaRPr>
              <a:latin typeface="Times New Roman"/>
              <a:ea typeface="Times New Roman"/>
              <a:cs typeface="Times New Roman"/>
              <a:sym typeface="Times New Roman"/>
            </a:endParaRPr>
          </a:p>
        </p:txBody>
      </p:sp>
      <p:pic>
        <p:nvPicPr>
          <p:cNvPr id="256" name="Google Shape;256;p9"/>
          <p:cNvPicPr preferRelativeResize="0"/>
          <p:nvPr/>
        </p:nvPicPr>
        <p:blipFill rotWithShape="1">
          <a:blip r:embed="rId3">
            <a:alphaModFix/>
          </a:blip>
          <a:srcRect b="6678" l="0" r="4865" t="0"/>
          <a:stretch/>
        </p:blipFill>
        <p:spPr>
          <a:xfrm>
            <a:off x="2260373" y="827208"/>
            <a:ext cx="4616527" cy="3251421"/>
          </a:xfrm>
          <a:prstGeom prst="rect">
            <a:avLst/>
          </a:prstGeom>
          <a:noFill/>
          <a:ln>
            <a:noFill/>
          </a:ln>
        </p:spPr>
      </p:pic>
      <p:sp>
        <p:nvSpPr>
          <p:cNvPr id="257" name="Google Shape;257;p9"/>
          <p:cNvSpPr txBox="1"/>
          <p:nvPr/>
        </p:nvSpPr>
        <p:spPr>
          <a:xfrm>
            <a:off x="874059" y="4148418"/>
            <a:ext cx="7079876" cy="5042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8" name="Google Shape;258;p9"/>
          <p:cNvSpPr txBox="1"/>
          <p:nvPr/>
        </p:nvSpPr>
        <p:spPr>
          <a:xfrm>
            <a:off x="692523" y="4139141"/>
            <a:ext cx="775222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-&gt; Cần cải thiện quản lý an toàn ở những quận đông đúc để hạn chế triệt để tai nạn giao thông</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THAI GIA MAN</dc:creator>
</cp:coreProperties>
</file>