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70" r:id="rId6"/>
    <p:sldId id="261" r:id="rId7"/>
    <p:sldId id="263" r:id="rId8"/>
    <p:sldId id="266" r:id="rId9"/>
    <p:sldId id="260" r:id="rId10"/>
    <p:sldId id="26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4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7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1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8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5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7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0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9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0F59-61BC-4D1A-91CC-D368138E747F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9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b="1" dirty="0"/>
              <a:t>Skilyrðissetningar	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s-IS" sz="4000" dirty="0" err="1"/>
              <a:t>if</a:t>
            </a:r>
            <a:r>
              <a:rPr lang="is-IS" sz="4000" dirty="0"/>
              <a:t> - </a:t>
            </a:r>
            <a:r>
              <a:rPr lang="is-IS" sz="4000" dirty="0" err="1"/>
              <a:t>elif</a:t>
            </a:r>
            <a:r>
              <a:rPr lang="is-IS" sz="4000" dirty="0"/>
              <a:t> - </a:t>
            </a:r>
            <a:r>
              <a:rPr lang="is-IS" sz="4000" dirty="0" err="1"/>
              <a:t>else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2184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86"/>
          </a:xfrm>
        </p:spPr>
        <p:txBody>
          <a:bodyPr/>
          <a:lstStyle/>
          <a:p>
            <a:pPr algn="ctr"/>
            <a:r>
              <a:rPr lang="is-IS" b="1" dirty="0"/>
              <a:t>AND og OR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56" y="966652"/>
            <a:ext cx="11913973" cy="6013570"/>
          </a:xfrm>
        </p:spPr>
        <p:txBody>
          <a:bodyPr>
            <a:normAutofit fontScale="77500" lnSpcReduction="20000"/>
          </a:bodyPr>
          <a:lstStyle/>
          <a:p>
            <a:endParaRPr lang="is-IS" dirty="0"/>
          </a:p>
          <a:p>
            <a:r>
              <a:rPr lang="is-IS" sz="4000" dirty="0"/>
              <a:t>Mikilvægur hluti af if setningum er </a:t>
            </a:r>
            <a:r>
              <a:rPr lang="is-IS" sz="4000" b="1" dirty="0"/>
              <a:t>and</a:t>
            </a:r>
            <a:r>
              <a:rPr lang="is-IS" sz="4000" dirty="0"/>
              <a:t> – </a:t>
            </a:r>
            <a:r>
              <a:rPr lang="is-IS" sz="4000" b="1" dirty="0"/>
              <a:t>or </a:t>
            </a:r>
            <a:r>
              <a:rPr lang="is-IS" sz="4000" dirty="0"/>
              <a:t>en það gefur möguleika á að hafa skilyrðissetninguna margskipta</a:t>
            </a:r>
            <a:endParaRPr lang="is-IS" sz="4000" b="1" dirty="0"/>
          </a:p>
          <a:p>
            <a:endParaRPr lang="is-IS" sz="4000" dirty="0"/>
          </a:p>
          <a:p>
            <a:r>
              <a:rPr lang="is-IS" sz="4000" b="1" dirty="0" err="1"/>
              <a:t>and</a:t>
            </a:r>
            <a:r>
              <a:rPr lang="is-IS" sz="4000" dirty="0"/>
              <a:t> þrengir skilyrðin en </a:t>
            </a:r>
            <a:r>
              <a:rPr lang="is-IS" sz="4000" b="1" dirty="0"/>
              <a:t>or</a:t>
            </a:r>
            <a:r>
              <a:rPr lang="is-IS" sz="4000" dirty="0"/>
              <a:t> víkkar þau út</a:t>
            </a:r>
          </a:p>
          <a:p>
            <a:pPr marL="0" indent="0">
              <a:buNone/>
            </a:pPr>
            <a:r>
              <a:rPr lang="is-IS" b="1" dirty="0"/>
              <a:t>	</a:t>
            </a:r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endParaRPr lang="is-IS" dirty="0"/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/>
              <a:t>							</a:t>
            </a:r>
            <a:endParaRPr lang="is-IS" b="1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32" y="2926081"/>
            <a:ext cx="12020130" cy="345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/>
              <a:t>Hreiðraðar skilyrðissetningar /</a:t>
            </a:r>
            <a:r>
              <a:rPr lang="is-IS" b="1" dirty="0" err="1"/>
              <a:t>nested</a:t>
            </a:r>
            <a:r>
              <a:rPr lang="is-IS" b="1" dirty="0"/>
              <a:t> </a:t>
            </a:r>
            <a:r>
              <a:rPr lang="is-IS" b="1" dirty="0" err="1"/>
              <a:t>conditional</a:t>
            </a:r>
            <a:r>
              <a:rPr lang="is-IS" b="1" dirty="0"/>
              <a:t> </a:t>
            </a:r>
            <a:r>
              <a:rPr lang="is-IS" b="1" dirty="0" err="1"/>
              <a:t>clauses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3000" dirty="0"/>
              <a:t>Það er hægt að setja </a:t>
            </a:r>
            <a:r>
              <a:rPr lang="is-IS" sz="3000" b="1" dirty="0"/>
              <a:t>if</a:t>
            </a:r>
            <a:r>
              <a:rPr lang="is-IS" sz="3000" dirty="0"/>
              <a:t> setningu inn í </a:t>
            </a:r>
            <a:r>
              <a:rPr lang="is-IS" sz="3000" b="1" dirty="0"/>
              <a:t>if</a:t>
            </a:r>
            <a:r>
              <a:rPr lang="is-IS" sz="3000" dirty="0"/>
              <a:t> setningu</a:t>
            </a:r>
          </a:p>
          <a:p>
            <a:pPr lvl="1"/>
            <a:r>
              <a:rPr lang="is-IS" sz="2600" dirty="0"/>
              <a:t>Við förum betur í það síðar</a:t>
            </a:r>
          </a:p>
          <a:p>
            <a:pPr lvl="1"/>
            <a:endParaRPr lang="is-IS" sz="2600" dirty="0"/>
          </a:p>
          <a:p>
            <a:r>
              <a:rPr lang="is-IS" dirty="0"/>
              <a:t>Þegar við erum að bera saman texta er líka hægt að nota </a:t>
            </a:r>
            <a:r>
              <a:rPr lang="is-I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is-IS" dirty="0"/>
              <a:t>Þá lítur skilyrðssetningin svona út:</a:t>
            </a:r>
          </a:p>
          <a:p>
            <a:pPr lvl="1"/>
            <a:r>
              <a:rPr lang="is-I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s-IS" b="1" dirty="0">
                <a:latin typeface="Courier New" panose="02070309020205020404" pitchFamily="49" charset="0"/>
                <a:cs typeface="Courier New" panose="02070309020205020404" pitchFamily="49" charset="0"/>
              </a:rPr>
              <a:t> nafn </a:t>
            </a:r>
            <a:r>
              <a:rPr lang="is-I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s-I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“Sigga“:</a:t>
            </a:r>
          </a:p>
          <a:p>
            <a:pPr lvl="1"/>
            <a:r>
              <a:rPr lang="is-I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s-IS" b="1" dirty="0">
                <a:latin typeface="Courier New" panose="02070309020205020404" pitchFamily="49" charset="0"/>
                <a:cs typeface="Courier New" panose="02070309020205020404" pitchFamily="49" charset="0"/>
              </a:rPr>
              <a:t> nafn == “Sigga“: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is-IS" sz="2600" dirty="0"/>
          </a:p>
          <a:p>
            <a:pPr marL="0" indent="0">
              <a:buNone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4498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is-IS" b="1" dirty="0"/>
              <a:t>if </a:t>
            </a:r>
            <a:r>
              <a:rPr lang="is-IS" b="1" dirty="0" err="1"/>
              <a:t>else</a:t>
            </a:r>
            <a:r>
              <a:rPr lang="is-IS" b="1" dirty="0"/>
              <a:t>	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4975180"/>
          </a:xfrm>
        </p:spPr>
        <p:txBody>
          <a:bodyPr>
            <a:normAutofit/>
          </a:bodyPr>
          <a:lstStyle/>
          <a:p>
            <a:r>
              <a:rPr lang="is-IS" sz="3000" dirty="0"/>
              <a:t>Til að ákvarða hvað forritið gerir næst eftir því hvernig gögnin okkar eru.</a:t>
            </a:r>
          </a:p>
          <a:p>
            <a:r>
              <a:rPr lang="is-IS" sz="3000" dirty="0"/>
              <a:t>Þetta er í raun alveg eins og er í okkar eigin lífi eins og dæmið hérna sýnir. Það ræðst af því hve mikinn pening við eigum hvernig við förum í skólann:</a:t>
            </a:r>
          </a:p>
          <a:p>
            <a:pPr marL="457200" lvl="1" indent="0">
              <a:buNone/>
            </a:pPr>
            <a:r>
              <a:rPr lang="is-IS" sz="2600" dirty="0"/>
              <a:t>ef (ég á meira en 600 </a:t>
            </a:r>
            <a:r>
              <a:rPr lang="is-IS" sz="2600" dirty="0" err="1"/>
              <a:t>kr</a:t>
            </a:r>
            <a:r>
              <a:rPr lang="is-IS" sz="2600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is-IS" dirty="0"/>
              <a:t>tek ég strætó</a:t>
            </a:r>
          </a:p>
          <a:p>
            <a:pPr marL="457200" lvl="1" indent="0">
              <a:buNone/>
            </a:pPr>
            <a:r>
              <a:rPr lang="is-IS" sz="2600" dirty="0"/>
              <a:t>annars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is-IS" dirty="0"/>
              <a:t>þarf ég að labba</a:t>
            </a:r>
          </a:p>
          <a:p>
            <a:pPr marL="914400" lvl="2" indent="0">
              <a:buNone/>
            </a:pPr>
            <a:endParaRPr lang="is-IS" dirty="0"/>
          </a:p>
          <a:p>
            <a:pPr marL="914400" lvl="2" indent="0">
              <a:buNone/>
            </a:pPr>
            <a:r>
              <a:rPr lang="is-IS" dirty="0"/>
              <a:t>	</a:t>
            </a:r>
          </a:p>
          <a:p>
            <a:pPr lvl="2"/>
            <a:endParaRPr lang="is-I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7" y="3827417"/>
            <a:ext cx="5148943" cy="274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621"/>
          </a:xfrm>
        </p:spPr>
        <p:txBody>
          <a:bodyPr>
            <a:normAutofit fontScale="90000"/>
          </a:bodyPr>
          <a:lstStyle/>
          <a:p>
            <a:pPr algn="ctr"/>
            <a:r>
              <a:rPr lang="is-IS" b="1" dirty="0" err="1"/>
              <a:t>elif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6748"/>
            <a:ext cx="11353800" cy="5811252"/>
          </a:xfrm>
        </p:spPr>
        <p:txBody>
          <a:bodyPr/>
          <a:lstStyle/>
          <a:p>
            <a:r>
              <a:rPr lang="is-IS" sz="3000" dirty="0"/>
              <a:t>En í raun eru möguleikarnir kannski fleiri: </a:t>
            </a:r>
          </a:p>
          <a:p>
            <a:pPr marL="457200" lvl="1" indent="0">
              <a:buNone/>
            </a:pPr>
            <a:r>
              <a:rPr lang="is-IS" sz="2800" dirty="0"/>
              <a:t>ef (ég á meira en 600 </a:t>
            </a:r>
            <a:r>
              <a:rPr lang="is-IS" sz="2800" dirty="0" err="1"/>
              <a:t>kr</a:t>
            </a:r>
            <a:r>
              <a:rPr lang="is-IS" sz="2800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is-IS" sz="2400" dirty="0"/>
              <a:t>tek ég strætó</a:t>
            </a:r>
          </a:p>
          <a:p>
            <a:pPr marL="457200" lvl="1" indent="0">
              <a:buNone/>
            </a:pPr>
            <a:r>
              <a:rPr lang="is-IS" sz="2800" dirty="0"/>
              <a:t>eða (ef ég á meira en 500 en minna en 600)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is-IS" sz="2400" dirty="0"/>
              <a:t>reyni ég að finna klink heima</a:t>
            </a:r>
          </a:p>
          <a:p>
            <a:pPr marL="457200" lvl="1" indent="0">
              <a:buNone/>
            </a:pPr>
            <a:r>
              <a:rPr lang="is-IS" sz="2800" dirty="0"/>
              <a:t>annars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is-IS" sz="2400" dirty="0"/>
              <a:t>þarf ég að labba</a:t>
            </a:r>
          </a:p>
          <a:p>
            <a:pPr marL="457200" lvl="1" indent="0">
              <a:buNone/>
            </a:pP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58" y="3395045"/>
            <a:ext cx="6969042" cy="369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2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/>
          <a:lstStyle/>
          <a:p>
            <a:pPr algn="ctr"/>
            <a:r>
              <a:rPr lang="is-IS" b="1" dirty="0" err="1"/>
              <a:t>Syntax</a:t>
            </a:r>
            <a:r>
              <a:rPr lang="is-IS" b="1" dirty="0"/>
              <a:t> á skilyrðissetningum</a:t>
            </a:r>
            <a:endParaRPr lang="en-US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24" y="1573546"/>
            <a:ext cx="9558552" cy="4454275"/>
          </a:xfrm>
        </p:spPr>
      </p:pic>
    </p:spTree>
    <p:extLst>
      <p:ext uri="{BB962C8B-B14F-4D97-AF65-F5344CB8AC3E}">
        <p14:creationId xmlns:p14="http://schemas.microsoft.com/office/powerpoint/2010/main" val="139562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/>
              <a:t>Blokkir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25" y="1910741"/>
            <a:ext cx="5606017" cy="3401794"/>
          </a:xfr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51633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3000" dirty="0"/>
              <a:t>Blokk er allur sá kóði sem á að tilheyra sama hlutnum. Sömu </a:t>
            </a:r>
            <a:r>
              <a:rPr lang="is-IS" sz="3000" b="1" dirty="0"/>
              <a:t>if</a:t>
            </a:r>
            <a:r>
              <a:rPr lang="is-IS" sz="3000" dirty="0"/>
              <a:t> setningunni eða sömu lykkjunni. </a:t>
            </a:r>
          </a:p>
          <a:p>
            <a:endParaRPr lang="is-IS" sz="3000" dirty="0"/>
          </a:p>
          <a:p>
            <a:r>
              <a:rPr lang="is-IS" sz="3000" dirty="0"/>
              <a:t>Þessi mynd er af þrem blokkum sem eru hreiðraðar. Það þýðir að </a:t>
            </a:r>
            <a:r>
              <a:rPr lang="is-IS" sz="3000" dirty="0" err="1"/>
              <a:t>þær</a:t>
            </a:r>
            <a:r>
              <a:rPr lang="is-IS" sz="3000" dirty="0"/>
              <a:t> séu hvor inn í annarri.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6926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001"/>
          </a:xfrm>
        </p:spPr>
        <p:txBody>
          <a:bodyPr/>
          <a:lstStyle/>
          <a:p>
            <a:pPr algn="ctr"/>
            <a:r>
              <a:rPr lang="is-IS" b="1" dirty="0"/>
              <a:t>Listi af samanburðarvirkjum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143732"/>
              </p:ext>
            </p:extLst>
          </p:nvPr>
        </p:nvGraphicFramePr>
        <p:xfrm>
          <a:off x="541422" y="1359572"/>
          <a:ext cx="11189368" cy="5245765"/>
        </p:xfrm>
        <a:graphic>
          <a:graphicData uri="http://schemas.openxmlformats.org/drawingml/2006/table">
            <a:tbl>
              <a:tblPr/>
              <a:tblGrid>
                <a:gridCol w="442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9395">
                <a:tc>
                  <a:txBody>
                    <a:bodyPr/>
                    <a:lstStyle/>
                    <a:p>
                      <a:pPr algn="l"/>
                      <a:r>
                        <a:rPr lang="is-IS" sz="2400" b="1" dirty="0">
                          <a:effectLst/>
                        </a:rPr>
                        <a:t>Merking</a:t>
                      </a:r>
                      <a:endParaRPr lang="en-US" sz="2400" b="1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effectLst/>
                        </a:rPr>
                        <a:t>Stærðfræði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tákn</a:t>
                      </a:r>
                      <a:endParaRPr lang="en-US" sz="2400" b="1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Python </a:t>
                      </a:r>
                      <a:r>
                        <a:rPr lang="en-US" sz="2400" b="1" dirty="0" err="1">
                          <a:effectLst/>
                        </a:rPr>
                        <a:t>tákn</a:t>
                      </a:r>
                      <a:endParaRPr lang="en-US" sz="2400" b="1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95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Minna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</a:rPr>
                        <a:t>en</a:t>
                      </a:r>
                      <a:endParaRPr lang="en-US" sz="2400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&lt;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&lt;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9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effectLst/>
                        </a:rPr>
                        <a:t>Meira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en</a:t>
                      </a:r>
                      <a:endParaRPr lang="en-US" sz="2400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&gt;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&gt;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95">
                <a:tc>
                  <a:txBody>
                    <a:bodyPr/>
                    <a:lstStyle/>
                    <a:p>
                      <a:pPr algn="l"/>
                      <a:r>
                        <a:rPr lang="is-IS" sz="2400" dirty="0">
                          <a:effectLst/>
                        </a:rPr>
                        <a:t>Minna</a:t>
                      </a:r>
                      <a:r>
                        <a:rPr lang="is-IS" sz="2400" baseline="0" dirty="0">
                          <a:effectLst/>
                        </a:rPr>
                        <a:t> en eða jafnt og</a:t>
                      </a:r>
                      <a:endParaRPr lang="en-US" sz="2400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≤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&lt;=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9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effectLst/>
                        </a:rPr>
                        <a:t>Meira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en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eða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jafnt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og</a:t>
                      </a:r>
                      <a:endParaRPr lang="en-US" sz="2400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≥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&gt;=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39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effectLst/>
                        </a:rPr>
                        <a:t>Jafnt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og</a:t>
                      </a:r>
                      <a:endParaRPr lang="en-US" sz="2400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=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==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39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effectLst/>
                        </a:rPr>
                        <a:t>Ekki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jafnt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og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≠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!=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10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/>
              <a:t>Hvernig má nota </a:t>
            </a:r>
            <a:r>
              <a:rPr lang="is-IS" b="1" dirty="0" err="1"/>
              <a:t>if-elif-else</a:t>
            </a:r>
            <a:r>
              <a:rPr lang="is-IS" b="1" dirty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3600" dirty="0"/>
              <a:t>Með </a:t>
            </a:r>
            <a:r>
              <a:rPr lang="is-IS" sz="3600" b="1" dirty="0"/>
              <a:t>elif</a:t>
            </a:r>
            <a:r>
              <a:rPr lang="is-IS" sz="3600" dirty="0"/>
              <a:t> skilyrði getur þú athugað mörgum sinnum hvort eitthvað sé rétt/satt og síðan keyrt einhvern kóða</a:t>
            </a:r>
            <a:endParaRPr lang="en-US" sz="3600" dirty="0"/>
          </a:p>
          <a:p>
            <a:r>
              <a:rPr lang="en-US" sz="3600" dirty="0" err="1"/>
              <a:t>Líkt</a:t>
            </a:r>
            <a:r>
              <a:rPr lang="en-US" sz="3600" dirty="0"/>
              <a:t> </a:t>
            </a:r>
            <a:r>
              <a:rPr lang="en-US" sz="3600" dirty="0" err="1"/>
              <a:t>og</a:t>
            </a:r>
            <a:r>
              <a:rPr lang="en-US" sz="3600" dirty="0"/>
              <a:t> </a:t>
            </a:r>
            <a:r>
              <a:rPr lang="en-US" sz="3600" b="1" dirty="0"/>
              <a:t>else</a:t>
            </a:r>
            <a:r>
              <a:rPr lang="en-US" sz="3600" dirty="0"/>
              <a:t> </a:t>
            </a:r>
            <a:r>
              <a:rPr lang="en-US" sz="3600" dirty="0" err="1"/>
              <a:t>þá</a:t>
            </a:r>
            <a:r>
              <a:rPr lang="en-US" sz="3600" dirty="0"/>
              <a:t> </a:t>
            </a:r>
            <a:r>
              <a:rPr lang="en-US" sz="3600" dirty="0" err="1"/>
              <a:t>ræður</a:t>
            </a:r>
            <a:r>
              <a:rPr lang="en-US" sz="3600" dirty="0"/>
              <a:t> </a:t>
            </a:r>
            <a:r>
              <a:rPr lang="en-US" sz="3600" dirty="0" err="1"/>
              <a:t>þú</a:t>
            </a:r>
            <a:r>
              <a:rPr lang="en-US" sz="3600" dirty="0"/>
              <a:t> </a:t>
            </a:r>
            <a:r>
              <a:rPr lang="en-US" sz="3600" dirty="0" err="1"/>
              <a:t>hvort</a:t>
            </a:r>
            <a:r>
              <a:rPr lang="en-US" sz="3600" dirty="0"/>
              <a:t> </a:t>
            </a:r>
            <a:r>
              <a:rPr lang="en-US" sz="3600" dirty="0" err="1"/>
              <a:t>þú</a:t>
            </a:r>
            <a:r>
              <a:rPr lang="en-US" sz="3600" dirty="0"/>
              <a:t> </a:t>
            </a:r>
            <a:r>
              <a:rPr lang="en-US" sz="3600" dirty="0" err="1"/>
              <a:t>notar</a:t>
            </a:r>
            <a:r>
              <a:rPr lang="en-US" sz="3600" dirty="0"/>
              <a:t> </a:t>
            </a:r>
            <a:r>
              <a:rPr lang="en-US" sz="3600" b="1" dirty="0" err="1"/>
              <a:t>elif</a:t>
            </a:r>
            <a:r>
              <a:rPr lang="en-US" sz="3600" dirty="0"/>
              <a:t> </a:t>
            </a:r>
            <a:r>
              <a:rPr lang="en-US" sz="3600" dirty="0" err="1"/>
              <a:t>eða</a:t>
            </a:r>
            <a:r>
              <a:rPr lang="en-US" sz="3600" dirty="0"/>
              <a:t> </a:t>
            </a:r>
            <a:r>
              <a:rPr lang="en-US" sz="3600" dirty="0" err="1"/>
              <a:t>ekki</a:t>
            </a:r>
            <a:r>
              <a:rPr lang="en-US" sz="3600" dirty="0"/>
              <a:t>. </a:t>
            </a:r>
          </a:p>
          <a:p>
            <a:r>
              <a:rPr lang="is-IS" sz="3600" dirty="0"/>
              <a:t>Munurinn á </a:t>
            </a:r>
            <a:r>
              <a:rPr lang="is-IS" sz="3600" b="1" dirty="0"/>
              <a:t>elif</a:t>
            </a:r>
            <a:r>
              <a:rPr lang="is-IS" sz="3600" dirty="0"/>
              <a:t> og </a:t>
            </a:r>
            <a:r>
              <a:rPr lang="is-IS" sz="3600" b="1" dirty="0"/>
              <a:t>else</a:t>
            </a:r>
            <a:r>
              <a:rPr lang="is-IS" sz="3600" dirty="0"/>
              <a:t> er að þegar þú notar </a:t>
            </a:r>
            <a:r>
              <a:rPr lang="is-IS" sz="3600" b="1" dirty="0"/>
              <a:t>else</a:t>
            </a:r>
            <a:r>
              <a:rPr lang="is-IS" sz="3600" dirty="0"/>
              <a:t> þá geturu bara gert það einu sinni á eftir </a:t>
            </a:r>
            <a:r>
              <a:rPr lang="is-IS" sz="3600" b="1" dirty="0"/>
              <a:t>if. </a:t>
            </a:r>
            <a:r>
              <a:rPr lang="is-IS" sz="3600" dirty="0"/>
              <a:t>Þegar þú ert með </a:t>
            </a:r>
            <a:r>
              <a:rPr lang="is-IS" sz="3600" b="1" dirty="0"/>
              <a:t>elif</a:t>
            </a:r>
            <a:r>
              <a:rPr lang="is-IS" sz="3600" dirty="0"/>
              <a:t> getur þú notað það eins oft og þú vilt á eftir </a:t>
            </a:r>
            <a:r>
              <a:rPr lang="is-IS" sz="3600" b="1" dirty="0"/>
              <a:t>if</a:t>
            </a:r>
            <a:endParaRPr lang="en-US" sz="3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7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pPr algn="ctr"/>
            <a:r>
              <a:rPr lang="is-IS" b="1" dirty="0"/>
              <a:t>Notkun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4844552"/>
          </a:xfrm>
        </p:spPr>
        <p:txBody>
          <a:bodyPr>
            <a:normAutofit/>
          </a:bodyPr>
          <a:lstStyle/>
          <a:p>
            <a:r>
              <a:rPr lang="is-IS" sz="4000" dirty="0"/>
              <a:t>Það má nota </a:t>
            </a:r>
            <a:r>
              <a:rPr lang="is-IS" sz="4000" b="1" i="1" dirty="0"/>
              <a:t>if</a:t>
            </a:r>
            <a:r>
              <a:rPr lang="is-IS" sz="4000" dirty="0"/>
              <a:t> eitt og sér</a:t>
            </a:r>
          </a:p>
          <a:p>
            <a:pPr lvl="1"/>
            <a:r>
              <a:rPr lang="is-IS" sz="3600" dirty="0"/>
              <a:t>Það er líka hægt að nota mörg </a:t>
            </a:r>
            <a:r>
              <a:rPr lang="is-IS" sz="3600" b="1" i="1" dirty="0" err="1"/>
              <a:t>if</a:t>
            </a:r>
            <a:r>
              <a:rPr lang="is-IS" sz="3600" dirty="0"/>
              <a:t> í röð</a:t>
            </a:r>
          </a:p>
          <a:p>
            <a:r>
              <a:rPr lang="is-IS" sz="4000" dirty="0"/>
              <a:t>Hægt að nota </a:t>
            </a:r>
            <a:r>
              <a:rPr lang="is-IS" sz="4000" b="1" i="1" dirty="0"/>
              <a:t>if</a:t>
            </a:r>
            <a:r>
              <a:rPr lang="is-IS" sz="4000" dirty="0"/>
              <a:t> sem síðan er fylgt eftir með </a:t>
            </a:r>
            <a:r>
              <a:rPr lang="is-IS" sz="4000" b="1" i="1" dirty="0" err="1"/>
              <a:t>else</a:t>
            </a:r>
            <a:endParaRPr lang="is-IS" sz="4000" b="1" i="1" dirty="0"/>
          </a:p>
          <a:p>
            <a:r>
              <a:rPr lang="is-IS" sz="4000" dirty="0"/>
              <a:t>Hægt að nota </a:t>
            </a:r>
            <a:r>
              <a:rPr lang="is-IS" sz="4000" b="1" i="1" dirty="0"/>
              <a:t>if</a:t>
            </a:r>
            <a:r>
              <a:rPr lang="is-IS" sz="4000" dirty="0"/>
              <a:t> og síðan eina eða fleiri </a:t>
            </a:r>
            <a:r>
              <a:rPr lang="is-IS" sz="4000" b="1" i="1" dirty="0" err="1"/>
              <a:t>elif</a:t>
            </a:r>
            <a:r>
              <a:rPr lang="is-IS" sz="4000" dirty="0"/>
              <a:t> </a:t>
            </a:r>
          </a:p>
          <a:p>
            <a:r>
              <a:rPr lang="is-IS" sz="4000" dirty="0"/>
              <a:t>Hægt að nota </a:t>
            </a:r>
            <a:r>
              <a:rPr lang="is-IS" sz="4000" b="1" i="1" dirty="0"/>
              <a:t>if</a:t>
            </a:r>
            <a:r>
              <a:rPr lang="is-IS" sz="4000" dirty="0"/>
              <a:t> og síðan eina eða fleiri </a:t>
            </a:r>
            <a:r>
              <a:rPr lang="is-IS" sz="4000" b="1" i="1" dirty="0"/>
              <a:t>elif</a:t>
            </a:r>
            <a:r>
              <a:rPr lang="is-IS" sz="4000" dirty="0"/>
              <a:t> og enda á </a:t>
            </a:r>
            <a:r>
              <a:rPr lang="is-IS" sz="4000" b="1" i="1" dirty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297477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err="1"/>
              <a:t>Syntax</a:t>
            </a:r>
            <a:r>
              <a:rPr lang="is-IS" b="1" dirty="0"/>
              <a:t> - muna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350"/>
            <a:ext cx="10515600" cy="5355770"/>
          </a:xfrm>
        </p:spPr>
        <p:txBody>
          <a:bodyPr>
            <a:normAutofit/>
          </a:bodyPr>
          <a:lstStyle/>
          <a:p>
            <a:r>
              <a:rPr lang="is-IS" dirty="0"/>
              <a:t>Muna eftir tvípunkti í lok fyrstu línu hverrar blokkar</a:t>
            </a:r>
          </a:p>
          <a:p>
            <a:pPr lvl="1"/>
            <a:r>
              <a:rPr lang="is-IS" dirty="0"/>
              <a:t>Hér er það á eftir </a:t>
            </a:r>
            <a:r>
              <a:rPr lang="is-IS" dirty="0" err="1"/>
              <a:t>línu</a:t>
            </a:r>
            <a:r>
              <a:rPr lang="is-IS" dirty="0"/>
              <a:t> sem hefst á </a:t>
            </a:r>
            <a:r>
              <a:rPr lang="is-I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s-IS" dirty="0"/>
              <a:t>, </a:t>
            </a:r>
            <a:r>
              <a:rPr lang="is-I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s-IS" dirty="0"/>
              <a:t>, </a:t>
            </a:r>
            <a:r>
              <a:rPr lang="is-I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s-IS" dirty="0"/>
              <a:t>Mikilvægt því þetta tilgreinir hvar blokkin byrjar</a:t>
            </a:r>
          </a:p>
          <a:p>
            <a:r>
              <a:rPr lang="is-IS" b="1" dirty="0"/>
              <a:t>Allt sem tilheyrir sömu blokk er jafnt dregið inn </a:t>
            </a:r>
          </a:p>
          <a:p>
            <a:pPr lvl="1"/>
            <a:r>
              <a:rPr lang="is-IS" b="1" dirty="0">
                <a:solidFill>
                  <a:srgbClr val="FF0000"/>
                </a:solidFill>
              </a:rPr>
              <a:t>EF</a:t>
            </a:r>
            <a:r>
              <a:rPr lang="is-IS" b="1" dirty="0"/>
              <a:t> við gleymum þessu þá virkar forritið okkar ekki rétt.</a:t>
            </a:r>
          </a:p>
          <a:p>
            <a:endParaRPr lang="is-IS" b="1" dirty="0"/>
          </a:p>
          <a:p>
            <a:r>
              <a:rPr lang="is-IS" dirty="0"/>
              <a:t>Þegar við erum að gefa einhverju gildi notum við einfalt  =</a:t>
            </a:r>
          </a:p>
          <a:p>
            <a:r>
              <a:rPr lang="is-IS" dirty="0"/>
              <a:t>Þegar verið er að bera eitthvað saman notum við tvisvar  ==  </a:t>
            </a:r>
          </a:p>
          <a:p>
            <a:r>
              <a:rPr lang="is-IS" dirty="0"/>
              <a:t>Muna að nota samasem merkið tvisvar sinnum í skilyrðissetningum</a:t>
            </a:r>
          </a:p>
          <a:p>
            <a:pPr marL="457200" lvl="1" indent="0">
              <a:buNone/>
            </a:pPr>
            <a:r>
              <a:rPr lang="is-I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tala1 ==</a:t>
            </a:r>
            <a:r>
              <a:rPr lang="is-I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s-I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tala2:</a:t>
            </a:r>
          </a:p>
          <a:p>
            <a:endParaRPr lang="is-IS" b="1" dirty="0"/>
          </a:p>
        </p:txBody>
      </p:sp>
    </p:spTree>
    <p:extLst>
      <p:ext uri="{BB962C8B-B14F-4D97-AF65-F5344CB8AC3E}">
        <p14:creationId xmlns:p14="http://schemas.microsoft.com/office/powerpoint/2010/main" val="212931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500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Skilyrðissetningar </vt:lpstr>
      <vt:lpstr>if else </vt:lpstr>
      <vt:lpstr>elif</vt:lpstr>
      <vt:lpstr>Syntax á skilyrðissetningum</vt:lpstr>
      <vt:lpstr>Blokkir</vt:lpstr>
      <vt:lpstr>Listi af samanburðarvirkjum </vt:lpstr>
      <vt:lpstr>Hvernig má nota if-elif-else?</vt:lpstr>
      <vt:lpstr>Notkun</vt:lpstr>
      <vt:lpstr>Syntax - muna</vt:lpstr>
      <vt:lpstr>AND og OR </vt:lpstr>
      <vt:lpstr>Hreiðraðar skilyrðissetningar /nested conditional clauses</vt:lpstr>
    </vt:vector>
  </TitlesOfParts>
  <Company>Tækniskólinn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Sigríður Sturlaugsdóttir</dc:creator>
  <cp:lastModifiedBy>Sigríður Sturlaugsdóttir</cp:lastModifiedBy>
  <cp:revision>30</cp:revision>
  <dcterms:created xsi:type="dcterms:W3CDTF">2016-08-29T09:19:49Z</dcterms:created>
  <dcterms:modified xsi:type="dcterms:W3CDTF">2021-01-04T12:37:58Z</dcterms:modified>
</cp:coreProperties>
</file>